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86" r:id="rId3"/>
    <p:sldId id="319" r:id="rId4"/>
    <p:sldId id="321" r:id="rId5"/>
    <p:sldId id="322" r:id="rId6"/>
    <p:sldId id="320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5" r:id="rId16"/>
    <p:sldId id="348" r:id="rId17"/>
    <p:sldId id="331" r:id="rId18"/>
    <p:sldId id="337" r:id="rId19"/>
    <p:sldId id="334" r:id="rId20"/>
    <p:sldId id="343" r:id="rId21"/>
    <p:sldId id="344" r:id="rId22"/>
    <p:sldId id="345" r:id="rId23"/>
    <p:sldId id="293" r:id="rId24"/>
    <p:sldId id="294" r:id="rId25"/>
    <p:sldId id="292" r:id="rId26"/>
    <p:sldId id="351" r:id="rId27"/>
    <p:sldId id="354" r:id="rId28"/>
    <p:sldId id="353" r:id="rId29"/>
    <p:sldId id="352" r:id="rId30"/>
    <p:sldId id="356" r:id="rId31"/>
    <p:sldId id="35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3" autoAdjust="0"/>
    <p:restoredTop sz="70476" autoAdjust="0"/>
  </p:normalViewPr>
  <p:slideViewPr>
    <p:cSldViewPr snapToGrid="0">
      <p:cViewPr varScale="1">
        <p:scale>
          <a:sx n="57" d="100"/>
          <a:sy n="57" d="100"/>
        </p:scale>
        <p:origin x="7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93857-6AB4-4AA6-AD6D-3606003946AA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13302-4E66-4325-BBC3-955148152B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7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46382-8FC3-4058-9A5C-A450B6501DB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83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02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925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658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280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026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7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486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183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4000" b="0" i="0">
                <a:solidFill>
                  <a:srgbClr val="374151"/>
                </a:solidFill>
                <a:effectLst/>
                <a:latin typeface="Söhne"/>
              </a:rPr>
              <a:t>TBL_USERS: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4000" b="0" i="0">
                <a:solidFill>
                  <a:srgbClr val="374151"/>
                </a:solidFill>
                <a:effectLst/>
                <a:latin typeface="Söhne"/>
              </a:rPr>
              <a:t>user_id: </a:t>
            </a:r>
            <a:r>
              <a:rPr lang="ko-KR" altLang="en-US" sz="4000" b="0" i="0">
                <a:solidFill>
                  <a:srgbClr val="374151"/>
                </a:solidFill>
                <a:effectLst/>
                <a:latin typeface="Söhne"/>
              </a:rPr>
              <a:t>유저 고유 </a:t>
            </a:r>
            <a:r>
              <a:rPr lang="en-US" altLang="ko-KR" sz="4000" b="0" i="0">
                <a:solidFill>
                  <a:srgbClr val="374151"/>
                </a:solidFill>
                <a:effectLst/>
                <a:latin typeface="Söhne"/>
              </a:rPr>
              <a:t>ID (PK, AUTO_INCREMENT)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4000" b="0" i="0">
                <a:solidFill>
                  <a:srgbClr val="374151"/>
                </a:solidFill>
                <a:effectLst/>
                <a:latin typeface="Söhne"/>
              </a:rPr>
              <a:t>login_id: </a:t>
            </a:r>
            <a:r>
              <a:rPr lang="ko-KR" altLang="en-US" sz="4000" b="0" i="0">
                <a:solidFill>
                  <a:srgbClr val="374151"/>
                </a:solidFill>
                <a:effectLst/>
                <a:latin typeface="Söhne"/>
              </a:rPr>
              <a:t>유저 로그인 </a:t>
            </a:r>
            <a:r>
              <a:rPr lang="en-US" altLang="ko-KR" sz="4000" b="0" i="0">
                <a:solidFill>
                  <a:srgbClr val="374151"/>
                </a:solidFill>
                <a:effectLst/>
                <a:latin typeface="Söhne"/>
              </a:rPr>
              <a:t>ID (UNIQUE)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4000" b="0" i="0">
                <a:solidFill>
                  <a:srgbClr val="374151"/>
                </a:solidFill>
                <a:effectLst/>
                <a:latin typeface="Söhne"/>
              </a:rPr>
              <a:t>password: </a:t>
            </a:r>
            <a:r>
              <a:rPr lang="ko-KR" altLang="en-US" sz="4000" b="0" i="0">
                <a:solidFill>
                  <a:srgbClr val="374151"/>
                </a:solidFill>
                <a:effectLst/>
                <a:latin typeface="Söhne"/>
              </a:rPr>
              <a:t>유저 비밀번호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4000" b="0" i="0">
                <a:solidFill>
                  <a:srgbClr val="374151"/>
                </a:solidFill>
                <a:effectLst/>
                <a:latin typeface="Söhne"/>
              </a:rPr>
              <a:t>name: </a:t>
            </a:r>
            <a:r>
              <a:rPr lang="ko-KR" altLang="en-US" sz="4000" b="0" i="0">
                <a:solidFill>
                  <a:srgbClr val="374151"/>
                </a:solidFill>
                <a:effectLst/>
                <a:latin typeface="Söhne"/>
              </a:rPr>
              <a:t>유저 이름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4000" b="0" i="0">
                <a:solidFill>
                  <a:srgbClr val="374151"/>
                </a:solidFill>
                <a:effectLst/>
                <a:latin typeface="Söhne"/>
              </a:rPr>
              <a:t>age: </a:t>
            </a:r>
            <a:r>
              <a:rPr lang="ko-KR" altLang="en-US" sz="4000" b="0" i="0">
                <a:solidFill>
                  <a:srgbClr val="374151"/>
                </a:solidFill>
                <a:effectLst/>
                <a:latin typeface="Söhne"/>
              </a:rPr>
              <a:t>유저 나이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4000" b="0" i="0">
                <a:solidFill>
                  <a:srgbClr val="374151"/>
                </a:solidFill>
                <a:effectLst/>
                <a:latin typeface="Söhne"/>
              </a:rPr>
              <a:t>addr: </a:t>
            </a:r>
            <a:r>
              <a:rPr lang="ko-KR" altLang="en-US" sz="4000" b="0" i="0">
                <a:solidFill>
                  <a:srgbClr val="374151"/>
                </a:solidFill>
                <a:effectLst/>
                <a:latin typeface="Söhne"/>
              </a:rPr>
              <a:t>유저 주소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4000" b="0" i="0">
                <a:solidFill>
                  <a:srgbClr val="374151"/>
                </a:solidFill>
                <a:effectLst/>
                <a:latin typeface="Söhne"/>
              </a:rPr>
              <a:t>reg_dt: </a:t>
            </a:r>
            <a:r>
              <a:rPr lang="ko-KR" altLang="en-US" sz="4000" b="0" i="0">
                <a:solidFill>
                  <a:srgbClr val="374151"/>
                </a:solidFill>
                <a:effectLst/>
                <a:latin typeface="Söhne"/>
              </a:rPr>
              <a:t>가입 일시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4000" b="0" i="0">
                <a:solidFill>
                  <a:srgbClr val="374151"/>
                </a:solidFill>
                <a:effectLst/>
                <a:latin typeface="Söhne"/>
              </a:rPr>
              <a:t>mod_dt: </a:t>
            </a:r>
            <a:r>
              <a:rPr lang="ko-KR" altLang="en-US" sz="4000" b="0" i="0">
                <a:solidFill>
                  <a:srgbClr val="374151"/>
                </a:solidFill>
                <a:effectLst/>
                <a:latin typeface="Söhne"/>
              </a:rPr>
              <a:t>수정 일시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161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game_id: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게임의 고유 식별자</a:t>
            </a: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, INT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데이터형</a:t>
            </a: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, NULL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불허용</a:t>
            </a: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기본키 및 자동 증가 설정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user_id: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게임을 등록한 사용자의 고유 식별자</a:t>
            </a: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, INT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데이터형</a:t>
            </a: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, NULL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불허용</a:t>
            </a: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, TBL_USERS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테이블의 </a:t>
            </a: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user_id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속성과 외래키 관계 설정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file_id: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게임 파일의 고유 식별자</a:t>
            </a: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, INT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데이터형</a:t>
            </a: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, NULL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불허용</a:t>
            </a: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, TBL_FILES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테이블의 </a:t>
            </a: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file_id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속성과 외래키 관계 설정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game_title: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게임 제목</a:t>
            </a: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, VARCHAR(20)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데이터형</a:t>
            </a: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, NULL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불허용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game_description: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게임 설명</a:t>
            </a: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, TEXT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데이터형</a:t>
            </a: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, NULL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허용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reg_dt: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게임 등록 일자</a:t>
            </a: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, DATETIME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데이터형</a:t>
            </a: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, NULL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불허용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mod_dt: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게임 정보 수정 일자</a:t>
            </a: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, DATETIME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데이터형</a:t>
            </a: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, NULL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허용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429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797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TBL_ELEMENTS: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game_id: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게임 고유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(PK, FK)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element_id: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게임 요소 고유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(PK)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file_id: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요소 파일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(FK)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element_title: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요소 제목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element_select_cnt: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요소 선택 횟수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(default 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element_win_cnt: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요소 이긴 횟수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(default 0)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402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TBL_GAME_LOGS: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game_log_id: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게임 로그 고유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(PK)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game_id: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게임 고유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(FK)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user_id: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로그 작성자의 유저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(FK)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game_log: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게임 로그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reg_dt: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로그 등록 일시</a:t>
            </a:r>
          </a:p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277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TBL_BOARDS: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board_id: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게시글 고유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(PK, AUTO_INCREMENT)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user_id: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게시글 작성자의 유저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(FK)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category_id: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게시글 카테고리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(FK)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file_id: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첨부 파일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(FK)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reply_id: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답글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(FK)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board_title: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게시글 제목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board_contents: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게시글 내용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reg_dt: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게시글 등록 일시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mod_dt: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게시글 수정 일시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view_cnt: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게시글 조회수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(default 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like_cnt: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게시글 좋아요 수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(default 0)</a:t>
            </a:r>
          </a:p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750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TBL_REPLIES: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reply_id: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답글 고유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(PK, AUTO_INCREMENT)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user_id: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답글 작성자의 유저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(FK)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board_id: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답글이 작성된 게시글의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(FK, NULL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가능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game_id: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답글이 작성된 게임의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(FK, NULL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가능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reply: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답글 내용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reg_dt: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답글 등록 일시</a:t>
            </a:r>
            <a:endParaRPr lang="en-US" altLang="ko-KR" b="0" i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mod_dt: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답글 수정 일시</a:t>
            </a:r>
          </a:p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4317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TBL_CATEGORY: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category_id: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카테고리 고유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(PK)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category_name: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카테고리 이름</a:t>
            </a:r>
          </a:p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939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TBL_FILES: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file_id: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파일 고유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(PK)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file_name: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파일 이름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file_path: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파일 경로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file_size: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파일 크기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file_extension: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파일 확장자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reg_dt: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파일 등록 일시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mod_dt: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파일 수정 일시</a:t>
            </a:r>
          </a:p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9390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Mysql workbench – db</a:t>
            </a:r>
            <a:r>
              <a:rPr lang="ko-KR" altLang="en-US"/>
              <a:t>모델링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13302-4E66-4325-BBC3-955148152B3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7449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>
                <a:effectLst/>
                <a:latin typeface="Arial" panose="020B0604020202020204" pitchFamily="34" charset="0"/>
              </a:rPr>
              <a:t>staruml-db</a:t>
            </a:r>
            <a:r>
              <a:rPr lang="ko-KR" altLang="en-US" sz="1800" b="0" i="0" u="none" strike="noStrike">
                <a:effectLst/>
                <a:latin typeface="Arial" panose="020B0604020202020204" pitchFamily="34" charset="0"/>
              </a:rPr>
              <a:t>모델링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13302-4E66-4325-BBC3-955148152B3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9749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테이블 이름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열이름</a:t>
            </a: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데이터 형식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NULL </a:t>
            </a: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허용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기타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TBL_USERS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user_id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PK/AUTO_INCREMENT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login_id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varchar(10)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UNIQUE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password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varchar(16)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name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varchar(8)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age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addr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varchar(40)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reg_dt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datetime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mod_dt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datetime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O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endParaRPr lang="en-US" altLang="ko-KR"/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테이블이름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열이름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데이터형식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NULL</a:t>
            </a: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허용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기타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TBL_GAMES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game_id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PK / AUTO_INCREMENT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user_id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FK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file_id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FK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game_title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varchar(20)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game_description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text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O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reg_dt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datetime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mod_dt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datetime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O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endParaRPr lang="en-US" altLang="ko-KR"/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테이블 이름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열이름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데이터형식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NULL</a:t>
            </a: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허용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기타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TBL_ELEMENTS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game_id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PK(FK)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element_id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PK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file_id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FK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element_title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varchar(20)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element_select_cnt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default 0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element_win_cnt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default 0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endParaRPr lang="en-US" altLang="ko-KR"/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테이블이름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열이름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데이터형식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NULL </a:t>
            </a: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허용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기타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TBL_GAME_LOGS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game_log_id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PK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game_id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FK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user_id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FK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game_log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text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reg_dt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datetime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endParaRPr lang="en-US" altLang="ko-KR"/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테이블이름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열이름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데이터형식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NULL</a:t>
            </a: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허용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기타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TBL_BOARDS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board_id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PK/AUTO_INCREMENT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user_id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FK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category_id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FK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file_id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O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FK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reply_id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FK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board_title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varchar(30)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board_contents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text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reg_dt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datetime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mod_dt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datetime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O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view_cnt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default 0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like_cnt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default 0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endParaRPr lang="en-US" altLang="ko-KR"/>
          </a:p>
          <a:p>
            <a:endParaRPr lang="en-US" altLang="ko-KR"/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테이블이름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열이름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데이터형식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NULL</a:t>
            </a: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허용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기타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TBL_REPLIES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reply_id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PK / AUTO_INCREMENT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user_id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FK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board_id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O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FK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game_id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O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FK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reply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varchar(100)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reg_dt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datetime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mod_dt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datetime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O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테이블이름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열이름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데이터형식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NULL </a:t>
            </a: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허용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기타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TBL_CATEGORIES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category_id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PK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category_name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varchar(20)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테이블이름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열이름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데이터형식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NULL </a:t>
            </a: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허용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기타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TBL_FILES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file_id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PK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file_name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varchar(50)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file_path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varchar(255)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file_size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file_extension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varchar(20)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reg_dt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datetime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mod_dt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datetime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O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13302-4E66-4325-BBC3-955148152B3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63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403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846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스크롤을 내렸을 때 추가적인 게임이 </a:t>
            </a:r>
            <a:r>
              <a:rPr lang="ko-KR" altLang="en-US" err="1"/>
              <a:t>나오도록하고</a:t>
            </a:r>
            <a:r>
              <a:rPr lang="en-US" altLang="ko-KR"/>
              <a:t>.</a:t>
            </a:r>
          </a:p>
          <a:p>
            <a:r>
              <a:rPr lang="ko-KR" altLang="en-US"/>
              <a:t>검색이나 선택을 눌렀을 때는 </a:t>
            </a:r>
            <a:r>
              <a:rPr lang="en-US" altLang="ko-KR"/>
              <a:t>ajax</a:t>
            </a:r>
            <a:r>
              <a:rPr lang="ko-KR" altLang="en-US"/>
              <a:t>가 동작해서 </a:t>
            </a:r>
            <a:r>
              <a:rPr lang="ko-KR" altLang="en-US" err="1"/>
              <a:t>서블릿에서</a:t>
            </a:r>
            <a:r>
              <a:rPr lang="ko-KR" altLang="en-US"/>
              <a:t> 결과를 받아오도록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993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스크롤을 내렸을 때 추가적인 게임이 </a:t>
            </a:r>
            <a:r>
              <a:rPr lang="ko-KR" altLang="en-US" err="1"/>
              <a:t>나오도록하고</a:t>
            </a:r>
            <a:r>
              <a:rPr lang="en-US" altLang="ko-KR"/>
              <a:t>.</a:t>
            </a:r>
          </a:p>
          <a:p>
            <a:r>
              <a:rPr lang="ko-KR" altLang="en-US"/>
              <a:t>검색이나 선택을 눌렀을 때는 </a:t>
            </a:r>
            <a:r>
              <a:rPr lang="en-US" altLang="ko-KR"/>
              <a:t>ajax</a:t>
            </a:r>
            <a:r>
              <a:rPr lang="ko-KR" altLang="en-US"/>
              <a:t>가 동작해서 </a:t>
            </a:r>
            <a:r>
              <a:rPr lang="ko-KR" altLang="en-US" err="1"/>
              <a:t>서블릿에서</a:t>
            </a:r>
            <a:r>
              <a:rPr lang="ko-KR" altLang="en-US"/>
              <a:t> 결과를 받아오도록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67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462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31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74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6715A-5DFC-FDFE-4DA2-3A4E4E887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47F68F-8112-9AF6-E3AF-5D83E5602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313EB-A815-911D-A909-E5C7A6BC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3EEDA-6991-29F7-B048-A9298C2A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59DCAA-3BFC-063E-E7D1-5F31BDFD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1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DE536-9C8F-3E3B-4057-4273FDB2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C6E5C0-6A4E-2A88-94AD-8286793DC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F3642-D924-E58D-65BA-5E6DA077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278F6B-D442-87CD-3F85-212F4CD2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7FC6E-4E0A-10AE-380D-0BA99CB52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48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B03794-A92E-32BA-9F42-F6A9DC20F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729640-5BE5-52D4-01AE-75CE8694B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D30CEC-D2A9-AEFD-9F86-61D564B1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4D843-4F78-C976-5374-F5DCE17C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4A758-08C4-A044-7CC0-F81FBDF9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67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744A9-1171-1424-F0E3-16FBBCB7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EC486-4CFB-7FFB-04F0-46FDD1D2B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863B82-3DA4-1D68-6287-C7302814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89ECF-88C3-EFA5-414C-CF186E48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843571-1CA7-12F0-9095-116014DF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2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EE176-AD89-7710-C669-F72C6EA07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BA92DD-A831-3A5E-9C8D-ED74C7A65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E19F5-57F1-DA55-CAEC-B18A38AE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4623F-F3E6-D4C8-0430-C678DCD7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EB9C2-39C4-1197-9EC9-2694FC68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23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40CC6-DCC0-EBE5-D4A6-C786DB5E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3D2C0-7EA5-1281-FAD5-70CAABD9C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4A82AA-437C-83D0-573A-62CB5F0C2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B6021B-50E6-7301-A8BA-63B0A7E8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B2B206-2788-4562-2603-1D20297B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A7E6A1-AA03-D6AD-28F9-14860AF3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20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69453-C2FB-E823-BA47-15957DEA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2FDC2-B2F9-8FBB-CEFE-FEF1C147B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217097-D0B2-9F4E-7EEB-998565392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9950DA-65AD-40A1-1B01-321EFBA5F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0EBD2A-C5A1-264A-A19A-6C57D7B19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604EC0-4C95-9329-A498-4EF7F1A5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6D00FB-FD0D-4ABA-6CAE-FBFDF32D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1C4605-F488-2BDF-E213-ADEEF43E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31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ED7F7-35EA-CB88-BDB6-32F71D55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AE6AF9-52F0-0E90-C049-8FCFBF80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CD22B4-B566-3F9A-15E2-4308C28B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32ED7-5580-9080-FE99-7DE47247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03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D864F2-3282-0CB8-2473-74D3EB00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E842C7-DD93-0DB6-0337-D1B135BB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F7827F-7590-E01B-FB5F-E4543D4A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47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ACA88-AE0B-21A2-54B6-528945534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623C5-B9AF-6580-19C7-6AB0A88BC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7F7BBA-8B84-452C-7CAC-1AACED95E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A3D681-813F-5115-24DB-D0275ED5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A9F354-2385-0EA0-9EFE-2C4BED7D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C79D3-D995-6450-194B-81C27BBB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31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F84DB-81D2-5327-EADC-A2C89D665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34CE05-BCEA-9737-8FC5-B1F314BDB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8330AE-F6F8-378A-197C-542206063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912C58-F8C2-A5ED-24AD-4046561F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35B0AC-CEE1-7B20-84DB-21308EA0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EB8021-A759-34E4-555B-F20271AE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0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BEDC54-0E45-6B33-6489-011FF1B17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DC82C5-130C-0949-F380-AA87694B1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2DB3E-1D84-8D2B-1909-7BBA9F998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4A74A-E283-4521-BB29-607F83CF78F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41C4C-E60C-FDE0-8036-0F4F93CE1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08F36-3777-1270-434D-3D9E3F053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13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54CBA0-0475-A00B-03D3-27038B86B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170" y="1502947"/>
            <a:ext cx="9599660" cy="4511839"/>
          </a:xfrm>
          <a:prstGeom prst="rect">
            <a:avLst/>
          </a:prstGeom>
          <a:ln>
            <a:noFill/>
          </a:ln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4745EDEC-E084-AFCF-CE9F-C597812535C6}"/>
              </a:ext>
            </a:extLst>
          </p:cNvPr>
          <p:cNvSpPr txBox="1">
            <a:spLocks/>
          </p:cNvSpPr>
          <p:nvPr/>
        </p:nvSpPr>
        <p:spPr>
          <a:xfrm>
            <a:off x="1670670" y="331985"/>
            <a:ext cx="9303327" cy="972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/>
              <a:t>월드컵 게임 페이지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6C38F066-44EE-3DD8-AC50-71C8A60EB88B}"/>
              </a:ext>
            </a:extLst>
          </p:cNvPr>
          <p:cNvSpPr txBox="1">
            <a:spLocks/>
          </p:cNvSpPr>
          <p:nvPr/>
        </p:nvSpPr>
        <p:spPr>
          <a:xfrm>
            <a:off x="8152378" y="5659858"/>
            <a:ext cx="4104023" cy="466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b="1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88D34A3-E046-498D-993F-0A2EF6D82AF3}"/>
              </a:ext>
            </a:extLst>
          </p:cNvPr>
          <p:cNvSpPr txBox="1">
            <a:spLocks/>
          </p:cNvSpPr>
          <p:nvPr/>
        </p:nvSpPr>
        <p:spPr>
          <a:xfrm>
            <a:off x="8613914" y="6069860"/>
            <a:ext cx="4104023" cy="466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err="1"/>
              <a:t>국창훈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873026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540405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게임 선택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-gameNo : </a:t>
                      </a:r>
                      <a:r>
                        <a:rPr lang="ko-KR" altLang="en-US"/>
                        <a:t>게임 번호</a:t>
                      </a:r>
                      <a:endParaRPr lang="en-US" altLang="ko-KR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-round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: </a:t>
                      </a:r>
                      <a:r>
                        <a:rPr lang="ko-KR" altLang="en-US"/>
                        <a:t>라운드 선택</a:t>
                      </a: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22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92313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게임 진행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-elementNo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: </a:t>
                      </a:r>
                      <a:r>
                        <a:rPr lang="ko-KR" altLang="en-US"/>
                        <a:t>요소 번호</a:t>
                      </a: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목록 승리 반영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             </a:t>
                      </a:r>
                      <a:r>
                        <a:rPr lang="en-US" altLang="ko-KR" err="1"/>
                        <a:t>location.reload</a:t>
                      </a:r>
                      <a:r>
                        <a:rPr lang="en-US" altLang="ko-KR"/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목록 승리 반영 실패 </a:t>
                      </a:r>
                      <a:r>
                        <a:rPr lang="en-US" altLang="ko-KR"/>
                        <a:t>: 204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010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게임 진행</a:t>
                      </a:r>
                      <a:r>
                        <a:rPr lang="en-US" altLang="ko-KR"/>
                        <a:t>-</a:t>
                      </a:r>
                      <a:r>
                        <a:rPr lang="ko-KR" altLang="en-US" err="1"/>
                        <a:t>셔플</a:t>
                      </a:r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GET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새 목록 반영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             </a:t>
                      </a:r>
                      <a:r>
                        <a:rPr lang="en-US" altLang="ko-KR" err="1"/>
                        <a:t>location.reload</a:t>
                      </a:r>
                      <a:r>
                        <a:rPr lang="en-US" altLang="ko-KR"/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새 목록 반영 실패 </a:t>
                      </a:r>
                      <a:r>
                        <a:rPr lang="en-US" altLang="ko-KR"/>
                        <a:t>: 204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967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683510"/>
              </p:ext>
            </p:extLst>
          </p:nvPr>
        </p:nvGraphicFramePr>
        <p:xfrm>
          <a:off x="1987550" y="428767"/>
          <a:ext cx="8216900" cy="5451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내가 만드는 월드컵 게임 </a:t>
                      </a:r>
                      <a:r>
                        <a:rPr lang="en-US" altLang="ko-KR"/>
                        <a:t>( </a:t>
                      </a:r>
                      <a:r>
                        <a:rPr lang="ko-KR" altLang="en-US"/>
                        <a:t>게임 등록 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err="1"/>
                        <a:t>gameTitle</a:t>
                      </a:r>
                      <a:r>
                        <a:rPr lang="en-US" altLang="ko-KR"/>
                        <a:t> : </a:t>
                      </a:r>
                      <a:r>
                        <a:rPr lang="ko-KR" altLang="en-US"/>
                        <a:t>게임 이름</a:t>
                      </a: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elementImg1~elementImg16+ : </a:t>
                      </a:r>
                      <a:r>
                        <a:rPr lang="ko-KR" altLang="en-US"/>
                        <a:t>요소 이미지 들</a:t>
                      </a: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elementTitle1 ~ elementTitle16+ : </a:t>
                      </a:r>
                      <a:r>
                        <a:rPr lang="ko-KR" altLang="en-US"/>
                        <a:t>요소 이름 들</a:t>
                      </a: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id : </a:t>
                      </a:r>
                      <a:r>
                        <a:rPr lang="ko-KR" altLang="en-US"/>
                        <a:t>사용자 </a:t>
                      </a:r>
                      <a:r>
                        <a:rPr lang="en-US" altLang="ko-KR"/>
                        <a:t>id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게임 등록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게임 등록 실패 </a:t>
                      </a:r>
                      <a:r>
                        <a:rPr lang="en-US" altLang="ko-KR"/>
                        <a:t>: </a:t>
                      </a:r>
                      <a:br>
                        <a:rPr lang="en-US" altLang="ko-KR"/>
                      </a:b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884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981987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게임 결과 기록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id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아이디</a:t>
                      </a: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gameRecord : </a:t>
                      </a:r>
                      <a:r>
                        <a:rPr lang="ko-KR" altLang="en-US"/>
                        <a:t>게임 결과</a:t>
                      </a: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게임 결과 저장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게임 결과 저장 실패 </a:t>
                      </a:r>
                      <a:r>
                        <a:rPr lang="en-US" altLang="ko-KR"/>
                        <a:t>: </a:t>
                      </a:r>
                      <a:br>
                        <a:rPr lang="en-US" altLang="ko-KR"/>
                      </a:b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251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A90021-711A-4333-AE87-848D485B1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290166"/>
              </p:ext>
            </p:extLst>
          </p:nvPr>
        </p:nvGraphicFramePr>
        <p:xfrm>
          <a:off x="1987550" y="428767"/>
          <a:ext cx="8216900" cy="5501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공지사항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커뮤니티 목록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/>
                        <a:t>- boardCategory = “notice” : </a:t>
                      </a:r>
                      <a:r>
                        <a:rPr lang="ko-KR" altLang="en-US"/>
                        <a:t>카테고리</a:t>
                      </a: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/>
                        <a:t>- </a:t>
                      </a:r>
                      <a:r>
                        <a:rPr lang="en-US" altLang="ko-KR" err="1"/>
                        <a:t>PageNumber</a:t>
                      </a:r>
                      <a:r>
                        <a:rPr lang="en-US" altLang="ko-KR"/>
                        <a:t> : </a:t>
                      </a:r>
                      <a:r>
                        <a:rPr lang="ko-KR" altLang="en-US"/>
                        <a:t>페이지 번호</a:t>
                      </a: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공지사항 조회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{“number” : </a:t>
                      </a:r>
                      <a:r>
                        <a:rPr lang="ko-KR" altLang="en-US"/>
                        <a:t>해당 게시판 등록된 전체 글 수</a:t>
                      </a:r>
                      <a:r>
                        <a:rPr lang="en-US" altLang="ko-KR"/>
                        <a:t>, “boardList” : [{“boardTitle”:”</a:t>
                      </a:r>
                      <a:r>
                        <a:rPr lang="ko-KR" altLang="en-US"/>
                        <a:t>공지사항 제목</a:t>
                      </a:r>
                      <a:r>
                        <a:rPr lang="en-US" altLang="ko-KR"/>
                        <a:t>, +a }, { </a:t>
                      </a:r>
                      <a:r>
                        <a:rPr lang="ko-KR" altLang="en-US"/>
                        <a:t>두번째 공지사항 정보 </a:t>
                      </a:r>
                      <a:r>
                        <a:rPr lang="en-US" altLang="ko-KR"/>
                        <a:t>}, {</a:t>
                      </a:r>
                      <a:r>
                        <a:rPr lang="ko-KR" altLang="en-US"/>
                        <a:t>세번째 공지사항의 정보</a:t>
                      </a:r>
                      <a:r>
                        <a:rPr lang="en-US" altLang="ko-KR"/>
                        <a:t>},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…]}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공지사항 조회 실패 </a:t>
                      </a:r>
                      <a:r>
                        <a:rPr lang="en-US" altLang="ko-KR"/>
                        <a:t>: </a:t>
                      </a:r>
                      <a:br>
                        <a:rPr lang="en-US" altLang="ko-KR"/>
                      </a:b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607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A90021-711A-4333-AE87-848D485B1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410659"/>
              </p:ext>
            </p:extLst>
          </p:nvPr>
        </p:nvGraphicFramePr>
        <p:xfrm>
          <a:off x="1987550" y="428767"/>
          <a:ext cx="8216900" cy="5501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공지사항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커뮤니티 상세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/>
                        <a:t>- boardCategory = “notice” : </a:t>
                      </a:r>
                      <a:r>
                        <a:rPr lang="ko-KR" altLang="en-US"/>
                        <a:t>카테고리</a:t>
                      </a: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/>
                        <a:t>- </a:t>
                      </a:r>
                      <a:r>
                        <a:rPr lang="en-US" altLang="ko-KR" err="1"/>
                        <a:t>PageNumber</a:t>
                      </a:r>
                      <a:r>
                        <a:rPr lang="en-US" altLang="ko-KR"/>
                        <a:t> : </a:t>
                      </a:r>
                      <a:r>
                        <a:rPr lang="ko-KR" altLang="en-US"/>
                        <a:t>페이지 번호</a:t>
                      </a: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공지사항 조회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{“number” : </a:t>
                      </a:r>
                      <a:r>
                        <a:rPr lang="ko-KR" altLang="en-US"/>
                        <a:t>해당 게시판 등록된 전체 글 수</a:t>
                      </a:r>
                      <a:r>
                        <a:rPr lang="en-US" altLang="ko-KR"/>
                        <a:t>, “boardList” : [{“boardTitle”:”</a:t>
                      </a:r>
                      <a:r>
                        <a:rPr lang="ko-KR" altLang="en-US"/>
                        <a:t>공지사항 제목</a:t>
                      </a:r>
                      <a:r>
                        <a:rPr lang="en-US" altLang="ko-KR"/>
                        <a:t>, +a }, { </a:t>
                      </a:r>
                      <a:r>
                        <a:rPr lang="ko-KR" altLang="en-US"/>
                        <a:t>두번째 공지사항 정보 </a:t>
                      </a:r>
                      <a:r>
                        <a:rPr lang="en-US" altLang="ko-KR"/>
                        <a:t>}, {</a:t>
                      </a:r>
                      <a:r>
                        <a:rPr lang="ko-KR" altLang="en-US"/>
                        <a:t>세번째 공지사항의 정보</a:t>
                      </a:r>
                      <a:r>
                        <a:rPr lang="en-US" altLang="ko-KR"/>
                        <a:t>},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…]}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공지사항 조회 실패 </a:t>
                      </a:r>
                      <a:r>
                        <a:rPr lang="en-US" altLang="ko-KR"/>
                        <a:t>: </a:t>
                      </a:r>
                      <a:br>
                        <a:rPr lang="en-US" altLang="ko-KR"/>
                      </a:b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019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957457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공지사항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커뮤니티 작성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/>
                        <a:t>boardCategory = “notice” : </a:t>
                      </a:r>
                      <a:r>
                        <a:rPr lang="ko-KR" altLang="en-US"/>
                        <a:t>카테고리</a:t>
                      </a: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boardTitle : </a:t>
                      </a:r>
                      <a:r>
                        <a:rPr lang="ko-KR" altLang="en-US"/>
                        <a:t>공지사항 제목</a:t>
                      </a: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boardContents : </a:t>
                      </a:r>
                      <a:r>
                        <a:rPr lang="ko-KR" altLang="en-US"/>
                        <a:t>공지사항 내용</a:t>
                      </a: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/>
                        <a:t>file : </a:t>
                      </a:r>
                      <a:r>
                        <a:rPr lang="ko-KR" altLang="en-US"/>
                        <a:t>첨부파일</a:t>
                      </a: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공지사항 등록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공지사항 등록 실패 </a:t>
                      </a:r>
                      <a:r>
                        <a:rPr lang="en-US" altLang="ko-KR"/>
                        <a:t>: </a:t>
                      </a:r>
                      <a:br>
                        <a:rPr lang="en-US" altLang="ko-KR"/>
                      </a:b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44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653674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공지사항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커뮤니티 수정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boardNO: </a:t>
                      </a:r>
                      <a:r>
                        <a:rPr lang="ko-KR" altLang="en-US"/>
                        <a:t>공지사항 번호</a:t>
                      </a: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boardTitle : </a:t>
                      </a:r>
                      <a:r>
                        <a:rPr lang="ko-KR" altLang="en-US"/>
                        <a:t>공지사항 제목</a:t>
                      </a: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boardContents : </a:t>
                      </a:r>
                      <a:r>
                        <a:rPr lang="ko-KR" altLang="en-US"/>
                        <a:t>공지사항 내용</a:t>
                      </a: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file : </a:t>
                      </a:r>
                      <a:r>
                        <a:rPr lang="ko-KR" altLang="en-US"/>
                        <a:t>첨부파일</a:t>
                      </a: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공지사항 수정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공지사항 등록 실패 </a:t>
                      </a:r>
                      <a:r>
                        <a:rPr lang="en-US" altLang="ko-KR"/>
                        <a:t>: </a:t>
                      </a:r>
                      <a:br>
                        <a:rPr lang="en-US" altLang="ko-KR"/>
                      </a:b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676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625962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공지사항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커뮤니티 삭제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boardNo : </a:t>
                      </a:r>
                      <a:r>
                        <a:rPr lang="ko-KR" altLang="en-US"/>
                        <a:t>공지사항 번호</a:t>
                      </a: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공지사항 삭제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공지사항 삭제 실패 </a:t>
                      </a:r>
                      <a:r>
                        <a:rPr lang="en-US" altLang="ko-KR"/>
                        <a:t>: </a:t>
                      </a:r>
                      <a:br>
                        <a:rPr lang="en-US" altLang="ko-KR"/>
                      </a:b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67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FA1129-34DF-D1AB-42B3-B1B9290F7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33" y="1609389"/>
            <a:ext cx="4734902" cy="363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42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837EC48-38CA-334F-231F-CA554692B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856744"/>
              </p:ext>
            </p:extLst>
          </p:nvPr>
        </p:nvGraphicFramePr>
        <p:xfrm>
          <a:off x="831022" y="886927"/>
          <a:ext cx="10529955" cy="5414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991">
                  <a:extLst>
                    <a:ext uri="{9D8B030D-6E8A-4147-A177-3AD203B41FA5}">
                      <a16:colId xmlns:a16="http://schemas.microsoft.com/office/drawing/2014/main" val="2164763990"/>
                    </a:ext>
                  </a:extLst>
                </a:gridCol>
                <a:gridCol w="2105991">
                  <a:extLst>
                    <a:ext uri="{9D8B030D-6E8A-4147-A177-3AD203B41FA5}">
                      <a16:colId xmlns:a16="http://schemas.microsoft.com/office/drawing/2014/main" val="3214456789"/>
                    </a:ext>
                  </a:extLst>
                </a:gridCol>
                <a:gridCol w="2105991">
                  <a:extLst>
                    <a:ext uri="{9D8B030D-6E8A-4147-A177-3AD203B41FA5}">
                      <a16:colId xmlns:a16="http://schemas.microsoft.com/office/drawing/2014/main" val="3628512664"/>
                    </a:ext>
                  </a:extLst>
                </a:gridCol>
                <a:gridCol w="2105991">
                  <a:extLst>
                    <a:ext uri="{9D8B030D-6E8A-4147-A177-3AD203B41FA5}">
                      <a16:colId xmlns:a16="http://schemas.microsoft.com/office/drawing/2014/main" val="913736337"/>
                    </a:ext>
                  </a:extLst>
                </a:gridCol>
                <a:gridCol w="2105991">
                  <a:extLst>
                    <a:ext uri="{9D8B030D-6E8A-4147-A177-3AD203B41FA5}">
                      <a16:colId xmlns:a16="http://schemas.microsoft.com/office/drawing/2014/main" val="3048867037"/>
                    </a:ext>
                  </a:extLst>
                </a:gridCol>
              </a:tblGrid>
              <a:tr h="626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테이블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err="1"/>
                        <a:t>열이름</a:t>
                      </a:r>
                      <a:r>
                        <a:rPr lang="ko-KR" altLang="en-US" sz="2000" b="1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데이터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NULL </a:t>
                      </a:r>
                      <a:r>
                        <a:rPr lang="ko-KR" altLang="en-US" sz="20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139504"/>
                  </a:ext>
                </a:extLst>
              </a:tr>
              <a:tr h="626158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TBL_USERS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user_id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PK/AUTO_INCREMENT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4150799"/>
                  </a:ext>
                </a:extLst>
              </a:tr>
              <a:tr h="6261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login_id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varchar(10)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UNIQUE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59245"/>
                  </a:ext>
                </a:extLst>
              </a:tr>
              <a:tr h="6261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password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varchar(16)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817603"/>
                  </a:ext>
                </a:extLst>
              </a:tr>
              <a:tr h="6261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name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varchar(8)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946117"/>
                  </a:ext>
                </a:extLst>
              </a:tr>
              <a:tr h="6261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age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5435130"/>
                  </a:ext>
                </a:extLst>
              </a:tr>
              <a:tr h="7899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err="1"/>
                        <a:t>addr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varchar(40)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196323"/>
                  </a:ext>
                </a:extLst>
              </a:tr>
              <a:tr h="31307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reg_</a:t>
                      </a:r>
                      <a:r>
                        <a:rPr lang="en-US" altLang="ko-KR" sz="2000" b="1" err="1"/>
                        <a:t>dt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datetime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450021"/>
                  </a:ext>
                </a:extLst>
              </a:tr>
              <a:tr h="3130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mod_dt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datetime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O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863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123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4C23CAC-FFF9-A487-C7FD-D249553CC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969916"/>
              </p:ext>
            </p:extLst>
          </p:nvPr>
        </p:nvGraphicFramePr>
        <p:xfrm>
          <a:off x="954505" y="854240"/>
          <a:ext cx="10282990" cy="5235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228">
                  <a:extLst>
                    <a:ext uri="{9D8B030D-6E8A-4147-A177-3AD203B41FA5}">
                      <a16:colId xmlns:a16="http://schemas.microsoft.com/office/drawing/2014/main" val="4211637756"/>
                    </a:ext>
                  </a:extLst>
                </a:gridCol>
                <a:gridCol w="2513211">
                  <a:extLst>
                    <a:ext uri="{9D8B030D-6E8A-4147-A177-3AD203B41FA5}">
                      <a16:colId xmlns:a16="http://schemas.microsoft.com/office/drawing/2014/main" val="194486885"/>
                    </a:ext>
                  </a:extLst>
                </a:gridCol>
                <a:gridCol w="2229014">
                  <a:extLst>
                    <a:ext uri="{9D8B030D-6E8A-4147-A177-3AD203B41FA5}">
                      <a16:colId xmlns:a16="http://schemas.microsoft.com/office/drawing/2014/main" val="3437164637"/>
                    </a:ext>
                  </a:extLst>
                </a:gridCol>
                <a:gridCol w="1081145">
                  <a:extLst>
                    <a:ext uri="{9D8B030D-6E8A-4147-A177-3AD203B41FA5}">
                      <a16:colId xmlns:a16="http://schemas.microsoft.com/office/drawing/2014/main" val="342491744"/>
                    </a:ext>
                  </a:extLst>
                </a:gridCol>
                <a:gridCol w="1790392">
                  <a:extLst>
                    <a:ext uri="{9D8B030D-6E8A-4147-A177-3AD203B41FA5}">
                      <a16:colId xmlns:a16="http://schemas.microsoft.com/office/drawing/2014/main" val="2654814991"/>
                    </a:ext>
                  </a:extLst>
                </a:gridCol>
              </a:tblGrid>
              <a:tr h="857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테이블이름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err="1"/>
                        <a:t>열이름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NULL</a:t>
                      </a:r>
                      <a:r>
                        <a:rPr lang="ko-KR" altLang="en-US" sz="20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377383"/>
                  </a:ext>
                </a:extLst>
              </a:tr>
              <a:tr h="1293653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TBL_GAMES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err="1"/>
                        <a:t>game</a:t>
                      </a:r>
                      <a:r>
                        <a:rPr lang="en-US" altLang="ko-KR" sz="2000" b="1"/>
                        <a:t>_id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PK / AUTO_INCREMENT</a:t>
                      </a:r>
                      <a:endParaRPr lang="ko-KR" alt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403094"/>
                  </a:ext>
                </a:extLst>
              </a:tr>
              <a:tr h="3747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user_id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err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FK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21663"/>
                  </a:ext>
                </a:extLst>
              </a:tr>
              <a:tr h="374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file_id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err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FK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078186"/>
                  </a:ext>
                </a:extLst>
              </a:tr>
              <a:tr h="74949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game_title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varchar(20)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474539"/>
                  </a:ext>
                </a:extLst>
              </a:tr>
              <a:tr h="74949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game_description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text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O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3815902"/>
                  </a:ext>
                </a:extLst>
              </a:tr>
              <a:tr h="3747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reg_dt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datetime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553737"/>
                  </a:ext>
                </a:extLst>
              </a:tr>
              <a:tr h="374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mod_dt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datetime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O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819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412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4DE3ABC-4CA6-4F05-B440-AEFA0DEA0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976048"/>
              </p:ext>
            </p:extLst>
          </p:nvPr>
        </p:nvGraphicFramePr>
        <p:xfrm>
          <a:off x="907774" y="427383"/>
          <a:ext cx="10376451" cy="6003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290">
                  <a:extLst>
                    <a:ext uri="{9D8B030D-6E8A-4147-A177-3AD203B41FA5}">
                      <a16:colId xmlns:a16="http://schemas.microsoft.com/office/drawing/2014/main" val="3554611007"/>
                    </a:ext>
                  </a:extLst>
                </a:gridCol>
                <a:gridCol w="2878936">
                  <a:extLst>
                    <a:ext uri="{9D8B030D-6E8A-4147-A177-3AD203B41FA5}">
                      <a16:colId xmlns:a16="http://schemas.microsoft.com/office/drawing/2014/main" val="1774079945"/>
                    </a:ext>
                  </a:extLst>
                </a:gridCol>
                <a:gridCol w="2215692">
                  <a:extLst>
                    <a:ext uri="{9D8B030D-6E8A-4147-A177-3AD203B41FA5}">
                      <a16:colId xmlns:a16="http://schemas.microsoft.com/office/drawing/2014/main" val="316986065"/>
                    </a:ext>
                  </a:extLst>
                </a:gridCol>
                <a:gridCol w="1131243">
                  <a:extLst>
                    <a:ext uri="{9D8B030D-6E8A-4147-A177-3AD203B41FA5}">
                      <a16:colId xmlns:a16="http://schemas.microsoft.com/office/drawing/2014/main" val="2179438481"/>
                    </a:ext>
                  </a:extLst>
                </a:gridCol>
                <a:gridCol w="2075290">
                  <a:extLst>
                    <a:ext uri="{9D8B030D-6E8A-4147-A177-3AD203B41FA5}">
                      <a16:colId xmlns:a16="http://schemas.microsoft.com/office/drawing/2014/main" val="799861544"/>
                    </a:ext>
                  </a:extLst>
                </a:gridCol>
              </a:tblGrid>
              <a:tr h="812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테이블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err="1"/>
                        <a:t>열이름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NULL</a:t>
                      </a:r>
                      <a:r>
                        <a:rPr lang="ko-KR" altLang="en-US" sz="20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02104"/>
                  </a:ext>
                </a:extLst>
              </a:tr>
              <a:tr h="571822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TBL_ELEMENTS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game_id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PK(FK)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475386"/>
                  </a:ext>
                </a:extLst>
              </a:tr>
              <a:tr h="57182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element_id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PK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860743"/>
                  </a:ext>
                </a:extLst>
              </a:tr>
              <a:tr h="10116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file_id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err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FK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629767"/>
                  </a:ext>
                </a:extLst>
              </a:tr>
              <a:tr h="10116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element_title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varchar(20)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538341"/>
                  </a:ext>
                </a:extLst>
              </a:tr>
              <a:tr h="10116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element_select_cnt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default 0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460424"/>
                  </a:ext>
                </a:extLst>
              </a:tr>
              <a:tr h="10116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element_win_cnt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default 0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60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156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8CDCA8-1C91-4CA9-885D-0457CB9FB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196589"/>
              </p:ext>
            </p:extLst>
          </p:nvPr>
        </p:nvGraphicFramePr>
        <p:xfrm>
          <a:off x="430696" y="872567"/>
          <a:ext cx="11330608" cy="4310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861">
                  <a:extLst>
                    <a:ext uri="{9D8B030D-6E8A-4147-A177-3AD203B41FA5}">
                      <a16:colId xmlns:a16="http://schemas.microsoft.com/office/drawing/2014/main" val="4293294907"/>
                    </a:ext>
                  </a:extLst>
                </a:gridCol>
                <a:gridCol w="2726175">
                  <a:extLst>
                    <a:ext uri="{9D8B030D-6E8A-4147-A177-3AD203B41FA5}">
                      <a16:colId xmlns:a16="http://schemas.microsoft.com/office/drawing/2014/main" val="2069697255"/>
                    </a:ext>
                  </a:extLst>
                </a:gridCol>
                <a:gridCol w="1825764">
                  <a:extLst>
                    <a:ext uri="{9D8B030D-6E8A-4147-A177-3AD203B41FA5}">
                      <a16:colId xmlns:a16="http://schemas.microsoft.com/office/drawing/2014/main" val="3569997609"/>
                    </a:ext>
                  </a:extLst>
                </a:gridCol>
                <a:gridCol w="1702920">
                  <a:extLst>
                    <a:ext uri="{9D8B030D-6E8A-4147-A177-3AD203B41FA5}">
                      <a16:colId xmlns:a16="http://schemas.microsoft.com/office/drawing/2014/main" val="1318739569"/>
                    </a:ext>
                  </a:extLst>
                </a:gridCol>
                <a:gridCol w="2255888">
                  <a:extLst>
                    <a:ext uri="{9D8B030D-6E8A-4147-A177-3AD203B41FA5}">
                      <a16:colId xmlns:a16="http://schemas.microsoft.com/office/drawing/2014/main" val="178192394"/>
                    </a:ext>
                  </a:extLst>
                </a:gridCol>
              </a:tblGrid>
              <a:tr h="7673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테이블이름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 err="1"/>
                        <a:t>열이름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데이터형식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NULL </a:t>
                      </a:r>
                      <a:r>
                        <a:rPr lang="ko-KR" altLang="en-US" sz="2400" b="1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26168"/>
                  </a:ext>
                </a:extLst>
              </a:tr>
              <a:tr h="687866">
                <a:tc rowSpan="5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TBL_GAME_LOGS</a:t>
                      </a:r>
                      <a:endParaRPr lang="ko-KR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game_log_id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 err="1"/>
                        <a:t>int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PK</a:t>
                      </a: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27934"/>
                  </a:ext>
                </a:extLst>
              </a:tr>
              <a:tr h="6878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game_id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 err="1"/>
                        <a:t>int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FK</a:t>
                      </a: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27799"/>
                  </a:ext>
                </a:extLst>
              </a:tr>
              <a:tr h="7436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user_id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int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FK</a:t>
                      </a: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57716"/>
                  </a:ext>
                </a:extLst>
              </a:tr>
              <a:tr h="62653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game_log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text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97130"/>
                  </a:ext>
                </a:extLst>
              </a:tr>
              <a:tr h="7970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reg_dt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datetime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138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022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65B0DA7-B507-4030-AC53-277CEB515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747788"/>
              </p:ext>
            </p:extLst>
          </p:nvPr>
        </p:nvGraphicFramePr>
        <p:xfrm>
          <a:off x="907775" y="268848"/>
          <a:ext cx="10376450" cy="6488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290">
                  <a:extLst>
                    <a:ext uri="{9D8B030D-6E8A-4147-A177-3AD203B41FA5}">
                      <a16:colId xmlns:a16="http://schemas.microsoft.com/office/drawing/2014/main" val="398309293"/>
                    </a:ext>
                  </a:extLst>
                </a:gridCol>
                <a:gridCol w="2075290">
                  <a:extLst>
                    <a:ext uri="{9D8B030D-6E8A-4147-A177-3AD203B41FA5}">
                      <a16:colId xmlns:a16="http://schemas.microsoft.com/office/drawing/2014/main" val="608837351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1796882404"/>
                    </a:ext>
                  </a:extLst>
                </a:gridCol>
                <a:gridCol w="1550504">
                  <a:extLst>
                    <a:ext uri="{9D8B030D-6E8A-4147-A177-3AD203B41FA5}">
                      <a16:colId xmlns:a16="http://schemas.microsoft.com/office/drawing/2014/main" val="1086945555"/>
                    </a:ext>
                  </a:extLst>
                </a:gridCol>
                <a:gridCol w="2816086">
                  <a:extLst>
                    <a:ext uri="{9D8B030D-6E8A-4147-A177-3AD203B41FA5}">
                      <a16:colId xmlns:a16="http://schemas.microsoft.com/office/drawing/2014/main" val="1066011219"/>
                    </a:ext>
                  </a:extLst>
                </a:gridCol>
              </a:tblGrid>
              <a:tr h="5484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/>
                        <a:t>테이블이름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/>
                        <a:t>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NULL</a:t>
                      </a:r>
                      <a:r>
                        <a:rPr lang="ko-KR" altLang="en-US" sz="20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143963"/>
                  </a:ext>
                </a:extLst>
              </a:tr>
              <a:tr h="516733">
                <a:tc rowSpan="1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TBL_BOARDS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board_id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PK/</a:t>
                      </a:r>
                      <a:r>
                        <a:rPr lang="en-US" altLang="ko-KR" sz="1800" b="1"/>
                        <a:t>AUTO_INCREMENT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553502"/>
                  </a:ext>
                </a:extLst>
              </a:tr>
              <a:tr h="5167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user_id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FK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132414"/>
                  </a:ext>
                </a:extLst>
              </a:tr>
              <a:tr h="59878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category_id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FK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556713"/>
                  </a:ext>
                </a:extLst>
              </a:tr>
              <a:tr h="2448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file_id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O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FK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971249"/>
                  </a:ext>
                </a:extLst>
              </a:tr>
              <a:tr h="2448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reply_id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FK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856118"/>
                  </a:ext>
                </a:extLst>
              </a:tr>
              <a:tr h="299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board_title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varchar(30)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529725"/>
                  </a:ext>
                </a:extLst>
              </a:tr>
              <a:tr h="9736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board_contents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text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273211"/>
                  </a:ext>
                </a:extLst>
              </a:tr>
              <a:tr h="2448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reg_dt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datetime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49175"/>
                  </a:ext>
                </a:extLst>
              </a:tr>
              <a:tr h="2448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mod_dt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datetime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O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668025"/>
                  </a:ext>
                </a:extLst>
              </a:tr>
              <a:tr h="306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view_cnt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default 0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02224"/>
                  </a:ext>
                </a:extLst>
              </a:tr>
              <a:tr h="182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like_cnt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default 0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733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9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33B646C-39AE-4971-AD5E-4D9D58F2B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644370"/>
              </p:ext>
            </p:extLst>
          </p:nvPr>
        </p:nvGraphicFramePr>
        <p:xfrm>
          <a:off x="679175" y="775252"/>
          <a:ext cx="10833650" cy="578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730">
                  <a:extLst>
                    <a:ext uri="{9D8B030D-6E8A-4147-A177-3AD203B41FA5}">
                      <a16:colId xmlns:a16="http://schemas.microsoft.com/office/drawing/2014/main" val="3689077477"/>
                    </a:ext>
                  </a:extLst>
                </a:gridCol>
                <a:gridCol w="2166730">
                  <a:extLst>
                    <a:ext uri="{9D8B030D-6E8A-4147-A177-3AD203B41FA5}">
                      <a16:colId xmlns:a16="http://schemas.microsoft.com/office/drawing/2014/main" val="458419338"/>
                    </a:ext>
                  </a:extLst>
                </a:gridCol>
                <a:gridCol w="2166730">
                  <a:extLst>
                    <a:ext uri="{9D8B030D-6E8A-4147-A177-3AD203B41FA5}">
                      <a16:colId xmlns:a16="http://schemas.microsoft.com/office/drawing/2014/main" val="1497352399"/>
                    </a:ext>
                  </a:extLst>
                </a:gridCol>
                <a:gridCol w="2166730">
                  <a:extLst>
                    <a:ext uri="{9D8B030D-6E8A-4147-A177-3AD203B41FA5}">
                      <a16:colId xmlns:a16="http://schemas.microsoft.com/office/drawing/2014/main" val="1228049967"/>
                    </a:ext>
                  </a:extLst>
                </a:gridCol>
                <a:gridCol w="2166730">
                  <a:extLst>
                    <a:ext uri="{9D8B030D-6E8A-4147-A177-3AD203B41FA5}">
                      <a16:colId xmlns:a16="http://schemas.microsoft.com/office/drawing/2014/main" val="1190874240"/>
                    </a:ext>
                  </a:extLst>
                </a:gridCol>
              </a:tblGrid>
              <a:tr h="926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테이블이름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err="1"/>
                        <a:t>열이름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NULL</a:t>
                      </a:r>
                      <a:r>
                        <a:rPr lang="ko-KR" altLang="en-US" sz="20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037662"/>
                  </a:ext>
                </a:extLst>
              </a:tr>
              <a:tr h="463454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TBL_REPLIES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reply_id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PK / AUTO_INCREMENT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987210"/>
                  </a:ext>
                </a:extLst>
              </a:tr>
              <a:tr h="463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user_id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FK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446769"/>
                  </a:ext>
                </a:extLst>
              </a:tr>
              <a:tr h="79993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board_id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O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FK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7136268"/>
                  </a:ext>
                </a:extLst>
              </a:tr>
              <a:tr h="799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game_id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O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FK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103234"/>
                  </a:ext>
                </a:extLst>
              </a:tr>
              <a:tr h="92690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reply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varchar(100)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5362125"/>
                  </a:ext>
                </a:extLst>
              </a:tr>
              <a:tr h="4634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reg_dt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datetime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335267"/>
                  </a:ext>
                </a:extLst>
              </a:tr>
              <a:tr h="1375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mod_dt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datetime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O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81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131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8CDCA8-1C91-4CA9-885D-0457CB9FB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228343"/>
              </p:ext>
            </p:extLst>
          </p:nvPr>
        </p:nvGraphicFramePr>
        <p:xfrm>
          <a:off x="430696" y="2435134"/>
          <a:ext cx="11330608" cy="1987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861">
                  <a:extLst>
                    <a:ext uri="{9D8B030D-6E8A-4147-A177-3AD203B41FA5}">
                      <a16:colId xmlns:a16="http://schemas.microsoft.com/office/drawing/2014/main" val="4293294907"/>
                    </a:ext>
                  </a:extLst>
                </a:gridCol>
                <a:gridCol w="2726175">
                  <a:extLst>
                    <a:ext uri="{9D8B030D-6E8A-4147-A177-3AD203B41FA5}">
                      <a16:colId xmlns:a16="http://schemas.microsoft.com/office/drawing/2014/main" val="2069697255"/>
                    </a:ext>
                  </a:extLst>
                </a:gridCol>
                <a:gridCol w="1825764">
                  <a:extLst>
                    <a:ext uri="{9D8B030D-6E8A-4147-A177-3AD203B41FA5}">
                      <a16:colId xmlns:a16="http://schemas.microsoft.com/office/drawing/2014/main" val="3569997609"/>
                    </a:ext>
                  </a:extLst>
                </a:gridCol>
                <a:gridCol w="1702920">
                  <a:extLst>
                    <a:ext uri="{9D8B030D-6E8A-4147-A177-3AD203B41FA5}">
                      <a16:colId xmlns:a16="http://schemas.microsoft.com/office/drawing/2014/main" val="1318739569"/>
                    </a:ext>
                  </a:extLst>
                </a:gridCol>
                <a:gridCol w="2255888">
                  <a:extLst>
                    <a:ext uri="{9D8B030D-6E8A-4147-A177-3AD203B41FA5}">
                      <a16:colId xmlns:a16="http://schemas.microsoft.com/office/drawing/2014/main" val="178192394"/>
                    </a:ext>
                  </a:extLst>
                </a:gridCol>
              </a:tblGrid>
              <a:tr h="4692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테이블이름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데이터형식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NULL </a:t>
                      </a:r>
                      <a:r>
                        <a:rPr lang="ko-KR" altLang="en-US" sz="2400" b="1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26168"/>
                  </a:ext>
                </a:extLst>
              </a:tr>
              <a:tr h="631458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TBL_CATEGORIES</a:t>
                      </a:r>
                      <a:endParaRPr lang="ko-KR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category_id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int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PK</a:t>
                      </a: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27934"/>
                  </a:ext>
                </a:extLst>
              </a:tr>
              <a:tr h="78686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category_name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varchar(20)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189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8CDCA8-1C91-4CA9-885D-0457CB9FB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040982"/>
              </p:ext>
            </p:extLst>
          </p:nvPr>
        </p:nvGraphicFramePr>
        <p:xfrm>
          <a:off x="430696" y="1120353"/>
          <a:ext cx="11330608" cy="5165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861">
                  <a:extLst>
                    <a:ext uri="{9D8B030D-6E8A-4147-A177-3AD203B41FA5}">
                      <a16:colId xmlns:a16="http://schemas.microsoft.com/office/drawing/2014/main" val="4293294907"/>
                    </a:ext>
                  </a:extLst>
                </a:gridCol>
                <a:gridCol w="2726175">
                  <a:extLst>
                    <a:ext uri="{9D8B030D-6E8A-4147-A177-3AD203B41FA5}">
                      <a16:colId xmlns:a16="http://schemas.microsoft.com/office/drawing/2014/main" val="2069697255"/>
                    </a:ext>
                  </a:extLst>
                </a:gridCol>
                <a:gridCol w="2286735">
                  <a:extLst>
                    <a:ext uri="{9D8B030D-6E8A-4147-A177-3AD203B41FA5}">
                      <a16:colId xmlns:a16="http://schemas.microsoft.com/office/drawing/2014/main" val="3569997609"/>
                    </a:ext>
                  </a:extLst>
                </a:gridCol>
                <a:gridCol w="1241949">
                  <a:extLst>
                    <a:ext uri="{9D8B030D-6E8A-4147-A177-3AD203B41FA5}">
                      <a16:colId xmlns:a16="http://schemas.microsoft.com/office/drawing/2014/main" val="1318739569"/>
                    </a:ext>
                  </a:extLst>
                </a:gridCol>
                <a:gridCol w="2255888">
                  <a:extLst>
                    <a:ext uri="{9D8B030D-6E8A-4147-A177-3AD203B41FA5}">
                      <a16:colId xmlns:a16="http://schemas.microsoft.com/office/drawing/2014/main" val="178192394"/>
                    </a:ext>
                  </a:extLst>
                </a:gridCol>
              </a:tblGrid>
              <a:tr h="4692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테이블이름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데이터형식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NULL </a:t>
                      </a:r>
                      <a:r>
                        <a:rPr lang="ko-KR" altLang="en-US" sz="2400" b="1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26168"/>
                  </a:ext>
                </a:extLst>
              </a:tr>
              <a:tr h="631458">
                <a:tc rowSpan="7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TBL_</a:t>
                      </a:r>
                      <a:r>
                        <a:rPr lang="en-US" altLang="ko" sz="2400" b="1"/>
                        <a:t>FILES</a:t>
                      </a:r>
                      <a:endParaRPr lang="ko-KR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" sz="2400" b="1"/>
                        <a:t>file_id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int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PK</a:t>
                      </a: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27934"/>
                  </a:ext>
                </a:extLst>
              </a:tr>
              <a:tr h="19671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file_name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varchar(50)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57716"/>
                  </a:ext>
                </a:extLst>
              </a:tr>
              <a:tr h="3726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" sz="2400" b="1"/>
                        <a:t>file_path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varchar(255)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094272"/>
                  </a:ext>
                </a:extLst>
              </a:tr>
              <a:tr h="1967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file_size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int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796350"/>
                  </a:ext>
                </a:extLst>
              </a:tr>
              <a:tr h="1423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file_extension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varchar(20)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40372"/>
                  </a:ext>
                </a:extLst>
              </a:tr>
              <a:tr h="4270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reg_dt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/>
                        <a:t>datetime</a:t>
                      </a:r>
                      <a:endParaRPr lang="ko-KR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474795"/>
                  </a:ext>
                </a:extLst>
              </a:tr>
              <a:tr h="4270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mod_dt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/>
                        <a:t>datetime</a:t>
                      </a:r>
                      <a:endParaRPr lang="ko-KR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/>
                        <a:t>O</a:t>
                      </a:r>
                      <a:endParaRPr lang="ko-KR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795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605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9F85FDB1-5BC7-F810-4AA4-6D4B45012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441" y="37626"/>
            <a:ext cx="8907118" cy="6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46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EBF987-A70D-0B54-C492-684EABDEE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40" y="0"/>
            <a:ext cx="110663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7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B2C8BD8-0285-4775-81A7-AA176BD1F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635819"/>
              </p:ext>
            </p:extLst>
          </p:nvPr>
        </p:nvGraphicFramePr>
        <p:xfrm>
          <a:off x="1987550" y="428767"/>
          <a:ext cx="8216900" cy="5838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회원가입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819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- Id : </a:t>
                      </a:r>
                      <a:r>
                        <a:rPr lang="ko-KR" altLang="en-US"/>
                        <a:t>아이디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/>
                        <a:t>- pw : </a:t>
                      </a:r>
                      <a:r>
                        <a:rPr lang="ko-KR" altLang="en-US"/>
                        <a:t>비밀번호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/>
                        <a:t>- </a:t>
                      </a:r>
                      <a:r>
                        <a:rPr lang="en-US" altLang="ko-KR" err="1"/>
                        <a:t>pwChk</a:t>
                      </a:r>
                      <a:r>
                        <a:rPr lang="en-US" altLang="ko-KR"/>
                        <a:t> : </a:t>
                      </a:r>
                      <a:r>
                        <a:rPr lang="ko-KR" altLang="en-US"/>
                        <a:t>비밀번호 확인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/>
                        <a:t>- name : </a:t>
                      </a:r>
                      <a:r>
                        <a:rPr lang="ko-KR" altLang="en-US"/>
                        <a:t>이름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/>
                        <a:t>- age : </a:t>
                      </a:r>
                      <a:r>
                        <a:rPr lang="ko-KR" altLang="en-US"/>
                        <a:t>나이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/>
                        <a:t>- </a:t>
                      </a:r>
                      <a:r>
                        <a:rPr lang="en-US" altLang="ko-KR" err="1"/>
                        <a:t>addr</a:t>
                      </a:r>
                      <a:r>
                        <a:rPr lang="en-US" altLang="ko-KR"/>
                        <a:t> : </a:t>
                      </a:r>
                      <a:r>
                        <a:rPr lang="ko-KR" altLang="en-US"/>
                        <a:t>주소</a:t>
                      </a: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회원가입에 성공했을 때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회원가입에 실패했을 때</a:t>
                      </a:r>
                      <a:br>
                        <a:rPr lang="en-US" altLang="ko-KR"/>
                      </a:br>
                      <a:r>
                        <a:rPr lang="en-US" altLang="ko-KR"/>
                        <a:t>1 – </a:t>
                      </a:r>
                      <a:r>
                        <a:rPr lang="ko-KR" altLang="en-US"/>
                        <a:t>아이디가 이미 사용 중일 때 </a:t>
                      </a:r>
                      <a:r>
                        <a:rPr lang="en-US" altLang="ko-KR"/>
                        <a:t>: 409</a:t>
                      </a:r>
                      <a:br>
                        <a:rPr lang="en-US" altLang="ko-KR"/>
                      </a:br>
                      <a:r>
                        <a:rPr lang="en-US" altLang="ko-KR"/>
                        <a:t>2 - </a:t>
                      </a:r>
                      <a:r>
                        <a:rPr lang="ko-KR" altLang="en-US"/>
                        <a:t>파라미터가 규칙에 맞지 않을 때 </a:t>
                      </a:r>
                      <a:r>
                        <a:rPr lang="en-US" altLang="ko-KR"/>
                        <a:t>: 400</a:t>
                      </a:r>
                      <a:br>
                        <a:rPr lang="en-US" altLang="ko-KR"/>
                      </a:b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6054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4146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36652-C3D5-7C82-0A1B-F1B967AD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23369-F6D0-61C8-8776-493F4C911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7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283127"/>
              </p:ext>
            </p:extLst>
          </p:nvPr>
        </p:nvGraphicFramePr>
        <p:xfrm>
          <a:off x="1987550" y="428767"/>
          <a:ext cx="8216900" cy="5451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회원 정보 수정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/>
                        <a:t>- pw : </a:t>
                      </a:r>
                      <a:r>
                        <a:rPr lang="ko-KR" altLang="en-US"/>
                        <a:t>비밀번호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/>
                        <a:t>- </a:t>
                      </a:r>
                      <a:r>
                        <a:rPr lang="en-US" altLang="ko-KR" err="1"/>
                        <a:t>pwChk</a:t>
                      </a:r>
                      <a:r>
                        <a:rPr lang="en-US" altLang="ko-KR"/>
                        <a:t> : </a:t>
                      </a:r>
                      <a:r>
                        <a:rPr lang="ko-KR" altLang="en-US"/>
                        <a:t>비밀번호 확인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/>
                        <a:t>- name : </a:t>
                      </a:r>
                      <a:r>
                        <a:rPr lang="ko-KR" altLang="en-US"/>
                        <a:t>이름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/>
                        <a:t>- age : </a:t>
                      </a:r>
                      <a:r>
                        <a:rPr lang="ko-KR" altLang="en-US"/>
                        <a:t>나이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/>
                        <a:t>- </a:t>
                      </a:r>
                      <a:r>
                        <a:rPr lang="en-US" altLang="ko-KR" err="1"/>
                        <a:t>addr</a:t>
                      </a:r>
                      <a:r>
                        <a:rPr lang="en-US" altLang="ko-KR"/>
                        <a:t> : </a:t>
                      </a:r>
                      <a:r>
                        <a:rPr lang="ko-KR" altLang="en-US"/>
                        <a:t>주소</a:t>
                      </a: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회원 정보 수정에 성공했을 때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회원 정보 수정에 실패했을 때</a:t>
                      </a:r>
                      <a:br>
                        <a:rPr lang="en-US" altLang="ko-KR"/>
                      </a:br>
                      <a:r>
                        <a:rPr lang="en-US" altLang="ko-KR"/>
                        <a:t>1 - </a:t>
                      </a:r>
                      <a:r>
                        <a:rPr lang="ko-KR" altLang="en-US"/>
                        <a:t>파라미터가 규칙에 맞지 않을 때 </a:t>
                      </a:r>
                      <a:r>
                        <a:rPr lang="en-US" altLang="ko-KR"/>
                        <a:t>: 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62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516286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회원 탈퇴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회원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탈퇴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84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7BC420D-0241-4810-9B1E-5458A118F4DE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로그인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- id : </a:t>
                      </a:r>
                      <a:r>
                        <a:rPr lang="ko-KR" altLang="en-US"/>
                        <a:t>아이디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/>
                        <a:t>- pw : </a:t>
                      </a:r>
                      <a:r>
                        <a:rPr lang="ko-KR" altLang="en-US"/>
                        <a:t>비밀번호</a:t>
                      </a: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로그인에 성공했을 때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로그인에 실패했을 때</a:t>
                      </a:r>
                      <a:br>
                        <a:rPr lang="en-US" altLang="ko-KR"/>
                      </a:br>
                      <a:r>
                        <a:rPr lang="en-US" altLang="ko-KR"/>
                        <a:t>1 - </a:t>
                      </a:r>
                      <a:r>
                        <a:rPr lang="ko-KR" altLang="en-US"/>
                        <a:t>파라미터 규칙에 맞지 않을 때 </a:t>
                      </a:r>
                      <a:r>
                        <a:rPr lang="en-US" altLang="ko-KR"/>
                        <a:t>: 400</a:t>
                      </a:r>
                      <a:br>
                        <a:rPr lang="en-US" altLang="ko-KR"/>
                      </a:br>
                      <a:r>
                        <a:rPr lang="en-US" altLang="ko-KR"/>
                        <a:t>2 – </a:t>
                      </a:r>
                      <a:r>
                        <a:rPr lang="ko-KR" altLang="en-US"/>
                        <a:t>아이디가 잘못돼서 사용자 정보를 찾지 못했거나 비밀번호가 잘못돼서 사용자 정보의 비밀번호와 일치하지 않을 경우 </a:t>
                      </a:r>
                      <a:r>
                        <a:rPr lang="en-US" altLang="ko-KR"/>
                        <a:t>: 401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74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901503"/>
              </p:ext>
            </p:extLst>
          </p:nvPr>
        </p:nvGraphicFramePr>
        <p:xfrm>
          <a:off x="1987550" y="428767"/>
          <a:ext cx="8216900" cy="5775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메인 페이지 게임 목록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게임 목록 불러오기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    { “</a:t>
                      </a:r>
                      <a:r>
                        <a:rPr lang="en-US" altLang="ko-KR" err="1"/>
                        <a:t>gameList</a:t>
                      </a:r>
                      <a:r>
                        <a:rPr lang="en-US" altLang="ko-KR"/>
                        <a:t>” : [{ “gameNo”: </a:t>
                      </a:r>
                      <a:r>
                        <a:rPr lang="ko-KR" altLang="en-US"/>
                        <a:t>게임번호</a:t>
                      </a:r>
                      <a:r>
                        <a:rPr lang="en-US" altLang="ko-KR"/>
                        <a:t> , gameTitle”:”</a:t>
                      </a:r>
                      <a:r>
                        <a:rPr lang="ko-KR" altLang="en-US"/>
                        <a:t>게임제목</a:t>
                      </a:r>
                      <a:r>
                        <a:rPr lang="en-US" altLang="ko-KR"/>
                        <a:t>”, “gameImg”:”</a:t>
                      </a:r>
                      <a:r>
                        <a:rPr lang="ko-KR" altLang="en-US"/>
                        <a:t>이미지 파일 경로</a:t>
                      </a:r>
                      <a:r>
                        <a:rPr lang="en-US" altLang="ko-KR"/>
                        <a:t>”} , { </a:t>
                      </a:r>
                      <a:r>
                        <a:rPr lang="ko-KR" altLang="en-US"/>
                        <a:t>두번째 게임의 정보 </a:t>
                      </a:r>
                      <a:r>
                        <a:rPr lang="en-US" altLang="ko-KR"/>
                        <a:t>}, {</a:t>
                      </a:r>
                      <a:r>
                        <a:rPr lang="ko-KR" altLang="en-US"/>
                        <a:t>세번째 게임의 정보</a:t>
                      </a:r>
                      <a:r>
                        <a:rPr lang="en-US" altLang="ko-KR"/>
                        <a:t>},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…]}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게임 목록 불러오기 실패 </a:t>
                      </a:r>
                      <a:r>
                        <a:rPr lang="en-US" altLang="ko-KR"/>
                        <a:t>: 204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13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950735"/>
              </p:ext>
            </p:extLst>
          </p:nvPr>
        </p:nvGraphicFramePr>
        <p:xfrm>
          <a:off x="1987550" y="428767"/>
          <a:ext cx="8216900" cy="5501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메인 페이지 게임 검색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/>
                        <a:t>search : </a:t>
                      </a:r>
                      <a:r>
                        <a:rPr lang="ko-KR" altLang="en-US"/>
                        <a:t>게임 제목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게임 목록 불러오기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 { “gameList” : [{ “gameNo”: </a:t>
                      </a:r>
                      <a:r>
                        <a:rPr lang="ko-KR" altLang="en-US"/>
                        <a:t>게임번호</a:t>
                      </a:r>
                      <a:r>
                        <a:rPr lang="en-US" altLang="ko-KR"/>
                        <a:t> , gameTitle”:”</a:t>
                      </a:r>
                      <a:r>
                        <a:rPr lang="ko-KR" altLang="en-US"/>
                        <a:t>게임제목</a:t>
                      </a:r>
                      <a:r>
                        <a:rPr lang="en-US" altLang="ko-KR"/>
                        <a:t>”, “gameImg”:”</a:t>
                      </a:r>
                      <a:r>
                        <a:rPr lang="ko-KR" altLang="en-US"/>
                        <a:t>이미지 파일 경로</a:t>
                      </a:r>
                      <a:r>
                        <a:rPr lang="en-US" altLang="ko-KR"/>
                        <a:t>”} , { </a:t>
                      </a:r>
                      <a:r>
                        <a:rPr lang="ko-KR" altLang="en-US"/>
                        <a:t>두번째 게임의 정보 </a:t>
                      </a:r>
                      <a:r>
                        <a:rPr lang="en-US" altLang="ko-KR"/>
                        <a:t>}, {</a:t>
                      </a:r>
                      <a:r>
                        <a:rPr lang="ko-KR" altLang="en-US"/>
                        <a:t>세번째 게임의 정보</a:t>
                      </a:r>
                      <a:r>
                        <a:rPr lang="en-US" altLang="ko-KR"/>
                        <a:t>},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…]}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게임 목록 불러오기 실패 </a:t>
                      </a:r>
                      <a:r>
                        <a:rPr lang="en-US" altLang="ko-KR"/>
                        <a:t>: 204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08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53407"/>
              </p:ext>
            </p:extLst>
          </p:nvPr>
        </p:nvGraphicFramePr>
        <p:xfrm>
          <a:off x="1987550" y="428767"/>
          <a:ext cx="8216900" cy="5471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메인 페이지 목록 정렬 방식 선택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 </a:t>
                      </a:r>
                      <a:r>
                        <a:rPr lang="en-US" altLang="ko-KR" err="1"/>
                        <a:t>sortingMethod</a:t>
                      </a:r>
                      <a:r>
                        <a:rPr lang="en-US" altLang="ko-KR"/>
                        <a:t> : </a:t>
                      </a:r>
                      <a:r>
                        <a:rPr lang="ko-KR" altLang="en-US"/>
                        <a:t>정렬 방법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게임 목록 불러오기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 { “gameList” : [{ “gameNo”: </a:t>
                      </a:r>
                      <a:r>
                        <a:rPr lang="ko-KR" altLang="en-US"/>
                        <a:t>게임번호</a:t>
                      </a:r>
                      <a:r>
                        <a:rPr lang="en-US" altLang="ko-KR"/>
                        <a:t> , gameTitle”:”</a:t>
                      </a:r>
                      <a:r>
                        <a:rPr lang="ko-KR" altLang="en-US"/>
                        <a:t>게임제목</a:t>
                      </a:r>
                      <a:r>
                        <a:rPr lang="en-US" altLang="ko-KR"/>
                        <a:t>”, “gameImg”:”</a:t>
                      </a:r>
                      <a:r>
                        <a:rPr lang="ko-KR" altLang="en-US"/>
                        <a:t>이미지 파일 경로</a:t>
                      </a:r>
                      <a:r>
                        <a:rPr lang="en-US" altLang="ko-KR"/>
                        <a:t>”} , { </a:t>
                      </a:r>
                      <a:r>
                        <a:rPr lang="ko-KR" altLang="en-US"/>
                        <a:t>두번째 게임의 정보 </a:t>
                      </a:r>
                      <a:r>
                        <a:rPr lang="en-US" altLang="ko-KR"/>
                        <a:t>}, {</a:t>
                      </a:r>
                      <a:r>
                        <a:rPr lang="ko-KR" altLang="en-US"/>
                        <a:t>세번째 게임의 정보</a:t>
                      </a:r>
                      <a:r>
                        <a:rPr lang="en-US" altLang="ko-KR"/>
                        <a:t>},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…]}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게임 목록 불러오기 실패 </a:t>
                      </a:r>
                      <a:r>
                        <a:rPr lang="en-US" altLang="ko-KR"/>
                        <a:t>: 204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55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</TotalTime>
  <Words>2204</Words>
  <Application>Microsoft Office PowerPoint</Application>
  <PresentationFormat>와이드스크린</PresentationFormat>
  <Paragraphs>813</Paragraphs>
  <Slides>31</Slides>
  <Notes>28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국창훈</dc:creator>
  <cp:lastModifiedBy>국창훈</cp:lastModifiedBy>
  <cp:revision>26</cp:revision>
  <dcterms:created xsi:type="dcterms:W3CDTF">2023-03-27T04:10:27Z</dcterms:created>
  <dcterms:modified xsi:type="dcterms:W3CDTF">2023-04-18T02:57:24Z</dcterms:modified>
</cp:coreProperties>
</file>