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5" userDrawn="1">
          <p15:clr>
            <a:srgbClr val="A4A3A4"/>
          </p15:clr>
        </p15:guide>
        <p15:guide id="2" pos="67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D3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971" autoAdjust="0"/>
  </p:normalViewPr>
  <p:slideViewPr>
    <p:cSldViewPr snapToGrid="0">
      <p:cViewPr>
        <p:scale>
          <a:sx n="25" d="100"/>
          <a:sy n="25" d="100"/>
        </p:scale>
        <p:origin x="2098" y="19"/>
      </p:cViewPr>
      <p:guideLst>
        <p:guide orient="horz" pos="9535"/>
        <p:guide pos="673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56011C-9077-4CD8-BD7A-344A30428713}"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EB0C92-5869-4372-908E-7E833255D7D0}" type="slidenum">
              <a:rPr lang="en-US" smtClean="0"/>
              <a:t>‹#›</a:t>
            </a:fld>
            <a:endParaRPr lang="en-US"/>
          </a:p>
        </p:txBody>
      </p:sp>
    </p:spTree>
    <p:extLst>
      <p:ext uri="{BB962C8B-B14F-4D97-AF65-F5344CB8AC3E}">
        <p14:creationId xmlns:p14="http://schemas.microsoft.com/office/powerpoint/2010/main" val="1149557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56011C-9077-4CD8-BD7A-344A30428713}"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EB0C92-5869-4372-908E-7E833255D7D0}" type="slidenum">
              <a:rPr lang="en-US" smtClean="0"/>
              <a:t>‹#›</a:t>
            </a:fld>
            <a:endParaRPr lang="en-US"/>
          </a:p>
        </p:txBody>
      </p:sp>
    </p:spTree>
    <p:extLst>
      <p:ext uri="{BB962C8B-B14F-4D97-AF65-F5344CB8AC3E}">
        <p14:creationId xmlns:p14="http://schemas.microsoft.com/office/powerpoint/2010/main" val="2871241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56011C-9077-4CD8-BD7A-344A30428713}"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EB0C92-5869-4372-908E-7E833255D7D0}" type="slidenum">
              <a:rPr lang="en-US" smtClean="0"/>
              <a:t>‹#›</a:t>
            </a:fld>
            <a:endParaRPr lang="en-US"/>
          </a:p>
        </p:txBody>
      </p:sp>
    </p:spTree>
    <p:extLst>
      <p:ext uri="{BB962C8B-B14F-4D97-AF65-F5344CB8AC3E}">
        <p14:creationId xmlns:p14="http://schemas.microsoft.com/office/powerpoint/2010/main" val="2923084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56011C-9077-4CD8-BD7A-344A30428713}"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EB0C92-5869-4372-908E-7E833255D7D0}" type="slidenum">
              <a:rPr lang="en-US" smtClean="0"/>
              <a:t>‹#›</a:t>
            </a:fld>
            <a:endParaRPr lang="en-US"/>
          </a:p>
        </p:txBody>
      </p:sp>
    </p:spTree>
    <p:extLst>
      <p:ext uri="{BB962C8B-B14F-4D97-AF65-F5344CB8AC3E}">
        <p14:creationId xmlns:p14="http://schemas.microsoft.com/office/powerpoint/2010/main" val="556123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tint val="82000"/>
                  </a:schemeClr>
                </a:solidFill>
              </a:defRPr>
            </a:lvl1pPr>
            <a:lvl2pPr marL="1069162" indent="0">
              <a:buNone/>
              <a:defRPr sz="4677">
                <a:solidFill>
                  <a:schemeClr val="tx1">
                    <a:tint val="82000"/>
                  </a:schemeClr>
                </a:solidFill>
              </a:defRPr>
            </a:lvl2pPr>
            <a:lvl3pPr marL="2138324" indent="0">
              <a:buNone/>
              <a:defRPr sz="4209">
                <a:solidFill>
                  <a:schemeClr val="tx1">
                    <a:tint val="82000"/>
                  </a:schemeClr>
                </a:solidFill>
              </a:defRPr>
            </a:lvl3pPr>
            <a:lvl4pPr marL="3207487" indent="0">
              <a:buNone/>
              <a:defRPr sz="3742">
                <a:solidFill>
                  <a:schemeClr val="tx1">
                    <a:tint val="82000"/>
                  </a:schemeClr>
                </a:solidFill>
              </a:defRPr>
            </a:lvl4pPr>
            <a:lvl5pPr marL="4276649" indent="0">
              <a:buNone/>
              <a:defRPr sz="3742">
                <a:solidFill>
                  <a:schemeClr val="tx1">
                    <a:tint val="82000"/>
                  </a:schemeClr>
                </a:solidFill>
              </a:defRPr>
            </a:lvl5pPr>
            <a:lvl6pPr marL="5345811" indent="0">
              <a:buNone/>
              <a:defRPr sz="3742">
                <a:solidFill>
                  <a:schemeClr val="tx1">
                    <a:tint val="82000"/>
                  </a:schemeClr>
                </a:solidFill>
              </a:defRPr>
            </a:lvl6pPr>
            <a:lvl7pPr marL="6414973" indent="0">
              <a:buNone/>
              <a:defRPr sz="3742">
                <a:solidFill>
                  <a:schemeClr val="tx1">
                    <a:tint val="82000"/>
                  </a:schemeClr>
                </a:solidFill>
              </a:defRPr>
            </a:lvl7pPr>
            <a:lvl8pPr marL="7484135" indent="0">
              <a:buNone/>
              <a:defRPr sz="3742">
                <a:solidFill>
                  <a:schemeClr val="tx1">
                    <a:tint val="82000"/>
                  </a:schemeClr>
                </a:solidFill>
              </a:defRPr>
            </a:lvl8pPr>
            <a:lvl9pPr marL="8553298" indent="0">
              <a:buNone/>
              <a:defRPr sz="3742">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56011C-9077-4CD8-BD7A-344A30428713}"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EB0C92-5869-4372-908E-7E833255D7D0}" type="slidenum">
              <a:rPr lang="en-US" smtClean="0"/>
              <a:t>‹#›</a:t>
            </a:fld>
            <a:endParaRPr lang="en-US"/>
          </a:p>
        </p:txBody>
      </p:sp>
    </p:spTree>
    <p:extLst>
      <p:ext uri="{BB962C8B-B14F-4D97-AF65-F5344CB8AC3E}">
        <p14:creationId xmlns:p14="http://schemas.microsoft.com/office/powerpoint/2010/main" val="2397311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56011C-9077-4CD8-BD7A-344A30428713}" type="datetimeFigureOut">
              <a:rPr lang="en-US" smtClean="0"/>
              <a:t>1/29/2025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EB0C92-5869-4372-908E-7E833255D7D0}" type="slidenum">
              <a:rPr lang="en-US" smtClean="0"/>
              <a:t>‹#›</a:t>
            </a:fld>
            <a:endParaRPr lang="en-US"/>
          </a:p>
        </p:txBody>
      </p:sp>
    </p:spTree>
    <p:extLst>
      <p:ext uri="{BB962C8B-B14F-4D97-AF65-F5344CB8AC3E}">
        <p14:creationId xmlns:p14="http://schemas.microsoft.com/office/powerpoint/2010/main" val="1039976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56011C-9077-4CD8-BD7A-344A30428713}" type="datetimeFigureOut">
              <a:rPr lang="en-US" smtClean="0"/>
              <a:t>1/29/2025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EB0C92-5869-4372-908E-7E833255D7D0}" type="slidenum">
              <a:rPr lang="en-US" smtClean="0"/>
              <a:t>‹#›</a:t>
            </a:fld>
            <a:endParaRPr lang="en-US"/>
          </a:p>
        </p:txBody>
      </p:sp>
    </p:spTree>
    <p:extLst>
      <p:ext uri="{BB962C8B-B14F-4D97-AF65-F5344CB8AC3E}">
        <p14:creationId xmlns:p14="http://schemas.microsoft.com/office/powerpoint/2010/main" val="3925654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56011C-9077-4CD8-BD7A-344A30428713}" type="datetimeFigureOut">
              <a:rPr lang="en-US" smtClean="0"/>
              <a:t>1/29/2025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EB0C92-5869-4372-908E-7E833255D7D0}" type="slidenum">
              <a:rPr lang="en-US" smtClean="0"/>
              <a:t>‹#›</a:t>
            </a:fld>
            <a:endParaRPr lang="en-US"/>
          </a:p>
        </p:txBody>
      </p:sp>
    </p:spTree>
    <p:extLst>
      <p:ext uri="{BB962C8B-B14F-4D97-AF65-F5344CB8AC3E}">
        <p14:creationId xmlns:p14="http://schemas.microsoft.com/office/powerpoint/2010/main" val="3508166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56011C-9077-4CD8-BD7A-344A30428713}" type="datetimeFigureOut">
              <a:rPr lang="en-US" smtClean="0"/>
              <a:t>1/29/2025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EB0C92-5869-4372-908E-7E833255D7D0}" type="slidenum">
              <a:rPr lang="en-US" smtClean="0"/>
              <a:t>‹#›</a:t>
            </a:fld>
            <a:endParaRPr lang="en-US"/>
          </a:p>
        </p:txBody>
      </p:sp>
    </p:spTree>
    <p:extLst>
      <p:ext uri="{BB962C8B-B14F-4D97-AF65-F5344CB8AC3E}">
        <p14:creationId xmlns:p14="http://schemas.microsoft.com/office/powerpoint/2010/main" val="3060596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5D56011C-9077-4CD8-BD7A-344A30428713}" type="datetimeFigureOut">
              <a:rPr lang="en-US" smtClean="0"/>
              <a:t>1/29/2025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EB0C92-5869-4372-908E-7E833255D7D0}" type="slidenum">
              <a:rPr lang="en-US" smtClean="0"/>
              <a:t>‹#›</a:t>
            </a:fld>
            <a:endParaRPr lang="en-US"/>
          </a:p>
        </p:txBody>
      </p:sp>
    </p:spTree>
    <p:extLst>
      <p:ext uri="{BB962C8B-B14F-4D97-AF65-F5344CB8AC3E}">
        <p14:creationId xmlns:p14="http://schemas.microsoft.com/office/powerpoint/2010/main" val="1079902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5D56011C-9077-4CD8-BD7A-344A30428713}" type="datetimeFigureOut">
              <a:rPr lang="en-US" smtClean="0"/>
              <a:t>1/29/2025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EB0C92-5869-4372-908E-7E833255D7D0}" type="slidenum">
              <a:rPr lang="en-US" smtClean="0"/>
              <a:t>‹#›</a:t>
            </a:fld>
            <a:endParaRPr lang="en-US"/>
          </a:p>
        </p:txBody>
      </p:sp>
    </p:spTree>
    <p:extLst>
      <p:ext uri="{BB962C8B-B14F-4D97-AF65-F5344CB8AC3E}">
        <p14:creationId xmlns:p14="http://schemas.microsoft.com/office/powerpoint/2010/main" val="4109764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82000"/>
                  </a:schemeClr>
                </a:solidFill>
              </a:defRPr>
            </a:lvl1pPr>
          </a:lstStyle>
          <a:p>
            <a:fld id="{5D56011C-9077-4CD8-BD7A-344A30428713}" type="datetimeFigureOut">
              <a:rPr lang="en-US" smtClean="0"/>
              <a:t>1/29/2025</a:t>
            </a:fld>
            <a:endParaRPr lang="en-U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82000"/>
                  </a:schemeClr>
                </a:solidFill>
              </a:defRPr>
            </a:lvl1pPr>
          </a:lstStyle>
          <a:p>
            <a:fld id="{08EB0C92-5869-4372-908E-7E833255D7D0}" type="slidenum">
              <a:rPr lang="en-US" smtClean="0"/>
              <a:t>‹#›</a:t>
            </a:fld>
            <a:endParaRPr lang="en-US"/>
          </a:p>
        </p:txBody>
      </p:sp>
    </p:spTree>
    <p:extLst>
      <p:ext uri="{BB962C8B-B14F-4D97-AF65-F5344CB8AC3E}">
        <p14:creationId xmlns:p14="http://schemas.microsoft.com/office/powerpoint/2010/main" val="332284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7">
            <a:extLst>
              <a:ext uri="{FF2B5EF4-FFF2-40B4-BE49-F238E27FC236}">
                <a16:creationId xmlns:a16="http://schemas.microsoft.com/office/drawing/2014/main" id="{6B38FC28-EE08-2A66-7C49-3D937B2BC314}"/>
              </a:ext>
            </a:extLst>
          </p:cNvPr>
          <p:cNvSpPr>
            <a:spLocks noChangeArrowheads="1"/>
          </p:cNvSpPr>
          <p:nvPr/>
        </p:nvSpPr>
        <p:spPr bwMode="auto">
          <a:xfrm>
            <a:off x="0" y="-20037"/>
            <a:ext cx="21407251" cy="3182876"/>
          </a:xfrm>
          <a:prstGeom prst="rect">
            <a:avLst/>
          </a:prstGeom>
          <a:gradFill>
            <a:gsLst>
              <a:gs pos="5000">
                <a:srgbClr val="235078"/>
              </a:gs>
              <a:gs pos="100000">
                <a:srgbClr val="1482A5"/>
              </a:gs>
            </a:gsLst>
            <a:lin ang="0" scaled="1"/>
          </a:gradFill>
          <a:ln>
            <a:noFill/>
          </a:ln>
        </p:spPr>
        <p:txBody>
          <a:bodyPr wrap="none" anchor="ctr"/>
          <a:lstStyle>
            <a:defPPr>
              <a:defRPr kern="1200"/>
            </a:defPPr>
          </a:lstStyle>
          <a:p>
            <a:endParaRPr lang="en-US" sz="4531"/>
          </a:p>
        </p:txBody>
      </p:sp>
      <p:sp>
        <p:nvSpPr>
          <p:cNvPr id="6" name="Rectangle 29">
            <a:extLst>
              <a:ext uri="{FF2B5EF4-FFF2-40B4-BE49-F238E27FC236}">
                <a16:creationId xmlns:a16="http://schemas.microsoft.com/office/drawing/2014/main" id="{41D31117-DA2A-7515-165F-A4AB812404B9}"/>
              </a:ext>
            </a:extLst>
          </p:cNvPr>
          <p:cNvSpPr>
            <a:spLocks noChangeArrowheads="1"/>
          </p:cNvSpPr>
          <p:nvPr/>
        </p:nvSpPr>
        <p:spPr bwMode="auto">
          <a:xfrm>
            <a:off x="-23628" y="29558484"/>
            <a:ext cx="21407251" cy="716729"/>
          </a:xfrm>
          <a:prstGeom prst="rect">
            <a:avLst/>
          </a:prstGeom>
          <a:gradFill>
            <a:gsLst>
              <a:gs pos="5000">
                <a:srgbClr val="235078"/>
              </a:gs>
              <a:gs pos="100000">
                <a:srgbClr val="1482A5"/>
              </a:gs>
            </a:gsLst>
            <a:lin ang="0" scaled="1"/>
          </a:gradFill>
          <a:ln>
            <a:noFill/>
          </a:ln>
        </p:spPr>
        <p:txBody>
          <a:bodyPr lIns="66824" tIns="33412" rIns="66824" bIns="33412" anchor="ctr"/>
          <a:lstStyle>
            <a:defPPr>
              <a:defRPr kern="1200"/>
            </a:defPPr>
          </a:lstStyle>
          <a:p>
            <a:pPr defTabSz="2291673"/>
            <a:endParaRPr lang="en-US" sz="4531">
              <a:solidFill>
                <a:schemeClr val="bg1"/>
              </a:solidFill>
              <a:sym typeface="Symbol" pitchFamily="18" charset="2"/>
            </a:endParaRPr>
          </a:p>
        </p:txBody>
      </p:sp>
      <p:sp>
        <p:nvSpPr>
          <p:cNvPr id="7" name="Title 11">
            <a:extLst>
              <a:ext uri="{FF2B5EF4-FFF2-40B4-BE49-F238E27FC236}">
                <a16:creationId xmlns:a16="http://schemas.microsoft.com/office/drawing/2014/main" id="{BBEF73ED-7B63-EC7F-5C64-B72D85C053A5}"/>
              </a:ext>
            </a:extLst>
          </p:cNvPr>
          <p:cNvSpPr txBox="1"/>
          <p:nvPr/>
        </p:nvSpPr>
        <p:spPr>
          <a:xfrm>
            <a:off x="691865" y="290683"/>
            <a:ext cx="19787205" cy="1338296"/>
          </a:xfrm>
          <a:prstGeom prst="rect">
            <a:avLst/>
          </a:prstGeom>
        </p:spPr>
        <p:txBody>
          <a:bodyPr lIns="62369" tIns="31184" rIns="62369" bIns="31184"/>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pPr algn="l"/>
            <a:r>
              <a:rPr lang="en-US" sz="4157" dirty="0">
                <a:solidFill>
                  <a:schemeClr val="bg1"/>
                </a:solidFill>
                <a:latin typeface="Amaranth" panose="02000503050000020004" pitchFamily="2" charset="0"/>
              </a:rPr>
              <a:t>Detecting and Evaluating Anomalously Cited Papers Over Time using Anomaly Detection in Dynamic Graphs via Transformers</a:t>
            </a:r>
          </a:p>
        </p:txBody>
      </p:sp>
      <p:sp>
        <p:nvSpPr>
          <p:cNvPr id="8" name="Text Placeholder 16">
            <a:extLst>
              <a:ext uri="{FF2B5EF4-FFF2-40B4-BE49-F238E27FC236}">
                <a16:creationId xmlns:a16="http://schemas.microsoft.com/office/drawing/2014/main" id="{95599E2B-EB39-D51E-C96B-7672734F1325}"/>
              </a:ext>
            </a:extLst>
          </p:cNvPr>
          <p:cNvSpPr txBox="1"/>
          <p:nvPr/>
        </p:nvSpPr>
        <p:spPr>
          <a:xfrm>
            <a:off x="691865" y="1745287"/>
            <a:ext cx="19787205" cy="1385126"/>
          </a:xfrm>
          <a:prstGeom prst="rect">
            <a:avLst/>
          </a:prstGeom>
        </p:spPr>
        <p:txBody>
          <a:bodyPr lIns="62369" tIns="31184" rIns="62369" bIns="31184"/>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r>
              <a:rPr lang="en-US" sz="2728" dirty="0">
                <a:solidFill>
                  <a:schemeClr val="bg1"/>
                </a:solidFill>
                <a:latin typeface="Amaranth" panose="020B0604020202020204" charset="0"/>
              </a:rPr>
              <a:t>Noah </a:t>
            </a:r>
            <a:r>
              <a:rPr lang="en-US" sz="2728" dirty="0" err="1">
                <a:solidFill>
                  <a:schemeClr val="bg1"/>
                </a:solidFill>
                <a:latin typeface="Amaranth" panose="020B0604020202020204" charset="0"/>
              </a:rPr>
              <a:t>Soskha</a:t>
            </a:r>
            <a:r>
              <a:rPr lang="en-US" sz="2728" dirty="0">
                <a:solidFill>
                  <a:schemeClr val="bg1"/>
                </a:solidFill>
                <a:latin typeface="Amaranth" panose="020B0604020202020204" charset="0"/>
              </a:rPr>
              <a:t> and Israel Shushan</a:t>
            </a:r>
          </a:p>
          <a:p>
            <a:r>
              <a:rPr lang="en-US" sz="2728" dirty="0">
                <a:solidFill>
                  <a:schemeClr val="bg1"/>
                </a:solidFill>
                <a:latin typeface="Amaranth" panose="020B0604020202020204" charset="0"/>
              </a:rPr>
              <a:t>Software Engineering Department Braude Academic College</a:t>
            </a:r>
          </a:p>
        </p:txBody>
      </p:sp>
      <p:sp>
        <p:nvSpPr>
          <p:cNvPr id="9" name="Rectangle 5">
            <a:extLst>
              <a:ext uri="{FF2B5EF4-FFF2-40B4-BE49-F238E27FC236}">
                <a16:creationId xmlns:a16="http://schemas.microsoft.com/office/drawing/2014/main" id="{AA822A6A-1DB4-9569-6D1B-412DF26F2417}"/>
              </a:ext>
            </a:extLst>
          </p:cNvPr>
          <p:cNvSpPr>
            <a:spLocks noChangeArrowheads="1"/>
          </p:cNvSpPr>
          <p:nvPr/>
        </p:nvSpPr>
        <p:spPr bwMode="auto">
          <a:xfrm>
            <a:off x="668238" y="3877634"/>
            <a:ext cx="9630128" cy="3984698"/>
          </a:xfrm>
          <a:prstGeom prst="roundRect">
            <a:avLst>
              <a:gd name="adj" fmla="val 1380"/>
            </a:avLst>
          </a:prstGeom>
          <a:solidFill>
            <a:srgbClr val="B4D3E2"/>
          </a:solidFill>
          <a:ln>
            <a:noFill/>
          </a:ln>
          <a:effectLst/>
        </p:spPr>
        <p:txBody>
          <a:bodyPr wrap="none" lIns="133648" tIns="33412" rIns="133648" bIns="33412" anchor="ctr"/>
          <a:lstStyle>
            <a:defPPr>
              <a:defRPr kern="1200"/>
            </a:defPPr>
          </a:lstStyle>
          <a:p>
            <a:pPr defTabSz="2291673"/>
            <a:endParaRPr lang="en-US" sz="1559">
              <a:noFill/>
              <a:latin typeface="Amaranth" panose="02000503050000020004" pitchFamily="2" charset="0"/>
            </a:endParaRPr>
          </a:p>
        </p:txBody>
      </p:sp>
      <p:sp>
        <p:nvSpPr>
          <p:cNvPr id="10" name="Text Box 6">
            <a:extLst>
              <a:ext uri="{FF2B5EF4-FFF2-40B4-BE49-F238E27FC236}">
                <a16:creationId xmlns:a16="http://schemas.microsoft.com/office/drawing/2014/main" id="{2574EA42-F498-E3A9-16C7-32A04C7184C4}"/>
              </a:ext>
            </a:extLst>
          </p:cNvPr>
          <p:cNvSpPr txBox="1">
            <a:spLocks noChangeArrowheads="1"/>
          </p:cNvSpPr>
          <p:nvPr/>
        </p:nvSpPr>
        <p:spPr bwMode="auto">
          <a:xfrm>
            <a:off x="867221" y="4520623"/>
            <a:ext cx="9110242" cy="3267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6824" tIns="33412" rIns="66824" bIns="33412">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079" dirty="0">
                <a:latin typeface="Titillium Web" panose="00000500000000000000"/>
              </a:rPr>
              <a:t>Academic citation networks are fundamental in tracking the flow of knowledge across scholarly works. However, citation manipulation and irregular patterns pose threats to the integrity of these networks. Traditional methods struggle to detect temporal and complex citation anomalies, especially when citation patterns evolve over time. As citation manipulation, self-citation clusters, and unexplained citation spikes distort research evaluations, the need for more effective anomaly detection becomes crucial. This project proposes a solution that utilizes advanced machine learning methods, specifically the TADDY framework, to detect anomalous citation behaviors dynamically, improving research evaluation and enhancing academic integrity.</a:t>
            </a:r>
            <a:endParaRPr lang="en-US" sz="2079" dirty="0">
              <a:latin typeface="Titillium Web" panose="00000500000000000000"/>
              <a:ea typeface="Open Sans" panose="020B0606030504020204" pitchFamily="34" charset="0"/>
              <a:cs typeface="Open Sans" panose="020B0606030504020204" pitchFamily="34" charset="0"/>
            </a:endParaRPr>
          </a:p>
        </p:txBody>
      </p:sp>
      <p:sp>
        <p:nvSpPr>
          <p:cNvPr id="11" name="Rectangle 5">
            <a:extLst>
              <a:ext uri="{FF2B5EF4-FFF2-40B4-BE49-F238E27FC236}">
                <a16:creationId xmlns:a16="http://schemas.microsoft.com/office/drawing/2014/main" id="{4DD10069-21BA-BAA4-1BC4-986BA1216FCA}"/>
              </a:ext>
            </a:extLst>
          </p:cNvPr>
          <p:cNvSpPr>
            <a:spLocks noChangeArrowheads="1"/>
          </p:cNvSpPr>
          <p:nvPr/>
        </p:nvSpPr>
        <p:spPr bwMode="auto">
          <a:xfrm>
            <a:off x="11085259" y="3877632"/>
            <a:ext cx="9630128" cy="593990"/>
          </a:xfrm>
          <a:prstGeom prst="rect">
            <a:avLst/>
          </a:prstGeom>
          <a:solidFill>
            <a:srgbClr val="1482A5"/>
          </a:solidFill>
          <a:ln>
            <a:noFill/>
          </a:ln>
          <a:effectLst/>
        </p:spPr>
        <p:txBody>
          <a:bodyPr wrap="none" lIns="133648" tIns="33412" rIns="133648" bIns="33412" anchor="ctr"/>
          <a:lstStyle>
            <a:defPPr>
              <a:defRPr kern="1200"/>
            </a:defPPr>
          </a:lstStyle>
          <a:p>
            <a:pPr defTabSz="2291673"/>
            <a:r>
              <a:rPr lang="en-US" sz="3898" dirty="0">
                <a:solidFill>
                  <a:schemeClr val="bg1"/>
                </a:solidFill>
                <a:latin typeface="Amaranth" panose="02000503050000020004" pitchFamily="2" charset="0"/>
              </a:rPr>
              <a:t>Results</a:t>
            </a:r>
          </a:p>
        </p:txBody>
      </p:sp>
      <p:sp>
        <p:nvSpPr>
          <p:cNvPr id="12" name="Rectangle 5">
            <a:extLst>
              <a:ext uri="{FF2B5EF4-FFF2-40B4-BE49-F238E27FC236}">
                <a16:creationId xmlns:a16="http://schemas.microsoft.com/office/drawing/2014/main" id="{B9D0F5D1-1F6C-4586-F024-7C9EA76DA93B}"/>
              </a:ext>
            </a:extLst>
          </p:cNvPr>
          <p:cNvSpPr>
            <a:spLocks noChangeArrowheads="1"/>
          </p:cNvSpPr>
          <p:nvPr/>
        </p:nvSpPr>
        <p:spPr bwMode="auto">
          <a:xfrm>
            <a:off x="11108344" y="21673336"/>
            <a:ext cx="9630128" cy="593990"/>
          </a:xfrm>
          <a:prstGeom prst="rect">
            <a:avLst/>
          </a:prstGeom>
          <a:solidFill>
            <a:srgbClr val="1482A5"/>
          </a:solidFill>
          <a:ln>
            <a:noFill/>
          </a:ln>
          <a:effectLst/>
        </p:spPr>
        <p:txBody>
          <a:bodyPr wrap="none" lIns="133648" tIns="33412" rIns="133648" bIns="33412" anchor="ctr"/>
          <a:lstStyle>
            <a:defPPr>
              <a:defRPr kern="1200"/>
            </a:defPPr>
          </a:lstStyle>
          <a:p>
            <a:pPr defTabSz="2291673"/>
            <a:r>
              <a:rPr lang="en-US" sz="3898" dirty="0">
                <a:solidFill>
                  <a:schemeClr val="bg1"/>
                </a:solidFill>
                <a:latin typeface="Amaranth" panose="02000503050000020004" pitchFamily="2" charset="0"/>
              </a:rPr>
              <a:t>Conclusion</a:t>
            </a:r>
          </a:p>
        </p:txBody>
      </p:sp>
      <p:sp>
        <p:nvSpPr>
          <p:cNvPr id="13" name="Rectangle 5">
            <a:extLst>
              <a:ext uri="{FF2B5EF4-FFF2-40B4-BE49-F238E27FC236}">
                <a16:creationId xmlns:a16="http://schemas.microsoft.com/office/drawing/2014/main" id="{F39C0A43-6C78-58ED-57D4-B7E2144CE24E}"/>
              </a:ext>
            </a:extLst>
          </p:cNvPr>
          <p:cNvSpPr>
            <a:spLocks noChangeArrowheads="1"/>
          </p:cNvSpPr>
          <p:nvPr/>
        </p:nvSpPr>
        <p:spPr bwMode="auto">
          <a:xfrm>
            <a:off x="668238" y="8488657"/>
            <a:ext cx="9630128" cy="593990"/>
          </a:xfrm>
          <a:prstGeom prst="rect">
            <a:avLst/>
          </a:prstGeom>
          <a:solidFill>
            <a:srgbClr val="1482A5"/>
          </a:solidFill>
          <a:ln>
            <a:noFill/>
          </a:ln>
          <a:effectLst/>
        </p:spPr>
        <p:txBody>
          <a:bodyPr wrap="none" lIns="133648" tIns="33412" rIns="133648" bIns="33412" anchor="ctr"/>
          <a:lstStyle>
            <a:defPPr>
              <a:defRPr kern="1200"/>
            </a:defPPr>
          </a:lstStyle>
          <a:p>
            <a:pPr defTabSz="2291673"/>
            <a:r>
              <a:rPr lang="en-US" sz="3898" dirty="0">
                <a:solidFill>
                  <a:schemeClr val="bg1"/>
                </a:solidFill>
                <a:latin typeface="Amaranth" panose="02000503050000020004" pitchFamily="2" charset="0"/>
              </a:rPr>
              <a:t>Methodology</a:t>
            </a:r>
          </a:p>
        </p:txBody>
      </p:sp>
      <p:sp>
        <p:nvSpPr>
          <p:cNvPr id="14" name="Text Box 6">
            <a:extLst>
              <a:ext uri="{FF2B5EF4-FFF2-40B4-BE49-F238E27FC236}">
                <a16:creationId xmlns:a16="http://schemas.microsoft.com/office/drawing/2014/main" id="{09981936-C9EE-AC6A-D201-569A973779C1}"/>
              </a:ext>
            </a:extLst>
          </p:cNvPr>
          <p:cNvSpPr txBox="1">
            <a:spLocks noChangeArrowheads="1"/>
          </p:cNvSpPr>
          <p:nvPr/>
        </p:nvSpPr>
        <p:spPr bwMode="auto">
          <a:xfrm>
            <a:off x="668238" y="9182134"/>
            <a:ext cx="9630128" cy="77465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824" tIns="33412" rIns="66824" bIns="33412">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079" dirty="0">
                <a:latin typeface="Titillium Web" panose="00000500000000000000"/>
              </a:rPr>
              <a:t>This project applies the </a:t>
            </a:r>
            <a:r>
              <a:rPr lang="en-US" sz="2079" b="1" dirty="0">
                <a:latin typeface="Titillium Web" panose="00000500000000000000"/>
              </a:rPr>
              <a:t>Transformer-based Anomaly Detection in Dynamic Graphs (TADDY)</a:t>
            </a:r>
            <a:r>
              <a:rPr lang="en-US" sz="2079" dirty="0">
                <a:latin typeface="Titillium Web" panose="00000500000000000000"/>
              </a:rPr>
              <a:t> framework to identify and track anomalous citation behaviors across multiple timeframes. It integrates both </a:t>
            </a:r>
            <a:r>
              <a:rPr lang="en-US" sz="2079" b="1" dirty="0">
                <a:latin typeface="Titillium Web" panose="00000500000000000000"/>
              </a:rPr>
              <a:t>spatial</a:t>
            </a:r>
            <a:r>
              <a:rPr lang="en-US" sz="2079" dirty="0">
                <a:latin typeface="Titillium Web" panose="00000500000000000000"/>
              </a:rPr>
              <a:t> and </a:t>
            </a:r>
            <a:r>
              <a:rPr lang="en-US" sz="2079" b="1" dirty="0">
                <a:latin typeface="Titillium Web" panose="00000500000000000000"/>
              </a:rPr>
              <a:t>temporal</a:t>
            </a:r>
            <a:r>
              <a:rPr lang="en-US" sz="2079" dirty="0">
                <a:latin typeface="Titillium Web" panose="00000500000000000000"/>
              </a:rPr>
              <a:t> graph features to analyze academic citation networks. This approach consists of multiple stages, including graph preparation, contextual node encoding, anomaly detection, and evaluating.</a:t>
            </a:r>
            <a:br>
              <a:rPr lang="en-US" sz="2079" dirty="0">
                <a:latin typeface="Titillium Web" panose="00000500000000000000"/>
              </a:rPr>
            </a:br>
            <a:endParaRPr lang="en-US" sz="2079" dirty="0">
              <a:latin typeface="Titillium Web" panose="00000500000000000000"/>
            </a:endParaRPr>
          </a:p>
          <a:p>
            <a:r>
              <a:rPr lang="en-US" sz="2079" b="1" dirty="0">
                <a:latin typeface="Titillium Web" panose="00000500000000000000"/>
              </a:rPr>
              <a:t>Main Steps of the algorithm</a:t>
            </a:r>
            <a:r>
              <a:rPr lang="en-US" sz="2079" dirty="0">
                <a:latin typeface="Titillium Web" panose="00000500000000000000"/>
              </a:rPr>
              <a:t>:</a:t>
            </a:r>
            <a:br>
              <a:rPr lang="en-US" sz="2079" dirty="0">
                <a:latin typeface="Titillium Web" panose="00000500000000000000"/>
              </a:rPr>
            </a:br>
            <a:endParaRPr lang="en-US" sz="2079" dirty="0">
              <a:latin typeface="Titillium Web" panose="00000500000000000000"/>
            </a:endParaRPr>
          </a:p>
          <a:p>
            <a:pPr marL="296997" indent="-296997">
              <a:buFont typeface="Arial" panose="020B0604020202020204" pitchFamily="34" charset="0"/>
              <a:buChar char="•"/>
            </a:pPr>
            <a:r>
              <a:rPr lang="en-US" sz="2079" b="1" dirty="0">
                <a:latin typeface="Titillium Web" panose="00000500000000000000"/>
              </a:rPr>
              <a:t>Data Input</a:t>
            </a:r>
            <a:r>
              <a:rPr lang="en-US" sz="2079" dirty="0">
                <a:latin typeface="Titillium Web" panose="00000500000000000000"/>
              </a:rPr>
              <a:t>: Citation graph data is represented as nodes (papers) and edges (citations) with temporal and structural attributes.</a:t>
            </a:r>
          </a:p>
          <a:p>
            <a:pPr marL="296997" indent="-296997">
              <a:buFont typeface="Arial" panose="020B0604020202020204" pitchFamily="34" charset="0"/>
              <a:buChar char="•"/>
            </a:pPr>
            <a:r>
              <a:rPr lang="en-US" sz="2079" b="1" dirty="0">
                <a:latin typeface="Titillium Web" panose="00000500000000000000"/>
              </a:rPr>
              <a:t>Node Encoding:</a:t>
            </a:r>
            <a:r>
              <a:rPr lang="en-US" sz="2079" dirty="0">
                <a:latin typeface="Titillium Web" panose="00000500000000000000"/>
              </a:rPr>
              <a:t> A combination of diffusion-based, distance-based, and temporal encodings capture both structural and time-dependent relationships.</a:t>
            </a:r>
          </a:p>
          <a:p>
            <a:pPr marL="296997" indent="-296997">
              <a:buFont typeface="Arial" panose="020B0604020202020204" pitchFamily="34" charset="0"/>
              <a:buChar char="•"/>
            </a:pPr>
            <a:r>
              <a:rPr lang="en-US" sz="2079" b="1" dirty="0">
                <a:latin typeface="Titillium Web" panose="00000500000000000000"/>
              </a:rPr>
              <a:t>Transformer Model:</a:t>
            </a:r>
            <a:r>
              <a:rPr lang="en-US" sz="2079" dirty="0">
                <a:latin typeface="Titillium Web" panose="00000500000000000000"/>
              </a:rPr>
              <a:t> The Dynamic Graph Transformer processes the node encodings, generating edge embeddings that represent citation relationships.</a:t>
            </a:r>
          </a:p>
          <a:p>
            <a:pPr marL="296997" indent="-296997">
              <a:buFont typeface="Arial" panose="020B0604020202020204" pitchFamily="34" charset="0"/>
              <a:buChar char="•"/>
            </a:pPr>
            <a:r>
              <a:rPr lang="en-US" sz="2079" b="1" dirty="0">
                <a:latin typeface="Titillium Web" panose="00000500000000000000"/>
              </a:rPr>
              <a:t>Anomaly Detection: </a:t>
            </a:r>
            <a:r>
              <a:rPr lang="en-US" sz="2079" dirty="0">
                <a:latin typeface="Titillium Web" panose="00000500000000000000"/>
              </a:rPr>
              <a:t>A discriminative anomaly detector, implemented as a fully connected neural network, takes edge embeddings (both normal and pseudo-anomalous) as input and computes an anomaly score for each edge, minimizing a loss function that distinguishes between them to enable effective learning over multiple iterations.</a:t>
            </a:r>
            <a:endParaRPr lang="en-US" sz="2079" b="1" dirty="0">
              <a:latin typeface="Titillium Web" panose="00000500000000000000"/>
            </a:endParaRPr>
          </a:p>
          <a:p>
            <a:pPr marL="296997" indent="-296997">
              <a:buFont typeface="Arial" panose="020B0604020202020204" pitchFamily="34" charset="0"/>
              <a:buChar char="•"/>
            </a:pPr>
            <a:r>
              <a:rPr lang="en-US" sz="2079" b="1" dirty="0">
                <a:latin typeface="Titillium Web" panose="00000500000000000000"/>
              </a:rPr>
              <a:t>Track Changes: </a:t>
            </a:r>
            <a:r>
              <a:rPr lang="en-US" sz="2079" dirty="0">
                <a:latin typeface="Titillium Web" panose="00000500000000000000"/>
              </a:rPr>
              <a:t>Track temporal patterns of anomalous edges through visualizations including histograms, standard distributions, and temporal anomaly evolution metric of the highest-scoring anomalous edges. After that we report the papers that these citations (edges) stem from.</a:t>
            </a:r>
          </a:p>
        </p:txBody>
      </p:sp>
      <p:sp>
        <p:nvSpPr>
          <p:cNvPr id="15" name="Rectangle 5">
            <a:extLst>
              <a:ext uri="{FF2B5EF4-FFF2-40B4-BE49-F238E27FC236}">
                <a16:creationId xmlns:a16="http://schemas.microsoft.com/office/drawing/2014/main" id="{6E86EA56-606D-35E4-57F1-9082B7A24DA7}"/>
              </a:ext>
            </a:extLst>
          </p:cNvPr>
          <p:cNvSpPr>
            <a:spLocks noChangeArrowheads="1"/>
          </p:cNvSpPr>
          <p:nvPr/>
        </p:nvSpPr>
        <p:spPr bwMode="auto">
          <a:xfrm>
            <a:off x="928181" y="3962140"/>
            <a:ext cx="9110242" cy="544092"/>
          </a:xfrm>
          <a:prstGeom prst="rect">
            <a:avLst/>
          </a:prstGeom>
          <a:noFill/>
          <a:ln>
            <a:noFill/>
          </a:ln>
          <a:effectLst/>
        </p:spPr>
        <p:txBody>
          <a:bodyPr wrap="none" lIns="66824" tIns="33412" rIns="66824" bIns="33412" anchor="ctr"/>
          <a:lstStyle>
            <a:defPPr>
              <a:defRPr kern="1200"/>
            </a:defPPr>
          </a:lstStyle>
          <a:p>
            <a:pPr defTabSz="2291673"/>
            <a:endParaRPr lang="en-US" sz="3898" dirty="0">
              <a:solidFill>
                <a:srgbClr val="235078"/>
              </a:solidFill>
              <a:latin typeface="Amaranth" panose="02000503050000020004" pitchFamily="2" charset="0"/>
            </a:endParaRPr>
          </a:p>
        </p:txBody>
      </p:sp>
      <p:sp>
        <p:nvSpPr>
          <p:cNvPr id="16" name="TextBox 15">
            <a:extLst>
              <a:ext uri="{FF2B5EF4-FFF2-40B4-BE49-F238E27FC236}">
                <a16:creationId xmlns:a16="http://schemas.microsoft.com/office/drawing/2014/main" id="{627D255E-589F-1655-A3BD-0FAE924AA093}"/>
              </a:ext>
            </a:extLst>
          </p:cNvPr>
          <p:cNvSpPr txBox="1"/>
          <p:nvPr/>
        </p:nvSpPr>
        <p:spPr>
          <a:xfrm>
            <a:off x="11204739" y="22506195"/>
            <a:ext cx="9437337" cy="3291927"/>
          </a:xfrm>
          <a:prstGeom prst="rect">
            <a:avLst/>
          </a:prstGeom>
          <a:noFill/>
        </p:spPr>
        <p:txBody>
          <a:bodyPr wrap="square" rtlCol="0">
            <a:spAutoFit/>
          </a:bodyPr>
          <a:lstStyle>
            <a:defPPr>
              <a:defRPr kern="1200"/>
            </a:defPPr>
          </a:lstStyle>
          <a:p>
            <a:r>
              <a:rPr lang="en-US" sz="2079" dirty="0">
                <a:latin typeface="Titillium Web" panose="00000500000000000000" pitchFamily="2" charset="0"/>
                <a:ea typeface="Open Sans" panose="020B0606030504020204" pitchFamily="34" charset="0"/>
                <a:cs typeface="Open Sans" panose="020B0606030504020204" pitchFamily="34" charset="0"/>
              </a:rPr>
              <a:t>This project explores the dynamic nature of anomalies in citation networks. Using a transformer-based model, it offers an advanced perspective on how citation patterns evolve across space and time. By incorporating pseudo-anomalous edges, the model enables effective training even without labeled anomalies, showcasing its practicality for real-world citation networks.</a:t>
            </a:r>
          </a:p>
          <a:p>
            <a:r>
              <a:rPr lang="en-US" sz="2079" dirty="0">
                <a:latin typeface="Titillium Web" panose="00000500000000000000" pitchFamily="2" charset="0"/>
                <a:ea typeface="Open Sans" panose="020B0606030504020204" pitchFamily="34" charset="0"/>
                <a:cs typeface="Open Sans" panose="020B0606030504020204" pitchFamily="34" charset="0"/>
              </a:rPr>
              <a:t>The findings indicate that most papers maintain stable citation patterns, reflecting their typical impact on scientific research. However, a subset of articles exhibits notable variations in citation behavior, signaling changes in their influence within the scientific community. These articles merit closer examination and thoughtful analysis.</a:t>
            </a:r>
          </a:p>
        </p:txBody>
      </p:sp>
      <p:pic>
        <p:nvPicPr>
          <p:cNvPr id="17" name="תמונה 3">
            <a:extLst>
              <a:ext uri="{FF2B5EF4-FFF2-40B4-BE49-F238E27FC236}">
                <a16:creationId xmlns:a16="http://schemas.microsoft.com/office/drawing/2014/main" id="{CF9CF7A1-9665-B847-3948-42B371133162}"/>
              </a:ext>
            </a:extLst>
          </p:cNvPr>
          <p:cNvPicPr>
            <a:picLocks noChangeAspect="1"/>
          </p:cNvPicPr>
          <p:nvPr/>
        </p:nvPicPr>
        <p:blipFill>
          <a:blip r:embed="rId2"/>
          <a:stretch>
            <a:fillRect/>
          </a:stretch>
        </p:blipFill>
        <p:spPr>
          <a:xfrm>
            <a:off x="906533" y="16759512"/>
            <a:ext cx="9131890" cy="4660614"/>
          </a:xfrm>
          <a:prstGeom prst="rect">
            <a:avLst/>
          </a:prstGeom>
        </p:spPr>
      </p:pic>
      <p:sp>
        <p:nvSpPr>
          <p:cNvPr id="18" name="Rectangle 5">
            <a:extLst>
              <a:ext uri="{FF2B5EF4-FFF2-40B4-BE49-F238E27FC236}">
                <a16:creationId xmlns:a16="http://schemas.microsoft.com/office/drawing/2014/main" id="{AE9409F2-2B73-EF51-889F-4B85D712B052}"/>
              </a:ext>
            </a:extLst>
          </p:cNvPr>
          <p:cNvSpPr>
            <a:spLocks noChangeArrowheads="1"/>
          </p:cNvSpPr>
          <p:nvPr/>
        </p:nvSpPr>
        <p:spPr bwMode="auto">
          <a:xfrm>
            <a:off x="711766" y="21663895"/>
            <a:ext cx="9630128" cy="593990"/>
          </a:xfrm>
          <a:prstGeom prst="rect">
            <a:avLst/>
          </a:prstGeom>
          <a:solidFill>
            <a:srgbClr val="1482A5"/>
          </a:solidFill>
          <a:ln>
            <a:noFill/>
          </a:ln>
          <a:effectLst/>
        </p:spPr>
        <p:txBody>
          <a:bodyPr wrap="none" lIns="133648" tIns="33412" rIns="133648" bIns="33412" anchor="ctr"/>
          <a:lstStyle>
            <a:defPPr>
              <a:defRPr kern="1200"/>
            </a:defPPr>
          </a:lstStyle>
          <a:p>
            <a:pPr defTabSz="2291673"/>
            <a:r>
              <a:rPr lang="en-US" sz="3898" dirty="0">
                <a:solidFill>
                  <a:schemeClr val="bg1"/>
                </a:solidFill>
                <a:latin typeface="Amaranth" panose="02000503050000020004" pitchFamily="2" charset="0"/>
              </a:rPr>
              <a:t>Challenges Review</a:t>
            </a:r>
          </a:p>
        </p:txBody>
      </p:sp>
      <p:sp>
        <p:nvSpPr>
          <p:cNvPr id="19" name="Text Box 6">
            <a:extLst>
              <a:ext uri="{FF2B5EF4-FFF2-40B4-BE49-F238E27FC236}">
                <a16:creationId xmlns:a16="http://schemas.microsoft.com/office/drawing/2014/main" id="{682F4F45-35B1-01A1-9E36-47F1CE64D79F}"/>
              </a:ext>
            </a:extLst>
          </p:cNvPr>
          <p:cNvSpPr txBox="1">
            <a:spLocks noChangeArrowheads="1"/>
          </p:cNvSpPr>
          <p:nvPr/>
        </p:nvSpPr>
        <p:spPr bwMode="auto">
          <a:xfrm>
            <a:off x="711766" y="22418208"/>
            <a:ext cx="9630128" cy="21671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824" tIns="33412" rIns="66824" bIns="33412">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marL="296997" indent="-296997">
              <a:buFont typeface="Arial" panose="020B0604020202020204" pitchFamily="34" charset="0"/>
              <a:buChar char="•"/>
            </a:pPr>
            <a:r>
              <a:rPr lang="en-US" sz="1949" b="1" dirty="0">
                <a:latin typeface="Titillium Web" panose="00000500000000000000"/>
              </a:rPr>
              <a:t>Data Preprocessing</a:t>
            </a:r>
            <a:r>
              <a:rPr lang="en-US" sz="1949" dirty="0">
                <a:latin typeface="Titillium Web" panose="00000500000000000000"/>
              </a:rPr>
              <a:t>: Large integer node identifiers required optimization for efficient processing. The solution was to remap node identifiers into a compressed range.</a:t>
            </a:r>
          </a:p>
          <a:p>
            <a:pPr marL="296997" indent="-296997">
              <a:buFont typeface="Arial" panose="020B0604020202020204" pitchFamily="34" charset="0"/>
              <a:buChar char="•"/>
            </a:pPr>
            <a:r>
              <a:rPr lang="en-US" sz="1949" b="1" dirty="0">
                <a:latin typeface="Titillium Web" panose="00000500000000000000"/>
              </a:rPr>
              <a:t>Dependency Management</a:t>
            </a:r>
            <a:r>
              <a:rPr lang="en-US" sz="1949" dirty="0">
                <a:latin typeface="Titillium Web" panose="00000500000000000000"/>
              </a:rPr>
              <a:t>: Due to complex interdependencies and outdated libraries, we implemented version control through Anaconda to ensure reproducibility and resolve compatibility issues.</a:t>
            </a:r>
          </a:p>
          <a:p>
            <a:pPr marL="296997" indent="-296997">
              <a:buFont typeface="Arial" panose="020B0604020202020204" pitchFamily="34" charset="0"/>
              <a:buChar char="•"/>
            </a:pPr>
            <a:r>
              <a:rPr lang="en-US" sz="1949" b="1" dirty="0">
                <a:latin typeface="Titillium Web" panose="00000500000000000000"/>
              </a:rPr>
              <a:t>Dataset</a:t>
            </a:r>
            <a:r>
              <a:rPr lang="en-US" sz="1949" dirty="0">
                <a:latin typeface="Titillium Web" panose="00000500000000000000"/>
              </a:rPr>
              <a:t>: Identifying suitable datasets proved challenging, as established citation networks like CORA and PUBMED lacked the necessary metadata for our analysis.</a:t>
            </a:r>
          </a:p>
        </p:txBody>
      </p:sp>
      <p:sp>
        <p:nvSpPr>
          <p:cNvPr id="23" name="Rectangle 5">
            <a:extLst>
              <a:ext uri="{FF2B5EF4-FFF2-40B4-BE49-F238E27FC236}">
                <a16:creationId xmlns:a16="http://schemas.microsoft.com/office/drawing/2014/main" id="{EF350926-C440-CBC3-F7D3-A5CC012D45E8}"/>
              </a:ext>
            </a:extLst>
          </p:cNvPr>
          <p:cNvSpPr>
            <a:spLocks noChangeArrowheads="1"/>
          </p:cNvSpPr>
          <p:nvPr/>
        </p:nvSpPr>
        <p:spPr bwMode="auto">
          <a:xfrm>
            <a:off x="648461" y="24962611"/>
            <a:ext cx="9630128" cy="593990"/>
          </a:xfrm>
          <a:prstGeom prst="rect">
            <a:avLst/>
          </a:prstGeom>
          <a:solidFill>
            <a:srgbClr val="1482A5"/>
          </a:solidFill>
          <a:ln>
            <a:noFill/>
          </a:ln>
          <a:effectLst/>
        </p:spPr>
        <p:txBody>
          <a:bodyPr wrap="none" lIns="133648" tIns="33412" rIns="133648" bIns="33412" anchor="ctr"/>
          <a:lstStyle>
            <a:defPPr>
              <a:defRPr kern="1200"/>
            </a:defPPr>
          </a:lstStyle>
          <a:p>
            <a:pPr defTabSz="2291673"/>
            <a:r>
              <a:rPr lang="en-US" sz="3898" dirty="0">
                <a:solidFill>
                  <a:schemeClr val="bg1"/>
                </a:solidFill>
                <a:latin typeface="Amaranth" panose="02000503050000020004" pitchFamily="2" charset="0"/>
              </a:rPr>
              <a:t>Network Dynamics</a:t>
            </a:r>
          </a:p>
        </p:txBody>
      </p:sp>
      <p:sp>
        <p:nvSpPr>
          <p:cNvPr id="24" name="TextBox 286">
            <a:extLst>
              <a:ext uri="{FF2B5EF4-FFF2-40B4-BE49-F238E27FC236}">
                <a16:creationId xmlns:a16="http://schemas.microsoft.com/office/drawing/2014/main" id="{4E759C4B-0E77-8852-F6A0-7E7B73DC3733}"/>
              </a:ext>
            </a:extLst>
          </p:cNvPr>
          <p:cNvSpPr txBox="1"/>
          <p:nvPr/>
        </p:nvSpPr>
        <p:spPr>
          <a:xfrm>
            <a:off x="11221893" y="15287462"/>
            <a:ext cx="9437337" cy="5811591"/>
          </a:xfrm>
          <a:prstGeom prst="rect">
            <a:avLst/>
          </a:prstGeom>
          <a:noFill/>
        </p:spPr>
        <p:txBody>
          <a:bodyPr wrap="square" rtlCol="0">
            <a:spAutoFit/>
          </a:bodyPr>
          <a:lstStyle>
            <a:defPPr>
              <a:defRPr kern="1200"/>
            </a:defPPr>
          </a:lstStyle>
          <a:p>
            <a:pPr marL="296997" indent="-296997">
              <a:buFont typeface="Arial" panose="020B0604020202020204" pitchFamily="34" charset="0"/>
              <a:buChar char="•"/>
            </a:pPr>
            <a:r>
              <a:rPr lang="en-US" sz="2079" b="1" dirty="0">
                <a:latin typeface="Titillium Web" panose="00000500000000000000" pitchFamily="2" charset="0"/>
                <a:ea typeface="Open Sans" panose="020B0606030504020204" pitchFamily="34" charset="0"/>
                <a:cs typeface="Open Sans" panose="020B0606030504020204" pitchFamily="34" charset="0"/>
              </a:rPr>
              <a:t>Edge Score Standard Deviation Distribution </a:t>
            </a:r>
            <a:r>
              <a:rPr lang="en-US" sz="2079" dirty="0">
                <a:latin typeface="Titillium Web" panose="00000500000000000000" pitchFamily="2" charset="0"/>
                <a:ea typeface="Open Sans" panose="020B0606030504020204" pitchFamily="34" charset="0"/>
                <a:cs typeface="Open Sans" panose="020B0606030504020204" pitchFamily="34" charset="0"/>
              </a:rPr>
              <a:t>shows citation behaviors that have low variance, with only a few edges surpassing the high variance threshold (0.15), indicating potential anomalies.</a:t>
            </a:r>
          </a:p>
          <a:p>
            <a:endParaRPr lang="en-US" sz="2079" b="1" dirty="0">
              <a:latin typeface="Titillium Web" panose="00000500000000000000" pitchFamily="2" charset="0"/>
              <a:ea typeface="Open Sans" panose="020B0606030504020204" pitchFamily="34" charset="0"/>
              <a:cs typeface="Open Sans" panose="020B0606030504020204" pitchFamily="34" charset="0"/>
            </a:endParaRPr>
          </a:p>
          <a:p>
            <a:pPr marL="296997" indent="-296997">
              <a:buFont typeface="Arial" panose="020B0604020202020204" pitchFamily="34" charset="0"/>
              <a:buChar char="•"/>
            </a:pPr>
            <a:r>
              <a:rPr lang="en-US" sz="2079" b="1" dirty="0">
                <a:latin typeface="Titillium Web" panose="00000500000000000000" pitchFamily="2" charset="0"/>
                <a:ea typeface="Open Sans" panose="020B0606030504020204" pitchFamily="34" charset="0"/>
                <a:cs typeface="Open Sans" panose="020B0606030504020204" pitchFamily="34" charset="0"/>
              </a:rPr>
              <a:t>Anomaly Score Histogram:</a:t>
            </a:r>
            <a:r>
              <a:rPr lang="en-US" sz="2079" dirty="0">
                <a:latin typeface="Titillium Web" panose="00000500000000000000" pitchFamily="2" charset="0"/>
                <a:ea typeface="Open Sans" panose="020B0606030504020204" pitchFamily="34" charset="0"/>
                <a:cs typeface="Open Sans" panose="020B0606030504020204" pitchFamily="34" charset="0"/>
              </a:rPr>
              <a:t> The histograms illustrate distinct patterns across timestamps. At Timestamp 6, the distribution shows a sharp peak near 0.6, while Timestamp 13 reveals a bimodal distribution with major clusters around 0.0 and 0.6-0.8, indicating a more polarized classification of anomalies.</a:t>
            </a:r>
            <a:br>
              <a:rPr lang="en-US" sz="2079" dirty="0">
                <a:latin typeface="Titillium Web" panose="00000500000000000000" pitchFamily="2" charset="0"/>
                <a:ea typeface="Open Sans" panose="020B0606030504020204" pitchFamily="34" charset="0"/>
                <a:cs typeface="Open Sans" panose="020B0606030504020204" pitchFamily="34" charset="0"/>
              </a:rPr>
            </a:br>
            <a:endParaRPr lang="en-US" sz="2079" dirty="0">
              <a:latin typeface="Titillium Web" panose="00000500000000000000" pitchFamily="2" charset="0"/>
              <a:ea typeface="Open Sans" panose="020B0606030504020204" pitchFamily="34" charset="0"/>
              <a:cs typeface="Open Sans" panose="020B0606030504020204" pitchFamily="34" charset="0"/>
            </a:endParaRPr>
          </a:p>
          <a:p>
            <a:pPr marL="296997" indent="-296997">
              <a:buFont typeface="Arial" panose="020B0604020202020204" pitchFamily="34" charset="0"/>
              <a:buChar char="•"/>
            </a:pPr>
            <a:r>
              <a:rPr lang="en-US" sz="2079" b="1" dirty="0">
                <a:latin typeface="Titillium Web" panose="00000500000000000000" pitchFamily="2" charset="0"/>
                <a:ea typeface="Open Sans" panose="020B0606030504020204" pitchFamily="34" charset="0"/>
                <a:cs typeface="Open Sans" panose="020B0606030504020204" pitchFamily="34" charset="0"/>
              </a:rPr>
              <a:t>Training Loss and AUC</a:t>
            </a:r>
            <a:r>
              <a:rPr lang="en-US" sz="2079" dirty="0">
                <a:latin typeface="Titillium Web" panose="00000500000000000000" pitchFamily="2" charset="0"/>
                <a:ea typeface="Open Sans" panose="020B0606030504020204" pitchFamily="34" charset="0"/>
                <a:cs typeface="Open Sans" panose="020B0606030504020204" pitchFamily="34" charset="0"/>
              </a:rPr>
              <a:t> demonstrates an effective model learning, with loss decreasing from 0.55 to approximately 0.30 and AUC improving significantly from 0.55 to stabilize around 0.90. The AUC curve shows stability after epoch 40, despite minor fluctuations.</a:t>
            </a:r>
          </a:p>
          <a:p>
            <a:pPr marL="296997" indent="-296997">
              <a:buFont typeface="Arial" panose="020B0604020202020204" pitchFamily="34" charset="0"/>
              <a:buChar char="•"/>
            </a:pPr>
            <a:endParaRPr lang="en-US" sz="1819" dirty="0">
              <a:latin typeface="Titillium Web" panose="00000500000000000000" pitchFamily="2" charset="0"/>
              <a:ea typeface="Open Sans" panose="020B0606030504020204" pitchFamily="34" charset="0"/>
              <a:cs typeface="Open Sans" panose="020B0606030504020204" pitchFamily="34" charset="0"/>
            </a:endParaRPr>
          </a:p>
          <a:p>
            <a:pPr marL="296997" indent="-296997">
              <a:buFont typeface="Arial" panose="020B0604020202020204" pitchFamily="34" charset="0"/>
              <a:buChar char="•"/>
            </a:pPr>
            <a:r>
              <a:rPr lang="en-US" sz="2079" b="1" dirty="0">
                <a:latin typeface="Titillium Web" panose="00000500000000000000" pitchFamily="2" charset="0"/>
                <a:ea typeface="Open Sans" panose="020B0606030504020204" pitchFamily="34" charset="0"/>
                <a:cs typeface="Open Sans" panose="020B0606030504020204" pitchFamily="34" charset="0"/>
              </a:rPr>
              <a:t>Temporal Anomaly Pattern: </a:t>
            </a:r>
            <a:r>
              <a:rPr lang="en-US" sz="2079" dirty="0">
                <a:latin typeface="Titillium Web" panose="00000500000000000000" pitchFamily="2" charset="0"/>
                <a:ea typeface="Open Sans" panose="020B0606030504020204" pitchFamily="34" charset="0"/>
                <a:cs typeface="Open Sans" panose="020B0606030504020204" pitchFamily="34" charset="0"/>
              </a:rPr>
              <a:t>The figures track two papers identified with high variance scores (≈0.25) in their citation patterns. The graphs demonstrate how their anomaly scores evolved across timestamps, showing significant fluctuations ranging from peaks of 0.80-0.84 to lows of 0.08.</a:t>
            </a:r>
          </a:p>
        </p:txBody>
      </p:sp>
      <p:sp>
        <p:nvSpPr>
          <p:cNvPr id="25" name="Rectangle 5">
            <a:extLst>
              <a:ext uri="{FF2B5EF4-FFF2-40B4-BE49-F238E27FC236}">
                <a16:creationId xmlns:a16="http://schemas.microsoft.com/office/drawing/2014/main" id="{7E69D9F3-06C1-9702-5EA8-F60AC244ADA5}"/>
              </a:ext>
            </a:extLst>
          </p:cNvPr>
          <p:cNvSpPr>
            <a:spLocks noChangeArrowheads="1"/>
          </p:cNvSpPr>
          <p:nvPr/>
        </p:nvSpPr>
        <p:spPr bwMode="auto">
          <a:xfrm>
            <a:off x="11105037" y="25833407"/>
            <a:ext cx="9630128" cy="593990"/>
          </a:xfrm>
          <a:prstGeom prst="rect">
            <a:avLst/>
          </a:prstGeom>
          <a:solidFill>
            <a:srgbClr val="1482A5"/>
          </a:solidFill>
          <a:ln>
            <a:noFill/>
          </a:ln>
          <a:effectLst/>
        </p:spPr>
        <p:txBody>
          <a:bodyPr wrap="none" lIns="133648" tIns="33412" rIns="133648" bIns="33412" anchor="ctr"/>
          <a:lstStyle>
            <a:defPPr>
              <a:defRPr kern="1200"/>
            </a:defPPr>
          </a:lstStyle>
          <a:p>
            <a:pPr defTabSz="2291673"/>
            <a:r>
              <a:rPr lang="en-US" sz="3508" dirty="0">
                <a:solidFill>
                  <a:schemeClr val="bg1"/>
                </a:solidFill>
                <a:latin typeface="Amaranth" panose="02000503050000020004" pitchFamily="2" charset="0"/>
              </a:rPr>
              <a:t>Acknowledgments</a:t>
            </a:r>
          </a:p>
        </p:txBody>
      </p:sp>
      <p:pic>
        <p:nvPicPr>
          <p:cNvPr id="26" name="תמונה 9">
            <a:extLst>
              <a:ext uri="{FF2B5EF4-FFF2-40B4-BE49-F238E27FC236}">
                <a16:creationId xmlns:a16="http://schemas.microsoft.com/office/drawing/2014/main" id="{00084F28-C4DB-B1B8-B8E2-34AC529B66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240" y="25831810"/>
            <a:ext cx="3245926" cy="3115147"/>
          </a:xfrm>
          <a:prstGeom prst="rect">
            <a:avLst/>
          </a:prstGeom>
        </p:spPr>
      </p:pic>
      <p:pic>
        <p:nvPicPr>
          <p:cNvPr id="28" name="Picture 27" descr="A graph of a graph of a graph&#10;&#10;Description automatically generated with medium confidence">
            <a:extLst>
              <a:ext uri="{FF2B5EF4-FFF2-40B4-BE49-F238E27FC236}">
                <a16:creationId xmlns:a16="http://schemas.microsoft.com/office/drawing/2014/main" id="{24B09510-AF0A-7770-1909-522A0ACF18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62148" y="9701007"/>
            <a:ext cx="7474344" cy="2472762"/>
          </a:xfrm>
          <a:prstGeom prst="rect">
            <a:avLst/>
          </a:prstGeom>
        </p:spPr>
      </p:pic>
      <p:pic>
        <p:nvPicPr>
          <p:cNvPr id="29" name="Picture 28" descr="A graph with a line&#10;&#10;Description automatically generated">
            <a:extLst>
              <a:ext uri="{FF2B5EF4-FFF2-40B4-BE49-F238E27FC236}">
                <a16:creationId xmlns:a16="http://schemas.microsoft.com/office/drawing/2014/main" id="{4A5C19A0-3993-3287-5DBF-99D0106F9D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21893" y="12426499"/>
            <a:ext cx="4517711" cy="2226577"/>
          </a:xfrm>
          <a:prstGeom prst="rect">
            <a:avLst/>
          </a:prstGeom>
        </p:spPr>
      </p:pic>
      <p:pic>
        <p:nvPicPr>
          <p:cNvPr id="30" name="Picture 29" descr="A graph showing a line&#10;&#10;Description automatically generated">
            <a:extLst>
              <a:ext uri="{FF2B5EF4-FFF2-40B4-BE49-F238E27FC236}">
                <a16:creationId xmlns:a16="http://schemas.microsoft.com/office/drawing/2014/main" id="{F0F7E692-4B6A-3800-E494-FA37F157973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035382" y="12438509"/>
            <a:ext cx="4515145" cy="2226577"/>
          </a:xfrm>
          <a:prstGeom prst="rect">
            <a:avLst/>
          </a:prstGeom>
        </p:spPr>
      </p:pic>
      <p:sp>
        <p:nvSpPr>
          <p:cNvPr id="31" name="TextBox 30">
            <a:extLst>
              <a:ext uri="{FF2B5EF4-FFF2-40B4-BE49-F238E27FC236}">
                <a16:creationId xmlns:a16="http://schemas.microsoft.com/office/drawing/2014/main" id="{E6BD2315-4738-3F57-5F8F-BF8DC49B76CC}"/>
              </a:ext>
            </a:extLst>
          </p:cNvPr>
          <p:cNvSpPr txBox="1"/>
          <p:nvPr/>
        </p:nvSpPr>
        <p:spPr>
          <a:xfrm>
            <a:off x="11297828" y="26542039"/>
            <a:ext cx="9437337" cy="732252"/>
          </a:xfrm>
          <a:prstGeom prst="rect">
            <a:avLst/>
          </a:prstGeom>
          <a:noFill/>
        </p:spPr>
        <p:txBody>
          <a:bodyPr wrap="square" rtlCol="0">
            <a:spAutoFit/>
          </a:bodyPr>
          <a:lstStyle>
            <a:defPPr>
              <a:defRPr kern="1200"/>
            </a:defPPr>
          </a:lstStyle>
          <a:p>
            <a:r>
              <a:rPr lang="en-US" sz="2079" dirty="0">
                <a:latin typeface="Titillium Web" panose="00000500000000000000" pitchFamily="2" charset="0"/>
                <a:ea typeface="Open Sans" panose="020B0606030504020204" pitchFamily="34" charset="0"/>
                <a:cs typeface="Open Sans" panose="020B0606030504020204" pitchFamily="34" charset="0"/>
              </a:rPr>
              <a:t>Thank to our supervisors, Prof. Zeev Volkovich and Dr. Renata Avros, for their invaluable guidance and support throughout this research.</a:t>
            </a:r>
          </a:p>
        </p:txBody>
      </p:sp>
      <p:sp>
        <p:nvSpPr>
          <p:cNvPr id="32" name="Rectangle 5">
            <a:extLst>
              <a:ext uri="{FF2B5EF4-FFF2-40B4-BE49-F238E27FC236}">
                <a16:creationId xmlns:a16="http://schemas.microsoft.com/office/drawing/2014/main" id="{0E58AC29-62E0-DD58-2138-A17171717F2F}"/>
              </a:ext>
            </a:extLst>
          </p:cNvPr>
          <p:cNvSpPr>
            <a:spLocks noChangeArrowheads="1"/>
          </p:cNvSpPr>
          <p:nvPr/>
        </p:nvSpPr>
        <p:spPr bwMode="auto">
          <a:xfrm>
            <a:off x="668238" y="3877632"/>
            <a:ext cx="9630128" cy="593990"/>
          </a:xfrm>
          <a:prstGeom prst="rect">
            <a:avLst/>
          </a:prstGeom>
          <a:solidFill>
            <a:srgbClr val="1482A5"/>
          </a:solidFill>
          <a:ln>
            <a:noFill/>
          </a:ln>
          <a:effectLst/>
        </p:spPr>
        <p:txBody>
          <a:bodyPr wrap="none" lIns="133648" tIns="33412" rIns="133648" bIns="33412" anchor="ctr"/>
          <a:lstStyle>
            <a:defPPr>
              <a:defRPr kern="1200"/>
            </a:defPPr>
          </a:lstStyle>
          <a:p>
            <a:pPr defTabSz="2291673"/>
            <a:r>
              <a:rPr lang="en-US" sz="3898" dirty="0">
                <a:solidFill>
                  <a:schemeClr val="bg1"/>
                </a:solidFill>
                <a:latin typeface="Amaranth" panose="02000503050000020004" pitchFamily="2" charset="0"/>
              </a:rPr>
              <a:t>Introduction</a:t>
            </a:r>
          </a:p>
        </p:txBody>
      </p:sp>
      <p:pic>
        <p:nvPicPr>
          <p:cNvPr id="33" name="Picture 32" descr="A logo with a flower and text&#10;&#10;Description automatically generated">
            <a:extLst>
              <a:ext uri="{FF2B5EF4-FFF2-40B4-BE49-F238E27FC236}">
                <a16:creationId xmlns:a16="http://schemas.microsoft.com/office/drawing/2014/main" id="{85CBE3C7-2142-0B98-890A-9E27B8F8477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245077" y="1411156"/>
            <a:ext cx="2220630" cy="1649990"/>
          </a:xfrm>
          <a:prstGeom prst="rect">
            <a:avLst/>
          </a:prstGeom>
        </p:spPr>
      </p:pic>
      <p:pic>
        <p:nvPicPr>
          <p:cNvPr id="3" name="תמונה 2">
            <a:extLst>
              <a:ext uri="{FF2B5EF4-FFF2-40B4-BE49-F238E27FC236}">
                <a16:creationId xmlns:a16="http://schemas.microsoft.com/office/drawing/2014/main" id="{F45BB85F-8D4E-174B-3976-5914B014F10C}"/>
              </a:ext>
            </a:extLst>
          </p:cNvPr>
          <p:cNvPicPr>
            <a:picLocks noChangeAspect="1"/>
          </p:cNvPicPr>
          <p:nvPr/>
        </p:nvPicPr>
        <p:blipFill rotWithShape="1">
          <a:blip r:embed="rId8">
            <a:extLst>
              <a:ext uri="{28A0092B-C50C-407E-A947-70E740481C1C}">
                <a14:useLocalDpi xmlns:a14="http://schemas.microsoft.com/office/drawing/2010/main" val="0"/>
              </a:ext>
            </a:extLst>
          </a:blip>
          <a:srcRect l="12612" t="16819" r="4180" b="11325"/>
          <a:stretch/>
        </p:blipFill>
        <p:spPr>
          <a:xfrm>
            <a:off x="505980" y="25947672"/>
            <a:ext cx="3409034" cy="2943968"/>
          </a:xfrm>
          <a:prstGeom prst="rect">
            <a:avLst/>
          </a:prstGeom>
        </p:spPr>
      </p:pic>
      <p:pic>
        <p:nvPicPr>
          <p:cNvPr id="35" name="תמונה 34" descr="תמונה שמכילה טקסט, צילום מסך, עלילה, תרשים&#10;&#10;התיאור נוצר באופן אוטומטי">
            <a:extLst>
              <a:ext uri="{FF2B5EF4-FFF2-40B4-BE49-F238E27FC236}">
                <a16:creationId xmlns:a16="http://schemas.microsoft.com/office/drawing/2014/main" id="{4660BE53-8491-AB0F-2EB2-4E7F8CF321B1}"/>
              </a:ext>
            </a:extLst>
          </p:cNvPr>
          <p:cNvPicPr>
            <a:picLocks noChangeAspect="1"/>
          </p:cNvPicPr>
          <p:nvPr/>
        </p:nvPicPr>
        <p:blipFill rotWithShape="1">
          <a:blip r:embed="rId9">
            <a:extLst>
              <a:ext uri="{28A0092B-C50C-407E-A947-70E740481C1C}">
                <a14:useLocalDpi xmlns:a14="http://schemas.microsoft.com/office/drawing/2010/main" val="0"/>
              </a:ext>
            </a:extLst>
          </a:blip>
          <a:srcRect t="6363" b="2763"/>
          <a:stretch/>
        </p:blipFill>
        <p:spPr>
          <a:xfrm>
            <a:off x="12709778" y="4625185"/>
            <a:ext cx="6012759" cy="2732000"/>
          </a:xfrm>
          <a:prstGeom prst="rect">
            <a:avLst/>
          </a:prstGeom>
        </p:spPr>
      </p:pic>
      <p:pic>
        <p:nvPicPr>
          <p:cNvPr id="37" name="תמונה 36" descr="תמונה שמכילה טקסט, צילום מסך, תרשים, עלילה&#10;&#10;התיאור נוצר באופן אוטומטי">
            <a:extLst>
              <a:ext uri="{FF2B5EF4-FFF2-40B4-BE49-F238E27FC236}">
                <a16:creationId xmlns:a16="http://schemas.microsoft.com/office/drawing/2014/main" id="{B4988BF1-5926-FCFF-E1A3-221EE76372B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866487" y="7429316"/>
            <a:ext cx="3545713" cy="2127429"/>
          </a:xfrm>
          <a:prstGeom prst="rect">
            <a:avLst/>
          </a:prstGeom>
        </p:spPr>
      </p:pic>
      <p:pic>
        <p:nvPicPr>
          <p:cNvPr id="39" name="תמונה 38" descr="תמונה שמכילה טקסט, צילום מסך, תצוגה, תרשים&#10;&#10;התיאור נוצר באופן אוטומטי">
            <a:extLst>
              <a:ext uri="{FF2B5EF4-FFF2-40B4-BE49-F238E27FC236}">
                <a16:creationId xmlns:a16="http://schemas.microsoft.com/office/drawing/2014/main" id="{23E28248-BE88-B7E2-ECAA-4E3392CBFE9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170445" y="7423732"/>
            <a:ext cx="3545713" cy="2127428"/>
          </a:xfrm>
          <a:prstGeom prst="rect">
            <a:avLst/>
          </a:prstGeom>
        </p:spPr>
      </p:pic>
      <p:pic>
        <p:nvPicPr>
          <p:cNvPr id="42" name="תמונה 41">
            <a:extLst>
              <a:ext uri="{FF2B5EF4-FFF2-40B4-BE49-F238E27FC236}">
                <a16:creationId xmlns:a16="http://schemas.microsoft.com/office/drawing/2014/main" id="{0C0B4D23-9085-BD54-E194-A9C85CD68AC8}"/>
              </a:ext>
            </a:extLst>
          </p:cNvPr>
          <p:cNvPicPr>
            <a:picLocks noChangeAspect="1"/>
          </p:cNvPicPr>
          <p:nvPr/>
        </p:nvPicPr>
        <p:blipFill rotWithShape="1">
          <a:blip r:embed="rId12">
            <a:extLst>
              <a:ext uri="{28A0092B-C50C-407E-A947-70E740481C1C}">
                <a14:useLocalDpi xmlns:a14="http://schemas.microsoft.com/office/drawing/2010/main" val="0"/>
              </a:ext>
            </a:extLst>
          </a:blip>
          <a:srcRect l="13689" t="13495" r="6598" b="12170"/>
          <a:stretch/>
        </p:blipFill>
        <p:spPr>
          <a:xfrm>
            <a:off x="7351336" y="25823354"/>
            <a:ext cx="3340476" cy="3115147"/>
          </a:xfrm>
          <a:prstGeom prst="rect">
            <a:avLst/>
          </a:prstGeom>
        </p:spPr>
      </p:pic>
    </p:spTree>
    <p:extLst>
      <p:ext uri="{BB962C8B-B14F-4D97-AF65-F5344CB8AC3E}">
        <p14:creationId xmlns:p14="http://schemas.microsoft.com/office/powerpoint/2010/main" val="29217109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140</TotalTime>
  <Words>743</Words>
  <Application>Microsoft Office PowerPoint</Application>
  <PresentationFormat>מותאם אישית</PresentationFormat>
  <Paragraphs>30</Paragraphs>
  <Slides>1</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vt:i4>
      </vt:variant>
    </vt:vector>
  </HeadingPairs>
  <TitlesOfParts>
    <vt:vector size="8" baseType="lpstr">
      <vt:lpstr>Amaranth</vt:lpstr>
      <vt:lpstr>Aptos</vt:lpstr>
      <vt:lpstr>Aptos Display</vt:lpstr>
      <vt:lpstr>Arial</vt:lpstr>
      <vt:lpstr>Symbol</vt:lpstr>
      <vt:lpstr>Titillium Web</vt:lpstr>
      <vt:lpstr>Office Theme</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נוח צוסחא</dc:creator>
  <cp:lastModifiedBy>ישראל שושן</cp:lastModifiedBy>
  <cp:revision>10</cp:revision>
  <dcterms:created xsi:type="dcterms:W3CDTF">2025-01-28T08:07:32Z</dcterms:created>
  <dcterms:modified xsi:type="dcterms:W3CDTF">2025-01-29T21:56:57Z</dcterms:modified>
</cp:coreProperties>
</file>