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80" autoAdjust="0"/>
    <p:restoredTop sz="94660"/>
  </p:normalViewPr>
  <p:slideViewPr>
    <p:cSldViewPr snapToGrid="0">
      <p:cViewPr>
        <p:scale>
          <a:sx n="83" d="100"/>
          <a:sy n="83" d="100"/>
        </p:scale>
        <p:origin x="105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2018. 5. 28.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76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2018. 5. 28.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62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2018. 5. 28.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67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2018. 5. 28.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32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2018. 5. 28.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98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2018. 5. 28.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42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2018. 5. 28.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87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2018. 5. 28.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0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2018. 5. 28.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9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2018. 5. 28.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58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2018. 5. 28.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48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C40BE-5779-4C0C-9860-34B1C4173B7C}" type="datetimeFigureOut">
              <a:rPr lang="ko-KR" altLang="en-US" smtClean="0"/>
              <a:t>2018. 5. 28.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14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그림 193">
            <a:extLst>
              <a:ext uri="{FF2B5EF4-FFF2-40B4-BE49-F238E27FC236}">
                <a16:creationId xmlns:a16="http://schemas.microsoft.com/office/drawing/2014/main" id="{6EABDDA0-53C8-234E-9267-B0319134BF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07" y="222519"/>
            <a:ext cx="1295124" cy="129512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196" name="TextBox 2">
            <a:extLst>
              <a:ext uri="{FF2B5EF4-FFF2-40B4-BE49-F238E27FC236}">
                <a16:creationId xmlns:a16="http://schemas.microsoft.com/office/drawing/2014/main" id="{2AC1198F-8F02-D641-817A-708D9712CA13}"/>
              </a:ext>
            </a:extLst>
          </p:cNvPr>
          <p:cNvSpPr txBox="1"/>
          <p:nvPr/>
        </p:nvSpPr>
        <p:spPr>
          <a:xfrm>
            <a:off x="1708140" y="194204"/>
            <a:ext cx="4860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0" b="1" dirty="0">
                <a:effectLst>
                  <a:glow rad="88900">
                    <a:schemeClr val="accent6">
                      <a:satMod val="175000"/>
                      <a:alpha val="40000"/>
                    </a:schemeClr>
                  </a:glow>
                </a:effectLst>
                <a:latin typeface="NanumSquareRound" panose="020B0600000101010101" pitchFamily="34" charset="-127"/>
                <a:ea typeface="NanumSquareRound" panose="020B0600000101010101" pitchFamily="34" charset="-127"/>
              </a:rPr>
              <a:t>자라</a:t>
            </a:r>
            <a:r>
              <a:rPr lang="ko-KR" altLang="en-US" sz="9000" b="1" dirty="0">
                <a:ln>
                  <a:solidFill>
                    <a:schemeClr val="bg1"/>
                  </a:solidFill>
                </a:ln>
                <a:solidFill>
                  <a:srgbClr val="00C878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NanumSquareRound" panose="020B0600000101010101" pitchFamily="34" charset="-127"/>
                <a:ea typeface="NanumSquareRound" panose="020B0600000101010101" pitchFamily="34" charset="-127"/>
              </a:rPr>
              <a:t>나무</a:t>
            </a:r>
          </a:p>
        </p:txBody>
      </p:sp>
      <p:sp>
        <p:nvSpPr>
          <p:cNvPr id="197" name="TextBox 1">
            <a:extLst>
              <a:ext uri="{FF2B5EF4-FFF2-40B4-BE49-F238E27FC236}">
                <a16:creationId xmlns:a16="http://schemas.microsoft.com/office/drawing/2014/main" id="{3ACADE66-7AA1-3A4B-8C72-6D2CDFAAA19A}"/>
              </a:ext>
            </a:extLst>
          </p:cNvPr>
          <p:cNvSpPr txBox="1"/>
          <p:nvPr/>
        </p:nvSpPr>
        <p:spPr>
          <a:xfrm>
            <a:off x="1056199" y="1729444"/>
            <a:ext cx="5343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담당 교수님 </a:t>
            </a:r>
            <a:r>
              <a:rPr lang="en-US" altLang="ko-KR" sz="11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: </a:t>
            </a:r>
            <a:r>
              <a:rPr lang="ko-KR" altLang="en-US" sz="11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박수현 교수님  </a:t>
            </a:r>
            <a:r>
              <a:rPr lang="en-US" altLang="ko-KR" sz="11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11 </a:t>
            </a:r>
            <a:r>
              <a:rPr lang="ko-KR" altLang="en-US" sz="11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조  김세연</a:t>
            </a:r>
            <a:r>
              <a:rPr lang="en-US" altLang="ko-KR" sz="11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, </a:t>
            </a:r>
            <a:r>
              <a:rPr lang="ko-KR" altLang="en-US" sz="11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정윤식</a:t>
            </a:r>
            <a:r>
              <a:rPr lang="en-US" altLang="ko-KR" sz="11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, </a:t>
            </a:r>
            <a:r>
              <a:rPr lang="ko-KR" altLang="en-US" sz="1100" b="1" dirty="0" err="1">
                <a:solidFill>
                  <a:schemeClr val="bg1">
                    <a:lumMod val="7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최휴영</a:t>
            </a:r>
            <a:endParaRPr lang="ko-KR" altLang="en-US" sz="1100" b="1" dirty="0">
              <a:solidFill>
                <a:schemeClr val="bg1">
                  <a:lumMod val="7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pic>
        <p:nvPicPr>
          <p:cNvPr id="205" name="Picture 3" descr="C:\Users\정윤식\Desktop\nature.png">
            <a:extLst>
              <a:ext uri="{FF2B5EF4-FFF2-40B4-BE49-F238E27FC236}">
                <a16:creationId xmlns:a16="http://schemas.microsoft.com/office/drawing/2014/main" id="{6F8C6D6C-4053-A944-B0AD-3286322E6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53" y="2426557"/>
            <a:ext cx="414062" cy="41406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TextBox 13">
            <a:extLst>
              <a:ext uri="{FF2B5EF4-FFF2-40B4-BE49-F238E27FC236}">
                <a16:creationId xmlns:a16="http://schemas.microsoft.com/office/drawing/2014/main" id="{EB750279-8774-4B4C-AFA8-668670DA9C2D}"/>
              </a:ext>
            </a:extLst>
          </p:cNvPr>
          <p:cNvSpPr txBox="1"/>
          <p:nvPr/>
        </p:nvSpPr>
        <p:spPr>
          <a:xfrm>
            <a:off x="815743" y="2399305"/>
            <a:ext cx="205352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프로젝트 소개</a:t>
            </a:r>
          </a:p>
        </p:txBody>
      </p:sp>
      <p:sp>
        <p:nvSpPr>
          <p:cNvPr id="208" name="TextBox 73">
            <a:extLst>
              <a:ext uri="{FF2B5EF4-FFF2-40B4-BE49-F238E27FC236}">
                <a16:creationId xmlns:a16="http://schemas.microsoft.com/office/drawing/2014/main" id="{258CAA77-0D0C-FB4C-A496-E2A2396B4AFB}"/>
              </a:ext>
            </a:extLst>
          </p:cNvPr>
          <p:cNvSpPr txBox="1"/>
          <p:nvPr/>
        </p:nvSpPr>
        <p:spPr>
          <a:xfrm>
            <a:off x="674180" y="2932573"/>
            <a:ext cx="579003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⌲</a:t>
            </a:r>
            <a:r>
              <a:rPr lang="en-US" altLang="ko-KR" sz="15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 </a:t>
            </a:r>
            <a:r>
              <a:rPr lang="ko-KR" altLang="en-US" sz="15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모바일 디바이스와 측정 센서를 이용해 이루어지는 수목 관리 플랫폼</a:t>
            </a:r>
            <a:r>
              <a:rPr lang="en-US" altLang="ko-KR" sz="15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.</a:t>
            </a:r>
          </a:p>
          <a:p>
            <a:r>
              <a:rPr lang="en-US" altLang="ko-KR" sz="15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</a:t>
            </a:r>
          </a:p>
          <a:p>
            <a:r>
              <a:rPr lang="ko-KR" altLang="en-US" sz="15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⌲</a:t>
            </a:r>
            <a:r>
              <a:rPr lang="en-US" altLang="ko-KR" sz="15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</a:t>
            </a:r>
            <a:r>
              <a:rPr lang="ko-KR" altLang="en-US" sz="15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토양에 설치된 센서가 수목의 상태 정보를 전송하고 이용자는 모바일 디바이스를 통해 수목의 상태를 받아 볼 수 있다</a:t>
            </a:r>
            <a:r>
              <a:rPr lang="en-US" altLang="ko-KR" sz="15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.</a:t>
            </a:r>
          </a:p>
          <a:p>
            <a:endParaRPr lang="en-US" altLang="ko-KR" sz="1500" b="1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  <a:p>
            <a:r>
              <a:rPr lang="ko-KR" altLang="en-US" sz="15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⌲</a:t>
            </a:r>
            <a:r>
              <a:rPr lang="en-US" altLang="ko-KR" sz="15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 </a:t>
            </a:r>
            <a:r>
              <a:rPr lang="ko-KR" altLang="en-US" sz="1500" b="1" dirty="0" err="1">
                <a:latin typeface="NanumSquareRound" panose="020B0600000101010101" pitchFamily="34" charset="-127"/>
                <a:ea typeface="NanumSquareRound" panose="020B0600000101010101" pitchFamily="34" charset="-127"/>
              </a:rPr>
              <a:t>수목원</a:t>
            </a:r>
            <a:r>
              <a:rPr lang="en-US" altLang="ko-KR" sz="15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, </a:t>
            </a:r>
            <a:r>
              <a:rPr lang="ko-KR" altLang="en-US" sz="15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숲 등 광범위한 공간을 관리하는 이용자들에게 문제 수목의 위치 정보와 나무 병원 연결 서비스를 제공한다</a:t>
            </a:r>
            <a:r>
              <a:rPr lang="en-US" altLang="ko-KR" sz="15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.</a:t>
            </a:r>
            <a:endParaRPr lang="ko-KR" altLang="en-US" sz="1500" b="1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cxnSp>
        <p:nvCxnSpPr>
          <p:cNvPr id="259" name="직선 연결선 5">
            <a:extLst>
              <a:ext uri="{FF2B5EF4-FFF2-40B4-BE49-F238E27FC236}">
                <a16:creationId xmlns:a16="http://schemas.microsoft.com/office/drawing/2014/main" id="{8BC56455-F72F-DE42-B6E5-A3465B833231}"/>
              </a:ext>
            </a:extLst>
          </p:cNvPr>
          <p:cNvCxnSpPr>
            <a:cxnSpLocks/>
          </p:cNvCxnSpPr>
          <p:nvPr/>
        </p:nvCxnSpPr>
        <p:spPr>
          <a:xfrm>
            <a:off x="576084" y="2141179"/>
            <a:ext cx="5777824" cy="0"/>
          </a:xfrm>
          <a:prstGeom prst="line">
            <a:avLst/>
          </a:prstGeom>
          <a:ln w="57150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" name="모서리가 둥근 직사각형 266">
            <a:extLst>
              <a:ext uri="{FF2B5EF4-FFF2-40B4-BE49-F238E27FC236}">
                <a16:creationId xmlns:a16="http://schemas.microsoft.com/office/drawing/2014/main" id="{2270D846-E975-614D-B967-FA01EC6609F4}"/>
              </a:ext>
            </a:extLst>
          </p:cNvPr>
          <p:cNvSpPr/>
          <p:nvPr/>
        </p:nvSpPr>
        <p:spPr>
          <a:xfrm>
            <a:off x="1842506" y="5643071"/>
            <a:ext cx="2877501" cy="148059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pic>
        <p:nvPicPr>
          <p:cNvPr id="268" name="Picture 6" descr="C:\Users\정윤식\Desktop\technology.png">
            <a:extLst>
              <a:ext uri="{FF2B5EF4-FFF2-40B4-BE49-F238E27FC236}">
                <a16:creationId xmlns:a16="http://schemas.microsoft.com/office/drawing/2014/main" id="{AD21D12D-00B2-8145-8AA8-8AAE9C1F1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63" y="5089248"/>
            <a:ext cx="715705" cy="715705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9" name="TextBox 35">
            <a:extLst>
              <a:ext uri="{FF2B5EF4-FFF2-40B4-BE49-F238E27FC236}">
                <a16:creationId xmlns:a16="http://schemas.microsoft.com/office/drawing/2014/main" id="{B445B1E2-2728-8C42-89F8-FAF2CADC281E}"/>
              </a:ext>
            </a:extLst>
          </p:cNvPr>
          <p:cNvSpPr txBox="1"/>
          <p:nvPr/>
        </p:nvSpPr>
        <p:spPr>
          <a:xfrm>
            <a:off x="957301" y="5002470"/>
            <a:ext cx="220569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시스템 구성도</a:t>
            </a:r>
          </a:p>
        </p:txBody>
      </p: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B3CB087A-2C0F-2F46-9FCF-9ED5C3A6374B}"/>
              </a:ext>
            </a:extLst>
          </p:cNvPr>
          <p:cNvCxnSpPr>
            <a:cxnSpLocks/>
          </p:cNvCxnSpPr>
          <p:nvPr/>
        </p:nvCxnSpPr>
        <p:spPr>
          <a:xfrm flipH="1" flipV="1">
            <a:off x="4526484" y="6720540"/>
            <a:ext cx="389659" cy="1770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1" name="Picture 9" descr="C:\Users\정윤식\Desktop\smartphone-call.png">
            <a:extLst>
              <a:ext uri="{FF2B5EF4-FFF2-40B4-BE49-F238E27FC236}">
                <a16:creationId xmlns:a16="http://schemas.microsoft.com/office/drawing/2014/main" id="{C4191E01-0C4A-E44E-AF07-83BA36C72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65" y="5989468"/>
            <a:ext cx="812234" cy="81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2" name="TextBox 1042">
            <a:extLst>
              <a:ext uri="{FF2B5EF4-FFF2-40B4-BE49-F238E27FC236}">
                <a16:creationId xmlns:a16="http://schemas.microsoft.com/office/drawing/2014/main" id="{CF90FDB1-804D-CC47-A198-AF77E2731142}"/>
              </a:ext>
            </a:extLst>
          </p:cNvPr>
          <p:cNvSpPr txBox="1"/>
          <p:nvPr/>
        </p:nvSpPr>
        <p:spPr>
          <a:xfrm>
            <a:off x="2709746" y="5480302"/>
            <a:ext cx="10548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accent6">
                    <a:lumMod val="7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Server</a:t>
            </a:r>
            <a:endParaRPr lang="ko-KR" altLang="en-US" sz="2200" b="1" dirty="0">
              <a:solidFill>
                <a:schemeClr val="accent6">
                  <a:lumMod val="7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pic>
        <p:nvPicPr>
          <p:cNvPr id="273" name="Picture 13" descr="C:\Users\정윤식\Desktop\2000px-Amazon_Web_Services_Logo.svg.png">
            <a:extLst>
              <a:ext uri="{FF2B5EF4-FFF2-40B4-BE49-F238E27FC236}">
                <a16:creationId xmlns:a16="http://schemas.microsoft.com/office/drawing/2014/main" id="{6DA950BA-8EB5-C94B-970B-0ACF1AFAE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542" y="5863940"/>
            <a:ext cx="533218" cy="30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4" name="Picture 14" descr="C:\Users\정윤식\Desktop\2000px-Node.js_logo_2015.svg.png">
            <a:extLst>
              <a:ext uri="{FF2B5EF4-FFF2-40B4-BE49-F238E27FC236}">
                <a16:creationId xmlns:a16="http://schemas.microsoft.com/office/drawing/2014/main" id="{FF098465-123B-984C-BB82-99571539F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233" y="6176291"/>
            <a:ext cx="1361711" cy="36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5" name="원통 1045">
            <a:extLst>
              <a:ext uri="{FF2B5EF4-FFF2-40B4-BE49-F238E27FC236}">
                <a16:creationId xmlns:a16="http://schemas.microsoft.com/office/drawing/2014/main" id="{ABF75431-EA35-D248-A6AD-AF90A6654C37}"/>
              </a:ext>
            </a:extLst>
          </p:cNvPr>
          <p:cNvSpPr/>
          <p:nvPr/>
        </p:nvSpPr>
        <p:spPr>
          <a:xfrm>
            <a:off x="2479462" y="6897540"/>
            <a:ext cx="1515378" cy="912083"/>
          </a:xfrm>
          <a:prstGeom prst="can">
            <a:avLst>
              <a:gd name="adj" fmla="val 3705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pic>
        <p:nvPicPr>
          <p:cNvPr id="276" name="Picture 15" descr="C:\Users\정윤식\Desktop\MySQL-Logo.jpg">
            <a:extLst>
              <a:ext uri="{FF2B5EF4-FFF2-40B4-BE49-F238E27FC236}">
                <a16:creationId xmlns:a16="http://schemas.microsoft.com/office/drawing/2014/main" id="{31D90095-199D-AC44-A7C0-2F6FBEF54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397" y="7277005"/>
            <a:ext cx="937329" cy="39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" name="Picture 7" descr="C:\Users\정윤식\Desktop\tree.png">
            <a:extLst>
              <a:ext uri="{FF2B5EF4-FFF2-40B4-BE49-F238E27FC236}">
                <a16:creationId xmlns:a16="http://schemas.microsoft.com/office/drawing/2014/main" id="{7E86F060-24FB-304D-BF3B-B925FC722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064" y="6108796"/>
            <a:ext cx="921237" cy="92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8" name="모서리가 둥근 직사각형 277">
            <a:extLst>
              <a:ext uri="{FF2B5EF4-FFF2-40B4-BE49-F238E27FC236}">
                <a16:creationId xmlns:a16="http://schemas.microsoft.com/office/drawing/2014/main" id="{DF721F5F-47FA-4A40-B340-7C4FC7AFA147}"/>
              </a:ext>
            </a:extLst>
          </p:cNvPr>
          <p:cNvSpPr/>
          <p:nvPr/>
        </p:nvSpPr>
        <p:spPr>
          <a:xfrm>
            <a:off x="5428345" y="7047966"/>
            <a:ext cx="650109" cy="2659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Sensor</a:t>
            </a:r>
            <a:endParaRPr lang="ko-KR" altLang="en-US" sz="1100" b="1" dirty="0">
              <a:solidFill>
                <a:schemeClr val="bg1"/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pic>
        <p:nvPicPr>
          <p:cNvPr id="279" name="Picture 12" descr="C:\Users\정윤식\Desktop\wifi.png">
            <a:extLst>
              <a:ext uri="{FF2B5EF4-FFF2-40B4-BE49-F238E27FC236}">
                <a16:creationId xmlns:a16="http://schemas.microsoft.com/office/drawing/2014/main" id="{E4A1C679-B991-EF46-B3F5-2C4AF42E6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18389">
            <a:off x="5075073" y="6822021"/>
            <a:ext cx="339293" cy="39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0" name="TextBox 1035">
            <a:extLst>
              <a:ext uri="{FF2B5EF4-FFF2-40B4-BE49-F238E27FC236}">
                <a16:creationId xmlns:a16="http://schemas.microsoft.com/office/drawing/2014/main" id="{EBEDC503-B035-9D49-9AC1-5E64BF52F138}"/>
              </a:ext>
            </a:extLst>
          </p:cNvPr>
          <p:cNvSpPr txBox="1"/>
          <p:nvPr/>
        </p:nvSpPr>
        <p:spPr>
          <a:xfrm>
            <a:off x="5509067" y="7488661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>
                <a:solidFill>
                  <a:srgbClr val="FF0000"/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온습도</a:t>
            </a:r>
            <a:endParaRPr lang="ko-KR" altLang="en-US" sz="1100" b="1" dirty="0">
              <a:solidFill>
                <a:srgbClr val="FF0000"/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81" name="TextBox 71">
            <a:extLst>
              <a:ext uri="{FF2B5EF4-FFF2-40B4-BE49-F238E27FC236}">
                <a16:creationId xmlns:a16="http://schemas.microsoft.com/office/drawing/2014/main" id="{6517DDDB-39C9-0943-9BFA-A2E9ECC84FCC}"/>
              </a:ext>
            </a:extLst>
          </p:cNvPr>
          <p:cNvSpPr txBox="1"/>
          <p:nvPr/>
        </p:nvSpPr>
        <p:spPr>
          <a:xfrm>
            <a:off x="5552629" y="7294349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GPS</a:t>
            </a:r>
            <a:endParaRPr lang="ko-KR" altLang="en-US" sz="1100" b="1" dirty="0">
              <a:solidFill>
                <a:srgbClr val="C00000"/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id="{68CD271A-5786-E14D-8169-EA62EF67F8FE}"/>
              </a:ext>
            </a:extLst>
          </p:cNvPr>
          <p:cNvCxnSpPr>
            <a:cxnSpLocks/>
          </p:cNvCxnSpPr>
          <p:nvPr/>
        </p:nvCxnSpPr>
        <p:spPr>
          <a:xfrm>
            <a:off x="3189993" y="6689528"/>
            <a:ext cx="0" cy="3405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직선 화살표 연결선 282">
            <a:extLst>
              <a:ext uri="{FF2B5EF4-FFF2-40B4-BE49-F238E27FC236}">
                <a16:creationId xmlns:a16="http://schemas.microsoft.com/office/drawing/2014/main" id="{F87243E3-46FF-7A4C-B06A-D41A319B0EE8}"/>
              </a:ext>
            </a:extLst>
          </p:cNvPr>
          <p:cNvCxnSpPr>
            <a:cxnSpLocks/>
          </p:cNvCxnSpPr>
          <p:nvPr/>
        </p:nvCxnSpPr>
        <p:spPr>
          <a:xfrm flipV="1">
            <a:off x="1623999" y="6657057"/>
            <a:ext cx="54605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4" name="텍스트상자 283">
            <a:extLst>
              <a:ext uri="{FF2B5EF4-FFF2-40B4-BE49-F238E27FC236}">
                <a16:creationId xmlns:a16="http://schemas.microsoft.com/office/drawing/2014/main" id="{2C31FAE0-B14D-8746-AFA2-5C1D0E976B5B}"/>
              </a:ext>
            </a:extLst>
          </p:cNvPr>
          <p:cNvSpPr txBox="1"/>
          <p:nvPr/>
        </p:nvSpPr>
        <p:spPr>
          <a:xfrm>
            <a:off x="576084" y="8066093"/>
            <a:ext cx="59851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⌲  센서는 토양에 설치되며</a:t>
            </a:r>
            <a:r>
              <a:rPr kumimoji="1" lang="en-US" altLang="ko-KR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,</a:t>
            </a:r>
            <a:r>
              <a:rPr kumimoji="1" lang="ko-KR" altLang="en-US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내장된 </a:t>
            </a:r>
            <a:r>
              <a:rPr kumimoji="1" lang="en-US" altLang="ko-KR" sz="1200" b="1" dirty="0" err="1">
                <a:latin typeface="NanumSquareRound" panose="020B0600000101010101" pitchFamily="34" charset="-127"/>
                <a:ea typeface="NanumSquareRound" panose="020B0600000101010101" pitchFamily="34" charset="-127"/>
              </a:rPr>
              <a:t>wifi</a:t>
            </a:r>
            <a:r>
              <a:rPr kumimoji="1" lang="ko-KR" altLang="en-US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로 </a:t>
            </a:r>
            <a:r>
              <a:rPr kumimoji="1" lang="en-US" altLang="ko-KR" sz="1200" b="1" dirty="0" err="1">
                <a:latin typeface="NanumSquareRound" panose="020B0600000101010101" pitchFamily="34" charset="-127"/>
                <a:ea typeface="NanumSquareRound" panose="020B0600000101010101" pitchFamily="34" charset="-127"/>
              </a:rPr>
              <a:t>mysql</a:t>
            </a:r>
            <a:r>
              <a:rPr kumimoji="1" lang="en-US" altLang="ko-KR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</a:t>
            </a:r>
            <a:r>
              <a:rPr kumimoji="1" lang="ko-KR" altLang="en-US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서버로 일정한 시간마다 자신의 위치 </a:t>
            </a:r>
            <a:r>
              <a:rPr kumimoji="1" lang="en-US" altLang="ko-KR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data</a:t>
            </a:r>
            <a:r>
              <a:rPr kumimoji="1" lang="ko-KR" altLang="en-US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와 측정된 온</a:t>
            </a:r>
            <a:r>
              <a:rPr kumimoji="1" lang="en-US" altLang="ko-KR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,</a:t>
            </a:r>
            <a:r>
              <a:rPr kumimoji="1" lang="ko-KR" altLang="en-US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습도 </a:t>
            </a:r>
            <a:r>
              <a:rPr kumimoji="1" lang="en-US" altLang="ko-KR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data,</a:t>
            </a:r>
            <a:r>
              <a:rPr kumimoji="1" lang="ko-KR" altLang="en-US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 </a:t>
            </a:r>
            <a:r>
              <a:rPr kumimoji="1" lang="en-US" altLang="ko-KR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mac address</a:t>
            </a:r>
            <a:r>
              <a:rPr kumimoji="1" lang="ko-KR" altLang="en-US" sz="1200" b="1" dirty="0" err="1">
                <a:latin typeface="NanumSquareRound" panose="020B0600000101010101" pitchFamily="34" charset="-127"/>
                <a:ea typeface="NanumSquareRound" panose="020B0600000101010101" pitchFamily="34" charset="-127"/>
              </a:rPr>
              <a:t>를</a:t>
            </a:r>
            <a:r>
              <a:rPr kumimoji="1" lang="ko-KR" altLang="en-US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전송한다</a:t>
            </a:r>
            <a:r>
              <a:rPr kumimoji="1" lang="en-US" altLang="ko-KR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.</a:t>
            </a:r>
          </a:p>
          <a:p>
            <a:endParaRPr kumimoji="1" lang="en-US" altLang="ko-KR" sz="1200" b="1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  <a:p>
            <a:r>
              <a:rPr kumimoji="1" lang="ko-KR" altLang="en-US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⌲  </a:t>
            </a:r>
            <a:r>
              <a:rPr kumimoji="1" lang="en-US" altLang="ko-KR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client</a:t>
            </a:r>
            <a:r>
              <a:rPr kumimoji="1" lang="ko-KR" altLang="en-US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와 </a:t>
            </a:r>
            <a:r>
              <a:rPr kumimoji="1" lang="en-US" altLang="ko-KR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sensor</a:t>
            </a:r>
            <a:r>
              <a:rPr kumimoji="1" lang="ko-KR" altLang="en-US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가 보내는 </a:t>
            </a:r>
            <a:r>
              <a:rPr kumimoji="1" lang="en-US" altLang="ko-KR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data</a:t>
            </a:r>
            <a:r>
              <a:rPr kumimoji="1" lang="ko-KR" altLang="en-US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는 노드</a:t>
            </a:r>
            <a:r>
              <a:rPr kumimoji="1" lang="en-US" altLang="ko-KR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,</a:t>
            </a:r>
            <a:r>
              <a:rPr kumimoji="1" lang="ko-KR" altLang="en-US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익스프레스 서버를 통해 </a:t>
            </a:r>
            <a:r>
              <a:rPr kumimoji="1" lang="en-US" altLang="ko-KR" sz="1200" b="1" dirty="0" err="1">
                <a:latin typeface="NanumSquareRound" panose="020B0600000101010101" pitchFamily="34" charset="-127"/>
                <a:ea typeface="NanumSquareRound" panose="020B0600000101010101" pitchFamily="34" charset="-127"/>
              </a:rPr>
              <a:t>db</a:t>
            </a:r>
            <a:r>
              <a:rPr kumimoji="1" lang="ko-KR" altLang="en-US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에 </a:t>
            </a:r>
            <a:r>
              <a:rPr kumimoji="1" lang="en-US" altLang="ko-KR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update</a:t>
            </a:r>
            <a:r>
              <a:rPr kumimoji="1" lang="ko-KR" altLang="en-US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된다</a:t>
            </a:r>
            <a:r>
              <a:rPr kumimoji="1" lang="en-US" altLang="ko-KR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.</a:t>
            </a:r>
          </a:p>
          <a:p>
            <a:endParaRPr kumimoji="1" lang="en-US" altLang="ko-KR" sz="1200" b="1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  <a:p>
            <a:r>
              <a:rPr kumimoji="1" lang="ko-KR" altLang="en-US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⌲ </a:t>
            </a:r>
            <a:r>
              <a:rPr kumimoji="1" lang="en-US" altLang="ko-KR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Android</a:t>
            </a:r>
            <a:r>
              <a:rPr kumimoji="1" lang="ko-KR" altLang="en-US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</a:t>
            </a:r>
            <a:r>
              <a:rPr kumimoji="1" lang="en-US" altLang="ko-KR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Studio</a:t>
            </a:r>
            <a:r>
              <a:rPr kumimoji="1" lang="ko-KR" altLang="en-US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에서 자신의 </a:t>
            </a:r>
            <a:r>
              <a:rPr kumimoji="1" lang="en-US" altLang="ko-KR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mac address</a:t>
            </a:r>
            <a:r>
              <a:rPr kumimoji="1" lang="ko-KR" altLang="en-US" sz="1200" b="1" dirty="0" err="1">
                <a:latin typeface="NanumSquareRound" panose="020B0600000101010101" pitchFamily="34" charset="-127"/>
                <a:ea typeface="NanumSquareRound" panose="020B0600000101010101" pitchFamily="34" charset="-127"/>
              </a:rPr>
              <a:t>를</a:t>
            </a:r>
            <a:r>
              <a:rPr kumimoji="1" lang="ko-KR" altLang="en-US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입력 할 수 있으며 이를 통해 서버에서는 </a:t>
            </a:r>
            <a:r>
              <a:rPr kumimoji="1" lang="en-US" altLang="ko-KR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client</a:t>
            </a:r>
            <a:r>
              <a:rPr kumimoji="1" lang="ko-KR" altLang="en-US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에게 </a:t>
            </a:r>
            <a:r>
              <a:rPr kumimoji="1" lang="ko-KR" altLang="en-US" sz="1200" b="1" dirty="0" err="1">
                <a:latin typeface="NanumSquareRound" panose="020B0600000101010101" pitchFamily="34" charset="-127"/>
                <a:ea typeface="NanumSquareRound" panose="020B0600000101010101" pitchFamily="34" charset="-127"/>
              </a:rPr>
              <a:t>제공되야</a:t>
            </a:r>
            <a:r>
              <a:rPr kumimoji="1" lang="ko-KR" altLang="en-US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할 </a:t>
            </a:r>
            <a:r>
              <a:rPr kumimoji="1" lang="en-US" altLang="ko-KR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data</a:t>
            </a:r>
            <a:r>
              <a:rPr kumimoji="1" lang="ko-KR" altLang="en-US" sz="1200" b="1" dirty="0" err="1">
                <a:latin typeface="NanumSquareRound" panose="020B0600000101010101" pitchFamily="34" charset="-127"/>
                <a:ea typeface="NanumSquareRound" panose="020B0600000101010101" pitchFamily="34" charset="-127"/>
              </a:rPr>
              <a:t>를</a:t>
            </a:r>
            <a:r>
              <a:rPr kumimoji="1" lang="ko-KR" altLang="en-US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제공해준다</a:t>
            </a:r>
            <a:r>
              <a:rPr kumimoji="1" lang="en-US" altLang="ko-KR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.</a:t>
            </a:r>
            <a:endParaRPr kumimoji="1" lang="ko-KR" altLang="en-US" sz="1200" b="1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285" name="TextBox 1042">
            <a:extLst>
              <a:ext uri="{FF2B5EF4-FFF2-40B4-BE49-F238E27FC236}">
                <a16:creationId xmlns:a16="http://schemas.microsoft.com/office/drawing/2014/main" id="{60E32A55-90E4-C542-B122-0D6E84001F01}"/>
              </a:ext>
            </a:extLst>
          </p:cNvPr>
          <p:cNvSpPr txBox="1"/>
          <p:nvPr/>
        </p:nvSpPr>
        <p:spPr>
          <a:xfrm>
            <a:off x="736422" y="6937941"/>
            <a:ext cx="10548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accent6">
                    <a:lumMod val="7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client</a:t>
            </a:r>
            <a:endParaRPr lang="ko-KR" altLang="en-US" sz="2200" b="1" dirty="0">
              <a:solidFill>
                <a:schemeClr val="accent6">
                  <a:lumMod val="7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cxnSp>
        <p:nvCxnSpPr>
          <p:cNvPr id="287" name="직선 연결선 5">
            <a:extLst>
              <a:ext uri="{FF2B5EF4-FFF2-40B4-BE49-F238E27FC236}">
                <a16:creationId xmlns:a16="http://schemas.microsoft.com/office/drawing/2014/main" id="{48AE34C1-FCAD-3A4A-BA0B-F9122F24312C}"/>
              </a:ext>
            </a:extLst>
          </p:cNvPr>
          <p:cNvCxnSpPr>
            <a:cxnSpLocks/>
          </p:cNvCxnSpPr>
          <p:nvPr/>
        </p:nvCxnSpPr>
        <p:spPr>
          <a:xfrm>
            <a:off x="516793" y="4766571"/>
            <a:ext cx="5837115" cy="0"/>
          </a:xfrm>
          <a:prstGeom prst="line">
            <a:avLst/>
          </a:prstGeom>
          <a:ln w="57150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01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33">
            <a:extLst>
              <a:ext uri="{FF2B5EF4-FFF2-40B4-BE49-F238E27FC236}">
                <a16:creationId xmlns:a16="http://schemas.microsoft.com/office/drawing/2014/main" id="{44EE320C-1C9F-3C4C-8E53-6EDE46199023}"/>
              </a:ext>
            </a:extLst>
          </p:cNvPr>
          <p:cNvCxnSpPr>
            <a:cxnSpLocks/>
          </p:cNvCxnSpPr>
          <p:nvPr/>
        </p:nvCxnSpPr>
        <p:spPr>
          <a:xfrm flipH="1">
            <a:off x="268880" y="331611"/>
            <a:ext cx="6327983" cy="0"/>
          </a:xfrm>
          <a:prstGeom prst="line">
            <a:avLst/>
          </a:prstGeom>
          <a:ln w="57150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">
            <a:extLst>
              <a:ext uri="{FF2B5EF4-FFF2-40B4-BE49-F238E27FC236}">
                <a16:creationId xmlns:a16="http://schemas.microsoft.com/office/drawing/2014/main" id="{9053211F-E695-BA4D-BF11-00904777FE45}"/>
              </a:ext>
            </a:extLst>
          </p:cNvPr>
          <p:cNvSpPr txBox="1"/>
          <p:nvPr/>
        </p:nvSpPr>
        <p:spPr>
          <a:xfrm>
            <a:off x="1441016" y="9547408"/>
            <a:ext cx="5343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담당 교수님 </a:t>
            </a:r>
            <a:r>
              <a:rPr lang="en-US" altLang="ko-KR" sz="11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: </a:t>
            </a:r>
            <a:r>
              <a:rPr lang="ko-KR" altLang="en-US" sz="11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박수현 교수님  </a:t>
            </a:r>
            <a:r>
              <a:rPr lang="en-US" altLang="ko-KR" sz="11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11 </a:t>
            </a:r>
            <a:r>
              <a:rPr lang="ko-KR" altLang="en-US" sz="11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조  김세연</a:t>
            </a:r>
            <a:r>
              <a:rPr lang="en-US" altLang="ko-KR" sz="11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, </a:t>
            </a:r>
            <a:r>
              <a:rPr lang="ko-KR" altLang="en-US" sz="11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정윤식</a:t>
            </a:r>
            <a:r>
              <a:rPr lang="en-US" altLang="ko-KR" sz="11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, </a:t>
            </a:r>
            <a:r>
              <a:rPr lang="ko-KR" altLang="en-US" sz="1100" b="1" dirty="0" err="1">
                <a:solidFill>
                  <a:schemeClr val="bg1">
                    <a:lumMod val="75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최휴영</a:t>
            </a:r>
            <a:endParaRPr lang="ko-KR" altLang="en-US" sz="1100" b="1" dirty="0">
              <a:solidFill>
                <a:schemeClr val="bg1">
                  <a:lumMod val="75000"/>
                </a:schemeClr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pic>
        <p:nvPicPr>
          <p:cNvPr id="62" name="Picture 4" descr="C:\Users\정윤식\Desktop\ecology.png">
            <a:extLst>
              <a:ext uri="{FF2B5EF4-FFF2-40B4-BE49-F238E27FC236}">
                <a16:creationId xmlns:a16="http://schemas.microsoft.com/office/drawing/2014/main" id="{31A40471-D61C-D640-89AB-1A06C3E6A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62" y="7173746"/>
            <a:ext cx="541783" cy="541783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20">
            <a:extLst>
              <a:ext uri="{FF2B5EF4-FFF2-40B4-BE49-F238E27FC236}">
                <a16:creationId xmlns:a16="http://schemas.microsoft.com/office/drawing/2014/main" id="{D5CD2E03-9824-C745-BD8C-C1D79D48E289}"/>
              </a:ext>
            </a:extLst>
          </p:cNvPr>
          <p:cNvSpPr txBox="1"/>
          <p:nvPr/>
        </p:nvSpPr>
        <p:spPr>
          <a:xfrm>
            <a:off x="351764" y="7957085"/>
            <a:ext cx="16848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기대효과</a:t>
            </a:r>
          </a:p>
        </p:txBody>
      </p:sp>
      <p:sp>
        <p:nvSpPr>
          <p:cNvPr id="65" name="TextBox 74">
            <a:extLst>
              <a:ext uri="{FF2B5EF4-FFF2-40B4-BE49-F238E27FC236}">
                <a16:creationId xmlns:a16="http://schemas.microsoft.com/office/drawing/2014/main" id="{811253D3-6DAB-EE46-8695-2189F6E695BC}"/>
              </a:ext>
            </a:extLst>
          </p:cNvPr>
          <p:cNvSpPr txBox="1"/>
          <p:nvPr/>
        </p:nvSpPr>
        <p:spPr>
          <a:xfrm>
            <a:off x="1729312" y="7885654"/>
            <a:ext cx="46840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⌲</a:t>
            </a:r>
            <a:r>
              <a:rPr lang="en-US" altLang="ko-KR" sz="11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 </a:t>
            </a:r>
            <a:r>
              <a:rPr lang="ko-KR" altLang="en-US" sz="11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토양과 수목의 위치</a:t>
            </a:r>
            <a:r>
              <a:rPr lang="en-US" altLang="ko-KR" sz="11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, </a:t>
            </a:r>
            <a:r>
              <a:rPr lang="ko-KR" altLang="en-US" sz="11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상태를 실시간으로 확인 할 수 있어 불필요한 현장 방문을 줄일 수 있다</a:t>
            </a:r>
            <a:r>
              <a:rPr lang="en-US" altLang="ko-KR" sz="11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.</a:t>
            </a:r>
          </a:p>
          <a:p>
            <a:endParaRPr lang="en-US" altLang="ko-KR" sz="1100" b="1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  <a:p>
            <a:r>
              <a:rPr kumimoji="1" lang="ko-KR" altLang="en-US" sz="11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⌲</a:t>
            </a:r>
            <a:r>
              <a:rPr lang="en-US" altLang="ko-KR" sz="11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 </a:t>
            </a:r>
            <a:r>
              <a:rPr lang="ko-KR" altLang="en-US" sz="11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이상 상태 발견 시</a:t>
            </a:r>
            <a:r>
              <a:rPr lang="en-US" altLang="ko-KR" sz="11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, </a:t>
            </a:r>
            <a:r>
              <a:rPr lang="ko-KR" altLang="en-US" sz="11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문제 상황에 대한 진단을 제공 받을 수 있다</a:t>
            </a:r>
            <a:r>
              <a:rPr lang="en-US" altLang="ko-KR" sz="11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.</a:t>
            </a:r>
          </a:p>
          <a:p>
            <a:endParaRPr lang="en-US" altLang="ko-KR" sz="1100" b="1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  <a:p>
            <a:r>
              <a:rPr kumimoji="1" lang="ko-KR" altLang="en-US" sz="11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⌲</a:t>
            </a:r>
            <a:r>
              <a:rPr lang="en-US" altLang="ko-KR" sz="11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 </a:t>
            </a:r>
            <a:r>
              <a:rPr lang="ko-KR" altLang="en-US" sz="11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관리의 원활함에 따라 더 좋은 품질의 토양과 산림 유지가 가능하다</a:t>
            </a:r>
            <a:r>
              <a:rPr lang="en-US" altLang="ko-KR" sz="11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.</a:t>
            </a:r>
            <a:endParaRPr lang="ko-KR" altLang="en-US" sz="1100" b="1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cxnSp>
        <p:nvCxnSpPr>
          <p:cNvPr id="66" name="직선 연결선 33">
            <a:extLst>
              <a:ext uri="{FF2B5EF4-FFF2-40B4-BE49-F238E27FC236}">
                <a16:creationId xmlns:a16="http://schemas.microsoft.com/office/drawing/2014/main" id="{B8529D42-6E6F-8F4F-B01C-BD5E4DECABFC}"/>
              </a:ext>
            </a:extLst>
          </p:cNvPr>
          <p:cNvCxnSpPr>
            <a:cxnSpLocks/>
          </p:cNvCxnSpPr>
          <p:nvPr/>
        </p:nvCxnSpPr>
        <p:spPr>
          <a:xfrm flipH="1">
            <a:off x="1746975" y="7551185"/>
            <a:ext cx="4701209" cy="0"/>
          </a:xfrm>
          <a:prstGeom prst="line">
            <a:avLst/>
          </a:prstGeom>
          <a:ln w="57150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152">
            <a:extLst>
              <a:ext uri="{FF2B5EF4-FFF2-40B4-BE49-F238E27FC236}">
                <a16:creationId xmlns:a16="http://schemas.microsoft.com/office/drawing/2014/main" id="{6CD9DDA1-8DDB-7445-B9C5-C199CF101B24}"/>
              </a:ext>
            </a:extLst>
          </p:cNvPr>
          <p:cNvSpPr txBox="1"/>
          <p:nvPr/>
        </p:nvSpPr>
        <p:spPr>
          <a:xfrm flipH="1">
            <a:off x="2765803" y="3854911"/>
            <a:ext cx="7280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관리자</a:t>
            </a:r>
          </a:p>
        </p:txBody>
      </p:sp>
      <p:sp>
        <p:nvSpPr>
          <p:cNvPr id="73" name="TextBox 154">
            <a:extLst>
              <a:ext uri="{FF2B5EF4-FFF2-40B4-BE49-F238E27FC236}">
                <a16:creationId xmlns:a16="http://schemas.microsoft.com/office/drawing/2014/main" id="{6D41743C-B2D3-CD40-B1F0-2BD09BB80E27}"/>
              </a:ext>
            </a:extLst>
          </p:cNvPr>
          <p:cNvSpPr txBox="1"/>
          <p:nvPr/>
        </p:nvSpPr>
        <p:spPr>
          <a:xfrm flipH="1">
            <a:off x="5062772" y="3030005"/>
            <a:ext cx="10950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나무의사</a:t>
            </a:r>
          </a:p>
        </p:txBody>
      </p:sp>
      <p:sp>
        <p:nvSpPr>
          <p:cNvPr id="74" name="TextBox 155">
            <a:extLst>
              <a:ext uri="{FF2B5EF4-FFF2-40B4-BE49-F238E27FC236}">
                <a16:creationId xmlns:a16="http://schemas.microsoft.com/office/drawing/2014/main" id="{27822C06-95E7-3D4B-B8DE-9B22581CEE5B}"/>
              </a:ext>
            </a:extLst>
          </p:cNvPr>
          <p:cNvSpPr txBox="1"/>
          <p:nvPr/>
        </p:nvSpPr>
        <p:spPr>
          <a:xfrm flipH="1">
            <a:off x="3954014" y="2278630"/>
            <a:ext cx="829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진단 의뢰</a:t>
            </a:r>
          </a:p>
        </p:txBody>
      </p:sp>
      <p:sp>
        <p:nvSpPr>
          <p:cNvPr id="75" name="TextBox 157">
            <a:extLst>
              <a:ext uri="{FF2B5EF4-FFF2-40B4-BE49-F238E27FC236}">
                <a16:creationId xmlns:a16="http://schemas.microsoft.com/office/drawing/2014/main" id="{5863E1D1-121C-C64C-A6A1-41D7E2D37286}"/>
              </a:ext>
            </a:extLst>
          </p:cNvPr>
          <p:cNvSpPr txBox="1"/>
          <p:nvPr/>
        </p:nvSpPr>
        <p:spPr>
          <a:xfrm flipH="1">
            <a:off x="4082049" y="2715935"/>
            <a:ext cx="496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처방</a:t>
            </a:r>
          </a:p>
        </p:txBody>
      </p:sp>
      <p:sp>
        <p:nvSpPr>
          <p:cNvPr id="76" name="TextBox 81">
            <a:extLst>
              <a:ext uri="{FF2B5EF4-FFF2-40B4-BE49-F238E27FC236}">
                <a16:creationId xmlns:a16="http://schemas.microsoft.com/office/drawing/2014/main" id="{9AAF44FD-2B67-D844-8276-3FE1E0C8D60E}"/>
              </a:ext>
            </a:extLst>
          </p:cNvPr>
          <p:cNvSpPr txBox="1"/>
          <p:nvPr/>
        </p:nvSpPr>
        <p:spPr>
          <a:xfrm flipH="1">
            <a:off x="3681287" y="690100"/>
            <a:ext cx="1102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상태</a:t>
            </a:r>
            <a:r>
              <a:rPr lang="en-US" altLang="ko-KR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data</a:t>
            </a:r>
            <a:endParaRPr lang="ko-KR" altLang="en-US" sz="1200" b="1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E7D777D-1C37-3A48-957D-542A6A064780}"/>
              </a:ext>
            </a:extLst>
          </p:cNvPr>
          <p:cNvCxnSpPr>
            <a:cxnSpLocks/>
          </p:cNvCxnSpPr>
          <p:nvPr/>
        </p:nvCxnSpPr>
        <p:spPr>
          <a:xfrm flipH="1">
            <a:off x="3725026" y="1190912"/>
            <a:ext cx="799400" cy="39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927D0328-80D8-6F45-B41B-A17FC8C3FB78}"/>
              </a:ext>
            </a:extLst>
          </p:cNvPr>
          <p:cNvCxnSpPr>
            <a:cxnSpLocks/>
          </p:cNvCxnSpPr>
          <p:nvPr/>
        </p:nvCxnSpPr>
        <p:spPr>
          <a:xfrm flipH="1">
            <a:off x="2001802" y="2279081"/>
            <a:ext cx="561758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8970664-9EA3-F842-9936-6A4EE86CA4EA}"/>
              </a:ext>
            </a:extLst>
          </p:cNvPr>
          <p:cNvCxnSpPr>
            <a:cxnSpLocks/>
          </p:cNvCxnSpPr>
          <p:nvPr/>
        </p:nvCxnSpPr>
        <p:spPr>
          <a:xfrm flipH="1">
            <a:off x="3820563" y="2630121"/>
            <a:ext cx="1038671" cy="159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16" descr="C:\Users\정윤식\Desktop\people.png">
            <a:extLst>
              <a:ext uri="{FF2B5EF4-FFF2-40B4-BE49-F238E27FC236}">
                <a16:creationId xmlns:a16="http://schemas.microsoft.com/office/drawing/2014/main" id="{1241AE7A-7D15-9243-BC0C-B62B7410A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44823" y="2260614"/>
            <a:ext cx="774324" cy="69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18" descr="C:\Users\정윤식\Desktop\user.png">
            <a:extLst>
              <a:ext uri="{FF2B5EF4-FFF2-40B4-BE49-F238E27FC236}">
                <a16:creationId xmlns:a16="http://schemas.microsoft.com/office/drawing/2014/main" id="{83600205-E80E-F04B-BAF3-4A8A1C5EE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5253" y="1779412"/>
            <a:ext cx="946645" cy="84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3" name="그룹 82">
            <a:extLst>
              <a:ext uri="{FF2B5EF4-FFF2-40B4-BE49-F238E27FC236}">
                <a16:creationId xmlns:a16="http://schemas.microsoft.com/office/drawing/2014/main" id="{6C57E9F1-BD7E-7143-B23F-FDADDE9F6A19}"/>
              </a:ext>
            </a:extLst>
          </p:cNvPr>
          <p:cNvGrpSpPr/>
          <p:nvPr/>
        </p:nvGrpSpPr>
        <p:grpSpPr>
          <a:xfrm flipH="1">
            <a:off x="4813589" y="544207"/>
            <a:ext cx="1236791" cy="1019680"/>
            <a:chOff x="17230821" y="8677765"/>
            <a:chExt cx="1800000" cy="1800000"/>
          </a:xfrm>
        </p:grpSpPr>
        <p:sp>
          <p:nvSpPr>
            <p:cNvPr id="91" name="모서리가 둥근 직사각형 90">
              <a:extLst>
                <a:ext uri="{FF2B5EF4-FFF2-40B4-BE49-F238E27FC236}">
                  <a16:creationId xmlns:a16="http://schemas.microsoft.com/office/drawing/2014/main" id="{7FD8DA1E-EB6E-FD43-922D-B882EF82BCDA}"/>
                </a:ext>
              </a:extLst>
            </p:cNvPr>
            <p:cNvSpPr/>
            <p:nvPr/>
          </p:nvSpPr>
          <p:spPr>
            <a:xfrm>
              <a:off x="17278797" y="10041936"/>
              <a:ext cx="160423" cy="28575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b="1" dirty="0">
                <a:solidFill>
                  <a:schemeClr val="bg1"/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endParaRPr>
            </a:p>
          </p:txBody>
        </p: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E239B5DA-A23B-0E41-8687-90027CA002C8}"/>
                </a:ext>
              </a:extLst>
            </p:cNvPr>
            <p:cNvGrpSpPr/>
            <p:nvPr/>
          </p:nvGrpSpPr>
          <p:grpSpPr>
            <a:xfrm>
              <a:off x="17230821" y="8677765"/>
              <a:ext cx="1800000" cy="1800000"/>
              <a:chOff x="16397028" y="9007844"/>
              <a:chExt cx="1800000" cy="1800000"/>
            </a:xfrm>
          </p:grpSpPr>
          <p:pic>
            <p:nvPicPr>
              <p:cNvPr id="93" name="Picture 19" descr="C:\Users\정윤식\Desktop\forest.png">
                <a:extLst>
                  <a:ext uri="{FF2B5EF4-FFF2-40B4-BE49-F238E27FC236}">
                    <a16:creationId xmlns:a16="http://schemas.microsoft.com/office/drawing/2014/main" id="{86D47F09-80A9-5C48-8699-ABDACCB7AE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97028" y="9007844"/>
                <a:ext cx="1800000" cy="18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4" name="모서리가 둥근 직사각형 93">
                <a:extLst>
                  <a:ext uri="{FF2B5EF4-FFF2-40B4-BE49-F238E27FC236}">
                    <a16:creationId xmlns:a16="http://schemas.microsoft.com/office/drawing/2014/main" id="{65A92444-D474-5140-8C9D-733199B270CD}"/>
                  </a:ext>
                </a:extLst>
              </p:cNvPr>
              <p:cNvSpPr/>
              <p:nvPr/>
            </p:nvSpPr>
            <p:spPr>
              <a:xfrm>
                <a:off x="16957336" y="10372015"/>
                <a:ext cx="160423" cy="28575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b="1" dirty="0">
                  <a:solidFill>
                    <a:schemeClr val="bg1"/>
                  </a:solidFill>
                  <a:latin typeface="NanumSquareRound" panose="020B0600000101010101" pitchFamily="34" charset="-127"/>
                  <a:ea typeface="NanumSquareRound" panose="020B0600000101010101" pitchFamily="34" charset="-127"/>
                </a:endParaRPr>
              </a:p>
            </p:txBody>
          </p:sp>
          <p:sp>
            <p:nvSpPr>
              <p:cNvPr id="95" name="모서리가 둥근 직사각형 94">
                <a:extLst>
                  <a:ext uri="{FF2B5EF4-FFF2-40B4-BE49-F238E27FC236}">
                    <a16:creationId xmlns:a16="http://schemas.microsoft.com/office/drawing/2014/main" id="{0E65944C-9E16-0C47-A6F3-E97F8C759F37}"/>
                  </a:ext>
                </a:extLst>
              </p:cNvPr>
              <p:cNvSpPr/>
              <p:nvPr/>
            </p:nvSpPr>
            <p:spPr>
              <a:xfrm>
                <a:off x="17540180" y="10381540"/>
                <a:ext cx="160423" cy="28575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b="1" dirty="0">
                  <a:solidFill>
                    <a:schemeClr val="bg1"/>
                  </a:solidFill>
                  <a:latin typeface="NanumSquareRound" panose="020B0600000101010101" pitchFamily="34" charset="-127"/>
                  <a:ea typeface="NanumSquareRound" panose="020B0600000101010101" pitchFamily="34" charset="-127"/>
                </a:endParaRPr>
              </a:p>
            </p:txBody>
          </p:sp>
        </p:grpSp>
      </p:grpSp>
      <p:sp>
        <p:nvSpPr>
          <p:cNvPr id="84" name="TextBox 124">
            <a:extLst>
              <a:ext uri="{FF2B5EF4-FFF2-40B4-BE49-F238E27FC236}">
                <a16:creationId xmlns:a16="http://schemas.microsoft.com/office/drawing/2014/main" id="{6729F6DE-F40F-6B4D-A987-2616E5F3C806}"/>
              </a:ext>
            </a:extLst>
          </p:cNvPr>
          <p:cNvSpPr txBox="1"/>
          <p:nvPr/>
        </p:nvSpPr>
        <p:spPr>
          <a:xfrm flipH="1">
            <a:off x="5234562" y="1542896"/>
            <a:ext cx="672628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Sensor</a:t>
            </a:r>
            <a:endParaRPr lang="ko-KR" altLang="en-US" sz="1000" b="1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pic>
        <p:nvPicPr>
          <p:cNvPr id="85" name="Picture 17" descr="C:\Users\정윤식\Desktop\people(1).png">
            <a:extLst>
              <a:ext uri="{FF2B5EF4-FFF2-40B4-BE49-F238E27FC236}">
                <a16:creationId xmlns:a16="http://schemas.microsoft.com/office/drawing/2014/main" id="{06EFD6DE-56BE-F244-A28D-8AFD1BC36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466" y="827857"/>
            <a:ext cx="666903" cy="59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131">
            <a:extLst>
              <a:ext uri="{FF2B5EF4-FFF2-40B4-BE49-F238E27FC236}">
                <a16:creationId xmlns:a16="http://schemas.microsoft.com/office/drawing/2014/main" id="{001CE4B9-DDA2-C240-9F06-002946830435}"/>
              </a:ext>
            </a:extLst>
          </p:cNvPr>
          <p:cNvSpPr txBox="1"/>
          <p:nvPr/>
        </p:nvSpPr>
        <p:spPr>
          <a:xfrm flipH="1">
            <a:off x="3651303" y="1353220"/>
            <a:ext cx="1015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수목 관리</a:t>
            </a:r>
          </a:p>
        </p:txBody>
      </p:sp>
      <p:sp>
        <p:nvSpPr>
          <p:cNvPr id="87" name="TextBox 132">
            <a:extLst>
              <a:ext uri="{FF2B5EF4-FFF2-40B4-BE49-F238E27FC236}">
                <a16:creationId xmlns:a16="http://schemas.microsoft.com/office/drawing/2014/main" id="{2F92C1BD-1D07-1745-9587-E82F85930DB3}"/>
              </a:ext>
            </a:extLst>
          </p:cNvPr>
          <p:cNvSpPr txBox="1"/>
          <p:nvPr/>
        </p:nvSpPr>
        <p:spPr>
          <a:xfrm flipH="1">
            <a:off x="1092504" y="2639392"/>
            <a:ext cx="7606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사업자</a:t>
            </a:r>
          </a:p>
        </p:txBody>
      </p:sp>
      <p:pic>
        <p:nvPicPr>
          <p:cNvPr id="88" name="Picture 17" descr="C:\Users\정윤식\Desktop\people(1).png">
            <a:extLst>
              <a:ext uri="{FF2B5EF4-FFF2-40B4-BE49-F238E27FC236}">
                <a16:creationId xmlns:a16="http://schemas.microsoft.com/office/drawing/2014/main" id="{C945634C-FC76-3043-988C-65EF8C4D5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465" y="1596078"/>
            <a:ext cx="666902" cy="59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7" descr="C:\Users\정윤식\Desktop\people(1).png">
            <a:extLst>
              <a:ext uri="{FF2B5EF4-FFF2-40B4-BE49-F238E27FC236}">
                <a16:creationId xmlns:a16="http://schemas.microsoft.com/office/drawing/2014/main" id="{C265ED06-24AD-5044-B8F1-7EF5046A3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35210" y="2365394"/>
            <a:ext cx="666902" cy="59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7" descr="C:\Users\정윤식\Desktop\people(1).png">
            <a:extLst>
              <a:ext uri="{FF2B5EF4-FFF2-40B4-BE49-F238E27FC236}">
                <a16:creationId xmlns:a16="http://schemas.microsoft.com/office/drawing/2014/main" id="{382B8587-52F0-B343-95A9-87C2B64AF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65803" y="3134711"/>
            <a:ext cx="666902" cy="59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1035">
            <a:extLst>
              <a:ext uri="{FF2B5EF4-FFF2-40B4-BE49-F238E27FC236}">
                <a16:creationId xmlns:a16="http://schemas.microsoft.com/office/drawing/2014/main" id="{416D06CB-E051-D849-9734-FFF47A8CAAAE}"/>
              </a:ext>
            </a:extLst>
          </p:cNvPr>
          <p:cNvSpPr txBox="1"/>
          <p:nvPr/>
        </p:nvSpPr>
        <p:spPr>
          <a:xfrm>
            <a:off x="3622910" y="873059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solidFill>
                  <a:srgbClr val="C00000"/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온습도</a:t>
            </a:r>
            <a:endParaRPr lang="ko-KR" altLang="en-US" sz="1000" b="1" dirty="0">
              <a:solidFill>
                <a:srgbClr val="C00000"/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71" name="TextBox 71">
            <a:extLst>
              <a:ext uri="{FF2B5EF4-FFF2-40B4-BE49-F238E27FC236}">
                <a16:creationId xmlns:a16="http://schemas.microsoft.com/office/drawing/2014/main" id="{8EA1916E-CB4A-1A4A-B495-761F890E6EFE}"/>
              </a:ext>
            </a:extLst>
          </p:cNvPr>
          <p:cNvSpPr txBox="1"/>
          <p:nvPr/>
        </p:nvSpPr>
        <p:spPr>
          <a:xfrm>
            <a:off x="4134458" y="894683"/>
            <a:ext cx="4108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C00000"/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GPS</a:t>
            </a:r>
            <a:endParaRPr lang="ko-KR" altLang="en-US" sz="900" b="1" dirty="0">
              <a:solidFill>
                <a:srgbClr val="C00000"/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pic>
        <p:nvPicPr>
          <p:cNvPr id="96" name="Picture 9" descr="C:\Users\정윤식\Desktop\smartphone-call.png">
            <a:extLst>
              <a:ext uri="{FF2B5EF4-FFF2-40B4-BE49-F238E27FC236}">
                <a16:creationId xmlns:a16="http://schemas.microsoft.com/office/drawing/2014/main" id="{189C7028-D074-1E4B-B272-C5AED858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71" y="4543029"/>
            <a:ext cx="812234" cy="81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텍스트상자 96">
            <a:extLst>
              <a:ext uri="{FF2B5EF4-FFF2-40B4-BE49-F238E27FC236}">
                <a16:creationId xmlns:a16="http://schemas.microsoft.com/office/drawing/2014/main" id="{5B595D8D-7C67-BA43-AD3F-AED79C3B9F26}"/>
              </a:ext>
            </a:extLst>
          </p:cNvPr>
          <p:cNvSpPr txBox="1"/>
          <p:nvPr/>
        </p:nvSpPr>
        <p:spPr>
          <a:xfrm>
            <a:off x="1645280" y="4736920"/>
            <a:ext cx="49446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⌲  모바일 디바이스 설치 시 어플리케이션이 사용자의 핸드폰 번호를 인식하여 자동적으로 기입된다</a:t>
            </a:r>
            <a:r>
              <a:rPr kumimoji="1" lang="en-US" altLang="ko-KR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. </a:t>
            </a:r>
          </a:p>
          <a:p>
            <a:endParaRPr kumimoji="1" lang="en-US" altLang="ko-KR" sz="1200" b="1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  <a:p>
            <a:r>
              <a:rPr kumimoji="1" lang="ko-KR" altLang="en-US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⌲</a:t>
            </a:r>
            <a:r>
              <a:rPr kumimoji="1" lang="en-US" altLang="ko-KR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</a:t>
            </a:r>
            <a:r>
              <a:rPr kumimoji="1" lang="ko-KR" altLang="en-US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어플리케이션에 자신이 관리할 구역의 센서 </a:t>
            </a:r>
            <a:r>
              <a:rPr kumimoji="1" lang="en" altLang="ko-KR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mac address</a:t>
            </a:r>
            <a:r>
              <a:rPr kumimoji="1" lang="ko-KR" altLang="en-US" sz="1200" b="1" dirty="0" err="1">
                <a:latin typeface="NanumSquareRound" panose="020B0600000101010101" pitchFamily="34" charset="-127"/>
                <a:ea typeface="NanumSquareRound" panose="020B0600000101010101" pitchFamily="34" charset="-127"/>
              </a:rPr>
              <a:t>를</a:t>
            </a:r>
            <a:r>
              <a:rPr kumimoji="1" lang="ko-KR" altLang="en-US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입력하여 수목의 위치와 온</a:t>
            </a:r>
            <a:r>
              <a:rPr kumimoji="1" lang="en-US" altLang="ko-KR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,</a:t>
            </a:r>
            <a:r>
              <a:rPr kumimoji="1" lang="ko-KR" altLang="en-US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습도 </a:t>
            </a:r>
            <a:r>
              <a:rPr kumimoji="1" lang="en" altLang="ko-KR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data</a:t>
            </a:r>
            <a:r>
              <a:rPr kumimoji="1" lang="ko-KR" altLang="en-US" sz="1200" b="1" dirty="0" err="1">
                <a:latin typeface="NanumSquareRound" panose="020B0600000101010101" pitchFamily="34" charset="-127"/>
                <a:ea typeface="NanumSquareRound" panose="020B0600000101010101" pitchFamily="34" charset="-127"/>
              </a:rPr>
              <a:t>를</a:t>
            </a:r>
            <a:r>
              <a:rPr kumimoji="1" lang="ko-KR" altLang="en-US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전달받을 수 있다</a:t>
            </a:r>
            <a:r>
              <a:rPr kumimoji="1" lang="en-US" altLang="ko-KR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. </a:t>
            </a:r>
          </a:p>
          <a:p>
            <a:endParaRPr kumimoji="1" lang="en-US" altLang="ko-KR" sz="1200" b="1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  <a:p>
            <a:r>
              <a:rPr kumimoji="1" lang="ko-KR" altLang="en-US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⌲  문제 상황 발생 시 전달된 위치 </a:t>
            </a:r>
            <a:r>
              <a:rPr kumimoji="1" lang="ko-KR" altLang="en-US" sz="1200" b="1" dirty="0" err="1">
                <a:latin typeface="NanumSquareRound" panose="020B0600000101010101" pitchFamily="34" charset="-127"/>
                <a:ea typeface="NanumSquareRound" panose="020B0600000101010101" pitchFamily="34" charset="-127"/>
              </a:rPr>
              <a:t>데이타를</a:t>
            </a:r>
            <a:r>
              <a:rPr kumimoji="1" lang="ko-KR" altLang="en-US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통해 문제 수목을 관리하러 갈 수 있다</a:t>
            </a:r>
            <a:r>
              <a:rPr kumimoji="1" lang="en-US" altLang="ko-KR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.</a:t>
            </a:r>
          </a:p>
          <a:p>
            <a:endParaRPr kumimoji="1" lang="en-US" altLang="ko-KR" sz="1200" b="1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  <a:p>
            <a:r>
              <a:rPr kumimoji="1" lang="ko-KR" altLang="en-US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⌲  해결이 불가능한 경우 자신이 소속된 사업자와 연계된 </a:t>
            </a:r>
            <a:r>
              <a:rPr kumimoji="1" lang="ko-KR" altLang="en-US" sz="1200" b="1" dirty="0" err="1">
                <a:latin typeface="NanumSquareRound" panose="020B0600000101010101" pitchFamily="34" charset="-127"/>
                <a:ea typeface="NanumSquareRound" panose="020B0600000101010101" pitchFamily="34" charset="-127"/>
              </a:rPr>
              <a:t>나무병원을</a:t>
            </a:r>
            <a:r>
              <a:rPr kumimoji="1" lang="ko-KR" altLang="en-US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호출하여 </a:t>
            </a:r>
            <a:r>
              <a:rPr kumimoji="1" lang="ko-KR" altLang="en-US" sz="1200" b="1" dirty="0" err="1">
                <a:latin typeface="NanumSquareRound" panose="020B0600000101010101" pitchFamily="34" charset="-127"/>
                <a:ea typeface="NanumSquareRound" panose="020B0600000101010101" pitchFamily="34" charset="-127"/>
              </a:rPr>
              <a:t>처방받을</a:t>
            </a:r>
            <a:r>
              <a:rPr kumimoji="1" lang="ko-KR" altLang="en-US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수 있다</a:t>
            </a:r>
            <a:r>
              <a:rPr kumimoji="1" lang="en-US" altLang="ko-KR" sz="1200" b="1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.</a:t>
            </a:r>
            <a:endParaRPr kumimoji="1" lang="ko-KR" altLang="en-US" sz="1200" b="1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cxnSp>
        <p:nvCxnSpPr>
          <p:cNvPr id="98" name="직선 연결선 33">
            <a:extLst>
              <a:ext uri="{FF2B5EF4-FFF2-40B4-BE49-F238E27FC236}">
                <a16:creationId xmlns:a16="http://schemas.microsoft.com/office/drawing/2014/main" id="{6CCF3C42-065A-E442-BB12-DBF49E26BE48}"/>
              </a:ext>
            </a:extLst>
          </p:cNvPr>
          <p:cNvCxnSpPr>
            <a:cxnSpLocks/>
          </p:cNvCxnSpPr>
          <p:nvPr/>
        </p:nvCxnSpPr>
        <p:spPr>
          <a:xfrm flipH="1">
            <a:off x="1746975" y="4526746"/>
            <a:ext cx="4583738" cy="0"/>
          </a:xfrm>
          <a:prstGeom prst="line">
            <a:avLst/>
          </a:prstGeom>
          <a:ln w="57150"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761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891</TotalTime>
  <Words>277</Words>
  <Application>Microsoft Macintosh PowerPoint</Application>
  <PresentationFormat>A4 용지(210x297mm)</PresentationFormat>
  <Paragraphs>43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NanumSquareRound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(소프트웨어학부)김세연</cp:lastModifiedBy>
  <cp:revision>25</cp:revision>
  <cp:lastPrinted>2018-05-02T07:42:47Z</cp:lastPrinted>
  <dcterms:created xsi:type="dcterms:W3CDTF">2018-05-02T07:27:21Z</dcterms:created>
  <dcterms:modified xsi:type="dcterms:W3CDTF">2018-05-28T05:59:41Z</dcterms:modified>
</cp:coreProperties>
</file>