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78"/>
    <a:srgbClr val="00C864"/>
    <a:srgbClr val="0DC557"/>
    <a:srgbClr val="0BA549"/>
    <a:srgbClr val="0FD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581" y="7325"/>
      </p:cViewPr>
      <p:guideLst>
        <p:guide orient="horz" pos="9524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3837" y="5565913"/>
            <a:ext cx="21240000" cy="14619467"/>
          </a:xfrm>
          <a:prstGeom prst="rect">
            <a:avLst/>
          </a:prstGeom>
          <a:solidFill>
            <a:srgbClr val="00C86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8640" y="6507481"/>
            <a:ext cx="10071735" cy="5852160"/>
          </a:xfrm>
          <a:prstGeom prst="roundRect">
            <a:avLst>
              <a:gd name="adj" fmla="val 7552"/>
            </a:avLst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948370" y="2733935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latin typeface="Tmon몬소리OTF Black" pitchFamily="50" charset="-127"/>
                <a:ea typeface="Tmon몬소리OTF Black" pitchFamily="50" charset="-127"/>
              </a:rPr>
              <a:t> 담당 교수님 </a:t>
            </a:r>
            <a:r>
              <a:rPr lang="en-US" altLang="ko-KR" sz="3600" dirty="0" smtClean="0">
                <a:latin typeface="Tmon몬소리OTF Black" pitchFamily="50" charset="-127"/>
                <a:ea typeface="Tmon몬소리OTF Black" pitchFamily="50" charset="-127"/>
              </a:rPr>
              <a:t>: </a:t>
            </a:r>
            <a:r>
              <a:rPr lang="ko-KR" altLang="en-US" sz="3600" dirty="0" smtClean="0">
                <a:latin typeface="Tmon몬소리OTF Black" pitchFamily="50" charset="-127"/>
                <a:ea typeface="Tmon몬소리OTF Black" pitchFamily="50" charset="-127"/>
              </a:rPr>
              <a:t>박수현 교수님</a:t>
            </a:r>
            <a:endParaRPr lang="en-US" altLang="ko-KR" sz="3600" dirty="0" smtClean="0">
              <a:latin typeface="Tmon몬소리OTF Black" pitchFamily="50" charset="-127"/>
              <a:ea typeface="Tmon몬소리OTF Black" pitchFamily="50" charset="-127"/>
            </a:endParaRPr>
          </a:p>
          <a:p>
            <a:pPr algn="r"/>
            <a:endParaRPr lang="en-US" altLang="ko-KR" sz="3600" dirty="0" smtClean="0">
              <a:latin typeface="Tmon몬소리OTF Black" pitchFamily="50" charset="-127"/>
              <a:ea typeface="Tmon몬소리OTF Black" pitchFamily="50" charset="-127"/>
            </a:endParaRPr>
          </a:p>
          <a:p>
            <a:pPr algn="r"/>
            <a:r>
              <a:rPr lang="ko-KR" altLang="en-US" sz="3600" dirty="0" smtClean="0">
                <a:latin typeface="Tmon몬소리OTF Black" pitchFamily="50" charset="-127"/>
                <a:ea typeface="Tmon몬소리OTF Black" pitchFamily="50" charset="-127"/>
              </a:rPr>
              <a:t>팀 </a:t>
            </a:r>
            <a:r>
              <a:rPr lang="en-US" altLang="ko-KR" sz="3600" dirty="0" smtClean="0">
                <a:latin typeface="Tmon몬소리OTF Black" pitchFamily="50" charset="-127"/>
                <a:ea typeface="Tmon몬소리OTF Black" pitchFamily="50" charset="-127"/>
              </a:rPr>
              <a:t>11 </a:t>
            </a:r>
            <a:r>
              <a:rPr lang="ko-KR" altLang="en-US" sz="3600" dirty="0" smtClean="0">
                <a:latin typeface="Tmon몬소리OTF Black" pitchFamily="50" charset="-127"/>
                <a:ea typeface="Tmon몬소리OTF Black" pitchFamily="50" charset="-127"/>
              </a:rPr>
              <a:t>조  김세연</a:t>
            </a:r>
            <a:r>
              <a:rPr lang="en-US" altLang="ko-KR" sz="3600" dirty="0" smtClean="0">
                <a:latin typeface="Tmon몬소리OTF Black" pitchFamily="50" charset="-127"/>
                <a:ea typeface="Tmon몬소리OTF Black" pitchFamily="50" charset="-127"/>
              </a:rPr>
              <a:t>, </a:t>
            </a:r>
            <a:r>
              <a:rPr lang="ko-KR" altLang="en-US" sz="3600" dirty="0" smtClean="0">
                <a:latin typeface="Tmon몬소리OTF Black" pitchFamily="50" charset="-127"/>
                <a:ea typeface="Tmon몬소리OTF Black" pitchFamily="50" charset="-127"/>
              </a:rPr>
              <a:t>정윤식</a:t>
            </a:r>
            <a:r>
              <a:rPr lang="en-US" altLang="ko-KR" sz="3600" dirty="0" smtClean="0">
                <a:latin typeface="Tmon몬소리OTF Black" pitchFamily="50" charset="-127"/>
                <a:ea typeface="Tmon몬소리OTF Black" pitchFamily="50" charset="-127"/>
              </a:rPr>
              <a:t>, </a:t>
            </a:r>
            <a:r>
              <a:rPr lang="ko-KR" altLang="en-US" sz="3600" dirty="0" err="1" smtClean="0">
                <a:latin typeface="Tmon몬소리OTF Black" pitchFamily="50" charset="-127"/>
                <a:ea typeface="Tmon몬소리OTF Black" pitchFamily="50" charset="-127"/>
              </a:rPr>
              <a:t>최휴영</a:t>
            </a:r>
            <a:endParaRPr lang="ko-KR" altLang="en-US" sz="36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9" name="하트 8"/>
          <p:cNvSpPr/>
          <p:nvPr/>
        </p:nvSpPr>
        <p:spPr>
          <a:xfrm>
            <a:off x="-10971271" y="10492154"/>
            <a:ext cx="7491046" cy="699281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참고용 양식입니다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작성은 자유롭게 </a:t>
            </a:r>
            <a:endParaRPr lang="en-US" altLang="ko-KR" sz="4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사이즈는 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A1)</a:t>
            </a:r>
            <a:endParaRPr lang="en-US" altLang="ko-KR" sz="4400" b="1" dirty="0"/>
          </a:p>
          <a:p>
            <a:pPr algn="ctr"/>
            <a:r>
              <a:rPr lang="ko-KR" altLang="en-US" sz="5400" b="1" dirty="0" smtClean="0">
                <a:solidFill>
                  <a:srgbClr val="FFFF00"/>
                </a:solidFill>
              </a:rPr>
              <a:t>이미지는 원본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으로 제출해주세요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4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더 많은 내용을 담고 싶다면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책자에 넣어주세요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240" y="1356635"/>
            <a:ext cx="1352165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28700" dirty="0" smtClean="0">
                <a:effectLst>
                  <a:glow rad="88900">
                    <a:schemeClr val="accent6">
                      <a:satMod val="175000"/>
                      <a:alpha val="40000"/>
                    </a:schemeClr>
                  </a:glow>
                </a:effectLst>
                <a:latin typeface="Tmon몬소리OTF Black" pitchFamily="50" charset="-127"/>
                <a:ea typeface="Tmon몬소리OTF Black" pitchFamily="50" charset="-127"/>
              </a:rPr>
              <a:t>자라</a:t>
            </a:r>
            <a:r>
              <a:rPr lang="ko-KR" altLang="en-US" sz="28700" dirty="0" smtClean="0">
                <a:ln>
                  <a:solidFill>
                    <a:schemeClr val="bg1"/>
                  </a:solidFill>
                </a:ln>
                <a:solidFill>
                  <a:srgbClr val="00C878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mon몬소리OTF Black" pitchFamily="50" charset="-127"/>
                <a:ea typeface="Tmon몬소리OTF Black" pitchFamily="50" charset="-127"/>
              </a:rPr>
              <a:t>나</a:t>
            </a:r>
            <a:r>
              <a:rPr lang="ko-KR" altLang="en-US" sz="28700" dirty="0">
                <a:ln>
                  <a:solidFill>
                    <a:schemeClr val="bg1"/>
                  </a:solidFill>
                </a:ln>
                <a:solidFill>
                  <a:srgbClr val="00C878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mon몬소리OTF Black" pitchFamily="50" charset="-127"/>
                <a:ea typeface="Tmon몬소리OTF Black" pitchFamily="50" charset="-127"/>
              </a:rPr>
              <a:t>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43840"/>
            <a:ext cx="1295124" cy="129512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27" name="Picture 3" descr="C:\Users\정윤식\Desktop\na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" y="6660675"/>
            <a:ext cx="1799999" cy="18000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582640" y="7560675"/>
            <a:ext cx="803773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8640" y="11810414"/>
            <a:ext cx="1007173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1570" y="6660675"/>
            <a:ext cx="460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Tmon몬소리OTF Black" pitchFamily="50" charset="-127"/>
                <a:ea typeface="Tmon몬소리OTF Black" pitchFamily="50" charset="-127"/>
              </a:rPr>
              <a:t>프로젝트 소개</a:t>
            </a:r>
            <a:endParaRPr lang="ko-KR" altLang="en-US" sz="54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" y="13334543"/>
            <a:ext cx="10071735" cy="5852160"/>
          </a:xfrm>
          <a:prstGeom prst="roundRect">
            <a:avLst>
              <a:gd name="adj" fmla="val 7552"/>
            </a:avLst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82640" y="14387737"/>
            <a:ext cx="803773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8640" y="18637476"/>
            <a:ext cx="1007173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4490" y="13487134"/>
            <a:ext cx="295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Tmon몬소리OTF Black" pitchFamily="50" charset="-127"/>
                <a:ea typeface="Tmon몬소리OTF Black" pitchFamily="50" charset="-127"/>
              </a:rPr>
              <a:t>기대 효과</a:t>
            </a:r>
            <a:endParaRPr lang="ko-KR" altLang="en-US" sz="54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pic>
        <p:nvPicPr>
          <p:cNvPr id="1028" name="Picture 4" descr="C:\Users\정윤식\Desktop\ecolog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3487737"/>
            <a:ext cx="1800000" cy="18000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548639" y="20387126"/>
            <a:ext cx="20029131" cy="9356273"/>
          </a:xfrm>
          <a:prstGeom prst="roundRect">
            <a:avLst>
              <a:gd name="adj" fmla="val 7552"/>
            </a:avLst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493810" y="21789457"/>
            <a:ext cx="17083960" cy="30778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8638" y="29141589"/>
            <a:ext cx="20029131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8711" y="20462348"/>
            <a:ext cx="702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latin typeface="Tmon몬소리OTF Black" pitchFamily="50" charset="-127"/>
                <a:ea typeface="Tmon몬소리OTF Black" pitchFamily="50" charset="-127"/>
              </a:rPr>
              <a:t>시스템 구성도</a:t>
            </a:r>
            <a:endParaRPr lang="ko-KR" altLang="en-US" sz="90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8128" y="6455121"/>
            <a:ext cx="9542645" cy="12679222"/>
          </a:xfrm>
          <a:prstGeom prst="roundRect">
            <a:avLst>
              <a:gd name="adj" fmla="val 7552"/>
            </a:avLst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C:\Users\정윤식\Desktop\tr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891" y="6693596"/>
            <a:ext cx="2033999" cy="2033999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연결선 47"/>
          <p:cNvCxnSpPr/>
          <p:nvPr/>
        </p:nvCxnSpPr>
        <p:spPr>
          <a:xfrm>
            <a:off x="13203014" y="8258024"/>
            <a:ext cx="750864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169015" y="17996754"/>
            <a:ext cx="954264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623989" y="6811474"/>
            <a:ext cx="4632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Tmon몬소리OTF Black" pitchFamily="50" charset="-127"/>
                <a:ea typeface="Tmon몬소리OTF Black" pitchFamily="50" charset="-127"/>
              </a:rPr>
              <a:t>주요 기능</a:t>
            </a:r>
            <a:endParaRPr lang="ko-KR" altLang="en-US" sz="88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pic>
        <p:nvPicPr>
          <p:cNvPr id="1030" name="Picture 6" descr="C:\Users\정윤식\Desktop\technolog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0462348"/>
            <a:ext cx="2387280" cy="238728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141108" y="7879875"/>
            <a:ext cx="8049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lang="ko-KR" altLang="en-US" sz="3000" dirty="0" err="1" smtClean="0">
                <a:latin typeface="Tmon몬소리OTF Black" pitchFamily="50" charset="-127"/>
                <a:ea typeface="Tmon몬소리OTF Black" pitchFamily="50" charset="-127"/>
              </a:rPr>
              <a:t>모바일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 디바이스와 측정 센서를 이용해 이루어지는 수목 관리 플랫폼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토양에 설치된 센서가 수목의 상태 정보를 전송하고 이용자는 </a:t>
            </a:r>
            <a:r>
              <a:rPr lang="ko-KR" altLang="en-US" sz="3000" dirty="0" err="1" smtClean="0">
                <a:latin typeface="Tmon몬소리OTF Black" pitchFamily="50" charset="-127"/>
                <a:ea typeface="Tmon몬소리OTF Black" pitchFamily="50" charset="-127"/>
              </a:rPr>
              <a:t>모바일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 디바이스를 통해 수목의 상태를 받아 볼 수 있다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r>
              <a:rPr lang="en-US" altLang="ko-KR" sz="3000" dirty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ko-KR" altLang="en-US" sz="3000" dirty="0" err="1" smtClean="0">
                <a:latin typeface="Tmon몬소리OTF Black" pitchFamily="50" charset="-127"/>
                <a:ea typeface="Tmon몬소리OTF Black" pitchFamily="50" charset="-127"/>
              </a:rPr>
              <a:t>수목원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,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숲 등 광범위한 공간을 관리하는 이용자들에게 문제 수목의 위치 정보와 나무 병원 연결 서비스를 제공한다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  <a:endParaRPr lang="ko-KR" altLang="en-US" sz="30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77241" y="14923581"/>
            <a:ext cx="7613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토양과 수목의 위치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,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상태를 실시간으로 확인 할 수 있어 불필요한 현장 방문을 줄일 수 있다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r>
              <a:rPr lang="en-US" altLang="ko-KR" sz="3000" dirty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이상 상태 발견 시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,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문제 상황에 대한 진단을 제공 받을 수 있다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r>
              <a:rPr lang="en-US" altLang="ko-KR" sz="3000" dirty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lang="ko-KR" altLang="en-US" sz="3000" dirty="0" smtClean="0">
                <a:latin typeface="Tmon몬소리OTF Black" pitchFamily="50" charset="-127"/>
                <a:ea typeface="Tmon몬소리OTF Black" pitchFamily="50" charset="-127"/>
              </a:rPr>
              <a:t>관리의 원활함에 따라 더 좋은 품질의 토양과 산림 유지가 가능하다</a:t>
            </a:r>
            <a:r>
              <a:rPr lang="en-US" altLang="ko-KR" sz="30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  <a:endParaRPr lang="ko-KR" altLang="en-US" sz="30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pic>
        <p:nvPicPr>
          <p:cNvPr id="1031" name="Picture 7" descr="C:\Users\정윤식\Desktop\t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88" y="23172287"/>
            <a:ext cx="3071504" cy="30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18272988" y="25599236"/>
            <a:ext cx="476290" cy="5715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Tium" panose="02000800000000000000" pitchFamily="2" charset="0"/>
              </a:rPr>
              <a:t>Sensor</a:t>
            </a:r>
            <a:endParaRPr lang="ko-KR" altLang="en-US" sz="6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8592435" y="26528947"/>
            <a:ext cx="1680854" cy="919401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um" panose="02000800000000000000" pitchFamily="2" charset="0"/>
              </a:rPr>
              <a:t>ESP8266</a:t>
            </a:r>
          </a:p>
          <a:p>
            <a:r>
              <a:rPr lang="en-US" altLang="ko-KR" sz="2400" dirty="0" err="1" smtClean="0">
                <a:latin typeface="Tium" panose="02000800000000000000" pitchFamily="2" charset="0"/>
              </a:rPr>
              <a:t>nodeMCU</a:t>
            </a:r>
            <a:endParaRPr lang="ko-KR" altLang="en-US" sz="2400" dirty="0">
              <a:latin typeface="Tium" panose="02000800000000000000" pitchFamily="2" charset="0"/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16686989" y="2448561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>
                <a:solidFill>
                  <a:srgbClr val="FF0000"/>
                </a:solidFill>
                <a:latin typeface="Tmon몬소리OTF Black" pitchFamily="50" charset="-127"/>
                <a:ea typeface="Tmon몬소리OTF Black" pitchFamily="50" charset="-127"/>
              </a:rPr>
              <a:t>온습도</a:t>
            </a:r>
            <a:endParaRPr lang="ko-KR" altLang="en-US" sz="3200" dirty="0">
              <a:solidFill>
                <a:srgbClr val="FF0000"/>
              </a:solidFill>
              <a:latin typeface="Tmon몬소리OTF Black" pitchFamily="50" charset="-127"/>
              <a:ea typeface="Tmon몬소리OTF Black" pitchFamily="50" charset="-127"/>
            </a:endParaRPr>
          </a:p>
        </p:txBody>
      </p:sp>
      <p:cxnSp>
        <p:nvCxnSpPr>
          <p:cNvPr id="1038" name="직선 화살표 연결선 1037"/>
          <p:cNvCxnSpPr/>
          <p:nvPr/>
        </p:nvCxnSpPr>
        <p:spPr>
          <a:xfrm flipH="1" flipV="1">
            <a:off x="16103958" y="24581413"/>
            <a:ext cx="1497872" cy="96339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모서리가 둥근 직사각형 1041"/>
          <p:cNvSpPr/>
          <p:nvPr/>
        </p:nvSpPr>
        <p:spPr>
          <a:xfrm>
            <a:off x="11383420" y="22761464"/>
            <a:ext cx="4573897" cy="35915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Tium" panose="02000800000000000000" pitchFamily="2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12387099" y="22941808"/>
            <a:ext cx="2566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00C864"/>
                </a:solidFill>
                <a:latin typeface="Tium" panose="02000800000000000000" pitchFamily="2" charset="0"/>
              </a:rPr>
              <a:t>Server</a:t>
            </a:r>
            <a:endParaRPr lang="ko-KR" altLang="en-US" sz="6000" dirty="0">
              <a:solidFill>
                <a:srgbClr val="00C864"/>
              </a:solidFill>
              <a:latin typeface="Tium" panose="02000800000000000000" pitchFamily="2" charset="0"/>
            </a:endParaRPr>
          </a:p>
        </p:txBody>
      </p:sp>
      <p:sp>
        <p:nvSpPr>
          <p:cNvPr id="1046" name="원통 1045"/>
          <p:cNvSpPr/>
          <p:nvPr/>
        </p:nvSpPr>
        <p:spPr>
          <a:xfrm>
            <a:off x="12171760" y="26136515"/>
            <a:ext cx="2997215" cy="2166760"/>
          </a:xfrm>
          <a:prstGeom prst="can">
            <a:avLst>
              <a:gd name="adj" fmla="val 314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화살표 연결선 1053"/>
          <p:cNvCxnSpPr/>
          <p:nvPr/>
        </p:nvCxnSpPr>
        <p:spPr>
          <a:xfrm>
            <a:off x="13641378" y="25790139"/>
            <a:ext cx="0" cy="907304"/>
          </a:xfrm>
          <a:prstGeom prst="straightConnector1">
            <a:avLst/>
          </a:prstGeom>
          <a:ln w="889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9887089" y="24389005"/>
            <a:ext cx="13522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8276008" y="26381908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00C878"/>
                </a:solidFill>
                <a:latin typeface="Tium" panose="02000800000000000000" pitchFamily="2" charset="0"/>
              </a:rPr>
              <a:t>Client</a:t>
            </a:r>
            <a:endParaRPr lang="ko-KR" altLang="en-US" sz="4000" dirty="0">
              <a:solidFill>
                <a:srgbClr val="00C878"/>
              </a:solidFill>
              <a:latin typeface="Tium" panose="02000800000000000000" pitchFamily="2" charset="0"/>
            </a:endParaRPr>
          </a:p>
        </p:txBody>
      </p:sp>
      <p:cxnSp>
        <p:nvCxnSpPr>
          <p:cNvPr id="1073" name="직선 연결선 1072"/>
          <p:cNvCxnSpPr/>
          <p:nvPr/>
        </p:nvCxnSpPr>
        <p:spPr>
          <a:xfrm>
            <a:off x="18571219" y="26226941"/>
            <a:ext cx="503372" cy="2521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689394" y="2404655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Tium" panose="02000800000000000000" pitchFamily="2" charset="0"/>
              </a:rPr>
              <a:t>GPS</a:t>
            </a:r>
            <a:endParaRPr lang="ko-KR" altLang="en-US" sz="2400" dirty="0">
              <a:solidFill>
                <a:srgbClr val="FF0000"/>
              </a:solidFill>
              <a:latin typeface="Tium" panose="02000800000000000000" pitchFamily="2" charset="0"/>
            </a:endParaRPr>
          </a:p>
        </p:txBody>
      </p:sp>
      <p:pic>
        <p:nvPicPr>
          <p:cNvPr id="102" name="Picture 9" descr="C:\Users\정윤식\Desktop\smartphone-c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62" y="23777819"/>
            <a:ext cx="2449122" cy="24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2" descr="C:\Users\정윤식\Desktop\wif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8389">
            <a:off x="17683793" y="25616714"/>
            <a:ext cx="525529" cy="5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3" descr="C:\Users\정윤식\Desktop\2000px-Amazon_Web_Service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136" y="23986652"/>
            <a:ext cx="1338462" cy="8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4" descr="C:\Users\정윤식\Desktop\2000px-Node.js_logo_2015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8" y="25100467"/>
            <a:ext cx="1854160" cy="4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5" descr="C:\Users\정윤식\Desktop\MySQL-Log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989" y="27084232"/>
            <a:ext cx="2108556" cy="8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/>
          <p:cNvGrpSpPr/>
          <p:nvPr/>
        </p:nvGrpSpPr>
        <p:grpSpPr>
          <a:xfrm>
            <a:off x="12252380" y="8611206"/>
            <a:ext cx="7407668" cy="5799258"/>
            <a:chOff x="12160682" y="8582387"/>
            <a:chExt cx="7407668" cy="5799258"/>
          </a:xfrm>
        </p:grpSpPr>
        <p:sp>
          <p:nvSpPr>
            <p:cNvPr id="153" name="TextBox 152"/>
            <p:cNvSpPr txBox="1"/>
            <p:nvPr/>
          </p:nvSpPr>
          <p:spPr>
            <a:xfrm>
              <a:off x="15029779" y="13567406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Tmon몬소리OTF Black" pitchFamily="50" charset="-127"/>
                  <a:ea typeface="Tmon몬소리OTF Black" pitchFamily="50" charset="-127"/>
                </a:rPr>
                <a:t>관리자</a:t>
              </a:r>
              <a:endParaRPr lang="ko-KR" altLang="en-US" sz="2800" dirty="0"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852962" y="13624069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Tmon몬소리OTF Black" pitchFamily="50" charset="-127"/>
                  <a:ea typeface="Tmon몬소리OTF Black" pitchFamily="50" charset="-127"/>
                </a:rPr>
                <a:t>나무의</a:t>
              </a:r>
              <a:r>
                <a:rPr lang="ko-KR" altLang="en-US" sz="2800" dirty="0">
                  <a:latin typeface="Tmon몬소리OTF Black" pitchFamily="50" charset="-127"/>
                  <a:ea typeface="Tmon몬소리OTF Black" pitchFamily="50" charset="-127"/>
                </a:rPr>
                <a:t>사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441108" y="12294561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Tmon몬소리OTF Black" pitchFamily="50" charset="-127"/>
                  <a:ea typeface="Tmon몬소리OTF Black" pitchFamily="50" charset="-127"/>
                </a:rPr>
                <a:t>진단 의뢰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6759304" y="12985179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0000"/>
                  </a:solidFill>
                  <a:latin typeface="Tmon몬소리OTF Black" pitchFamily="50" charset="-127"/>
                  <a:ea typeface="Tmon몬소리OTF Black" pitchFamily="50" charset="-127"/>
                </a:rPr>
                <a:t>처</a:t>
              </a:r>
              <a:r>
                <a:rPr lang="ko-KR" altLang="en-US" sz="2400" dirty="0">
                  <a:solidFill>
                    <a:srgbClr val="FF0000"/>
                  </a:solidFill>
                  <a:latin typeface="Tmon몬소리OTF Black" pitchFamily="50" charset="-127"/>
                  <a:ea typeface="Tmon몬소리OTF Black" pitchFamily="50" charset="-127"/>
                </a:rPr>
                <a:t>방</a:t>
              </a:r>
              <a:endParaRPr lang="ko-KR" altLang="en-US" sz="2000" dirty="0">
                <a:solidFill>
                  <a:srgbClr val="FF0000"/>
                </a:solidFill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82308" y="8762387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mon몬소리OTF Black" pitchFamily="50" charset="-127"/>
                  <a:ea typeface="Tmon몬소리OTF Black" pitchFamily="50" charset="-127"/>
                </a:rPr>
                <a:t>상태</a:t>
              </a:r>
              <a:r>
                <a:rPr lang="en-US" altLang="ko-KR" sz="2400" dirty="0">
                  <a:latin typeface="Tium" panose="02000800000000000000" pitchFamily="2" charset="0"/>
                </a:rPr>
                <a:t> 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Tium" panose="02000800000000000000" pitchFamily="2" charset="0"/>
                </a:rPr>
                <a:t>data</a:t>
              </a:r>
              <a:endParaRPr lang="ko-KR" altLang="en-US" sz="2400" dirty="0">
                <a:solidFill>
                  <a:srgbClr val="FF0000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6227993" y="9224052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mon몬소리OTF Black" pitchFamily="50" charset="-127"/>
                  <a:ea typeface="Tmon몬소리OTF Black" pitchFamily="50" charset="-127"/>
                </a:rPr>
                <a:t>(</a:t>
              </a:r>
              <a:r>
                <a:rPr lang="ko-KR" altLang="en-US" sz="1600" dirty="0" smtClean="0">
                  <a:latin typeface="Tmon몬소리OTF Black" pitchFamily="50" charset="-127"/>
                  <a:ea typeface="Tmon몬소리OTF Black" pitchFamily="50" charset="-127"/>
                </a:rPr>
                <a:t>위치</a:t>
              </a:r>
              <a:r>
                <a:rPr lang="en-US" altLang="ko-KR" sz="1600" dirty="0" smtClean="0">
                  <a:latin typeface="Tmon몬소리OTF Black" pitchFamily="50" charset="-127"/>
                  <a:ea typeface="Tmon몬소리OTF Black" pitchFamily="50" charset="-127"/>
                </a:rPr>
                <a:t>, </a:t>
              </a:r>
              <a:r>
                <a:rPr lang="ko-KR" altLang="en-US" sz="1600" dirty="0" err="1" smtClean="0">
                  <a:latin typeface="Tmon몬소리OTF Black" pitchFamily="50" charset="-127"/>
                  <a:ea typeface="Tmon몬소리OTF Black" pitchFamily="50" charset="-127"/>
                </a:rPr>
                <a:t>온습도</a:t>
              </a:r>
              <a:r>
                <a:rPr lang="en-US" altLang="ko-KR" sz="1600" dirty="0" smtClean="0">
                  <a:latin typeface="Tmon몬소리OTF Black" pitchFamily="50" charset="-127"/>
                  <a:ea typeface="Tmon몬소리OTF Black" pitchFamily="50" charset="-127"/>
                </a:rPr>
                <a:t>)</a:t>
              </a:r>
              <a:endParaRPr lang="ko-KR" altLang="en-US" sz="1600" dirty="0"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6329686" y="9801277"/>
              <a:ext cx="12011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14042626" y="11491890"/>
              <a:ext cx="7624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/>
            <p:nvPr/>
          </p:nvCxnSpPr>
          <p:spPr>
            <a:xfrm>
              <a:off x="16299845" y="12834561"/>
              <a:ext cx="1553117" cy="46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16" descr="C:\Users\정윤식\Desktop\peopl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6113" y="1206453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7" descr="C:\Users\정윤식\Desktop\people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227" y="980294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8" descr="C:\Users\정윤식\Desktop\user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682" y="10679552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7" descr="C:\Users\정윤식\Desktop\people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227" y="1103955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17" descr="C:\Users\정윤식\Desktop\people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227" y="1229456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4" name="그룹 123"/>
            <p:cNvGrpSpPr/>
            <p:nvPr/>
          </p:nvGrpSpPr>
          <p:grpSpPr>
            <a:xfrm>
              <a:off x="17768350" y="8762387"/>
              <a:ext cx="1800000" cy="1800000"/>
              <a:chOff x="17230821" y="8677765"/>
              <a:chExt cx="1800000" cy="180000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17278797" y="10041936"/>
                <a:ext cx="160423" cy="2857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bg1"/>
                  </a:solidFill>
                  <a:latin typeface="Tium" panose="02000800000000000000" pitchFamily="2" charset="0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17230821" y="8677765"/>
                <a:ext cx="1800000" cy="1800000"/>
                <a:chOff x="16397028" y="9007844"/>
                <a:chExt cx="1800000" cy="1800000"/>
              </a:xfrm>
            </p:grpSpPr>
            <p:pic>
              <p:nvPicPr>
                <p:cNvPr id="122" name="Picture 19" descr="C:\Users\정윤식\Desktop\forest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97028" y="9007844"/>
                  <a:ext cx="1800000" cy="180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16957336" y="10372015"/>
                  <a:ext cx="160423" cy="28575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solidFill>
                      <a:schemeClr val="bg1"/>
                    </a:solidFill>
                    <a:latin typeface="Tium" panose="02000800000000000000" pitchFamily="2" charset="0"/>
                  </a:endParaRPr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17540180" y="10381540"/>
                  <a:ext cx="160423" cy="28575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solidFill>
                      <a:schemeClr val="bg1"/>
                    </a:solidFill>
                    <a:latin typeface="Tium" panose="02000800000000000000" pitchFamily="2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8211232" y="10484363"/>
              <a:ext cx="76976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ium" panose="02000800000000000000" pitchFamily="2" charset="0"/>
                </a:rPr>
                <a:t>Sensor</a:t>
              </a:r>
              <a:endParaRPr lang="ko-KR" altLang="en-US" sz="1400" dirty="0">
                <a:latin typeface="Tium" panose="02000800000000000000" pitchFamily="2" charset="0"/>
              </a:endParaRPr>
            </a:p>
          </p:txBody>
        </p:sp>
        <p:pic>
          <p:nvPicPr>
            <p:cNvPr id="215" name="Picture 17" descr="C:\Users\정윤식\Desktop\people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3792" y="858238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/>
            <p:cNvSpPr txBox="1"/>
            <p:nvPr/>
          </p:nvSpPr>
          <p:spPr>
            <a:xfrm>
              <a:off x="16240148" y="10065027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00C864"/>
                  </a:solidFill>
                  <a:latin typeface="Tmon몬소리OTF Black" pitchFamily="50" charset="-127"/>
                  <a:ea typeface="Tmon몬소리OTF Black" pitchFamily="50" charset="-127"/>
                </a:rPr>
                <a:t>수목 관리</a:t>
              </a:r>
              <a:endParaRPr lang="ko-KR" altLang="en-US" sz="2400" dirty="0">
                <a:solidFill>
                  <a:srgbClr val="00C864"/>
                </a:solidFill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340774" y="12662014"/>
              <a:ext cx="14398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Tmon몬소리OTF Black" pitchFamily="50" charset="-127"/>
                  <a:ea typeface="Tmon몬소리OTF Black" pitchFamily="50" charset="-127"/>
                </a:rPr>
                <a:t>사업자</a:t>
              </a:r>
              <a:endParaRPr lang="ko-KR" altLang="en-US" sz="3600" dirty="0">
                <a:latin typeface="Tmon몬소리OTF Black" pitchFamily="50" charset="-127"/>
                <a:ea typeface="Tmon몬소리OTF Black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969666" y="14043091"/>
              <a:ext cx="12811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mon몬소리OTF Black" pitchFamily="50" charset="-127"/>
                  <a:ea typeface="Tmon몬소리OTF Black" pitchFamily="50" charset="-127"/>
                </a:rPr>
                <a:t>(</a:t>
              </a:r>
              <a:r>
                <a:rPr lang="ko-KR" altLang="en-US" sz="1600" dirty="0" smtClean="0">
                  <a:latin typeface="Tmon몬소리OTF Black" pitchFamily="50" charset="-127"/>
                  <a:ea typeface="Tmon몬소리OTF Black" pitchFamily="50" charset="-127"/>
                </a:rPr>
                <a:t>실제사용자</a:t>
              </a:r>
              <a:r>
                <a:rPr lang="en-US" altLang="ko-KR" sz="1600" dirty="0" smtClean="0">
                  <a:latin typeface="Tmon몬소리OTF Black" pitchFamily="50" charset="-127"/>
                  <a:ea typeface="Tmon몬소리OTF Black" pitchFamily="50" charset="-127"/>
                </a:rPr>
                <a:t>)</a:t>
              </a:r>
              <a:endParaRPr lang="ko-KR" altLang="en-US" sz="1600" dirty="0">
                <a:latin typeface="Tmon몬소리OTF Black" pitchFamily="50" charset="-127"/>
                <a:ea typeface="Tmon몬소리OTF Black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3452571" y="15176645"/>
            <a:ext cx="6864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lang="ko-KR" altLang="en-US" sz="1800" dirty="0" err="1" smtClean="0">
                <a:latin typeface="Tmon몬소리OTF Black" pitchFamily="50" charset="-127"/>
                <a:ea typeface="Tmon몬소리OTF Black" pitchFamily="50" charset="-127"/>
              </a:rPr>
              <a:t>모바일</a:t>
            </a:r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 디바이스 설치 시 어플리케이션이 사용자의 핸드폰 번호를 인식하여 자동적으로 기입된다</a:t>
            </a:r>
            <a:r>
              <a:rPr lang="en-US" altLang="ko-KR" sz="18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endParaRPr lang="en-US" altLang="ko-KR" sz="1800" dirty="0">
              <a:latin typeface="Tmon몬소리OTF Black" pitchFamily="50" charset="-127"/>
              <a:ea typeface="Tmon몬소리OTF Black" pitchFamily="50" charset="-127"/>
            </a:endParaRPr>
          </a:p>
          <a:p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  어플리케이션에 자신이 관리할 구역의 센서  </a:t>
            </a:r>
            <a:r>
              <a:rPr lang="en-US" altLang="ko-KR" sz="1800" dirty="0" smtClean="0">
                <a:latin typeface="Tium" panose="02000800000000000000" pitchFamily="2" charset="0"/>
                <a:ea typeface="Tmon몬소리OTF Black" pitchFamily="50" charset="-127"/>
              </a:rPr>
              <a:t>mac address</a:t>
            </a:r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를 입력하여 수목의 위치와 온</a:t>
            </a:r>
            <a:r>
              <a:rPr lang="en-US" altLang="ko-KR" sz="1800" dirty="0" smtClean="0">
                <a:latin typeface="Tmon몬소리OTF Black" pitchFamily="50" charset="-127"/>
                <a:ea typeface="Tmon몬소리OTF Black" pitchFamily="50" charset="-127"/>
              </a:rPr>
              <a:t>,</a:t>
            </a:r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습도 </a:t>
            </a:r>
            <a:r>
              <a:rPr lang="en-US" altLang="ko-KR" sz="1800" dirty="0" smtClean="0">
                <a:latin typeface="Tium" panose="02000800000000000000" pitchFamily="2" charset="0"/>
                <a:ea typeface="Tmon몬소리OTF Black" pitchFamily="50" charset="-127"/>
              </a:rPr>
              <a:t>data</a:t>
            </a:r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를 전달 받을 수 있다</a:t>
            </a:r>
            <a:r>
              <a:rPr lang="en-US" altLang="ko-KR" sz="18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endParaRPr lang="en-US" altLang="ko-KR" sz="1800" dirty="0">
              <a:latin typeface="Tmon몬소리OTF Black" pitchFamily="50" charset="-127"/>
              <a:ea typeface="Tmon몬소리OTF Black" pitchFamily="50" charset="-127"/>
            </a:endParaRPr>
          </a:p>
          <a:p>
            <a:r>
              <a:rPr lang="en-US" altLang="ko-KR" sz="1800" dirty="0" smtClean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lang="ko-KR" altLang="en-US" sz="1800" dirty="0" smtClean="0">
                <a:latin typeface="Tmon몬소리OTF Black" pitchFamily="50" charset="-127"/>
                <a:ea typeface="Tmon몬소리OTF Black" pitchFamily="50" charset="-127"/>
              </a:rPr>
              <a:t>해결이 불가능한 경우 자신이 소속된 사업자와 연계된 나무 병원을 호출하여 처방 받을 수 있다</a:t>
            </a:r>
            <a:r>
              <a:rPr lang="en-US" altLang="ko-KR" sz="1800" dirty="0" smtClean="0">
                <a:latin typeface="Tmon몬소리OTF Black" pitchFamily="50" charset="-127"/>
                <a:ea typeface="Tmon몬소리OTF Black" pitchFamily="50" charset="-127"/>
              </a:rPr>
              <a:t>.</a:t>
            </a:r>
            <a:endParaRPr lang="ko-KR" altLang="en-US" sz="1800" dirty="0">
              <a:latin typeface="Tmon몬소리OTF Black" pitchFamily="50" charset="-127"/>
              <a:ea typeface="Tmon몬소리OTF Black" pitchFamily="50" charset="-127"/>
            </a:endParaRPr>
          </a:p>
        </p:txBody>
      </p:sp>
      <p:pic>
        <p:nvPicPr>
          <p:cNvPr id="137" name="Picture 20" descr="C:\Users\정윤식\Desktop\smartphone-c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522" y="15095907"/>
            <a:ext cx="2101900" cy="21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1" descr="C:\Users\정윤식\Desktop\ecology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472" y="16002857"/>
            <a:ext cx="288000" cy="28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직선 연결선 139"/>
          <p:cNvCxnSpPr/>
          <p:nvPr/>
        </p:nvCxnSpPr>
        <p:spPr>
          <a:xfrm flipV="1">
            <a:off x="12612321" y="14923581"/>
            <a:ext cx="1259969" cy="9545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12576472" y="16381340"/>
            <a:ext cx="1215728" cy="12589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45643" y="23986652"/>
            <a:ext cx="6677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⌲  센서는 토양에 설치되며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,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 내장된 </a:t>
            </a:r>
            <a:r>
              <a:rPr kumimoji="1" lang="en-US" altLang="ko-KR" sz="2400" b="1" dirty="0" smtClean="0">
                <a:latin typeface="Tium" panose="02000800000000000000" pitchFamily="2" charset="0"/>
                <a:ea typeface="Tmon몬소리OTF Black" pitchFamily="50" charset="-127"/>
              </a:rPr>
              <a:t>Wi-Fi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로 </a:t>
            </a:r>
            <a:r>
              <a:rPr kumimoji="1" lang="en-US" altLang="ko-KR" sz="2400" b="1" dirty="0" err="1" smtClean="0">
                <a:latin typeface="Tium" panose="02000800000000000000" pitchFamily="2" charset="0"/>
                <a:ea typeface="Tmon몬소리OTF Black" pitchFamily="50" charset="-127"/>
              </a:rPr>
              <a:t>mysql</a:t>
            </a:r>
            <a:r>
              <a:rPr kumimoji="1" lang="en-US" altLang="ko-KR" sz="2400" b="1" dirty="0" smtClean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서버로 일정한 시간마다 자신의 위치 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data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와 측정된 온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,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습도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data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,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 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mac address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를 전송한다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endParaRPr kumimoji="1" lang="en-US" altLang="ko-KR" sz="2400" b="1" dirty="0">
              <a:latin typeface="Tmon몬소리OTF Black" pitchFamily="50" charset="-127"/>
              <a:ea typeface="Tmon몬소리OTF Black" pitchFamily="50" charset="-127"/>
            </a:endParaRPr>
          </a:p>
          <a:p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⌲  </a:t>
            </a:r>
            <a:r>
              <a:rPr kumimoji="1" lang="en-US" altLang="ko-KR" sz="2400" b="1" dirty="0" smtClean="0">
                <a:latin typeface="Tium" panose="02000800000000000000" pitchFamily="2" charset="0"/>
                <a:ea typeface="Tmon몬소리OTF Black" pitchFamily="50" charset="-127"/>
              </a:rPr>
              <a:t>Client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와 </a:t>
            </a:r>
            <a:r>
              <a:rPr kumimoji="1" lang="en-US" altLang="ko-KR" sz="2400" b="1" dirty="0" smtClean="0">
                <a:latin typeface="Tium" panose="02000800000000000000" pitchFamily="2" charset="0"/>
                <a:ea typeface="Tmon몬소리OTF Black" pitchFamily="50" charset="-127"/>
              </a:rPr>
              <a:t>Sensor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가 보내는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data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는 </a:t>
            </a:r>
            <a:r>
              <a:rPr kumimoji="1" lang="ko-KR" altLang="en-US" sz="2400" b="1" dirty="0" err="1">
                <a:latin typeface="Tmon몬소리OTF Black" pitchFamily="50" charset="-127"/>
                <a:ea typeface="Tmon몬소리OTF Black" pitchFamily="50" charset="-127"/>
              </a:rPr>
              <a:t>노드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,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 </a:t>
            </a:r>
            <a:r>
              <a:rPr kumimoji="1" lang="ko-KR" altLang="en-US" sz="2400" b="1" dirty="0" err="1">
                <a:latin typeface="Tmon몬소리OTF Black" pitchFamily="50" charset="-127"/>
                <a:ea typeface="Tmon몬소리OTF Black" pitchFamily="50" charset="-127"/>
              </a:rPr>
              <a:t>익스프레스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 서버를 통해 </a:t>
            </a:r>
            <a:r>
              <a:rPr kumimoji="1" lang="en-US" altLang="ko-KR" sz="2400" b="1" dirty="0" smtClean="0">
                <a:latin typeface="Tium" panose="02000800000000000000" pitchFamily="2" charset="0"/>
                <a:ea typeface="Tmon몬소리OTF Black" pitchFamily="50" charset="-127"/>
              </a:rPr>
              <a:t>DB</a:t>
            </a:r>
            <a:r>
              <a:rPr kumimoji="1" lang="ko-KR" altLang="en-US" sz="2400" b="1" dirty="0" smtClean="0">
                <a:latin typeface="Tmon몬소리OTF Black" pitchFamily="50" charset="-127"/>
                <a:ea typeface="Tmon몬소리OTF Black" pitchFamily="50" charset="-127"/>
              </a:rPr>
              <a:t>에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update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된다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.</a:t>
            </a:r>
          </a:p>
          <a:p>
            <a:endParaRPr kumimoji="1" lang="en-US" altLang="ko-KR" sz="2400" b="1" dirty="0">
              <a:latin typeface="Tmon몬소리OTF Black" pitchFamily="50" charset="-127"/>
              <a:ea typeface="Tmon몬소리OTF Black" pitchFamily="50" charset="-127"/>
            </a:endParaRPr>
          </a:p>
          <a:p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⌲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Android</a:t>
            </a:r>
            <a:r>
              <a:rPr kumimoji="1" lang="ko-KR" altLang="en-US" sz="2400" b="1" dirty="0">
                <a:latin typeface="Tium" panose="02000800000000000000" pitchFamily="2" charset="0"/>
                <a:ea typeface="Tmon몬소리OTF Black" pitchFamily="50" charset="-127"/>
              </a:rPr>
              <a:t>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Studio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에서 자신의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mac address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를 입력 할 수 있으며 이를 통해 서버에서는 </a:t>
            </a:r>
            <a:r>
              <a:rPr kumimoji="1" lang="en-US" altLang="ko-KR" sz="2400" b="1" dirty="0" smtClean="0">
                <a:latin typeface="Tium" panose="02000800000000000000" pitchFamily="2" charset="0"/>
                <a:ea typeface="Tmon몬소리OTF Black" pitchFamily="50" charset="-127"/>
              </a:rPr>
              <a:t>Client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에게 </a:t>
            </a:r>
            <a:r>
              <a:rPr kumimoji="1" lang="ko-KR" altLang="en-US" sz="2400" b="1" dirty="0" err="1">
                <a:latin typeface="Tmon몬소리OTF Black" pitchFamily="50" charset="-127"/>
                <a:ea typeface="Tmon몬소리OTF Black" pitchFamily="50" charset="-127"/>
              </a:rPr>
              <a:t>제공되야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 할 </a:t>
            </a:r>
            <a:r>
              <a:rPr kumimoji="1" lang="en-US" altLang="ko-KR" sz="2400" b="1" dirty="0">
                <a:latin typeface="Tium" panose="02000800000000000000" pitchFamily="2" charset="0"/>
                <a:ea typeface="Tmon몬소리OTF Black" pitchFamily="50" charset="-127"/>
              </a:rPr>
              <a:t>data</a:t>
            </a:r>
            <a:r>
              <a:rPr kumimoji="1" lang="ko-KR" altLang="en-US" sz="2400" b="1" dirty="0">
                <a:latin typeface="Tmon몬소리OTF Black" pitchFamily="50" charset="-127"/>
                <a:ea typeface="Tmon몬소리OTF Black" pitchFamily="50" charset="-127"/>
              </a:rPr>
              <a:t>를 제공해준다</a:t>
            </a:r>
            <a:r>
              <a:rPr kumimoji="1" lang="en-US" altLang="ko-KR" sz="2400" b="1" dirty="0">
                <a:latin typeface="Tmon몬소리OTF Black" pitchFamily="50" charset="-127"/>
                <a:ea typeface="Tmon몬소리OTF Black" pitchFamily="50" charset="-127"/>
              </a:rPr>
              <a:t>.</a:t>
            </a:r>
            <a:endParaRPr lang="ko-KR" altLang="en-US" sz="2400" dirty="0">
              <a:latin typeface="Tmon몬소리OTF Black" pitchFamily="50" charset="-127"/>
              <a:ea typeface="Tmon몬소리OTF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</TotalTime>
  <Words>286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정윤식</cp:lastModifiedBy>
  <cp:revision>62</cp:revision>
  <cp:lastPrinted>2018-05-02T07:27:00Z</cp:lastPrinted>
  <dcterms:created xsi:type="dcterms:W3CDTF">2018-05-02T04:10:25Z</dcterms:created>
  <dcterms:modified xsi:type="dcterms:W3CDTF">2018-05-28T06:48:21Z</dcterms:modified>
</cp:coreProperties>
</file>