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78" r:id="rId4"/>
    <p:sldId id="280" r:id="rId5"/>
    <p:sldId id="271" r:id="rId6"/>
    <p:sldId id="272" r:id="rId7"/>
    <p:sldId id="275" r:id="rId8"/>
    <p:sldId id="265" r:id="rId9"/>
    <p:sldId id="276" r:id="rId10"/>
    <p:sldId id="277" r:id="rId11"/>
    <p:sldId id="269" r:id="rId12"/>
    <p:sldId id="286" r:id="rId13"/>
    <p:sldId id="282" r:id="rId14"/>
    <p:sldId id="28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2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4B90B-B507-4DA8-B01E-5C14C336C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4A4B2D-A705-4C72-88C7-4A69CDB57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2777F-97BE-4BE9-9C4E-3EDAA722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48BCD-BBCC-425B-9576-4C3557F8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B97CB-5A7A-4CEA-89DE-6D734BA7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06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9EA6C-3C29-4285-8E5C-4B5A1DCB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51DBDC-65E1-42A8-BFB9-973E734FD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6EC13-0021-46E3-AB63-A4B1E367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3B38E-8CA9-44CF-A253-A6731735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473BB-6337-451E-A0DD-54A1C3B2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E9951B-58D5-4CD9-846D-FCD278BD8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E01AF8-FE0E-4C68-9FCE-EF7571B54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4E84B-3122-4D20-A6A7-B5727328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9FCFD-BBE0-4B5B-B801-B19463A8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F489A-97E3-44AA-9AFC-68110DD9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51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D5121-88FD-42F6-BC05-CF78D09D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9425A-D609-4C7A-A76D-CCB7011A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32CBE-026F-4850-8714-CA9784AF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BD81D-0B1B-4730-9B6D-6B1D96EE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03A7E-DE37-4C27-B605-795410AC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5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F0694-7FF7-42F3-AF90-3E46B5DC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26115-6E4A-4F79-9F0E-EE99F5B93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EF8E7-897B-4810-B172-6A5720ED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D745D-369F-441B-813D-5CB6D895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8DEF0-02DE-4871-B650-4EEFF835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3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08797-C16A-44B5-B027-52CF76B6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F7EC1-D9FD-4A7E-86CF-B4589A58E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864F07-E012-4180-BCFC-E671BD28A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D4829-EFAC-4758-8F33-444616F9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BC3250-0CBD-4ED8-BB17-C001992E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423D3B-77FE-4464-9123-D2356047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0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7DEB0-D667-4CCE-B629-9CEE767B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102CD-AA60-434F-B82C-E13172BFF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FE397B-BD85-4DC6-9E92-0A05006A9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D78ED8-0422-499A-B41C-6FF0DA21A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3F71C3-A8F1-4EBA-83D6-E828E669A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DB2DC5-3293-43AC-A2FA-4A27039E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1516B-BD9C-468C-96CC-9C11101C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820FE6-238C-44F1-902A-5197756E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0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1AB6E-771D-4941-9D87-C283FC28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974D5A-39B1-417E-AD74-236E4FDA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5F69F-F1C1-41F8-A74B-23B6B41C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2E426C-60D0-4E3D-9DF0-D0C9662D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8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F2351F-45A7-4887-827B-84234077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0A9F9E-BFE7-4FD8-8851-2CC2540E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644535-A996-47FD-9A14-3660B93A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DA934-8BC5-4ABC-822E-57465460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1621C-3330-40EC-A5E4-7941185A6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F525F-ABB3-485B-88B0-453C1FEF2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F70811-FABB-4233-8433-79516F86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51E1A-3438-41A5-9DA7-A6AE6754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BF5CD-F2EC-4019-83B3-C630D6EF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90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9E298-B7F9-448B-9F0C-BB246CE9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55055-1180-40D6-9566-769714713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8C606-65A6-46C2-A1A1-15FA222FD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EA0C2-1AF9-4178-9EE6-FA3F607B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AEAC70-3BE4-4167-A6CE-F8067104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0D0B16-AB6E-469C-AE50-E03B6717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1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856BB6-E367-4365-84DB-4C41E8AC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A49B6-3AE9-43D8-A339-55BB9778B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DD1BC-29EC-4E9F-9FB1-7767AE14B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4DCD3-BAE0-49BC-BF5F-92BF36393455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272BE-B0CE-4BEC-AA5B-1DD79FDF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87FBD-BBE0-4E24-ACA6-75E7B7564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9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okmin-sw/2018-cap1-14/tree/cli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okmin-sw/2018-cap1-14/tree/serv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ficano/pytub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32DA1A3-111F-4F41-8A48-264AA21CB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478" y="2850265"/>
            <a:ext cx="9144000" cy="2840037"/>
          </a:xfrm>
        </p:spPr>
        <p:txBody>
          <a:bodyPr>
            <a:normAutofit/>
          </a:bodyPr>
          <a:lstStyle/>
          <a:p>
            <a:r>
              <a:rPr lang="en-US" altLang="ko-KR" sz="5800" dirty="0"/>
              <a:t>Music Seat </a:t>
            </a:r>
            <a:r>
              <a:rPr lang="ko-KR" altLang="en-US" sz="5800" dirty="0"/>
              <a:t>중간발표</a:t>
            </a:r>
          </a:p>
        </p:txBody>
      </p:sp>
      <p:pic>
        <p:nvPicPr>
          <p:cNvPr id="2052" name="Picture 4" descr="logo-musicseat.png">
            <a:extLst>
              <a:ext uri="{FF2B5EF4-FFF2-40B4-BE49-F238E27FC236}">
                <a16:creationId xmlns:a16="http://schemas.microsoft.com/office/drawing/2014/main" id="{44D2EFF1-83F8-4C61-B0BA-7E0A7B8A1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177" y="640083"/>
            <a:ext cx="1820602" cy="330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80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6291F15-B8BA-440B-AF8A-1EB1A59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200" dirty="0"/>
              <a:t>Fourier transform </a:t>
            </a:r>
            <a:r>
              <a:rPr lang="ko-KR" altLang="ko-KR" sz="3200" dirty="0"/>
              <a:t>결과에서</a:t>
            </a:r>
            <a:r>
              <a:rPr lang="en-US" altLang="ko-KR" sz="3200" dirty="0"/>
              <a:t> </a:t>
            </a:r>
            <a:br>
              <a:rPr lang="en-US" altLang="ko-KR" sz="3200" dirty="0"/>
            </a:br>
            <a:r>
              <a:rPr lang="en-US" altLang="ko-KR" sz="3200" dirty="0"/>
              <a:t>Amplitude </a:t>
            </a:r>
            <a:r>
              <a:rPr lang="ko-KR" altLang="ko-KR" sz="3200" dirty="0"/>
              <a:t>와</a:t>
            </a:r>
            <a:r>
              <a:rPr lang="en-US" altLang="ko-KR" sz="3200" dirty="0"/>
              <a:t> Frequency</a:t>
            </a:r>
            <a:r>
              <a:rPr lang="ko-KR" altLang="ko-KR" sz="3200" dirty="0"/>
              <a:t>를 추</a:t>
            </a:r>
            <a:r>
              <a:rPr lang="ko-KR" altLang="en-US" sz="3200" dirty="0"/>
              <a:t>출</a:t>
            </a:r>
            <a:endParaRPr lang="en-US" altLang="ko-KR" sz="3200" kern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98248-4E20-4C4F-BDFF-F7E0C1B701DB}"/>
              </a:ext>
            </a:extLst>
          </p:cNvPr>
          <p:cNvSpPr txBox="1"/>
          <p:nvPr/>
        </p:nvSpPr>
        <p:spPr>
          <a:xfrm>
            <a:off x="4858327" y="1720840"/>
            <a:ext cx="6788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400" dirty="0" err="1">
                <a:solidFill>
                  <a:schemeClr val="bg1"/>
                </a:solidFill>
              </a:rPr>
              <a:t>Scipy</a:t>
            </a:r>
            <a:r>
              <a:rPr lang="ko-KR" altLang="en-US" sz="2400" dirty="0">
                <a:solidFill>
                  <a:schemeClr val="bg1"/>
                </a:solidFill>
              </a:rPr>
              <a:t>의 </a:t>
            </a:r>
            <a:r>
              <a:rPr lang="en-US" altLang="ko-KR" sz="2400" dirty="0" err="1">
                <a:solidFill>
                  <a:schemeClr val="bg1"/>
                </a:solidFill>
              </a:rPr>
              <a:t>fftpack</a:t>
            </a:r>
            <a:r>
              <a:rPr lang="ko-KR" altLang="en-US" sz="2400" dirty="0">
                <a:solidFill>
                  <a:schemeClr val="bg1"/>
                </a:solidFill>
              </a:rPr>
              <a:t>의 </a:t>
            </a:r>
            <a:r>
              <a:rPr lang="en-US" altLang="ko-KR" sz="2400" dirty="0" err="1">
                <a:solidFill>
                  <a:schemeClr val="bg1"/>
                </a:solidFill>
              </a:rPr>
              <a:t>fft</a:t>
            </a:r>
            <a:r>
              <a:rPr lang="ko-KR" altLang="en-US" sz="2400" dirty="0">
                <a:solidFill>
                  <a:schemeClr val="bg1"/>
                </a:solidFill>
              </a:rPr>
              <a:t>함수를 통하여 </a:t>
            </a:r>
            <a:r>
              <a:rPr lang="en-US" altLang="ko-KR" sz="2400" dirty="0">
                <a:solidFill>
                  <a:schemeClr val="bg1"/>
                </a:solidFill>
              </a:rPr>
              <a:t>WAV</a:t>
            </a:r>
            <a:r>
              <a:rPr lang="ko-KR" altLang="en-US" sz="2400" dirty="0">
                <a:solidFill>
                  <a:schemeClr val="bg1"/>
                </a:solidFill>
              </a:rPr>
              <a:t>파일을 </a:t>
            </a:r>
            <a:r>
              <a:rPr lang="en-US" altLang="ko-KR" sz="2400" dirty="0">
                <a:solidFill>
                  <a:schemeClr val="bg1"/>
                </a:solidFill>
              </a:rPr>
              <a:t>fast Fourier transform</a:t>
            </a:r>
            <a:r>
              <a:rPr lang="ko-KR" altLang="en-US" sz="2400" dirty="0">
                <a:solidFill>
                  <a:schemeClr val="bg1"/>
                </a:solidFill>
              </a:rPr>
              <a:t>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해당 진행 후 산출된 결과값의 범위를 반분하고 절대값을 취해준다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 err="1">
                <a:solidFill>
                  <a:schemeClr val="bg1"/>
                </a:solidFill>
              </a:rPr>
              <a:t>Numpy</a:t>
            </a:r>
            <a:r>
              <a:rPr lang="ko-KR" altLang="en-US" sz="2400" dirty="0">
                <a:solidFill>
                  <a:schemeClr val="bg1"/>
                </a:solidFill>
              </a:rPr>
              <a:t>의 </a:t>
            </a:r>
            <a:r>
              <a:rPr lang="en-US" altLang="ko-KR" sz="2400" dirty="0">
                <a:solidFill>
                  <a:schemeClr val="bg1"/>
                </a:solidFill>
              </a:rPr>
              <a:t>angle</a:t>
            </a:r>
            <a:r>
              <a:rPr lang="ko-KR" altLang="en-US" sz="2400" dirty="0">
                <a:solidFill>
                  <a:schemeClr val="bg1"/>
                </a:solidFill>
              </a:rPr>
              <a:t>함수를 통하여 일반화 해준다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해당 부분의 음원에 포함된 모든 주파수의 </a:t>
            </a:r>
            <a:r>
              <a:rPr lang="en-US" altLang="ko-KR" sz="2400" dirty="0">
                <a:solidFill>
                  <a:schemeClr val="bg1"/>
                </a:solidFill>
              </a:rPr>
              <a:t>dB</a:t>
            </a:r>
            <a:r>
              <a:rPr lang="ko-KR" altLang="en-US" sz="2400" dirty="0">
                <a:solidFill>
                  <a:schemeClr val="bg1"/>
                </a:solidFill>
              </a:rPr>
              <a:t>가 측정된다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>
                <a:solidFill>
                  <a:schemeClr val="bg1"/>
                </a:solidFill>
              </a:rPr>
              <a:t>400dB</a:t>
            </a:r>
            <a:r>
              <a:rPr lang="ko-KR" altLang="en-US" sz="2400" dirty="0">
                <a:solidFill>
                  <a:schemeClr val="bg1"/>
                </a:solidFill>
              </a:rPr>
              <a:t>이상의 가장 첫번째 주파수를 기준으로 추출한다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502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D3CE235-09C7-45EE-979A-C8F35F2FBB99}"/>
              </a:ext>
            </a:extLst>
          </p:cNvPr>
          <p:cNvSpPr txBox="1">
            <a:spLocks/>
          </p:cNvSpPr>
          <p:nvPr/>
        </p:nvSpPr>
        <p:spPr>
          <a:xfrm>
            <a:off x="838200" y="4297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문제점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7354E30-DCA9-45DA-8153-4439F15F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605"/>
            <a:ext cx="10515600" cy="16033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악기의 음파의 형태가 </a:t>
            </a:r>
            <a:r>
              <a:rPr lang="en-US" altLang="ko-KR" dirty="0"/>
              <a:t>Sin</a:t>
            </a:r>
            <a:r>
              <a:rPr lang="ko-KR" altLang="en-US" dirty="0"/>
              <a:t>함수 형태의 파동이 아닌 다중주파수가 혼합된 형태로 나타나서 주파수의 정확한 측정이 어려운 문제가 발생</a:t>
            </a:r>
            <a:r>
              <a:rPr lang="en-US" altLang="ko-KR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3FE1EA5-4942-4EDD-A7CA-CE93ECF01021}"/>
              </a:ext>
            </a:extLst>
          </p:cNvPr>
          <p:cNvSpPr txBox="1">
            <a:spLocks/>
          </p:cNvSpPr>
          <p:nvPr/>
        </p:nvSpPr>
        <p:spPr>
          <a:xfrm>
            <a:off x="838200" y="30043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해결방안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049F13-9850-4AEE-AE27-7E236EFB696B}"/>
              </a:ext>
            </a:extLst>
          </p:cNvPr>
          <p:cNvSpPr txBox="1">
            <a:spLocks/>
          </p:cNvSpPr>
          <p:nvPr/>
        </p:nvSpPr>
        <p:spPr>
          <a:xfrm>
            <a:off x="838200" y="4078334"/>
            <a:ext cx="10515600" cy="2049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FFT</a:t>
            </a:r>
            <a:r>
              <a:rPr lang="ko-KR" altLang="en-US" dirty="0"/>
              <a:t>변환 후에 많은 주파수 중에서 대략 </a:t>
            </a:r>
            <a:r>
              <a:rPr lang="en-US" altLang="ko-KR" dirty="0"/>
              <a:t>400dB</a:t>
            </a:r>
            <a:r>
              <a:rPr lang="ko-KR" altLang="en-US" dirty="0"/>
              <a:t> 이상의 강도의 첫번째 주파수를 기준으로 측정하면 정확한 음정을 알 수 있다는 것을 계속적인 실험을 통해서 찾아냄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향후에는 </a:t>
            </a:r>
            <a:r>
              <a:rPr lang="en-US" altLang="ko-KR" dirty="0"/>
              <a:t>HPS </a:t>
            </a:r>
            <a:r>
              <a:rPr lang="ko-KR" altLang="en-US" dirty="0"/>
              <a:t>알고리즘을 적용하여 더욱 더 정확한 측정을 할 수 있게 할 예정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05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6291F15-B8BA-440B-AF8A-1EB1A59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200" dirty="0"/>
              <a:t>지금 집중하고 있는 분야</a:t>
            </a:r>
            <a:endParaRPr lang="en-US" altLang="ko-KR" sz="3200" kern="12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118FE8B-19A1-4862-ACEA-ED46C8178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075" y="2761783"/>
            <a:ext cx="7021965" cy="1148484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음정추출에서 음정을 바탕으로 </a:t>
            </a:r>
            <a:r>
              <a:rPr lang="en-US" altLang="ko-KR" dirty="0">
                <a:solidFill>
                  <a:schemeClr val="bg1"/>
                </a:solidFill>
              </a:rPr>
              <a:t>Music XML</a:t>
            </a:r>
            <a:r>
              <a:rPr lang="ko-KR" altLang="en-US" dirty="0">
                <a:solidFill>
                  <a:schemeClr val="bg1"/>
                </a:solidFill>
              </a:rPr>
              <a:t>로 변환하는 것에 집중할 계획입니다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709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6291F15-B8BA-440B-AF8A-1EB1A59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200" dirty="0"/>
              <a:t>현재 한계점</a:t>
            </a:r>
            <a:endParaRPr lang="en-US" altLang="ko-KR" sz="3200" kern="12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118FE8B-19A1-4862-ACEA-ED46C8178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075" y="2005012"/>
            <a:ext cx="7021965" cy="2847975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두개 이상의 음을 동시에 연주하면 동시에 측정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인식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불가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현재 인식할 수 있는 음역대의 옥타브 개수가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#, ♭</a:t>
            </a:r>
            <a:r>
              <a:rPr lang="ko-KR" altLang="en-US" dirty="0">
                <a:solidFill>
                  <a:schemeClr val="bg1"/>
                </a:solidFill>
              </a:rPr>
              <a:t>을 인식 불가하다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단순한 한가지 멜로디 악기만 인식가능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71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6291F15-B8BA-440B-AF8A-1EB1A59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200" dirty="0"/>
              <a:t>목표의 상향조정 가능성</a:t>
            </a:r>
            <a:endParaRPr lang="en-US" altLang="ko-KR" sz="3200" kern="12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118FE8B-19A1-4862-ACEA-ED46C8178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075" y="1373043"/>
            <a:ext cx="7021965" cy="4351338"/>
          </a:xfrm>
        </p:spPr>
        <p:txBody>
          <a:bodyPr/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742E8-9A48-4E4D-BC10-DA4557EEE774}"/>
              </a:ext>
            </a:extLst>
          </p:cNvPr>
          <p:cNvSpPr txBox="1"/>
          <p:nvPr/>
        </p:nvSpPr>
        <p:spPr>
          <a:xfrm>
            <a:off x="4932218" y="2078182"/>
            <a:ext cx="69028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화음이 인식 및 측정이 안되는 것을 가능하게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더욱더 많은 주파수를 분석하여 </a:t>
            </a:r>
            <a:r>
              <a:rPr lang="en-US" altLang="ko-KR" dirty="0">
                <a:solidFill>
                  <a:schemeClr val="bg1"/>
                </a:solidFill>
              </a:rPr>
              <a:t>HPS</a:t>
            </a:r>
            <a:r>
              <a:rPr lang="ko-KR" altLang="en-US" dirty="0">
                <a:solidFill>
                  <a:schemeClr val="bg1"/>
                </a:solidFill>
              </a:rPr>
              <a:t>알고리즘을 도입하여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인식 및 측정 가능케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>
                <a:solidFill>
                  <a:schemeClr val="bg1"/>
                </a:solidFill>
              </a:rPr>
              <a:t>딥러닝을</a:t>
            </a:r>
            <a:r>
              <a:rPr lang="ko-KR" altLang="en-US" dirty="0">
                <a:solidFill>
                  <a:schemeClr val="bg1"/>
                </a:solidFill>
              </a:rPr>
              <a:t> 사용하여 더욱더 정확히 측정한다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인식하는 음역대의 옥타브 개수를 증가시킨다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옥타브의 데이터를 추가한다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#, ♭</a:t>
            </a:r>
            <a:r>
              <a:rPr lang="ko-KR" altLang="en-US" dirty="0">
                <a:solidFill>
                  <a:schemeClr val="bg1"/>
                </a:solidFill>
              </a:rPr>
              <a:t>을 인식 불가하다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데이터의 추가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HPS</a:t>
            </a:r>
            <a:r>
              <a:rPr lang="ko-KR" altLang="en-US" dirty="0">
                <a:solidFill>
                  <a:schemeClr val="bg1"/>
                </a:solidFill>
              </a:rPr>
              <a:t>알고리즘 도입하여 더 정밀한 주파수를 측정하여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음정사이의 오차범위를 줄여 세분화한다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82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6291F15-B8BA-440B-AF8A-1EB1A59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dirty="0"/>
              <a:t>Scope</a:t>
            </a:r>
            <a:endParaRPr lang="en-US" altLang="ko-KR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3969F-D538-4097-A0B5-459114FC5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endParaRPr lang="ko-KR" alt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D6C45-7E92-4C67-930B-E250EF2BAFBB}"/>
              </a:ext>
            </a:extLst>
          </p:cNvPr>
          <p:cNvSpPr txBox="1"/>
          <p:nvPr/>
        </p:nvSpPr>
        <p:spPr>
          <a:xfrm>
            <a:off x="5006075" y="1133980"/>
            <a:ext cx="7065852" cy="4590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>
                <a:solidFill>
                  <a:schemeClr val="bg1"/>
                </a:solidFill>
              </a:rPr>
              <a:t>화음이 없다고 가정</a:t>
            </a:r>
            <a:r>
              <a:rPr lang="en-US" altLang="ko-KR" sz="40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>
                <a:solidFill>
                  <a:schemeClr val="bg1"/>
                </a:solidFill>
              </a:rPr>
              <a:t>한 가지의 단순한 멜로디 </a:t>
            </a:r>
            <a:br>
              <a:rPr lang="en-US" altLang="ko-KR" sz="4000" dirty="0">
                <a:solidFill>
                  <a:schemeClr val="bg1"/>
                </a:solidFill>
              </a:rPr>
            </a:br>
            <a:r>
              <a:rPr lang="ko-KR" altLang="en-US" sz="4000" dirty="0">
                <a:solidFill>
                  <a:schemeClr val="bg1"/>
                </a:solidFill>
              </a:rPr>
              <a:t>악기 </a:t>
            </a:r>
            <a:r>
              <a:rPr lang="en-US" altLang="ko-KR" sz="4000" dirty="0">
                <a:solidFill>
                  <a:schemeClr val="bg1"/>
                </a:solidFill>
              </a:rPr>
              <a:t>Ex) </a:t>
            </a:r>
            <a:r>
              <a:rPr lang="ko-KR" altLang="en-US" sz="4000" dirty="0">
                <a:solidFill>
                  <a:schemeClr val="bg1"/>
                </a:solidFill>
              </a:rPr>
              <a:t>피아노 독주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>
                <a:solidFill>
                  <a:schemeClr val="bg1"/>
                </a:solidFill>
              </a:rPr>
              <a:t>대략적으로 멜로디를 </a:t>
            </a:r>
            <a:br>
              <a:rPr lang="en-US" altLang="ko-KR" sz="4000" dirty="0">
                <a:solidFill>
                  <a:schemeClr val="bg1"/>
                </a:solidFill>
              </a:rPr>
            </a:br>
            <a:r>
              <a:rPr lang="ko-KR" altLang="en-US" sz="4000" dirty="0">
                <a:solidFill>
                  <a:schemeClr val="bg1"/>
                </a:solidFill>
              </a:rPr>
              <a:t>측정한다</a:t>
            </a:r>
            <a:r>
              <a:rPr lang="en-US" altLang="ko-KR" sz="4000" dirty="0">
                <a:solidFill>
                  <a:schemeClr val="bg1"/>
                </a:solidFill>
              </a:rPr>
              <a:t>.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48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6291F15-B8BA-440B-AF8A-1EB1A59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dirty="0"/>
              <a:t>Technical term</a:t>
            </a:r>
            <a:endParaRPr lang="en-US" altLang="ko-KR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3969F-D538-4097-A0B5-459114FC5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endParaRPr lang="ko-KR" alt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D6C45-7E92-4C67-930B-E250EF2BAFBB}"/>
              </a:ext>
            </a:extLst>
          </p:cNvPr>
          <p:cNvSpPr txBox="1"/>
          <p:nvPr/>
        </p:nvSpPr>
        <p:spPr>
          <a:xfrm>
            <a:off x="5006075" y="1297054"/>
            <a:ext cx="7065852" cy="556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2400" dirty="0">
                <a:solidFill>
                  <a:schemeClr val="bg1"/>
                </a:solidFill>
              </a:rPr>
              <a:t>유튜브</a:t>
            </a:r>
            <a:r>
              <a:rPr lang="en-US" altLang="ko-KR" sz="2400" dirty="0">
                <a:solidFill>
                  <a:schemeClr val="bg1"/>
                </a:solidFill>
              </a:rPr>
              <a:t> URL</a:t>
            </a:r>
            <a:r>
              <a:rPr lang="ko-KR" altLang="ko-KR" sz="2400" dirty="0">
                <a:solidFill>
                  <a:schemeClr val="bg1"/>
                </a:solidFill>
              </a:rPr>
              <a:t>에서</a:t>
            </a:r>
            <a:r>
              <a:rPr lang="en-US" altLang="ko-KR" sz="2400" dirty="0">
                <a:solidFill>
                  <a:schemeClr val="bg1"/>
                </a:solidFill>
              </a:rPr>
              <a:t> mp4 </a:t>
            </a:r>
            <a:r>
              <a:rPr lang="ko-KR" altLang="ko-KR" sz="2400" dirty="0">
                <a:solidFill>
                  <a:schemeClr val="bg1"/>
                </a:solidFill>
              </a:rPr>
              <a:t>동영상을 추출한 뒤</a:t>
            </a:r>
            <a:r>
              <a:rPr lang="en-US" altLang="ko-KR" sz="2400" dirty="0">
                <a:solidFill>
                  <a:schemeClr val="bg1"/>
                </a:solidFill>
              </a:rPr>
              <a:t> wav </a:t>
            </a:r>
            <a:r>
              <a:rPr lang="ko-KR" altLang="ko-KR" sz="2400" dirty="0">
                <a:solidFill>
                  <a:schemeClr val="bg1"/>
                </a:solidFill>
              </a:rPr>
              <a:t>음성 파일로 변환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bg1"/>
                </a:solidFill>
              </a:rPr>
              <a:t>wav </a:t>
            </a:r>
            <a:r>
              <a:rPr lang="ko-KR" altLang="ko-KR" sz="2400" dirty="0">
                <a:solidFill>
                  <a:schemeClr val="bg1"/>
                </a:solidFill>
              </a:rPr>
              <a:t>파일을 읽어서 초당</a:t>
            </a:r>
            <a:r>
              <a:rPr lang="en-US" altLang="ko-KR" sz="2400" dirty="0">
                <a:solidFill>
                  <a:schemeClr val="bg1"/>
                </a:solidFill>
              </a:rPr>
              <a:t> 44k </a:t>
            </a:r>
            <a:r>
              <a:rPr lang="ko-KR" altLang="ko-KR" sz="2400" dirty="0">
                <a:solidFill>
                  <a:schemeClr val="bg1"/>
                </a:solidFill>
              </a:rPr>
              <a:t>샘플링</a:t>
            </a:r>
            <a:r>
              <a:rPr lang="ko-KR" altLang="en-US" sz="2400" dirty="0">
                <a:solidFill>
                  <a:schemeClr val="bg1"/>
                </a:solidFill>
              </a:rPr>
              <a:t>진행</a:t>
            </a:r>
            <a:r>
              <a:rPr lang="ko-KR" altLang="ko-KR" sz="2400" dirty="0">
                <a:solidFill>
                  <a:schemeClr val="bg1"/>
                </a:solidFill>
              </a:rPr>
              <a:t> 음성 데이터를</a:t>
            </a:r>
            <a:r>
              <a:rPr lang="en-US" altLang="ko-KR" sz="2400" dirty="0">
                <a:solidFill>
                  <a:schemeClr val="bg1"/>
                </a:solidFill>
              </a:rPr>
              <a:t> 4.4k</a:t>
            </a:r>
            <a:r>
              <a:rPr lang="ko-KR" altLang="ko-KR" sz="2400" dirty="0">
                <a:solidFill>
                  <a:schemeClr val="bg1"/>
                </a:solidFill>
              </a:rPr>
              <a:t>씩 분할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bg1"/>
                </a:solidFill>
              </a:rPr>
              <a:t>4.4k</a:t>
            </a:r>
            <a:r>
              <a:rPr lang="ko-KR" altLang="ko-KR" sz="2400" dirty="0">
                <a:solidFill>
                  <a:schemeClr val="bg1"/>
                </a:solidFill>
              </a:rPr>
              <a:t>씩 분할된 음성 데이터를 각각</a:t>
            </a:r>
            <a:r>
              <a:rPr lang="en-US" altLang="ko-KR" sz="2400" dirty="0">
                <a:solidFill>
                  <a:schemeClr val="bg1"/>
                </a:solidFill>
              </a:rPr>
              <a:t> Fourier transform</a:t>
            </a:r>
            <a:r>
              <a:rPr lang="ko-KR" altLang="ko-KR" sz="2400" dirty="0">
                <a:solidFill>
                  <a:schemeClr val="bg1"/>
                </a:solidFill>
              </a:rPr>
              <a:t>을 진행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bg1"/>
                </a:solidFill>
              </a:rPr>
              <a:t>Fourier transform </a:t>
            </a:r>
            <a:r>
              <a:rPr lang="ko-KR" altLang="ko-KR" sz="2400" dirty="0">
                <a:solidFill>
                  <a:schemeClr val="bg1"/>
                </a:solidFill>
              </a:rPr>
              <a:t>결과에서</a:t>
            </a:r>
            <a:r>
              <a:rPr lang="en-US" altLang="ko-KR" sz="2400" dirty="0">
                <a:solidFill>
                  <a:schemeClr val="bg1"/>
                </a:solidFill>
              </a:rPr>
              <a:t> amplitude </a:t>
            </a:r>
            <a:r>
              <a:rPr lang="ko-KR" altLang="ko-KR" sz="2400" dirty="0">
                <a:solidFill>
                  <a:schemeClr val="bg1"/>
                </a:solidFill>
              </a:rPr>
              <a:t>와</a:t>
            </a:r>
            <a:r>
              <a:rPr lang="en-US" altLang="ko-KR" sz="2400" dirty="0">
                <a:solidFill>
                  <a:schemeClr val="bg1"/>
                </a:solidFill>
              </a:rPr>
              <a:t> frequency</a:t>
            </a:r>
            <a:r>
              <a:rPr lang="ko-KR" altLang="ko-KR" sz="2400" dirty="0">
                <a:solidFill>
                  <a:schemeClr val="bg1"/>
                </a:solidFill>
              </a:rPr>
              <a:t>를 추출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ko-KR" alt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656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6291F15-B8BA-440B-AF8A-1EB1A59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b="1" dirty="0"/>
              <a:t>Architecture</a:t>
            </a:r>
            <a:endParaRPr lang="en-US" altLang="ko-KR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3969F-D538-4097-A0B5-459114FC5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endParaRPr lang="ko-KR" alt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98CAAFA-B42F-423B-A988-31570F55C344}"/>
              </a:ext>
            </a:extLst>
          </p:cNvPr>
          <p:cNvGrpSpPr/>
          <p:nvPr/>
        </p:nvGrpSpPr>
        <p:grpSpPr>
          <a:xfrm>
            <a:off x="5073653" y="350982"/>
            <a:ext cx="5973039" cy="6423276"/>
            <a:chOff x="2552125" y="160206"/>
            <a:chExt cx="6616262" cy="628518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4FA1BA1-C280-4056-8DEB-40B54C7756FA}"/>
                </a:ext>
              </a:extLst>
            </p:cNvPr>
            <p:cNvSpPr/>
            <p:nvPr/>
          </p:nvSpPr>
          <p:spPr>
            <a:xfrm>
              <a:off x="3366678" y="160206"/>
              <a:ext cx="5034455" cy="93542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Client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8AC796F-4113-428F-BA8B-097E0D0E6B78}"/>
                </a:ext>
              </a:extLst>
            </p:cNvPr>
            <p:cNvSpPr/>
            <p:nvPr/>
          </p:nvSpPr>
          <p:spPr>
            <a:xfrm>
              <a:off x="2552125" y="1410934"/>
              <a:ext cx="6616262" cy="50344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Server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9C288C6-047D-4DE0-8C21-EADFD63693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9795" y="5741199"/>
              <a:ext cx="0" cy="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0537F6B-EC15-4943-9560-88580034049A}"/>
                </a:ext>
              </a:extLst>
            </p:cNvPr>
            <p:cNvCxnSpPr/>
            <p:nvPr/>
          </p:nvCxnSpPr>
          <p:spPr>
            <a:xfrm flipV="1">
              <a:off x="7948860" y="1095626"/>
              <a:ext cx="0" cy="315308"/>
            </a:xfrm>
            <a:prstGeom prst="straightConnector1">
              <a:avLst/>
            </a:prstGeom>
            <a:noFill/>
            <a:ln w="2540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55052A1-A91B-4FDF-B3C2-C231ADE6C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3115" y="2329278"/>
              <a:ext cx="0" cy="341192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34CFC17-5627-4E8F-ABA9-51A8A92DACF0}"/>
                </a:ext>
              </a:extLst>
            </p:cNvPr>
            <p:cNvGrpSpPr/>
            <p:nvPr/>
          </p:nvGrpSpPr>
          <p:grpSpPr>
            <a:xfrm>
              <a:off x="3277341" y="1710481"/>
              <a:ext cx="5123792" cy="4413354"/>
              <a:chOff x="1066801" y="1781503"/>
              <a:chExt cx="5123792" cy="4413354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BCC5A1F-789B-4C9B-BDE0-49390629E5E4}"/>
                  </a:ext>
                </a:extLst>
              </p:cNvPr>
              <p:cNvSpPr/>
              <p:nvPr/>
            </p:nvSpPr>
            <p:spPr>
              <a:xfrm>
                <a:off x="1132489" y="1781503"/>
                <a:ext cx="5058104" cy="47296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Restful</a:t>
                </a:r>
                <a:r>
                  <a: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API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51380E3-C130-4856-93AF-7DFE4A993848}"/>
                  </a:ext>
                </a:extLst>
              </p:cNvPr>
              <p:cNvSpPr/>
              <p:nvPr/>
            </p:nvSpPr>
            <p:spPr>
              <a:xfrm>
                <a:off x="1132489" y="2580296"/>
                <a:ext cx="3016470" cy="47296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YouTube Downloader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F4A3427-8A71-4BD0-B048-664ED04BBC0E}"/>
                  </a:ext>
                </a:extLst>
              </p:cNvPr>
              <p:cNvSpPr/>
              <p:nvPr/>
            </p:nvSpPr>
            <p:spPr>
              <a:xfrm>
                <a:off x="1132489" y="3468411"/>
                <a:ext cx="3016470" cy="47296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Video to wave convertor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F2CB896-6B95-4446-91B3-E9438BE481FD}"/>
                  </a:ext>
                </a:extLst>
              </p:cNvPr>
              <p:cNvSpPr/>
              <p:nvPr/>
            </p:nvSpPr>
            <p:spPr>
              <a:xfrm>
                <a:off x="1132489" y="4267210"/>
                <a:ext cx="3016470" cy="47296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Note extractor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2A313ED-4622-44E9-9801-3658B65E1A71}"/>
                  </a:ext>
                </a:extLst>
              </p:cNvPr>
              <p:cNvSpPr/>
              <p:nvPr/>
            </p:nvSpPr>
            <p:spPr>
              <a:xfrm>
                <a:off x="1132489" y="5018684"/>
                <a:ext cx="3016470" cy="47296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Music XML Builder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E8D9899-2FCB-4265-85BC-4129C2CE885B}"/>
                  </a:ext>
                </a:extLst>
              </p:cNvPr>
              <p:cNvSpPr/>
              <p:nvPr/>
            </p:nvSpPr>
            <p:spPr>
              <a:xfrm>
                <a:off x="1066801" y="5721891"/>
                <a:ext cx="5034454" cy="47296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XSLT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F85DC0-736D-4ED5-AB2A-4B4C0D9759ED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90" y="1095626"/>
              <a:ext cx="0" cy="315308"/>
            </a:xfrm>
            <a:prstGeom prst="straightConnector1">
              <a:avLst/>
            </a:prstGeom>
            <a:noFill/>
            <a:ln w="2540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ACE91B26-099A-4F46-A4FE-AB8EFF4A5BC2}"/>
                </a:ext>
              </a:extLst>
            </p:cNvPr>
            <p:cNvCxnSpPr>
              <a:cxnSpLocks/>
            </p:cNvCxnSpPr>
            <p:nvPr/>
          </p:nvCxnSpPr>
          <p:spPr>
            <a:xfrm>
              <a:off x="4644177" y="2193966"/>
              <a:ext cx="0" cy="31530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DDFE3BE9-22E1-49EA-9426-BFBFC48F2BB0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90" y="3082081"/>
              <a:ext cx="0" cy="31530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1B478C2-EB52-4A97-9F61-9C4FA290C7F2}"/>
                </a:ext>
              </a:extLst>
            </p:cNvPr>
            <p:cNvCxnSpPr>
              <a:cxnSpLocks/>
            </p:cNvCxnSpPr>
            <p:nvPr/>
          </p:nvCxnSpPr>
          <p:spPr>
            <a:xfrm>
              <a:off x="4644177" y="3870355"/>
              <a:ext cx="0" cy="31530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F66D1C7-19E4-450A-9676-61769760B6F5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90" y="4632354"/>
              <a:ext cx="0" cy="31530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EC0284E3-9D88-4357-81E4-C3354EF7A441}"/>
                </a:ext>
              </a:extLst>
            </p:cNvPr>
            <p:cNvCxnSpPr>
              <a:cxnSpLocks/>
            </p:cNvCxnSpPr>
            <p:nvPr/>
          </p:nvCxnSpPr>
          <p:spPr>
            <a:xfrm>
              <a:off x="5187103" y="5425891"/>
              <a:ext cx="0" cy="31530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2F7CA-46F5-4CDB-B1AF-F1540B6AA9AA}"/>
                </a:ext>
              </a:extLst>
            </p:cNvPr>
            <p:cNvSpPr txBox="1"/>
            <p:nvPr/>
          </p:nvSpPr>
          <p:spPr>
            <a:xfrm>
              <a:off x="4819887" y="1068614"/>
              <a:ext cx="734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HTTP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225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B913F6-55F9-493A-B233-2E6E39D6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2048534"/>
            <a:ext cx="6553545" cy="27688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6291F15-B8BA-440B-AF8A-1EB1A59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3969F-D538-4097-A0B5-459114FC5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en-US" altLang="ko-K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Angular JS </a:t>
            </a:r>
            <a:r>
              <a: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사용</a:t>
            </a:r>
            <a:endParaRPr lang="en-US" altLang="ko-KR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 algn="ctr" latinLnBrk="0">
              <a:buNone/>
            </a:pPr>
            <a:r>
              <a:rPr lang="en-US" altLang="ko-KR" sz="2000" dirty="0">
                <a:solidFill>
                  <a:srgbClr val="FFFFFF"/>
                </a:solidFill>
                <a:hlinkClick r:id="rId3"/>
              </a:rPr>
              <a:t>https://github.com/kookmin-sw/2018-cap1-14/tree/client</a:t>
            </a:r>
            <a:endParaRPr lang="ko-KR" alt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729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ì´ë¯¸ì§ ê²ìê²°ê³¼">
            <a:extLst>
              <a:ext uri="{FF2B5EF4-FFF2-40B4-BE49-F238E27FC236}">
                <a16:creationId xmlns:a16="http://schemas.microsoft.com/office/drawing/2014/main" id="{DDEA277C-1F13-4015-A196-34EC63604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96" y="492573"/>
            <a:ext cx="588079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7CA5C4C-2647-4DCF-A117-44342BC2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Sever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3F597-DC5F-4776-A9ED-A47E2F2F9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en-US" altLang="ko-K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Flask</a:t>
            </a:r>
          </a:p>
          <a:p>
            <a:pPr marL="0" indent="0" algn="ctr" latinLnBrk="0">
              <a:buNone/>
            </a:pPr>
            <a:r>
              <a:rPr lang="en-US" altLang="ko-KR" sz="2000" dirty="0">
                <a:solidFill>
                  <a:srgbClr val="FFFFFF"/>
                </a:solidFill>
                <a:hlinkClick r:id="rId3"/>
              </a:rPr>
              <a:t> https://github.com/kookmin-sw/2018-cap1-14/tree/server</a:t>
            </a:r>
            <a:endParaRPr lang="en-US" altLang="ko-KR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778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6291F15-B8BA-440B-AF8A-1EB1A59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000" dirty="0"/>
              <a:t>YouTube URL</a:t>
            </a:r>
            <a:r>
              <a:rPr lang="ko-KR" altLang="en-US" sz="4000" dirty="0"/>
              <a:t>에서 </a:t>
            </a:r>
            <a:r>
              <a:rPr lang="en-US" altLang="ko-KR" sz="4000" dirty="0"/>
              <a:t>WAV </a:t>
            </a:r>
            <a:r>
              <a:rPr lang="ko-KR" altLang="en-US" sz="4000" dirty="0"/>
              <a:t>음원을 추출</a:t>
            </a:r>
            <a:endParaRPr lang="en-US" altLang="ko-KR" sz="4000" kern="1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3969F-D538-4097-A0B5-459114FC5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ko-KR" sz="2000" dirty="0" err="1"/>
              <a:t>PyTube</a:t>
            </a:r>
            <a:r>
              <a:rPr lang="en-US" altLang="ko-KR" sz="2000" dirty="0"/>
              <a:t> </a:t>
            </a:r>
            <a:r>
              <a:rPr lang="en-US" altLang="ko-KR" sz="2000" dirty="0">
                <a:hlinkClick r:id="rId2"/>
              </a:rPr>
              <a:t>https://github.com/nficano/pytube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222FB9-B41A-4C56-A502-307A50115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15" r="1" b="1"/>
          <a:stretch/>
        </p:blipFill>
        <p:spPr>
          <a:xfrm>
            <a:off x="5203767" y="712459"/>
            <a:ext cx="6542117" cy="527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50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CC88D-9D83-46BC-BDF6-86B4F26A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A0DE0-71BE-4A3E-BEA6-B3EE461F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altLang="ko-KR" dirty="0" err="1"/>
              <a:t>PyTube</a:t>
            </a:r>
            <a:r>
              <a:rPr lang="ko-KR" altLang="en-US" dirty="0"/>
              <a:t>를 사용하면 </a:t>
            </a:r>
            <a:r>
              <a:rPr lang="en-US" altLang="ko-KR" dirty="0"/>
              <a:t>YouTube</a:t>
            </a:r>
            <a:r>
              <a:rPr lang="ko-KR" altLang="en-US" dirty="0"/>
              <a:t>의 </a:t>
            </a:r>
            <a:r>
              <a:rPr lang="en-US" altLang="ko-KR" dirty="0"/>
              <a:t>URL</a:t>
            </a:r>
            <a:r>
              <a:rPr lang="ko-KR" altLang="en-US" dirty="0"/>
              <a:t>에서 즉시 음원을 추출할 수 없는 문제가 발생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1D09821-42C1-4864-8746-ACDCB6D9299E}"/>
              </a:ext>
            </a:extLst>
          </p:cNvPr>
          <p:cNvSpPr txBox="1">
            <a:spLocks/>
          </p:cNvSpPr>
          <p:nvPr/>
        </p:nvSpPr>
        <p:spPr>
          <a:xfrm>
            <a:off x="838200" y="31574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해결방안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193A6B-04B4-4E9E-AB0A-FFECC0271F08}"/>
              </a:ext>
            </a:extLst>
          </p:cNvPr>
          <p:cNvSpPr txBox="1">
            <a:spLocks/>
          </p:cNvSpPr>
          <p:nvPr/>
        </p:nvSpPr>
        <p:spPr>
          <a:xfrm>
            <a:off x="838200" y="4231453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동영상으로 추출한 후에 </a:t>
            </a:r>
            <a:r>
              <a:rPr lang="en-US" altLang="ko-KR" dirty="0"/>
              <a:t>MP3</a:t>
            </a:r>
            <a:r>
              <a:rPr lang="ko-KR" altLang="en-US" dirty="0"/>
              <a:t>형식 파일로 저장한 후 </a:t>
            </a:r>
            <a:r>
              <a:rPr lang="en-US" altLang="ko-KR" dirty="0"/>
              <a:t>FFMPEG</a:t>
            </a:r>
            <a:r>
              <a:rPr lang="ko-KR" altLang="en-US" dirty="0"/>
              <a:t>을 이용하여 </a:t>
            </a:r>
            <a:r>
              <a:rPr lang="en-US" altLang="ko-KR" dirty="0"/>
              <a:t>WAV</a:t>
            </a:r>
            <a:r>
              <a:rPr lang="ko-KR" altLang="en-US" dirty="0"/>
              <a:t>파일로 변환한 뒤 파일을 읽어오는 형식으로 문제 해결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0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6291F15-B8BA-440B-AF8A-1EB1A59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ko-KR" sz="3200" dirty="0"/>
              <a:t>분할된 데이터를 각각</a:t>
            </a:r>
            <a:r>
              <a:rPr lang="en-US" altLang="ko-KR" sz="3200" dirty="0"/>
              <a:t> Fourier transform</a:t>
            </a:r>
            <a:r>
              <a:rPr lang="ko-KR" altLang="ko-KR" sz="3200" dirty="0"/>
              <a:t>을 진행</a:t>
            </a:r>
            <a:endParaRPr lang="en-US" altLang="ko-KR" sz="3200" kern="1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3969F-D538-4097-A0B5-459114FC5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4C878-1AB1-4EE1-AE5B-D2AD81A544CD}"/>
              </a:ext>
            </a:extLst>
          </p:cNvPr>
          <p:cNvSpPr txBox="1"/>
          <p:nvPr/>
        </p:nvSpPr>
        <p:spPr>
          <a:xfrm>
            <a:off x="4812145" y="1850677"/>
            <a:ext cx="70429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>
                <a:solidFill>
                  <a:schemeClr val="bg1"/>
                </a:solidFill>
              </a:rPr>
              <a:t>사람이 연주한다는 가정하에</a:t>
            </a:r>
            <a:r>
              <a:rPr lang="en-US" altLang="ko-KR" sz="2800" dirty="0">
                <a:solidFill>
                  <a:schemeClr val="bg1"/>
                </a:solidFill>
              </a:rPr>
              <a:t>, 1</a:t>
            </a:r>
            <a:r>
              <a:rPr lang="ko-KR" altLang="en-US" sz="2800" dirty="0">
                <a:solidFill>
                  <a:schemeClr val="bg1"/>
                </a:solidFill>
              </a:rPr>
              <a:t>초에 </a:t>
            </a:r>
            <a:r>
              <a:rPr lang="en-US" altLang="ko-KR" sz="2800" dirty="0">
                <a:solidFill>
                  <a:schemeClr val="bg1"/>
                </a:solidFill>
              </a:rPr>
              <a:t>10</a:t>
            </a:r>
            <a:r>
              <a:rPr lang="ko-KR" altLang="en-US" sz="2800" dirty="0">
                <a:solidFill>
                  <a:schemeClr val="bg1"/>
                </a:solidFill>
              </a:rPr>
              <a:t>번 이상 연주를 할 수 없다고 가정했다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>
                <a:solidFill>
                  <a:schemeClr val="bg1"/>
                </a:solidFill>
              </a:rPr>
              <a:t>음원을 </a:t>
            </a:r>
            <a:r>
              <a:rPr lang="en-US" altLang="ko-KR" sz="2800" dirty="0">
                <a:solidFill>
                  <a:schemeClr val="bg1"/>
                </a:solidFill>
              </a:rPr>
              <a:t>0.1</a:t>
            </a:r>
            <a:r>
              <a:rPr lang="ko-KR" altLang="en-US" sz="2800" dirty="0">
                <a:solidFill>
                  <a:schemeClr val="bg1"/>
                </a:solidFill>
              </a:rPr>
              <a:t>초 간격으로 분할하여 각각 </a:t>
            </a:r>
            <a:r>
              <a:rPr lang="en-US" altLang="ko-KR" sz="2800" dirty="0">
                <a:solidFill>
                  <a:schemeClr val="bg1"/>
                </a:solidFill>
              </a:rPr>
              <a:t>FFT</a:t>
            </a:r>
            <a:r>
              <a:rPr lang="ko-KR" altLang="en-US" sz="2800" dirty="0">
                <a:solidFill>
                  <a:schemeClr val="bg1"/>
                </a:solidFill>
              </a:rPr>
              <a:t>를 진행하였다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>
                <a:solidFill>
                  <a:schemeClr val="bg1"/>
                </a:solidFill>
              </a:rPr>
              <a:t>그리고 각각의 결과를 </a:t>
            </a:r>
            <a:r>
              <a:rPr lang="en-US" altLang="ko-KR" sz="2800" dirty="0">
                <a:solidFill>
                  <a:schemeClr val="bg1"/>
                </a:solidFill>
              </a:rPr>
              <a:t>sequential</a:t>
            </a:r>
            <a:r>
              <a:rPr lang="ko-KR" altLang="en-US" sz="2800" dirty="0">
                <a:solidFill>
                  <a:schemeClr val="bg1"/>
                </a:solidFill>
              </a:rPr>
              <a:t>하게 분석하였다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48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379</Words>
  <Application>Microsoft Office PowerPoint</Application>
  <PresentationFormat>와이드스크린</PresentationFormat>
  <Paragraphs>80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Music Seat 중간발표</vt:lpstr>
      <vt:lpstr>Scope</vt:lpstr>
      <vt:lpstr>Technical term</vt:lpstr>
      <vt:lpstr>Architecture</vt:lpstr>
      <vt:lpstr>Client</vt:lpstr>
      <vt:lpstr>Sever</vt:lpstr>
      <vt:lpstr>YouTube URL에서 WAV 음원을 추출</vt:lpstr>
      <vt:lpstr>문제점</vt:lpstr>
      <vt:lpstr>분할된 데이터를 각각 Fourier transform을 진행</vt:lpstr>
      <vt:lpstr>Fourier transform 결과에서  Amplitude 와 Frequency를 추출</vt:lpstr>
      <vt:lpstr>PowerPoint 프레젠테이션</vt:lpstr>
      <vt:lpstr>지금 집중하고 있는 분야</vt:lpstr>
      <vt:lpstr>현재 한계점</vt:lpstr>
      <vt:lpstr>목표의 상향조정 가능성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14조 Music Seat 중간발표</dc:title>
  <dc:creator>현재 임</dc:creator>
  <cp:lastModifiedBy>현재 임</cp:lastModifiedBy>
  <cp:revision>17</cp:revision>
  <dcterms:created xsi:type="dcterms:W3CDTF">2018-04-10T10:28:31Z</dcterms:created>
  <dcterms:modified xsi:type="dcterms:W3CDTF">2018-04-12T03:04:10Z</dcterms:modified>
</cp:coreProperties>
</file>