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7" r:id="rId4"/>
    <p:sldId id="289" r:id="rId5"/>
    <p:sldId id="298" r:id="rId6"/>
    <p:sldId id="278" r:id="rId7"/>
    <p:sldId id="280" r:id="rId8"/>
    <p:sldId id="282" r:id="rId9"/>
    <p:sldId id="299" r:id="rId10"/>
    <p:sldId id="292" r:id="rId11"/>
    <p:sldId id="294" r:id="rId12"/>
    <p:sldId id="295" r:id="rId13"/>
    <p:sldId id="297" r:id="rId14"/>
    <p:sldId id="296" r:id="rId15"/>
    <p:sldId id="275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974" y="51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4B90B-B507-4DA8-B01E-5C14C336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4A4B2D-A705-4C72-88C7-4A69CDB5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2777F-97BE-4BE9-9C4E-3EDAA722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48BCD-BBCC-425B-9576-4C3557F8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B97CB-5A7A-4CEA-89DE-6D734BA7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6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EA6C-3C29-4285-8E5C-4B5A1DCB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1DBDC-65E1-42A8-BFB9-973E734F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6EC13-0021-46E3-AB63-A4B1E367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3B38E-8CA9-44CF-A253-A6731735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473BB-6337-451E-A0DD-54A1C3B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9951B-58D5-4CD9-846D-FCD278BD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E01AF8-FE0E-4C68-9FCE-EF7571B5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4E84B-3122-4D20-A6A7-B5727328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9FCFD-BBE0-4B5B-B801-B19463A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F489A-97E3-44AA-9AFC-68110DD9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1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5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3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62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18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2549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33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76600" y="-1"/>
            <a:ext cx="8915400" cy="6858001"/>
          </a:xfrm>
          <a:prstGeom prst="rect">
            <a:avLst/>
          </a:prstGeom>
          <a:solidFill>
            <a:srgbClr val="262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10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2549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33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573016"/>
            <a:ext cx="12192000" cy="3284984"/>
          </a:xfrm>
          <a:prstGeom prst="rect">
            <a:avLst/>
          </a:prstGeom>
          <a:solidFill>
            <a:srgbClr val="262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559497" y="1655089"/>
            <a:ext cx="10632504" cy="45719"/>
          </a:xfrm>
          <a:prstGeom prst="rect">
            <a:avLst/>
          </a:prstGeom>
          <a:solidFill>
            <a:srgbClr val="E0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559496" y="365125"/>
            <a:ext cx="948145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188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2549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33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1700808"/>
            <a:ext cx="12192000" cy="5157192"/>
          </a:xfrm>
          <a:prstGeom prst="rect">
            <a:avLst/>
          </a:prstGeom>
          <a:solidFill>
            <a:srgbClr val="262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559497" y="1655089"/>
            <a:ext cx="10632504" cy="45719"/>
          </a:xfrm>
          <a:prstGeom prst="rect">
            <a:avLst/>
          </a:prstGeom>
          <a:solidFill>
            <a:srgbClr val="E0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1559496" y="365125"/>
            <a:ext cx="948145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61910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2549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33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96688" y="-2"/>
            <a:ext cx="12192000" cy="6858000"/>
          </a:xfrm>
          <a:prstGeom prst="rect">
            <a:avLst/>
          </a:prstGeom>
          <a:solidFill>
            <a:srgbClr val="262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559497" y="1655089"/>
            <a:ext cx="10632504" cy="45719"/>
          </a:xfrm>
          <a:prstGeom prst="rect">
            <a:avLst/>
          </a:prstGeom>
          <a:solidFill>
            <a:srgbClr val="E0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559496" y="365125"/>
            <a:ext cx="948145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55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D5121-88FD-42F6-BC05-CF78D09D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B9425A-D609-4C7A-A76D-CCB7011A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32CBE-026F-4850-8714-CA9784AF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BD81D-0B1B-4730-9B6D-6B1D96EE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03A7E-DE37-4C27-B605-795410AC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52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bg>
      <p:bgPr>
        <a:solidFill>
          <a:srgbClr val="262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9" b="12549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33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1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F0694-7FF7-42F3-AF90-3E46B5DC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126115-6E4A-4F79-9F0E-EE99F5B9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EF8E7-897B-4810-B172-6A5720ED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D745D-369F-441B-813D-5CB6D89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8DEF0-02DE-4871-B650-4EEFF835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8797-C16A-44B5-B027-52CF76B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F7EC1-D9FD-4A7E-86CF-B4589A58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4F07-E012-4180-BCFC-E671BD28A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D4829-EFAC-4758-8F33-444616F9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C3250-0CBD-4ED8-BB17-C001992E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423D3B-77FE-4464-9123-D2356047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7DEB0-D667-4CCE-B629-9CEE767B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102CD-AA60-434F-B82C-E13172BFF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E397B-BD85-4DC6-9E92-0A05006A9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78ED8-0422-499A-B41C-6FF0DA21A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F71C3-A8F1-4EBA-83D6-E828E669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B2DC5-3293-43AC-A2FA-4A27039E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1516B-BD9C-468C-96CC-9C11101C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820FE6-238C-44F1-902A-5197756E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1AB6E-771D-4941-9D87-C283FC28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74D5A-39B1-417E-AD74-236E4FDA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5F69F-F1C1-41F8-A74B-23B6B41C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E426C-60D0-4E3D-9DF0-D0C9662D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351F-45A7-4887-827B-84234077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0A9F9E-BFE7-4FD8-8851-2CC2540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644535-A996-47FD-9A14-3660B93A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DA934-8BC5-4ABC-822E-57465460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1621C-3330-40EC-A5E4-7941185A6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525F-ABB3-485B-88B0-453C1FEF2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70811-FABB-4233-8433-79516F86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51E1A-3438-41A5-9DA7-A6AE6754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BF5CD-F2EC-4019-83B3-C630D6EF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E298-B7F9-448B-9F0C-BB246CE9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A55055-1180-40D6-9566-76971471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78C606-65A6-46C2-A1A1-15FA222F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A0C2-1AF9-4178-9EE6-FA3F607B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AEAC70-3BE4-4167-A6CE-F8067104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D0B16-AB6E-469C-AE50-E03B6717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856BB6-E367-4365-84DB-4C41E8AC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A49B6-3AE9-43D8-A339-55BB9778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D1BC-29EC-4E9F-9FB1-7767AE14B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DCD3-BAE0-49BC-BF5F-92BF36393455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272BE-B0CE-4BEC-AA5B-1DD79FDF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87FBD-BBE0-4E24-ACA6-75E7B756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E479-DC46-4FCC-AB1B-5936006C6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9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54BE-A789-4F75-930D-01BFF31BDE34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842A-5638-4316-A551-707436669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8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32DA1A3-111F-4F41-8A48-264AA21C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2850265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ko-KR" sz="5800" dirty="0"/>
              <a:t>Music Seat </a:t>
            </a:r>
            <a:r>
              <a:rPr lang="ko-KR" altLang="en-US" sz="5800" dirty="0"/>
              <a:t>중간발표</a:t>
            </a:r>
          </a:p>
        </p:txBody>
      </p:sp>
      <p:pic>
        <p:nvPicPr>
          <p:cNvPr id="2052" name="Picture 4" descr="logo-musicseat.png">
            <a:extLst>
              <a:ext uri="{FF2B5EF4-FFF2-40B4-BE49-F238E27FC236}">
                <a16:creationId xmlns:a16="http://schemas.microsoft.com/office/drawing/2014/main" id="{44D2EFF1-83F8-4C61-B0BA-7E0A7B8A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77" y="640083"/>
            <a:ext cx="1820602" cy="330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800" kern="1200" dirty="0"/>
              <a:t>시스템 기능 요구사항 변경 사항 </a:t>
            </a:r>
            <a:endParaRPr lang="en-US" altLang="ko-KR" sz="28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716692"/>
            <a:ext cx="7021965" cy="2953265"/>
          </a:xfrm>
        </p:spPr>
        <p:txBody>
          <a:bodyPr>
            <a:normAutofit/>
          </a:bodyPr>
          <a:lstStyle/>
          <a:p>
            <a:pPr lvl="0"/>
            <a:r>
              <a:rPr lang="ko-KR" altLang="ko-KR" sz="3600" dirty="0">
                <a:solidFill>
                  <a:schemeClr val="bg1"/>
                </a:solidFill>
              </a:rPr>
              <a:t>악보 제작 변경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lvl="1"/>
            <a:r>
              <a:rPr lang="ko-KR" altLang="ko-KR" sz="2800" dirty="0">
                <a:solidFill>
                  <a:schemeClr val="bg1"/>
                </a:solidFill>
              </a:rPr>
              <a:t>최초의 계획에서는 일반적인 악보처럼 만드는 것이 목표였으나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ko-KR" sz="2800" dirty="0">
                <a:solidFill>
                  <a:schemeClr val="bg1"/>
                </a:solidFill>
              </a:rPr>
              <a:t>지금은 악보에 선형식으로 보여주는 것으로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E1C7B-4C50-4680-807A-ADC815E7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78" y="3107846"/>
            <a:ext cx="6669037" cy="33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84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2800" kern="1200" dirty="0"/>
              <a:t>시스템 기능 요구사항 </a:t>
            </a:r>
            <a:r>
              <a:rPr lang="ko-KR" altLang="en-US" sz="2800" kern="1200" dirty="0" err="1"/>
              <a:t>미구현</a:t>
            </a:r>
            <a:r>
              <a:rPr lang="ko-KR" altLang="en-US" sz="2800" kern="1200" dirty="0"/>
              <a:t> 사항 </a:t>
            </a:r>
            <a:endParaRPr lang="en-US" altLang="ko-KR" sz="28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2048798"/>
            <a:ext cx="7021965" cy="2760403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dirty="0">
                <a:solidFill>
                  <a:schemeClr val="bg1"/>
                </a:solidFill>
              </a:rPr>
              <a:t>클라우드 저장 </a:t>
            </a:r>
            <a:r>
              <a:rPr lang="ko-KR" altLang="ko-KR" sz="2400" dirty="0" err="1">
                <a:solidFill>
                  <a:schemeClr val="bg1"/>
                </a:solidFill>
              </a:rPr>
              <a:t>미</a:t>
            </a:r>
            <a:r>
              <a:rPr lang="ko-KR" altLang="en-US" sz="2400" dirty="0" err="1">
                <a:solidFill>
                  <a:schemeClr val="bg1"/>
                </a:solidFill>
              </a:rPr>
              <a:t>구현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dirty="0">
                <a:solidFill>
                  <a:schemeClr val="bg1"/>
                </a:solidFill>
              </a:rPr>
              <a:t>리듬게임 플레이 </a:t>
            </a:r>
            <a:r>
              <a:rPr lang="ko-KR" altLang="ko-KR" sz="2400" dirty="0" err="1">
                <a:solidFill>
                  <a:schemeClr val="bg1"/>
                </a:solidFill>
              </a:rPr>
              <a:t>미</a:t>
            </a:r>
            <a:r>
              <a:rPr lang="ko-KR" altLang="en-US" sz="2400" dirty="0" err="1">
                <a:solidFill>
                  <a:schemeClr val="bg1"/>
                </a:solidFill>
              </a:rPr>
              <a:t>구현</a:t>
            </a:r>
            <a:endParaRPr lang="ko-KR" altLang="ko-KR" sz="2400" dirty="0">
              <a:solidFill>
                <a:schemeClr val="bg1"/>
              </a:solidFill>
            </a:endParaRPr>
          </a:p>
          <a:p>
            <a:pPr marL="514350" lvl="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ko-KR" sz="2400" dirty="0">
                <a:solidFill>
                  <a:schemeClr val="bg1"/>
                </a:solidFill>
              </a:rPr>
              <a:t>로컬 저장 </a:t>
            </a:r>
            <a:r>
              <a:rPr lang="ko-KR" altLang="ko-KR" sz="2400" dirty="0" err="1">
                <a:solidFill>
                  <a:schemeClr val="bg1"/>
                </a:solidFill>
              </a:rPr>
              <a:t>미</a:t>
            </a:r>
            <a:r>
              <a:rPr lang="ko-KR" altLang="en-US" sz="2400" dirty="0" err="1">
                <a:solidFill>
                  <a:schemeClr val="bg1"/>
                </a:solidFill>
              </a:rPr>
              <a:t>구현</a:t>
            </a:r>
            <a:endParaRPr lang="ko-KR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9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D4C6754-8FB4-442A-A97D-69D64492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75659">
            <a:off x="7661131" y="3289808"/>
            <a:ext cx="1461248" cy="1461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D879F2-FB50-4100-9B08-421AF28D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08301">
            <a:off x="1949896" y="3303970"/>
            <a:ext cx="1636498" cy="1636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54A155-F446-4A45-AAA0-2EFB16F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0" y="55456"/>
            <a:ext cx="5611296" cy="1325563"/>
          </a:xfrm>
          <a:noFill/>
        </p:spPr>
        <p:txBody>
          <a:bodyPr/>
          <a:lstStyle/>
          <a:p>
            <a:r>
              <a:rPr lang="en-US" altLang="ko-KR" dirty="0"/>
              <a:t>Music </a:t>
            </a:r>
            <a:r>
              <a:rPr lang="en-US" altLang="ko-KR" dirty="0" err="1"/>
              <a:t>Seet</a:t>
            </a:r>
            <a:r>
              <a:rPr lang="en-US" altLang="ko-KR" dirty="0"/>
              <a:t> </a:t>
            </a:r>
            <a:r>
              <a:rPr lang="ko-KR" altLang="en-US" dirty="0"/>
              <a:t>사용방법</a:t>
            </a:r>
          </a:p>
        </p:txBody>
      </p:sp>
      <p:pic>
        <p:nvPicPr>
          <p:cNvPr id="1028" name="Picture 4" descr="youtubeì ëí ì´ë¯¸ì§ ê²ìê²°ê³¼">
            <a:extLst>
              <a:ext uri="{FF2B5EF4-FFF2-40B4-BE49-F238E27FC236}">
                <a16:creationId xmlns:a16="http://schemas.microsoft.com/office/drawing/2014/main" id="{51B2BD4D-B689-4A9C-B80D-F80B86140B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19" y="1487135"/>
            <a:ext cx="3259519" cy="135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3D158-EE6B-416D-8D2C-874B89BC9489}"/>
              </a:ext>
            </a:extLst>
          </p:cNvPr>
          <p:cNvSpPr txBox="1"/>
          <p:nvPr/>
        </p:nvSpPr>
        <p:spPr>
          <a:xfrm>
            <a:off x="153808" y="3057500"/>
            <a:ext cx="356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YouTube</a:t>
            </a:r>
            <a:r>
              <a:rPr lang="ko-KR" altLang="en-US" dirty="0"/>
              <a:t>에서 </a:t>
            </a:r>
            <a:r>
              <a:rPr lang="en-US" altLang="ko-KR" dirty="0"/>
              <a:t>URL</a:t>
            </a:r>
            <a:r>
              <a:rPr lang="ko-KR" altLang="en-US" dirty="0"/>
              <a:t>을 복사한다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A7255C-16B2-405A-8148-7E7F1F9A8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780" y="408634"/>
            <a:ext cx="4831412" cy="2715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D56A0-EFA1-4AAA-AEDB-D70821F95E82}"/>
              </a:ext>
            </a:extLst>
          </p:cNvPr>
          <p:cNvSpPr txBox="1"/>
          <p:nvPr/>
        </p:nvSpPr>
        <p:spPr>
          <a:xfrm>
            <a:off x="8400286" y="3124396"/>
            <a:ext cx="263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3. </a:t>
            </a:r>
            <a:r>
              <a:rPr lang="ko-KR" altLang="en-US" dirty="0"/>
              <a:t>추출을 누르면 끝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46F561-A818-4878-A46D-85ACF1B70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38" y="4716569"/>
            <a:ext cx="4562475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BA487-8A6C-4015-B2EF-EB1826F2FE17}"/>
              </a:ext>
            </a:extLst>
          </p:cNvPr>
          <p:cNvSpPr txBox="1"/>
          <p:nvPr/>
        </p:nvSpPr>
        <p:spPr>
          <a:xfrm>
            <a:off x="3000702" y="6022824"/>
            <a:ext cx="578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2. Music </a:t>
            </a:r>
            <a:r>
              <a:rPr lang="en-US" altLang="ko-KR" dirty="0" err="1"/>
              <a:t>Seet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URL </a:t>
            </a:r>
            <a:r>
              <a:rPr lang="ko-KR" altLang="en-US" dirty="0"/>
              <a:t>추출창에</a:t>
            </a:r>
            <a:r>
              <a:rPr lang="en-US" altLang="ko-KR" dirty="0"/>
              <a:t> </a:t>
            </a:r>
            <a:r>
              <a:rPr lang="ko-KR" altLang="en-US" dirty="0"/>
              <a:t>을 붙여넣기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6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4340C3A9-4FC2-46B0-95AB-5326A38A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87" r="18563"/>
          <a:stretch/>
        </p:blipFill>
        <p:spPr>
          <a:xfrm>
            <a:off x="5002850" y="386291"/>
            <a:ext cx="6471728" cy="58762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FDF33B-7F05-4603-82A9-6B5C6085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0" y="1071740"/>
            <a:ext cx="287251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완성된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Music    </a:t>
            </a:r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Seet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의 모습</a:t>
            </a:r>
          </a:p>
        </p:txBody>
      </p:sp>
      <p:pic>
        <p:nvPicPr>
          <p:cNvPr id="5" name="Picture 4" descr="logo-musicseat.png">
            <a:extLst>
              <a:ext uri="{FF2B5EF4-FFF2-40B4-BE49-F238E27FC236}">
                <a16:creationId xmlns:a16="http://schemas.microsoft.com/office/drawing/2014/main" id="{FB9DF315-46E7-4B79-A5A7-1D103871C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20" y="2778905"/>
            <a:ext cx="1172072" cy="212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3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3">
            <a:extLst>
              <a:ext uri="{FF2B5EF4-FFF2-40B4-BE49-F238E27FC236}">
                <a16:creationId xmlns:a16="http://schemas.microsoft.com/office/drawing/2014/main" id="{21ED0B62-1764-4BF7-B5CE-D5311196B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90501"/>
            <a:ext cx="3333749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800" dirty="0">
                <a:solidFill>
                  <a:schemeClr val="bg1"/>
                </a:solidFill>
              </a:rPr>
              <a:t>실제 </a:t>
            </a:r>
            <a:r>
              <a:rPr lang="en-US" altLang="ko-KR" sz="2800" dirty="0">
                <a:solidFill>
                  <a:schemeClr val="bg1"/>
                </a:solidFill>
              </a:rPr>
              <a:t>YouTube</a:t>
            </a:r>
            <a:r>
              <a:rPr lang="ko-KR" altLang="en-US" sz="2800" dirty="0">
                <a:solidFill>
                  <a:schemeClr val="bg1"/>
                </a:solidFill>
              </a:rPr>
              <a:t>의</a:t>
            </a:r>
            <a:r>
              <a:rPr lang="en-US" altLang="ko-KR" sz="2800" dirty="0">
                <a:solidFill>
                  <a:schemeClr val="bg1"/>
                </a:solidFill>
              </a:rPr>
              <a:t> URL</a:t>
            </a:r>
            <a:r>
              <a:rPr lang="ko-KR" altLang="en-US" sz="2800" dirty="0">
                <a:solidFill>
                  <a:schemeClr val="bg1"/>
                </a:solidFill>
              </a:rPr>
              <a:t>을  이용하여 악보로 변환한 모습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750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303912" y="1063461"/>
            <a:ext cx="1584176" cy="1584176"/>
          </a:xfrm>
          <a:prstGeom prst="ellipse">
            <a:avLst/>
          </a:prstGeom>
          <a:solidFill>
            <a:srgbClr val="E0BE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600" b="0" i="0" u="none" strike="noStrike" kern="1200" cap="none" spc="0" normalizeH="0" baseline="0" noProof="0">
                <a:ln>
                  <a:noFill/>
                </a:ln>
                <a:solidFill>
                  <a:srgbClr val="26233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9600" b="0" i="0" u="none" strike="noStrike" kern="1200" cap="none" spc="0" normalizeH="0" baseline="0" noProof="0">
              <a:ln>
                <a:noFill/>
              </a:ln>
              <a:solidFill>
                <a:srgbClr val="26233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6087" y="3012757"/>
            <a:ext cx="75598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 You!</a:t>
            </a:r>
            <a:endParaRPr kumimoji="0" lang="ko-KR" altLang="en-US" sz="1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149" y="5271320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Any questions?</a:t>
            </a: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0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dirty="0"/>
              <a:t>개발 목표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D6C45-7E92-4C67-930B-E250EF2BAFBB}"/>
              </a:ext>
            </a:extLst>
          </p:cNvPr>
          <p:cNvSpPr txBox="1"/>
          <p:nvPr/>
        </p:nvSpPr>
        <p:spPr>
          <a:xfrm>
            <a:off x="4843154" y="2810788"/>
            <a:ext cx="7174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YouTube</a:t>
            </a:r>
            <a:r>
              <a:rPr lang="ko-KR" altLang="ko-KR" sz="2400" dirty="0">
                <a:solidFill>
                  <a:schemeClr val="bg1"/>
                </a:solidFill>
              </a:rPr>
              <a:t>의 </a:t>
            </a:r>
            <a:r>
              <a:rPr lang="en-US" altLang="ko-KR" sz="2400" dirty="0">
                <a:solidFill>
                  <a:schemeClr val="bg1"/>
                </a:solidFill>
              </a:rPr>
              <a:t>URL</a:t>
            </a:r>
            <a:r>
              <a:rPr lang="ko-KR" altLang="ko-KR" sz="2400" dirty="0">
                <a:solidFill>
                  <a:schemeClr val="bg1"/>
                </a:solidFill>
              </a:rPr>
              <a:t>에서 음원을 </a:t>
            </a:r>
            <a:r>
              <a:rPr lang="ko-KR" altLang="en-US" sz="2400" dirty="0">
                <a:solidFill>
                  <a:schemeClr val="bg1"/>
                </a:solidFill>
              </a:rPr>
              <a:t>추출하여</a:t>
            </a:r>
            <a:r>
              <a:rPr lang="en-US" altLang="ko-KR" sz="2400" dirty="0">
                <a:solidFill>
                  <a:schemeClr val="bg1"/>
                </a:solidFill>
              </a:rPr>
              <a:t>,</a:t>
            </a:r>
            <a:r>
              <a:rPr lang="ko-KR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추출한 </a:t>
            </a:r>
            <a:r>
              <a:rPr lang="ko-KR" altLang="ko-KR" sz="2400" dirty="0">
                <a:solidFill>
                  <a:schemeClr val="bg1"/>
                </a:solidFill>
              </a:rPr>
              <a:t>음원을 </a:t>
            </a:r>
            <a:r>
              <a:rPr lang="ko-KR" altLang="en-US" sz="2400" dirty="0">
                <a:solidFill>
                  <a:schemeClr val="bg1"/>
                </a:solidFill>
              </a:rPr>
              <a:t>바탕으로 </a:t>
            </a:r>
            <a:r>
              <a:rPr lang="en-US" altLang="ko-KR" sz="2400" dirty="0">
                <a:solidFill>
                  <a:schemeClr val="bg1"/>
                </a:solidFill>
              </a:rPr>
              <a:t>Fourier transform</a:t>
            </a:r>
            <a:r>
              <a:rPr lang="ko-KR" altLang="ko-KR" sz="2400" dirty="0">
                <a:solidFill>
                  <a:schemeClr val="bg1"/>
                </a:solidFill>
              </a:rPr>
              <a:t>을 이용</a:t>
            </a:r>
            <a:r>
              <a:rPr lang="ko-KR" altLang="en-US" sz="2400" dirty="0">
                <a:solidFill>
                  <a:schemeClr val="bg1"/>
                </a:solidFill>
              </a:rPr>
              <a:t>하여</a:t>
            </a:r>
            <a:r>
              <a:rPr lang="ko-KR" altLang="ko-KR" sz="2400" dirty="0">
                <a:solidFill>
                  <a:schemeClr val="bg1"/>
                </a:solidFill>
              </a:rPr>
              <a:t> 악보를 </a:t>
            </a:r>
            <a:r>
              <a:rPr lang="ko-KR" altLang="en-US" sz="2400" dirty="0">
                <a:solidFill>
                  <a:schemeClr val="bg1"/>
                </a:solidFill>
              </a:rPr>
              <a:t>생성하</a:t>
            </a:r>
            <a:r>
              <a:rPr lang="ko-KR" altLang="ko-KR" sz="2400" dirty="0">
                <a:solidFill>
                  <a:schemeClr val="bg1"/>
                </a:solidFill>
              </a:rPr>
              <a:t>는 것</a:t>
            </a:r>
          </a:p>
        </p:txBody>
      </p:sp>
    </p:spTree>
    <p:extLst>
      <p:ext uri="{BB962C8B-B14F-4D97-AF65-F5344CB8AC3E}">
        <p14:creationId xmlns:p14="http://schemas.microsoft.com/office/powerpoint/2010/main" val="4139948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dirty="0"/>
              <a:t>개발 동기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D6C45-7E92-4C67-930B-E250EF2BAFBB}"/>
              </a:ext>
            </a:extLst>
          </p:cNvPr>
          <p:cNvSpPr txBox="1"/>
          <p:nvPr/>
        </p:nvSpPr>
        <p:spPr>
          <a:xfrm>
            <a:off x="4843154" y="2626123"/>
            <a:ext cx="7011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dirty="0">
                <a:solidFill>
                  <a:schemeClr val="bg1"/>
                </a:solidFill>
              </a:rPr>
              <a:t>이 프로젝트는 악기로 음악을 연주하고 싶을 때 기존의 악보 외에는 악보</a:t>
            </a:r>
            <a:r>
              <a:rPr lang="ko-KR" altLang="en-US" sz="2400" dirty="0">
                <a:solidFill>
                  <a:schemeClr val="bg1"/>
                </a:solidFill>
              </a:rPr>
              <a:t>를 구하기가 매우 어려운</a:t>
            </a:r>
            <a:r>
              <a:rPr lang="ko-KR" altLang="ko-KR" sz="2400" dirty="0">
                <a:solidFill>
                  <a:schemeClr val="bg1"/>
                </a:solidFill>
              </a:rPr>
              <a:t> 상황이 항상 발생하여 이를 타개하고자 프로젝트를 추진하게 되었다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32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URLì ëí ì´ë¯¸ì§ ê²ìê²°ê³¼">
            <a:extLst>
              <a:ext uri="{FF2B5EF4-FFF2-40B4-BE49-F238E27FC236}">
                <a16:creationId xmlns:a16="http://schemas.microsoft.com/office/drawing/2014/main" id="{1C7A1AF2-D5F7-4AC9-815C-051B5348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24" y="2935944"/>
            <a:ext cx="2469114" cy="24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37" y="862099"/>
            <a:ext cx="3994954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/>
              <a:t>기존 제품과의 차별성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CB548-2BE4-469D-8477-391F3F972AE9}"/>
              </a:ext>
            </a:extLst>
          </p:cNvPr>
          <p:cNvSpPr txBox="1"/>
          <p:nvPr/>
        </p:nvSpPr>
        <p:spPr>
          <a:xfrm>
            <a:off x="5144625" y="1767279"/>
            <a:ext cx="67104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URL</a:t>
            </a:r>
            <a:r>
              <a:rPr lang="ko-KR" altLang="en-US" sz="3200" dirty="0">
                <a:solidFill>
                  <a:schemeClr val="bg1"/>
                </a:solidFill>
              </a:rPr>
              <a:t>을 복사 붙여넣기만 하면 되는 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간편함</a:t>
            </a:r>
            <a:r>
              <a:rPr lang="en-US" altLang="ko-KR" sz="3200" dirty="0">
                <a:solidFill>
                  <a:schemeClr val="bg1"/>
                </a:solidFill>
              </a:rPr>
              <a:t>!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 descr="ctr c ctr vì ëí ì´ë¯¸ì§ ê²ìê²°ê³¼">
            <a:extLst>
              <a:ext uri="{FF2B5EF4-FFF2-40B4-BE49-F238E27FC236}">
                <a16:creationId xmlns:a16="http://schemas.microsoft.com/office/drawing/2014/main" id="{11B841A9-9970-465E-B2F7-9B30B668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16" y="3481623"/>
            <a:ext cx="46196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4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dirty="0"/>
              <a:t>Technical term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4BF81D-EB5F-48C5-9D5C-D6C42F0EF6BA}"/>
              </a:ext>
            </a:extLst>
          </p:cNvPr>
          <p:cNvGrpSpPr/>
          <p:nvPr/>
        </p:nvGrpSpPr>
        <p:grpSpPr>
          <a:xfrm>
            <a:off x="4781725" y="1342663"/>
            <a:ext cx="7339814" cy="4009155"/>
            <a:chOff x="1675666" y="1989120"/>
            <a:chExt cx="9884519" cy="473953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CFD750-903E-430C-8BF8-233864D01342}"/>
                </a:ext>
              </a:extLst>
            </p:cNvPr>
            <p:cNvSpPr/>
            <p:nvPr/>
          </p:nvSpPr>
          <p:spPr>
            <a:xfrm>
              <a:off x="3445599" y="5648650"/>
              <a:ext cx="8114586" cy="1080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4. Fourier transform </a:t>
              </a:r>
              <a:r>
                <a:rPr lang="ko-KR" altLang="ko-KR" sz="2000" dirty="0">
                  <a:solidFill>
                    <a:schemeClr val="bg1"/>
                  </a:solidFill>
                </a:rPr>
                <a:t>결과에서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amplitude </a:t>
              </a:r>
              <a:r>
                <a:rPr lang="ko-KR" altLang="ko-KR" sz="2000" dirty="0">
                  <a:solidFill>
                    <a:schemeClr val="bg1"/>
                  </a:solidFill>
                </a:rPr>
                <a:t>와</a:t>
              </a:r>
              <a:r>
                <a:rPr lang="en-US" altLang="ko-KR" sz="2000" dirty="0">
                  <a:solidFill>
                    <a:schemeClr val="bg1"/>
                  </a:solidFill>
                </a:rPr>
                <a:t> frequency</a:t>
              </a:r>
              <a:r>
                <a:rPr lang="ko-KR" altLang="ko-KR" sz="2000" dirty="0">
                  <a:solidFill>
                    <a:schemeClr val="bg1"/>
                  </a:solidFill>
                </a:rPr>
                <a:t>를 추출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86133A-5AF2-4F36-940C-E6D8084FDA94}"/>
                </a:ext>
              </a:extLst>
            </p:cNvPr>
            <p:cNvSpPr/>
            <p:nvPr/>
          </p:nvSpPr>
          <p:spPr>
            <a:xfrm>
              <a:off x="2229240" y="3200131"/>
              <a:ext cx="9330944" cy="1080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2. wav </a:t>
              </a:r>
              <a:r>
                <a:rPr lang="ko-KR" altLang="ko-KR" sz="2000" dirty="0">
                  <a:solidFill>
                    <a:schemeClr val="bg1"/>
                  </a:solidFill>
                </a:rPr>
                <a:t>파일을 읽어서 초당</a:t>
              </a:r>
              <a:r>
                <a:rPr lang="en-US" altLang="ko-KR" sz="2000" dirty="0">
                  <a:solidFill>
                    <a:schemeClr val="bg1"/>
                  </a:solidFill>
                </a:rPr>
                <a:t> 44k </a:t>
              </a:r>
              <a:r>
                <a:rPr lang="ko-KR" altLang="ko-KR" sz="2000" dirty="0">
                  <a:solidFill>
                    <a:schemeClr val="bg1"/>
                  </a:solidFill>
                </a:rPr>
                <a:t>샘플링</a:t>
              </a:r>
              <a:r>
                <a:rPr lang="ko-KR" altLang="en-US" sz="2000" dirty="0">
                  <a:solidFill>
                    <a:schemeClr val="bg1"/>
                  </a:solidFill>
                </a:rPr>
                <a:t>진행</a:t>
              </a:r>
              <a:r>
                <a:rPr lang="ko-KR" altLang="ko-KR" sz="2000" dirty="0">
                  <a:solidFill>
                    <a:schemeClr val="bg1"/>
                  </a:solidFill>
                </a:rPr>
                <a:t> 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ko-KR" sz="2000" dirty="0">
                  <a:solidFill>
                    <a:schemeClr val="bg1"/>
                  </a:solidFill>
                </a:rPr>
                <a:t>음성 데이터를</a:t>
              </a:r>
              <a:r>
                <a:rPr lang="en-US" altLang="ko-KR" sz="2000" dirty="0">
                  <a:solidFill>
                    <a:schemeClr val="bg1"/>
                  </a:solidFill>
                </a:rPr>
                <a:t> 4.4k</a:t>
              </a:r>
              <a:r>
                <a:rPr lang="ko-KR" altLang="ko-KR" sz="2000" dirty="0">
                  <a:solidFill>
                    <a:schemeClr val="bg1"/>
                  </a:solidFill>
                </a:rPr>
                <a:t>씩 분할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3A3410-654C-4EC2-9A09-D3FF441096B7}"/>
                </a:ext>
              </a:extLst>
            </p:cNvPr>
            <p:cNvSpPr/>
            <p:nvPr/>
          </p:nvSpPr>
          <p:spPr>
            <a:xfrm>
              <a:off x="1675666" y="1989120"/>
              <a:ext cx="9884518" cy="108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ko-KR" sz="2000" dirty="0">
                  <a:solidFill>
                    <a:schemeClr val="bg1"/>
                  </a:solidFill>
                </a:rPr>
                <a:t>유튜브</a:t>
              </a:r>
              <a:r>
                <a:rPr lang="en-US" altLang="ko-KR" sz="2000" dirty="0">
                  <a:solidFill>
                    <a:schemeClr val="bg1"/>
                  </a:solidFill>
                </a:rPr>
                <a:t> URL</a:t>
              </a:r>
              <a:r>
                <a:rPr lang="ko-KR" altLang="ko-KR" sz="2000" dirty="0">
                  <a:solidFill>
                    <a:schemeClr val="bg1"/>
                  </a:solidFill>
                </a:rPr>
                <a:t>에서</a:t>
              </a:r>
              <a:r>
                <a:rPr lang="en-US" altLang="ko-KR" sz="2000" dirty="0">
                  <a:solidFill>
                    <a:schemeClr val="bg1"/>
                  </a:solidFill>
                </a:rPr>
                <a:t> mp4 </a:t>
              </a:r>
              <a:r>
                <a:rPr lang="ko-KR" altLang="ko-KR" sz="2000" dirty="0">
                  <a:solidFill>
                    <a:schemeClr val="bg1"/>
                  </a:solidFill>
                </a:rPr>
                <a:t>동영상을 추출한 뒤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wav </a:t>
              </a:r>
              <a:r>
                <a:rPr lang="ko-KR" altLang="ko-KR" sz="2000" dirty="0">
                  <a:solidFill>
                    <a:schemeClr val="bg1"/>
                  </a:solidFill>
                </a:rPr>
                <a:t>음성 파일로 변환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CD026E-665F-434A-884B-B3D01FA3955E}"/>
                </a:ext>
              </a:extLst>
            </p:cNvPr>
            <p:cNvSpPr/>
            <p:nvPr/>
          </p:nvSpPr>
          <p:spPr>
            <a:xfrm>
              <a:off x="2794114" y="4406806"/>
              <a:ext cx="8761009" cy="10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3. 4.4k</a:t>
              </a:r>
              <a:r>
                <a:rPr lang="ko-KR" altLang="ko-KR" sz="2000" dirty="0">
                  <a:solidFill>
                    <a:schemeClr val="bg1"/>
                  </a:solidFill>
                </a:rPr>
                <a:t>씩 분할된 음성 데이터를 각각</a:t>
              </a:r>
              <a:r>
                <a:rPr lang="en-US" altLang="ko-KR" sz="2000" dirty="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Fourier transform</a:t>
              </a:r>
              <a:r>
                <a:rPr lang="ko-KR" altLang="ko-KR" sz="2000" dirty="0">
                  <a:solidFill>
                    <a:schemeClr val="bg1"/>
                  </a:solidFill>
                </a:rPr>
                <a:t>을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65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b="1" dirty="0"/>
              <a:t>Architecture</a:t>
            </a:r>
            <a:endParaRPr lang="en-US" altLang="ko-KR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3969F-D538-4097-A0B5-459114FC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endParaRPr lang="ko-KR" alt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8CAAFA-B42F-423B-A988-31570F55C344}"/>
              </a:ext>
            </a:extLst>
          </p:cNvPr>
          <p:cNvGrpSpPr/>
          <p:nvPr/>
        </p:nvGrpSpPr>
        <p:grpSpPr>
          <a:xfrm>
            <a:off x="5073653" y="350982"/>
            <a:ext cx="5973039" cy="6423276"/>
            <a:chOff x="2552125" y="160206"/>
            <a:chExt cx="6616262" cy="6285183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4FA1BA1-C280-4056-8DEB-40B54C7756FA}"/>
                </a:ext>
              </a:extLst>
            </p:cNvPr>
            <p:cNvSpPr/>
            <p:nvPr/>
          </p:nvSpPr>
          <p:spPr>
            <a:xfrm>
              <a:off x="3366678" y="160206"/>
              <a:ext cx="5034455" cy="93542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Client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AC796F-4113-428F-BA8B-097E0D0E6B78}"/>
                </a:ext>
              </a:extLst>
            </p:cNvPr>
            <p:cNvSpPr/>
            <p:nvPr/>
          </p:nvSpPr>
          <p:spPr>
            <a:xfrm>
              <a:off x="2552125" y="1410934"/>
              <a:ext cx="6616262" cy="50344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Server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9C288C6-047D-4DE0-8C21-EADFD6369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9795" y="5741199"/>
              <a:ext cx="0" cy="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0537F6B-EC15-4943-9560-88580034049A}"/>
                </a:ext>
              </a:extLst>
            </p:cNvPr>
            <p:cNvCxnSpPr/>
            <p:nvPr/>
          </p:nvCxnSpPr>
          <p:spPr>
            <a:xfrm flipV="1">
              <a:off x="7948860" y="109562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55052A1-A91B-4FDF-B3C2-C231ADE6C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3115" y="2329278"/>
              <a:ext cx="0" cy="341192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4CFC17-5627-4E8F-ABA9-51A8A92DACF0}"/>
                </a:ext>
              </a:extLst>
            </p:cNvPr>
            <p:cNvGrpSpPr/>
            <p:nvPr/>
          </p:nvGrpSpPr>
          <p:grpSpPr>
            <a:xfrm>
              <a:off x="3277341" y="1710481"/>
              <a:ext cx="5123792" cy="4413354"/>
              <a:chOff x="1066801" y="1781503"/>
              <a:chExt cx="5123792" cy="441335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BCC5A1F-789B-4C9B-BDE0-49390629E5E4}"/>
                  </a:ext>
                </a:extLst>
              </p:cNvPr>
              <p:cNvSpPr/>
              <p:nvPr/>
            </p:nvSpPr>
            <p:spPr>
              <a:xfrm>
                <a:off x="1132489" y="1781503"/>
                <a:ext cx="5058104" cy="47296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Restful</a:t>
                </a:r>
                <a:r>
                  <a: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API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51380E3-C130-4856-93AF-7DFE4A993848}"/>
                  </a:ext>
                </a:extLst>
              </p:cNvPr>
              <p:cNvSpPr/>
              <p:nvPr/>
            </p:nvSpPr>
            <p:spPr>
              <a:xfrm>
                <a:off x="1132489" y="2580296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YouTube Downloader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F4A3427-8A71-4BD0-B048-664ED04BBC0E}"/>
                  </a:ext>
                </a:extLst>
              </p:cNvPr>
              <p:cNvSpPr/>
              <p:nvPr/>
            </p:nvSpPr>
            <p:spPr>
              <a:xfrm>
                <a:off x="1132489" y="3468411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Video to wave convertor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F2CB896-6B95-4446-91B3-E9438BE481FD}"/>
                  </a:ext>
                </a:extLst>
              </p:cNvPr>
              <p:cNvSpPr/>
              <p:nvPr/>
            </p:nvSpPr>
            <p:spPr>
              <a:xfrm>
                <a:off x="1132489" y="4267210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Note extractor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2A313ED-4622-44E9-9801-3658B65E1A71}"/>
                  </a:ext>
                </a:extLst>
              </p:cNvPr>
              <p:cNvSpPr/>
              <p:nvPr/>
            </p:nvSpPr>
            <p:spPr>
              <a:xfrm>
                <a:off x="1132489" y="5018684"/>
                <a:ext cx="3016470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Music XML Builder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E8D9899-2FCB-4265-85BC-4129C2CE885B}"/>
                  </a:ext>
                </a:extLst>
              </p:cNvPr>
              <p:cNvSpPr/>
              <p:nvPr/>
            </p:nvSpPr>
            <p:spPr>
              <a:xfrm>
                <a:off x="1066801" y="5721891"/>
                <a:ext cx="5034454" cy="472966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XSLT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8F85DC0-736D-4ED5-AB2A-4B4C0D9759E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109562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E91B26-099A-4F46-A4FE-AB8EFF4A5BC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177" y="2193966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DDFE3BE9-22E1-49EA-9426-BFBFC48F2BB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3082081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1B478C2-EB52-4A97-9F61-9C4FA290C7F2}"/>
                </a:ext>
              </a:extLst>
            </p:cNvPr>
            <p:cNvCxnSpPr>
              <a:cxnSpLocks/>
            </p:cNvCxnSpPr>
            <p:nvPr/>
          </p:nvCxnSpPr>
          <p:spPr>
            <a:xfrm>
              <a:off x="4644177" y="3870355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F66D1C7-19E4-450A-9676-61769760B6F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90" y="4632354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C0284E3-9D88-4357-81E4-C3354EF7A441}"/>
                </a:ext>
              </a:extLst>
            </p:cNvPr>
            <p:cNvCxnSpPr>
              <a:cxnSpLocks/>
            </p:cNvCxnSpPr>
            <p:nvPr/>
          </p:nvCxnSpPr>
          <p:spPr>
            <a:xfrm>
              <a:off x="5187103" y="5425891"/>
              <a:ext cx="0" cy="315308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2F7CA-46F5-4CDB-B1AF-F1540B6AA9AA}"/>
                </a:ext>
              </a:extLst>
            </p:cNvPr>
            <p:cNvSpPr txBox="1"/>
            <p:nvPr/>
          </p:nvSpPr>
          <p:spPr>
            <a:xfrm>
              <a:off x="4819887" y="1068614"/>
              <a:ext cx="73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HTTP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225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/>
              <a:t>현재 한계점</a:t>
            </a:r>
            <a:endParaRPr lang="en-US" altLang="ko-KR" sz="32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075" y="2571167"/>
            <a:ext cx="7021965" cy="26781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#, ♭</a:t>
            </a:r>
            <a:r>
              <a:rPr lang="ko-KR" altLang="en-US" sz="2400" dirty="0">
                <a:solidFill>
                  <a:schemeClr val="bg1"/>
                </a:solidFill>
              </a:rPr>
              <a:t>을 인식 불가하다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단순한 한가지 멜로디 악기만 인식가능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07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dirty="0"/>
              <a:t>시스템 기능 요구사항 목표</a:t>
            </a:r>
            <a:endParaRPr lang="en-US" altLang="ko-KR" sz="3200" kern="1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18FE8B-19A1-4862-ACEA-ED46C817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189" y="480628"/>
            <a:ext cx="4503685" cy="589674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URL</a:t>
            </a:r>
            <a:r>
              <a:rPr lang="ko-KR" altLang="en-US" dirty="0">
                <a:solidFill>
                  <a:schemeClr val="bg1"/>
                </a:solidFill>
              </a:rPr>
              <a:t>입력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음원 추출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음원 변환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Music XML</a:t>
            </a:r>
            <a:endParaRPr lang="ko-KR" altLang="en-US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악보재생 저장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악보 제작 </a:t>
            </a:r>
            <a:endParaRPr lang="en-US" altLang="ko-KR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클라우드 저장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리듬게임 플레이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로컬 저장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3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6291F15-B8BA-440B-AF8A-1EB1A593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3200" kern="1200" dirty="0"/>
              <a:t>시스템 기능 요구사항 완료사항 </a:t>
            </a:r>
            <a:endParaRPr lang="en-US" altLang="ko-KR" sz="3200" kern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6C997-3140-4575-BBE5-DF15342FF0F8}"/>
              </a:ext>
            </a:extLst>
          </p:cNvPr>
          <p:cNvGrpSpPr/>
          <p:nvPr/>
        </p:nvGrpSpPr>
        <p:grpSpPr>
          <a:xfrm>
            <a:off x="5108952" y="599929"/>
            <a:ext cx="6643287" cy="5658142"/>
            <a:chOff x="5006075" y="326775"/>
            <a:chExt cx="6643287" cy="607214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95AFBE-45DE-4949-A0E9-0C522A0DF3E8}"/>
                </a:ext>
              </a:extLst>
            </p:cNvPr>
            <p:cNvSpPr/>
            <p:nvPr/>
          </p:nvSpPr>
          <p:spPr>
            <a:xfrm>
              <a:off x="6593067" y="4033930"/>
              <a:ext cx="5056295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 lvl="0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1"/>
                  </a:solidFill>
                </a:rPr>
                <a:t>4. Music XML </a:t>
              </a:r>
              <a:r>
                <a:rPr lang="ko-KR" altLang="ko-KR" sz="2400" b="1" dirty="0">
                  <a:solidFill>
                    <a:schemeClr val="tx1"/>
                  </a:solidFill>
                </a:rPr>
                <a:t>완료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6B95E3-57F5-4D9B-BC3C-FA5C63A018C9}"/>
                </a:ext>
              </a:extLst>
            </p:cNvPr>
            <p:cNvSpPr/>
            <p:nvPr/>
          </p:nvSpPr>
          <p:spPr>
            <a:xfrm>
              <a:off x="5513259" y="1585411"/>
              <a:ext cx="6136103" cy="108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 lvl="0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1"/>
                  </a:solidFill>
                </a:rPr>
                <a:t>2. </a:t>
              </a:r>
              <a:r>
                <a:rPr lang="ko-KR" altLang="ko-KR" sz="2400" b="1" dirty="0">
                  <a:solidFill>
                    <a:schemeClr val="tx1"/>
                  </a:solidFill>
                </a:rPr>
                <a:t>음원 추출 완료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C26E4A-DC60-4824-8960-DE8C517385B7}"/>
                </a:ext>
              </a:extLst>
            </p:cNvPr>
            <p:cNvSpPr/>
            <p:nvPr/>
          </p:nvSpPr>
          <p:spPr>
            <a:xfrm>
              <a:off x="5006075" y="326775"/>
              <a:ext cx="6643287" cy="1080000"/>
            </a:xfrm>
            <a:prstGeom prst="rect">
              <a:avLst/>
            </a:prstGeom>
            <a:solidFill>
              <a:srgbClr val="01B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r>
                <a:rPr lang="en-US" altLang="ko-KR" sz="2400" b="1" dirty="0">
                  <a:solidFill>
                    <a:schemeClr val="tx1"/>
                  </a:solidFill>
                </a:rPr>
                <a:t>1. URL</a:t>
              </a:r>
              <a:r>
                <a:rPr lang="ko-KR" altLang="ko-KR" sz="2400" b="1" dirty="0">
                  <a:solidFill>
                    <a:schemeClr val="tx1"/>
                  </a:solidFill>
                </a:rPr>
                <a:t>입력 완료</a:t>
              </a:r>
              <a:endParaRPr lang="ko-KR" altLang="en-US" sz="1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BC81ED-1614-40EA-B718-4A240C9E93D1}"/>
                </a:ext>
              </a:extLst>
            </p:cNvPr>
            <p:cNvSpPr/>
            <p:nvPr/>
          </p:nvSpPr>
          <p:spPr>
            <a:xfrm>
              <a:off x="6015380" y="2792086"/>
              <a:ext cx="5628920" cy="108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 lvl="0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1"/>
                  </a:solidFill>
                </a:rPr>
                <a:t>3. </a:t>
              </a:r>
              <a:r>
                <a:rPr lang="ko-KR" altLang="ko-KR" sz="2400" b="1" dirty="0">
                  <a:solidFill>
                    <a:schemeClr val="tx1"/>
                  </a:solidFill>
                </a:rPr>
                <a:t>음원 변환 완료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31F71F5-8992-4907-A2BA-78090F23B89E}"/>
                </a:ext>
              </a:extLst>
            </p:cNvPr>
            <p:cNvSpPr/>
            <p:nvPr/>
          </p:nvSpPr>
          <p:spPr>
            <a:xfrm>
              <a:off x="7038975" y="5318922"/>
              <a:ext cx="4610387" cy="1080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72000" rtlCol="0" anchor="ctr"/>
            <a:lstStyle/>
            <a:p>
              <a:pPr lvl="0"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1"/>
                  </a:solidFill>
                </a:rPr>
                <a:t>5. </a:t>
              </a:r>
              <a:r>
                <a:rPr lang="ko-KR" altLang="ko-KR" sz="2400" b="1" dirty="0">
                  <a:solidFill>
                    <a:schemeClr val="tx1"/>
                  </a:solidFill>
                </a:rPr>
                <a:t>악보재생 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371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276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1_Office 테마</vt:lpstr>
      <vt:lpstr>Music Seat 중간발표</vt:lpstr>
      <vt:lpstr>개발 목표</vt:lpstr>
      <vt:lpstr>개발 동기</vt:lpstr>
      <vt:lpstr>기존 제품과의 차별성</vt:lpstr>
      <vt:lpstr>Technical term</vt:lpstr>
      <vt:lpstr>Architecture</vt:lpstr>
      <vt:lpstr>현재 한계점</vt:lpstr>
      <vt:lpstr>시스템 기능 요구사항 목표</vt:lpstr>
      <vt:lpstr>시스템 기능 요구사항 완료사항 </vt:lpstr>
      <vt:lpstr>시스템 기능 요구사항 변경 사항 </vt:lpstr>
      <vt:lpstr>시스템 기능 요구사항 미구현 사항 </vt:lpstr>
      <vt:lpstr>Music Seet 사용방법</vt:lpstr>
      <vt:lpstr>완성된 Music    Seet의 모습</vt:lpstr>
      <vt:lpstr>실제 YouTube의 URL을  이용하여 악보로 변환한 모습.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14조 Music Seat 중간발표</dc:title>
  <dc:creator>현재 임</dc:creator>
  <cp:lastModifiedBy>임 현재</cp:lastModifiedBy>
  <cp:revision>43</cp:revision>
  <dcterms:created xsi:type="dcterms:W3CDTF">2018-04-10T10:28:31Z</dcterms:created>
  <dcterms:modified xsi:type="dcterms:W3CDTF">2018-05-29T13:45:46Z</dcterms:modified>
</cp:coreProperties>
</file>