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9" r:id="rId2"/>
  </p:sldIdLst>
  <p:sldSz cx="21383625" cy="3027521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209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50DC4-CDB6-4715-B945-C447C0E4C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953" y="4954765"/>
            <a:ext cx="16037719" cy="10540259"/>
          </a:xfrm>
        </p:spPr>
        <p:txBody>
          <a:bodyPr anchor="b"/>
          <a:lstStyle>
            <a:lvl1pPr algn="ctr">
              <a:defRPr sz="10523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50145F-ECF7-4378-ACA7-94512765E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4209"/>
            </a:lvl1pPr>
            <a:lvl2pPr marL="801883" indent="0" algn="ctr">
              <a:buNone/>
              <a:defRPr sz="3508"/>
            </a:lvl2pPr>
            <a:lvl3pPr marL="1603766" indent="0" algn="ctr">
              <a:buNone/>
              <a:defRPr sz="3157"/>
            </a:lvl3pPr>
            <a:lvl4pPr marL="2405649" indent="0" algn="ctr">
              <a:buNone/>
              <a:defRPr sz="2806"/>
            </a:lvl4pPr>
            <a:lvl5pPr marL="3207532" indent="0" algn="ctr">
              <a:buNone/>
              <a:defRPr sz="2806"/>
            </a:lvl5pPr>
            <a:lvl6pPr marL="4009415" indent="0" algn="ctr">
              <a:buNone/>
              <a:defRPr sz="2806"/>
            </a:lvl6pPr>
            <a:lvl7pPr marL="4811298" indent="0" algn="ctr">
              <a:buNone/>
              <a:defRPr sz="2806"/>
            </a:lvl7pPr>
            <a:lvl8pPr marL="5613182" indent="0" algn="ctr">
              <a:buNone/>
              <a:defRPr sz="2806"/>
            </a:lvl8pPr>
            <a:lvl9pPr marL="6415065" indent="0" algn="ctr">
              <a:buNone/>
              <a:defRPr sz="2806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50935F-E9E4-42CA-8482-D4CD285F4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468C4-B134-4280-9169-A3578392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E9F794-1C16-4DE1-B052-84B03C48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83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60933-4C4E-4F19-816A-E0C5A80A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151D61-FBEA-43CF-A267-3A7E0ED80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9B1981-1C7C-46D2-BA45-DCF107CF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86F251-00D3-41EA-9816-3755DD34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3AD65-AEF6-403F-9E93-C18DF301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72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0B0DE9-AF47-4871-81D4-00B8C7875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302657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ACFA26-9566-41DE-93EB-6C42BC828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70124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120BF0-89C9-4F28-B494-370406F4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D7EB41-E5A7-4106-B9A7-F120DE24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931B4-6B29-4A67-AF3A-A2F197BD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61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9555B-AB75-4D4C-B722-94C84C42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26C78-6ECA-4F20-9A99-610F5D6FB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84CC8-1AF6-4936-9D0D-7FF65CF7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69D547-FC28-4115-8641-7BE39E79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83B25-6A98-4648-AEE0-0068EDE3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44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6018A-9DE3-47E4-89A2-108D9B9E3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87" y="7547783"/>
            <a:ext cx="18443377" cy="12593645"/>
          </a:xfrm>
        </p:spPr>
        <p:txBody>
          <a:bodyPr anchor="b"/>
          <a:lstStyle>
            <a:lvl1pPr>
              <a:defRPr sz="10523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93F771-BB19-4EB5-8421-3780EB339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8987" y="20260569"/>
            <a:ext cx="18443377" cy="6622701"/>
          </a:xfrm>
        </p:spPr>
        <p:txBody>
          <a:bodyPr/>
          <a:lstStyle>
            <a:lvl1pPr marL="0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1pPr>
            <a:lvl2pPr marL="8018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3766" indent="0">
              <a:buNone/>
              <a:defRPr sz="3157">
                <a:solidFill>
                  <a:schemeClr val="tx1">
                    <a:tint val="75000"/>
                  </a:schemeClr>
                </a:solidFill>
              </a:defRPr>
            </a:lvl3pPr>
            <a:lvl4pPr marL="2405649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4pPr>
            <a:lvl5pPr marL="3207532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5pPr>
            <a:lvl6pPr marL="400941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6pPr>
            <a:lvl7pPr marL="4811298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7pPr>
            <a:lvl8pPr marL="5613182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8pPr>
            <a:lvl9pPr marL="641506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9C26F8-1FB0-4C6A-9781-A60B76FC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5045C-DDCF-44B2-84CC-A6B07D9C3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C8B54-DE10-4E8D-AEBB-3271C464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28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ED8A6-12F0-4BA4-8FE7-82E52058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CB407E-6597-4CC6-B0B5-3F372130B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BC040A-7D2F-4808-965E-70D08E554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1FB783-760A-4BF0-8BF8-177F60A0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AB1BD-1E82-4ACA-A2C5-5ABAE590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ACDEB1-5349-47CA-BA92-B69E975A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0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45C61-078F-4588-B3DD-3C6383B82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09" y="1611877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21261D-6890-4613-9101-E5B0D6714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2910" y="7421634"/>
            <a:ext cx="9046275" cy="3637228"/>
          </a:xfrm>
        </p:spPr>
        <p:txBody>
          <a:bodyPr anchor="b"/>
          <a:lstStyle>
            <a:lvl1pPr marL="0" indent="0"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ECB2A0-B6B2-4859-B4EC-BA2D1359F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72910" y="11058863"/>
            <a:ext cx="904627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742DF1-7D8D-4ED0-B635-585D1A858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825460" y="7421634"/>
            <a:ext cx="9090826" cy="3637228"/>
          </a:xfrm>
        </p:spPr>
        <p:txBody>
          <a:bodyPr anchor="b"/>
          <a:lstStyle>
            <a:lvl1pPr marL="0" indent="0"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7FD6A2-EC51-445A-B143-EA585D550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825460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F5E515-6B55-4101-9C59-FC8DC4BC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2DD532-E49B-43AE-90CD-1242A11E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211B6D-D2CC-4F20-8647-529D7DCD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60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DF48D-D357-4B9A-B1F9-64B35380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5A5260-B575-48D0-BC62-34491F5A5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226F1E-824C-488E-83AC-FAB33C84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E3A9D4-8FB5-45D0-AEB9-B458E536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9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DD6AAA-C034-4BE9-AA94-C58234CE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728894-9F2F-47CB-AF9D-2866301A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8C6156-CB3E-48FB-A1BE-F1D72DFE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77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0ADC7-3DD9-482C-9604-859D248DC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10" y="2018348"/>
            <a:ext cx="6896775" cy="7064216"/>
          </a:xfrm>
        </p:spPr>
        <p:txBody>
          <a:bodyPr anchor="b"/>
          <a:lstStyle>
            <a:lvl1pPr>
              <a:defRPr sz="561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B63FDC-A04B-4C01-BA35-CB830C475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0826" y="4359072"/>
            <a:ext cx="10825460" cy="21515024"/>
          </a:xfrm>
        </p:spPr>
        <p:txBody>
          <a:bodyPr/>
          <a:lstStyle>
            <a:lvl1pPr>
              <a:defRPr sz="5612"/>
            </a:lvl1pPr>
            <a:lvl2pPr>
              <a:defRPr sz="4911"/>
            </a:lvl2pPr>
            <a:lvl3pPr>
              <a:defRPr sz="4209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07D597-8830-4119-93BF-780BAD969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910" y="9082564"/>
            <a:ext cx="6896775" cy="16826573"/>
          </a:xfrm>
        </p:spPr>
        <p:txBody>
          <a:bodyPr/>
          <a:lstStyle>
            <a:lvl1pPr marL="0" indent="0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387E5-DF66-4BD8-98F7-B670B8EAF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312431-4478-4164-9912-3D03323C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8668C-0F68-48A2-9120-94AA8998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8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0087A-059B-4D87-AFA8-F4092E8B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10" y="2018348"/>
            <a:ext cx="6896775" cy="7064216"/>
          </a:xfrm>
        </p:spPr>
        <p:txBody>
          <a:bodyPr anchor="b"/>
          <a:lstStyle>
            <a:lvl1pPr>
              <a:defRPr sz="561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101B83-7305-436E-ADE4-D86EF6D09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090826" y="4359072"/>
            <a:ext cx="10825460" cy="21515024"/>
          </a:xfrm>
        </p:spPr>
        <p:txBody>
          <a:bodyPr/>
          <a:lstStyle>
            <a:lvl1pPr marL="0" indent="0">
              <a:buNone/>
              <a:defRPr sz="5612"/>
            </a:lvl1pPr>
            <a:lvl2pPr marL="801883" indent="0">
              <a:buNone/>
              <a:defRPr sz="4911"/>
            </a:lvl2pPr>
            <a:lvl3pPr marL="1603766" indent="0">
              <a:buNone/>
              <a:defRPr sz="4209"/>
            </a:lvl3pPr>
            <a:lvl4pPr marL="2405649" indent="0">
              <a:buNone/>
              <a:defRPr sz="3508"/>
            </a:lvl4pPr>
            <a:lvl5pPr marL="3207532" indent="0">
              <a:buNone/>
              <a:defRPr sz="3508"/>
            </a:lvl5pPr>
            <a:lvl6pPr marL="4009415" indent="0">
              <a:buNone/>
              <a:defRPr sz="3508"/>
            </a:lvl6pPr>
            <a:lvl7pPr marL="4811298" indent="0">
              <a:buNone/>
              <a:defRPr sz="3508"/>
            </a:lvl7pPr>
            <a:lvl8pPr marL="5613182" indent="0">
              <a:buNone/>
              <a:defRPr sz="3508"/>
            </a:lvl8pPr>
            <a:lvl9pPr marL="6415065" indent="0">
              <a:buNone/>
              <a:defRPr sz="3508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5BDFF9-1820-4F69-B6B5-35B0F8FB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910" y="9082564"/>
            <a:ext cx="6896775" cy="16826573"/>
          </a:xfrm>
        </p:spPr>
        <p:txBody>
          <a:bodyPr/>
          <a:lstStyle>
            <a:lvl1pPr marL="0" indent="0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A50C4E-0F7E-4BDA-A14F-F7010C98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148FE1-74B4-4771-9323-59A9CEB5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096FA9-094D-4015-B9E7-E47A1563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2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ABC4F2-9F80-4724-B52A-230FEFB6F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124" y="1611877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BC14EA-59A6-4ABB-88F8-8594AB57E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ECCB02-06B1-44CE-879A-8D7B4C279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70124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BBA2F-025C-46DD-BA18-7FC880154B60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4DF20-8E50-4213-B2C3-5DCC65518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3326" y="28060639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0D6072-6152-4C7E-AE4B-5DC9F2EDA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102185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24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03766" rtl="0" eaLnBrk="1" latinLnBrk="1" hangingPunct="1">
        <a:lnSpc>
          <a:spcPct val="90000"/>
        </a:lnSpc>
        <a:spcBef>
          <a:spcPct val="0"/>
        </a:spcBef>
        <a:buNone/>
        <a:defRPr sz="77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942" indent="-400942" algn="l" defTabSz="1603766" rtl="0" eaLnBrk="1" latinLnBrk="1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sz="4911" kern="1200">
          <a:solidFill>
            <a:schemeClr val="tx1"/>
          </a:solidFill>
          <a:latin typeface="+mn-lt"/>
          <a:ea typeface="+mn-ea"/>
          <a:cs typeface="+mn-cs"/>
        </a:defRPr>
      </a:lvl1pPr>
      <a:lvl2pPr marL="1202825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004708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6591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608474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410357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5212240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6014123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816006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1pPr>
      <a:lvl2pPr marL="801883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2pPr>
      <a:lvl3pPr marL="1603766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3pPr>
      <a:lvl4pPr marL="2405649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207532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009415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4811298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5613182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415065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0E1CA2E-76B2-48BF-A942-D8B232A15C44}"/>
              </a:ext>
            </a:extLst>
          </p:cNvPr>
          <p:cNvSpPr/>
          <p:nvPr/>
        </p:nvSpPr>
        <p:spPr>
          <a:xfrm>
            <a:off x="8646" y="5335"/>
            <a:ext cx="21383625" cy="3383280"/>
          </a:xfrm>
          <a:prstGeom prst="rect">
            <a:avLst/>
          </a:prstGeom>
          <a:solidFill>
            <a:srgbClr val="3E3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8D5B6-312B-4E15-B2AE-4C7F75479737}"/>
              </a:ext>
            </a:extLst>
          </p:cNvPr>
          <p:cNvSpPr txBox="1"/>
          <p:nvPr/>
        </p:nvSpPr>
        <p:spPr>
          <a:xfrm>
            <a:off x="38613" y="87858"/>
            <a:ext cx="10480431" cy="2215991"/>
          </a:xfrm>
          <a:prstGeom prst="rect">
            <a:avLst/>
          </a:prstGeom>
          <a:solidFill>
            <a:srgbClr val="3E3E3E"/>
          </a:solidFill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solidFill>
                  <a:schemeClr val="bg1"/>
                </a:solidFill>
                <a:latin typeface="Elephant" panose="02020904090505020303" pitchFamily="18" charset="0"/>
                <a:ea typeface="배달의민족 도현" panose="020B0600000101010101" pitchFamily="50" charset="-127"/>
              </a:rPr>
              <a:t>Music</a:t>
            </a:r>
            <a:r>
              <a:rPr lang="ko-KR" altLang="en-US" sz="13800" dirty="0">
                <a:solidFill>
                  <a:schemeClr val="bg1"/>
                </a:solidFill>
                <a:latin typeface="Elephant" panose="02020904090505020303" pitchFamily="18" charset="0"/>
                <a:ea typeface="배달의민족 도현" panose="020B0600000101010101" pitchFamily="50" charset="-127"/>
              </a:rPr>
              <a:t> </a:t>
            </a:r>
            <a:r>
              <a:rPr lang="en-US" altLang="ko-KR" sz="13800" dirty="0">
                <a:solidFill>
                  <a:schemeClr val="bg1"/>
                </a:solidFill>
                <a:latin typeface="Elephant" panose="02020904090505020303" pitchFamily="18" charset="0"/>
                <a:ea typeface="배달의민족 도현" panose="020B0600000101010101" pitchFamily="50" charset="-127"/>
              </a:rPr>
              <a:t>Seat</a:t>
            </a:r>
            <a:endParaRPr lang="ko-KR" altLang="en-US" sz="3200" dirty="0">
              <a:solidFill>
                <a:srgbClr val="3E3E3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9F1ED9-78D2-4121-A2B6-A47AD4253A80}"/>
              </a:ext>
            </a:extLst>
          </p:cNvPr>
          <p:cNvSpPr txBox="1"/>
          <p:nvPr/>
        </p:nvSpPr>
        <p:spPr>
          <a:xfrm>
            <a:off x="8886092" y="2507248"/>
            <a:ext cx="12309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14</a:t>
            </a:r>
            <a:r>
              <a:rPr lang="ko-KR" altLang="en-US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 </a:t>
            </a:r>
            <a:r>
              <a:rPr lang="ko-KR" altLang="en-US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변승현</a:t>
            </a:r>
            <a:r>
              <a:rPr lang="en-US" altLang="ko-KR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조용현</a:t>
            </a:r>
            <a:r>
              <a:rPr lang="en-US" altLang="ko-KR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임현재</a:t>
            </a:r>
            <a:r>
              <a:rPr lang="en-US" altLang="ko-KR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성정훈</a:t>
            </a:r>
            <a:r>
              <a:rPr lang="en-US" altLang="ko-KR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위붕우</a:t>
            </a:r>
            <a:r>
              <a:rPr lang="en-US" altLang="ko-KR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 </a:t>
            </a:r>
            <a:r>
              <a:rPr lang="ko-KR" altLang="en-US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담당</a:t>
            </a:r>
            <a:r>
              <a:rPr lang="en-US" altLang="ko-KR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김혁만교수님</a:t>
            </a:r>
            <a:endParaRPr lang="ko-KR" altLang="en-US" sz="3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26C995-D354-4504-A761-649D34E362AB}"/>
              </a:ext>
            </a:extLst>
          </p:cNvPr>
          <p:cNvSpPr/>
          <p:nvPr/>
        </p:nvSpPr>
        <p:spPr>
          <a:xfrm>
            <a:off x="0" y="3604982"/>
            <a:ext cx="10700459" cy="5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797760-D60B-4DF4-93D1-221F38D2F7A0}"/>
              </a:ext>
            </a:extLst>
          </p:cNvPr>
          <p:cNvSpPr/>
          <p:nvPr/>
        </p:nvSpPr>
        <p:spPr>
          <a:xfrm>
            <a:off x="10864581" y="3604981"/>
            <a:ext cx="10519044" cy="5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D57EA6C-DEBF-4F46-9C9D-24FDD98CB63C}"/>
              </a:ext>
            </a:extLst>
          </p:cNvPr>
          <p:cNvGrpSpPr/>
          <p:nvPr/>
        </p:nvGrpSpPr>
        <p:grpSpPr>
          <a:xfrm>
            <a:off x="683565" y="8706028"/>
            <a:ext cx="19670957" cy="5701590"/>
            <a:chOff x="211381" y="7875105"/>
            <a:chExt cx="20852276" cy="668495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9F96A1B-AAA2-46B5-951A-0D61A7AA25FA}"/>
                </a:ext>
              </a:extLst>
            </p:cNvPr>
            <p:cNvSpPr/>
            <p:nvPr/>
          </p:nvSpPr>
          <p:spPr>
            <a:xfrm>
              <a:off x="211381" y="7875105"/>
              <a:ext cx="20852276" cy="6684958"/>
            </a:xfrm>
            <a:prstGeom prst="rect">
              <a:avLst/>
            </a:prstGeom>
            <a:solidFill>
              <a:srgbClr val="3E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510EBED-F4F4-49FE-887B-5A85899BB73B}"/>
                </a:ext>
              </a:extLst>
            </p:cNvPr>
            <p:cNvSpPr txBox="1"/>
            <p:nvPr/>
          </p:nvSpPr>
          <p:spPr>
            <a:xfrm>
              <a:off x="413752" y="8093317"/>
              <a:ext cx="61013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</a:rPr>
                <a:t>3. </a:t>
              </a:r>
              <a:r>
                <a:rPr lang="ko-KR" altLang="en-US" sz="4000" b="1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/>
                </a:rPr>
                <a:t>개발 내용 및 주요 기능</a:t>
              </a:r>
              <a:endParaRPr lang="en-US" altLang="ko-KR" sz="40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/>
              </a:endParaRPr>
            </a:p>
          </p:txBody>
        </p:sp>
        <p:sp>
          <p:nvSpPr>
            <p:cNvPr id="35" name="사각형: 잘린 대각선 방향 모서리 34">
              <a:extLst>
                <a:ext uri="{FF2B5EF4-FFF2-40B4-BE49-F238E27FC236}">
                  <a16:creationId xmlns:a16="http://schemas.microsoft.com/office/drawing/2014/main" id="{C5E417E2-6AEE-469F-83D3-3AFEACDBD4DE}"/>
                </a:ext>
              </a:extLst>
            </p:cNvPr>
            <p:cNvSpPr/>
            <p:nvPr/>
          </p:nvSpPr>
          <p:spPr>
            <a:xfrm>
              <a:off x="601320" y="8918290"/>
              <a:ext cx="19835447" cy="5069562"/>
            </a:xfrm>
            <a:prstGeom prst="snip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43842" indent="-743842">
                <a:lnSpc>
                  <a:spcPct val="125000"/>
                </a:lnSpc>
                <a:buFont typeface="+mj-lt"/>
                <a:buAutoNum type="arabicPeriod"/>
              </a:pPr>
              <a:r>
                <a:rPr lang="ko-KR" altLang="ko-KR" sz="3200" kern="100" dirty="0">
                  <a:solidFill>
                    <a:schemeClr val="tx1"/>
                  </a:solidFill>
                  <a:latin typeface="굴림" panose="020B0600000101010101" pitchFamily="50" charset="-127"/>
                  <a:ea typeface="배달의민족 도현" panose="020B0600000101010101"/>
                  <a:cs typeface="바탕" panose="02030600000101010101" pitchFamily="18" charset="-127"/>
                </a:rPr>
                <a:t>유튜브</a:t>
              </a:r>
              <a:r>
                <a:rPr lang="en-US" altLang="ko-KR" sz="3200" kern="100" dirty="0">
                  <a:solidFill>
                    <a:schemeClr val="tx1"/>
                  </a:solidFill>
                  <a:latin typeface="굴림" panose="020B0600000101010101" pitchFamily="50" charset="-127"/>
                  <a:ea typeface="배달의민족 도현" panose="020B0600000101010101"/>
                  <a:cs typeface="바탕" panose="02030600000101010101" pitchFamily="18" charset="-127"/>
                </a:rPr>
                <a:t> URL</a:t>
              </a:r>
              <a:r>
                <a:rPr lang="ko-KR" altLang="ko-KR" sz="3200" kern="100" dirty="0">
                  <a:solidFill>
                    <a:schemeClr val="tx1"/>
                  </a:solidFill>
                  <a:latin typeface="굴림" panose="020B0600000101010101" pitchFamily="50" charset="-127"/>
                  <a:ea typeface="배달의민족 도현" panose="020B0600000101010101"/>
                  <a:cs typeface="바탕" panose="02030600000101010101" pitchFamily="18" charset="-127"/>
                </a:rPr>
                <a:t>에서</a:t>
              </a:r>
              <a:r>
                <a:rPr lang="en-US" altLang="ko-KR" sz="3200" kern="100" dirty="0">
                  <a:solidFill>
                    <a:schemeClr val="tx1"/>
                  </a:solidFill>
                  <a:latin typeface="굴림" panose="020B0600000101010101" pitchFamily="50" charset="-127"/>
                  <a:ea typeface="배달의민족 도현" panose="020B0600000101010101"/>
                  <a:cs typeface="바탕" panose="02030600000101010101" pitchFamily="18" charset="-127"/>
                </a:rPr>
                <a:t> mp4 </a:t>
              </a:r>
              <a:r>
                <a:rPr lang="ko-KR" altLang="ko-KR" sz="3200" kern="100" dirty="0">
                  <a:solidFill>
                    <a:schemeClr val="tx1"/>
                  </a:solidFill>
                  <a:latin typeface="굴림" panose="020B0600000101010101" pitchFamily="50" charset="-127"/>
                  <a:ea typeface="배달의민족 도현" panose="020B0600000101010101"/>
                  <a:cs typeface="바탕" panose="02030600000101010101" pitchFamily="18" charset="-127"/>
                </a:rPr>
                <a:t>동영상을 추출한</a:t>
              </a:r>
              <a:r>
                <a:rPr lang="en-US" altLang="ko-KR" sz="3200" kern="100" dirty="0">
                  <a:solidFill>
                    <a:schemeClr val="tx1"/>
                  </a:solidFill>
                  <a:latin typeface="굴림" panose="020B0600000101010101" pitchFamily="50" charset="-127"/>
                  <a:ea typeface="배달의민족 도현" panose="020B0600000101010101"/>
                  <a:cs typeface="바탕" panose="02030600000101010101" pitchFamily="18" charset="-127"/>
                </a:rPr>
                <a:t> </a:t>
              </a:r>
              <a:r>
                <a:rPr lang="ko-KR" altLang="ko-KR" sz="3200" kern="100" dirty="0">
                  <a:solidFill>
                    <a:schemeClr val="tx1"/>
                  </a:solidFill>
                  <a:latin typeface="굴림" panose="020B0600000101010101" pitchFamily="50" charset="-127"/>
                  <a:ea typeface="배달의민족 도현" panose="020B0600000101010101"/>
                  <a:cs typeface="바탕" panose="02030600000101010101" pitchFamily="18" charset="-127"/>
                </a:rPr>
                <a:t>뒤</a:t>
              </a:r>
              <a:r>
                <a:rPr lang="en-US" altLang="ko-KR" sz="3200" kern="100" dirty="0">
                  <a:solidFill>
                    <a:schemeClr val="tx1"/>
                  </a:solidFill>
                  <a:latin typeface="굴림" panose="020B0600000101010101" pitchFamily="50" charset="-127"/>
                  <a:ea typeface="배달의민족 도현" panose="020B0600000101010101"/>
                  <a:cs typeface="바탕" panose="02030600000101010101" pitchFamily="18" charset="-127"/>
                </a:rPr>
                <a:t> wav </a:t>
              </a:r>
              <a:r>
                <a:rPr lang="ko-KR" altLang="ko-KR" sz="3200" kern="100" dirty="0">
                  <a:solidFill>
                    <a:schemeClr val="tx1"/>
                  </a:solidFill>
                  <a:latin typeface="굴림" panose="020B0600000101010101" pitchFamily="50" charset="-127"/>
                  <a:ea typeface="배달의민족 도현" panose="020B0600000101010101"/>
                  <a:cs typeface="바탕" panose="02030600000101010101" pitchFamily="18" charset="-127"/>
                </a:rPr>
                <a:t>음성 파일로 변환</a:t>
              </a:r>
            </a:p>
            <a:p>
              <a:pPr marL="743842" indent="-743842">
                <a:lnSpc>
                  <a:spcPct val="125000"/>
                </a:lnSpc>
                <a:buFont typeface="+mj-lt"/>
                <a:buAutoNum type="arabicPeriod"/>
              </a:pPr>
              <a:r>
                <a:rPr lang="en-US" altLang="ko-KR" sz="3200" kern="100" dirty="0">
                  <a:solidFill>
                    <a:schemeClr val="tx1"/>
                  </a:solidFill>
                  <a:latin typeface="굴림" panose="020B0600000101010101" pitchFamily="50" charset="-127"/>
                  <a:ea typeface="배달의민족 도현" panose="020B0600000101010101"/>
                  <a:cs typeface="바탕" panose="02030600000101010101" pitchFamily="18" charset="-127"/>
                </a:rPr>
                <a:t>wav </a:t>
              </a:r>
              <a:r>
                <a:rPr lang="ko-KR" altLang="ko-KR" sz="3200" kern="100" dirty="0">
                  <a:solidFill>
                    <a:schemeClr val="tx1"/>
                  </a:solidFill>
                  <a:latin typeface="굴림" panose="020B0600000101010101" pitchFamily="50" charset="-127"/>
                  <a:ea typeface="배달의민족 도현" panose="020B0600000101010101"/>
                  <a:cs typeface="바탕" panose="02030600000101010101" pitchFamily="18" charset="-127"/>
                </a:rPr>
                <a:t>파일을 초당</a:t>
              </a:r>
              <a:r>
                <a:rPr lang="en-US" altLang="ko-KR" sz="3200" kern="100" dirty="0">
                  <a:solidFill>
                    <a:schemeClr val="tx1"/>
                  </a:solidFill>
                  <a:latin typeface="굴림" panose="020B0600000101010101" pitchFamily="50" charset="-127"/>
                  <a:ea typeface="배달의민족 도현" panose="020B0600000101010101"/>
                  <a:cs typeface="바탕" panose="02030600000101010101" pitchFamily="18" charset="-127"/>
                </a:rPr>
                <a:t> 44k </a:t>
              </a:r>
              <a:r>
                <a:rPr lang="ko-KR" altLang="ko-KR" sz="3200" kern="100" dirty="0">
                  <a:solidFill>
                    <a:schemeClr val="tx1"/>
                  </a:solidFill>
                  <a:latin typeface="굴림" panose="020B0600000101010101" pitchFamily="50" charset="-127"/>
                  <a:ea typeface="배달의민족 도현" panose="020B0600000101010101"/>
                  <a:cs typeface="바탕" panose="02030600000101010101" pitchFamily="18" charset="-127"/>
                </a:rPr>
                <a:t>샘플링 음성 데이터를</a:t>
              </a:r>
              <a:r>
                <a:rPr lang="en-US" altLang="ko-KR" sz="3200" kern="100" dirty="0">
                  <a:solidFill>
                    <a:schemeClr val="tx1"/>
                  </a:solidFill>
                  <a:latin typeface="굴림" panose="020B0600000101010101" pitchFamily="50" charset="-127"/>
                  <a:ea typeface="배달의민족 도현" panose="020B0600000101010101"/>
                  <a:cs typeface="바탕" panose="02030600000101010101" pitchFamily="18" charset="-127"/>
                </a:rPr>
                <a:t> 4.4k </a:t>
              </a:r>
              <a:r>
                <a:rPr lang="ko-KR" altLang="ko-KR" sz="3200" kern="100" dirty="0">
                  <a:solidFill>
                    <a:schemeClr val="tx1"/>
                  </a:solidFill>
                  <a:latin typeface="굴림" panose="020B0600000101010101" pitchFamily="50" charset="-127"/>
                  <a:ea typeface="배달의민족 도현" panose="020B0600000101010101"/>
                  <a:cs typeface="바탕" panose="02030600000101010101" pitchFamily="18" charset="-127"/>
                </a:rPr>
                <a:t>씩 분할</a:t>
              </a:r>
            </a:p>
            <a:p>
              <a:pPr marL="743842" indent="-743842">
                <a:lnSpc>
                  <a:spcPct val="125000"/>
                </a:lnSpc>
                <a:buFont typeface="+mj-lt"/>
                <a:buAutoNum type="arabicPeriod"/>
              </a:pPr>
              <a:r>
                <a:rPr lang="ko-KR" altLang="ko-KR" sz="3200" kern="100" dirty="0">
                  <a:solidFill>
                    <a:schemeClr val="tx1"/>
                  </a:solidFill>
                  <a:latin typeface="굴림" panose="020B0600000101010101" pitchFamily="50" charset="-127"/>
                  <a:ea typeface="배달의민족 도현" panose="020B0600000101010101"/>
                  <a:cs typeface="바탕" panose="02030600000101010101" pitchFamily="18" charset="-127"/>
                </a:rPr>
                <a:t>분할된 음성 데이터를 각각</a:t>
              </a:r>
              <a:r>
                <a:rPr lang="en-US" altLang="ko-KR" sz="3200" kern="100" dirty="0">
                  <a:solidFill>
                    <a:schemeClr val="tx1"/>
                  </a:solidFill>
                  <a:latin typeface="굴림" panose="020B0600000101010101" pitchFamily="50" charset="-127"/>
                  <a:ea typeface="배달의민족 도현" panose="020B0600000101010101"/>
                  <a:cs typeface="바탕" panose="02030600000101010101" pitchFamily="18" charset="-127"/>
                </a:rPr>
                <a:t> Fourier transform</a:t>
              </a:r>
              <a:r>
                <a:rPr lang="ko-KR" altLang="ko-KR" sz="3200" kern="100" dirty="0">
                  <a:solidFill>
                    <a:schemeClr val="tx1"/>
                  </a:solidFill>
                  <a:latin typeface="굴림" panose="020B0600000101010101" pitchFamily="50" charset="-127"/>
                  <a:ea typeface="배달의민족 도현" panose="020B0600000101010101"/>
                  <a:cs typeface="바탕" panose="02030600000101010101" pitchFamily="18" charset="-127"/>
                </a:rPr>
                <a:t>을 진행</a:t>
              </a:r>
              <a:r>
                <a:rPr lang="en-US" altLang="ko-KR" sz="3200" kern="100" dirty="0">
                  <a:solidFill>
                    <a:schemeClr val="tx1"/>
                  </a:solidFill>
                  <a:latin typeface="굴림" panose="020B0600000101010101" pitchFamily="50" charset="-127"/>
                  <a:ea typeface="배달의민족 도현" panose="020B0600000101010101"/>
                  <a:cs typeface="바탕" panose="02030600000101010101" pitchFamily="18" charset="-127"/>
                </a:rPr>
                <a:t> </a:t>
              </a:r>
              <a:r>
                <a:rPr lang="ko-KR" altLang="en-US" sz="3200" kern="100" dirty="0">
                  <a:solidFill>
                    <a:schemeClr val="tx1"/>
                  </a:solidFill>
                  <a:latin typeface="굴림" panose="020B0600000101010101" pitchFamily="50" charset="-127"/>
                  <a:ea typeface="배달의민족 도현" panose="020B0600000101010101"/>
                  <a:cs typeface="바탕" panose="02030600000101010101" pitchFamily="18" charset="-127"/>
                </a:rPr>
                <a:t>후 </a:t>
              </a:r>
              <a:r>
                <a:rPr lang="ko-KR" altLang="ko-KR" sz="3200" kern="100" dirty="0">
                  <a:solidFill>
                    <a:schemeClr val="tx1"/>
                  </a:solidFill>
                  <a:latin typeface="굴림" panose="020B0600000101010101" pitchFamily="50" charset="-127"/>
                  <a:ea typeface="배달의민족 도현" panose="020B0600000101010101"/>
                  <a:cs typeface="바탕" panose="02030600000101010101" pitchFamily="18" charset="-127"/>
                </a:rPr>
                <a:t>결과에서</a:t>
              </a:r>
              <a:r>
                <a:rPr lang="en-US" altLang="ko-KR" sz="3200" kern="100" dirty="0">
                  <a:solidFill>
                    <a:schemeClr val="tx1"/>
                  </a:solidFill>
                  <a:latin typeface="굴림" panose="020B0600000101010101" pitchFamily="50" charset="-127"/>
                  <a:ea typeface="배달의민족 도현" panose="020B0600000101010101"/>
                  <a:cs typeface="바탕" panose="02030600000101010101" pitchFamily="18" charset="-127"/>
                </a:rPr>
                <a:t> amplitude </a:t>
              </a:r>
              <a:r>
                <a:rPr lang="ko-KR" altLang="ko-KR" sz="3200" kern="100" dirty="0">
                  <a:solidFill>
                    <a:schemeClr val="tx1"/>
                  </a:solidFill>
                  <a:latin typeface="굴림" panose="020B0600000101010101" pitchFamily="50" charset="-127"/>
                  <a:ea typeface="배달의민족 도현" panose="020B0600000101010101"/>
                  <a:cs typeface="바탕" panose="02030600000101010101" pitchFamily="18" charset="-127"/>
                </a:rPr>
                <a:t>와</a:t>
              </a:r>
              <a:r>
                <a:rPr lang="en-US" altLang="ko-KR" sz="3200" kern="100" dirty="0">
                  <a:solidFill>
                    <a:schemeClr val="tx1"/>
                  </a:solidFill>
                  <a:latin typeface="굴림" panose="020B0600000101010101" pitchFamily="50" charset="-127"/>
                  <a:ea typeface="배달의민족 도현" panose="020B0600000101010101"/>
                  <a:cs typeface="바탕" panose="02030600000101010101" pitchFamily="18" charset="-127"/>
                </a:rPr>
                <a:t> frequency</a:t>
              </a:r>
              <a:r>
                <a:rPr lang="ko-KR" altLang="ko-KR" sz="3200" kern="100" dirty="0">
                  <a:solidFill>
                    <a:schemeClr val="tx1"/>
                  </a:solidFill>
                  <a:latin typeface="굴림" panose="020B0600000101010101" pitchFamily="50" charset="-127"/>
                  <a:ea typeface="배달의민족 도현" panose="020B0600000101010101"/>
                  <a:cs typeface="바탕" panose="02030600000101010101" pitchFamily="18" charset="-127"/>
                </a:rPr>
                <a:t>를 추출</a:t>
              </a:r>
              <a:r>
                <a:rPr lang="en-US" altLang="ko-KR" sz="3200" kern="100" dirty="0">
                  <a:solidFill>
                    <a:schemeClr val="tx1"/>
                  </a:solidFill>
                  <a:latin typeface="굴림" panose="020B0600000101010101" pitchFamily="50" charset="-127"/>
                  <a:ea typeface="배달의민족 도현" panose="020B0600000101010101"/>
                  <a:cs typeface="바탕" panose="02030600000101010101" pitchFamily="18" charset="-127"/>
                </a:rPr>
                <a:t>(amplitude</a:t>
              </a:r>
              <a:r>
                <a:rPr lang="ko-KR" altLang="ko-KR" sz="3200" kern="100" dirty="0">
                  <a:solidFill>
                    <a:schemeClr val="tx1"/>
                  </a:solidFill>
                  <a:latin typeface="굴림" panose="020B0600000101010101" pitchFamily="50" charset="-127"/>
                  <a:ea typeface="배달의민족 도현" panose="020B0600000101010101"/>
                  <a:cs typeface="바탕" panose="02030600000101010101" pitchFamily="18" charset="-127"/>
                </a:rPr>
                <a:t>를 이용하여 유의미한</a:t>
              </a:r>
              <a:r>
                <a:rPr lang="en-US" altLang="ko-KR" sz="3200" kern="100" dirty="0">
                  <a:solidFill>
                    <a:schemeClr val="tx1"/>
                  </a:solidFill>
                  <a:latin typeface="굴림" panose="020B0600000101010101" pitchFamily="50" charset="-127"/>
                  <a:ea typeface="배달의민족 도현" panose="020B0600000101010101"/>
                  <a:cs typeface="바탕" panose="02030600000101010101" pitchFamily="18" charset="-127"/>
                </a:rPr>
                <a:t> frequency</a:t>
              </a:r>
              <a:r>
                <a:rPr lang="ko-KR" altLang="ko-KR" sz="3200" kern="100" dirty="0">
                  <a:solidFill>
                    <a:schemeClr val="tx1"/>
                  </a:solidFill>
                  <a:latin typeface="굴림" panose="020B0600000101010101" pitchFamily="50" charset="-127"/>
                  <a:ea typeface="배달의민족 도현" panose="020B0600000101010101"/>
                  <a:cs typeface="바탕" panose="02030600000101010101" pitchFamily="18" charset="-127"/>
                </a:rPr>
                <a:t>만 추출</a:t>
              </a:r>
              <a:r>
                <a:rPr lang="en-US" altLang="ko-KR" sz="3200" kern="100" dirty="0">
                  <a:solidFill>
                    <a:schemeClr val="tx1"/>
                  </a:solidFill>
                  <a:latin typeface="굴림" panose="020B0600000101010101" pitchFamily="50" charset="-127"/>
                  <a:ea typeface="배달의민족 도현" panose="020B0600000101010101"/>
                  <a:cs typeface="바탕" panose="02030600000101010101" pitchFamily="18" charset="-127"/>
                </a:rPr>
                <a:t>)</a:t>
              </a:r>
              <a:endParaRPr lang="ko-KR" altLang="ko-KR" sz="3200" kern="100" dirty="0">
                <a:solidFill>
                  <a:schemeClr val="tx1"/>
                </a:solidFill>
                <a:latin typeface="굴림" panose="020B0600000101010101" pitchFamily="50" charset="-127"/>
                <a:ea typeface="배달의민족 도현" panose="020B0600000101010101"/>
                <a:cs typeface="바탕" panose="02030600000101010101" pitchFamily="18" charset="-127"/>
              </a:endParaRPr>
            </a:p>
            <a:p>
              <a:pPr marL="743842" indent="-743842">
                <a:lnSpc>
                  <a:spcPct val="125000"/>
                </a:lnSpc>
                <a:buFont typeface="+mj-lt"/>
                <a:buAutoNum type="arabicPeriod"/>
              </a:pPr>
              <a:r>
                <a:rPr lang="en-US" altLang="ko-KR" sz="3200" kern="100" dirty="0">
                  <a:solidFill>
                    <a:schemeClr val="tx1"/>
                  </a:solidFill>
                  <a:latin typeface="굴림" panose="020B0600000101010101" pitchFamily="50" charset="-127"/>
                  <a:ea typeface="배달의민족 도현" panose="020B0600000101010101"/>
                  <a:cs typeface="바탕" panose="02030600000101010101" pitchFamily="18" charset="-127"/>
                </a:rPr>
                <a:t>frequency</a:t>
              </a:r>
              <a:r>
                <a:rPr lang="ko-KR" altLang="ko-KR" sz="3200" kern="100" dirty="0">
                  <a:solidFill>
                    <a:schemeClr val="tx1"/>
                  </a:solidFill>
                  <a:latin typeface="굴림" panose="020B0600000101010101" pitchFamily="50" charset="-127"/>
                  <a:ea typeface="배달의민족 도현" panose="020B0600000101010101"/>
                  <a:cs typeface="바탕" panose="02030600000101010101" pitchFamily="18" charset="-127"/>
                </a:rPr>
                <a:t>를 음역으로 변환 </a:t>
              </a:r>
              <a:r>
                <a:rPr lang="ko-KR" altLang="en-US" sz="3200" kern="100" dirty="0">
                  <a:solidFill>
                    <a:schemeClr val="tx1"/>
                  </a:solidFill>
                  <a:latin typeface="굴림" panose="020B0600000101010101" pitchFamily="50" charset="-127"/>
                  <a:ea typeface="배달의민족 도현" panose="020B0600000101010101"/>
                  <a:cs typeface="바탕" panose="02030600000101010101" pitchFamily="18" charset="-127"/>
                </a:rPr>
                <a:t>한 뒤</a:t>
              </a:r>
              <a:r>
                <a:rPr lang="en-US" altLang="ko-KR" sz="3200" kern="100" dirty="0">
                  <a:solidFill>
                    <a:schemeClr val="tx1"/>
                  </a:solidFill>
                  <a:latin typeface="굴림" panose="020B0600000101010101" pitchFamily="50" charset="-127"/>
                  <a:ea typeface="배달의민족 도현" panose="020B0600000101010101"/>
                  <a:cs typeface="바탕" panose="02030600000101010101" pitchFamily="18" charset="-127"/>
                </a:rPr>
                <a:t> music xml </a:t>
              </a:r>
              <a:r>
                <a:rPr lang="ko-KR" altLang="ko-KR" sz="3200" kern="100" dirty="0">
                  <a:solidFill>
                    <a:schemeClr val="tx1"/>
                  </a:solidFill>
                  <a:latin typeface="굴림" panose="020B0600000101010101" pitchFamily="50" charset="-127"/>
                  <a:ea typeface="배달의민족 도현" panose="020B0600000101010101"/>
                  <a:cs typeface="바탕" panose="02030600000101010101" pitchFamily="18" charset="-127"/>
                </a:rPr>
                <a:t>생성</a:t>
              </a:r>
            </a:p>
            <a:p>
              <a:pPr marL="743842" indent="-743842">
                <a:lnSpc>
                  <a:spcPct val="125000"/>
                </a:lnSpc>
                <a:buFont typeface="+mj-lt"/>
                <a:buAutoNum type="arabicPeriod"/>
              </a:pPr>
              <a:r>
                <a:rPr lang="en-US" altLang="ko-KR" sz="3200" kern="100" dirty="0" err="1">
                  <a:solidFill>
                    <a:schemeClr val="tx1"/>
                  </a:solidFill>
                  <a:latin typeface="굴림" panose="020B0600000101010101" pitchFamily="50" charset="-127"/>
                  <a:ea typeface="배달의민족 도현" panose="020B0600000101010101"/>
                  <a:cs typeface="바탕" panose="02030600000101010101" pitchFamily="18" charset="-127"/>
                </a:rPr>
                <a:t>xslt</a:t>
              </a:r>
              <a:r>
                <a:rPr lang="ko-KR" altLang="ko-KR" sz="3200" kern="100" dirty="0">
                  <a:solidFill>
                    <a:schemeClr val="tx1"/>
                  </a:solidFill>
                  <a:latin typeface="굴림" panose="020B0600000101010101" pitchFamily="50" charset="-127"/>
                  <a:ea typeface="배달의민족 도현" panose="020B0600000101010101"/>
                  <a:cs typeface="바탕" panose="02030600000101010101" pitchFamily="18" charset="-127"/>
                </a:rPr>
                <a:t>를 제작하여</a:t>
              </a:r>
              <a:r>
                <a:rPr lang="en-US" altLang="ko-KR" sz="3200" kern="100" dirty="0">
                  <a:solidFill>
                    <a:schemeClr val="tx1"/>
                  </a:solidFill>
                  <a:latin typeface="굴림" panose="020B0600000101010101" pitchFamily="50" charset="-127"/>
                  <a:ea typeface="배달의민족 도현" panose="020B0600000101010101"/>
                  <a:cs typeface="바탕" panose="02030600000101010101" pitchFamily="18" charset="-127"/>
                </a:rPr>
                <a:t> xml</a:t>
              </a:r>
              <a:r>
                <a:rPr lang="ko-KR" altLang="ko-KR" sz="3200" kern="100" dirty="0">
                  <a:solidFill>
                    <a:schemeClr val="tx1"/>
                  </a:solidFill>
                  <a:latin typeface="굴림" panose="020B0600000101010101" pitchFamily="50" charset="-127"/>
                  <a:ea typeface="배달의민족 도현" panose="020B0600000101010101"/>
                  <a:cs typeface="바탕" panose="02030600000101010101" pitchFamily="18" charset="-127"/>
                </a:rPr>
                <a:t>을</a:t>
              </a:r>
              <a:r>
                <a:rPr lang="en-US" altLang="ko-KR" sz="3200" kern="100" dirty="0">
                  <a:solidFill>
                    <a:schemeClr val="tx1"/>
                  </a:solidFill>
                  <a:latin typeface="굴림" panose="020B0600000101010101" pitchFamily="50" charset="-127"/>
                  <a:ea typeface="배달의민족 도현" panose="020B0600000101010101"/>
                  <a:cs typeface="바탕" panose="02030600000101010101" pitchFamily="18" charset="-127"/>
                </a:rPr>
                <a:t> html </a:t>
              </a:r>
              <a:r>
                <a:rPr lang="ko-KR" altLang="ko-KR" sz="3200" kern="100" dirty="0">
                  <a:solidFill>
                    <a:schemeClr val="tx1"/>
                  </a:solidFill>
                  <a:latin typeface="굴림" panose="020B0600000101010101" pitchFamily="50" charset="-127"/>
                  <a:ea typeface="배달의민족 도현" panose="020B0600000101010101"/>
                  <a:cs typeface="바탕" panose="02030600000101010101" pitchFamily="18" charset="-127"/>
                </a:rPr>
                <a:t>형태로 변경</a:t>
              </a:r>
            </a:p>
            <a:p>
              <a:pPr marL="743842" indent="-743842">
                <a:lnSpc>
                  <a:spcPct val="125000"/>
                </a:lnSpc>
                <a:buFont typeface="+mj-lt"/>
                <a:buAutoNum type="arabicPeriod"/>
              </a:pPr>
              <a:r>
                <a:rPr lang="ko-KR" altLang="ko-KR" sz="3200" kern="100" dirty="0">
                  <a:solidFill>
                    <a:schemeClr val="tx1"/>
                  </a:solidFill>
                  <a:latin typeface="굴림" panose="020B0600000101010101" pitchFamily="50" charset="-127"/>
                  <a:ea typeface="배달의민족 도현" panose="020B0600000101010101"/>
                  <a:cs typeface="바탕" panose="02030600000101010101" pitchFamily="18" charset="-127"/>
                </a:rPr>
                <a:t>클라이언트에서</a:t>
              </a:r>
              <a:r>
                <a:rPr lang="en-US" altLang="ko-KR" sz="3200" kern="100" dirty="0">
                  <a:solidFill>
                    <a:schemeClr val="tx1"/>
                  </a:solidFill>
                  <a:latin typeface="굴림" panose="020B0600000101010101" pitchFamily="50" charset="-127"/>
                  <a:ea typeface="배달의민족 도현" panose="020B0600000101010101"/>
                  <a:cs typeface="바탕" panose="02030600000101010101" pitchFamily="18" charset="-127"/>
                </a:rPr>
                <a:t> html</a:t>
              </a:r>
              <a:r>
                <a:rPr lang="ko-KR" altLang="ko-KR" sz="3200" kern="100" dirty="0">
                  <a:solidFill>
                    <a:schemeClr val="tx1"/>
                  </a:solidFill>
                  <a:latin typeface="굴림" panose="020B0600000101010101" pitchFamily="50" charset="-127"/>
                  <a:ea typeface="배달의민족 도현" panose="020B0600000101010101"/>
                  <a:cs typeface="바탕" panose="02030600000101010101" pitchFamily="18" charset="-127"/>
                </a:rPr>
                <a:t>을 출력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D4DC596-13D2-4B9B-A588-7A4603A6F126}"/>
              </a:ext>
            </a:extLst>
          </p:cNvPr>
          <p:cNvGrpSpPr/>
          <p:nvPr/>
        </p:nvGrpSpPr>
        <p:grpSpPr>
          <a:xfrm>
            <a:off x="274865" y="3860155"/>
            <a:ext cx="9417059" cy="4150343"/>
            <a:chOff x="211381" y="7875106"/>
            <a:chExt cx="20922066" cy="452025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BA94EE1-33B2-49EA-BB0E-3CA22A888E58}"/>
                </a:ext>
              </a:extLst>
            </p:cNvPr>
            <p:cNvSpPr/>
            <p:nvPr/>
          </p:nvSpPr>
          <p:spPr>
            <a:xfrm>
              <a:off x="211381" y="7875106"/>
              <a:ext cx="20922066" cy="4520254"/>
            </a:xfrm>
            <a:prstGeom prst="rect">
              <a:avLst/>
            </a:prstGeom>
            <a:solidFill>
              <a:srgbClr val="3E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CFA42C-F888-426D-B25F-1F7191FE428E}"/>
                </a:ext>
              </a:extLst>
            </p:cNvPr>
            <p:cNvSpPr txBox="1"/>
            <p:nvPr/>
          </p:nvSpPr>
          <p:spPr>
            <a:xfrm>
              <a:off x="413752" y="8093317"/>
              <a:ext cx="59570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</a:rPr>
                <a:t>1. </a:t>
              </a:r>
              <a:r>
                <a:rPr lang="ko-KR" altLang="en-US" sz="4000" b="1" dirty="0">
                  <a:solidFill>
                    <a:schemeClr val="bg1"/>
                  </a:solidFill>
                </a:rPr>
                <a:t>작품</a:t>
              </a:r>
              <a:r>
                <a:rPr lang="en-US" altLang="ko-KR" sz="40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4000" b="1" dirty="0">
                  <a:solidFill>
                    <a:schemeClr val="bg1"/>
                  </a:solidFill>
                </a:rPr>
                <a:t>및 프로젝트 소개</a:t>
              </a:r>
            </a:p>
          </p:txBody>
        </p:sp>
        <p:sp>
          <p:nvSpPr>
            <p:cNvPr id="40" name="사각형: 잘린 대각선 방향 모서리 39">
              <a:extLst>
                <a:ext uri="{FF2B5EF4-FFF2-40B4-BE49-F238E27FC236}">
                  <a16:creationId xmlns:a16="http://schemas.microsoft.com/office/drawing/2014/main" id="{FB79E2FD-2742-45C0-B89E-23C295F7B210}"/>
                </a:ext>
              </a:extLst>
            </p:cNvPr>
            <p:cNvSpPr/>
            <p:nvPr/>
          </p:nvSpPr>
          <p:spPr>
            <a:xfrm>
              <a:off x="601317" y="9288393"/>
              <a:ext cx="19864192" cy="2458982"/>
            </a:xfrm>
            <a:prstGeom prst="snip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3200" dirty="0">
                  <a:solidFill>
                    <a:schemeClr val="tx1"/>
                  </a:solidFill>
                  <a:latin typeface="중간안상수체" panose="02010504000101010101" pitchFamily="2" charset="-127"/>
                  <a:ea typeface="배달의민족 도현" panose="020B0600000101010101" pitchFamily="50" charset="-127"/>
                </a:rPr>
                <a:t>프로젝트인 </a:t>
              </a:r>
              <a:r>
                <a:rPr lang="en-US" altLang="ko-KR" sz="3200" dirty="0">
                  <a:solidFill>
                    <a:schemeClr val="tx1"/>
                  </a:solidFill>
                  <a:latin typeface="중간안상수체" panose="02010504000101010101" pitchFamily="2" charset="-127"/>
                  <a:ea typeface="배달의민족 도현" panose="020B0600000101010101" pitchFamily="50" charset="-127"/>
                </a:rPr>
                <a:t>Music Seat</a:t>
              </a:r>
              <a:r>
                <a:rPr lang="ko-KR" altLang="en-US" sz="3200" dirty="0">
                  <a:solidFill>
                    <a:schemeClr val="tx1"/>
                  </a:solidFill>
                  <a:latin typeface="중간안상수체" panose="02010504000101010101" pitchFamily="2" charset="-127"/>
                  <a:ea typeface="배달의민족 도현" panose="020B0600000101010101" pitchFamily="50" charset="-127"/>
                </a:rPr>
                <a:t>는 </a:t>
              </a:r>
              <a:r>
                <a:rPr lang="en-US" altLang="ko-KR" sz="3200" dirty="0">
                  <a:solidFill>
                    <a:schemeClr val="tx1"/>
                  </a:solidFill>
                  <a:latin typeface="중간안상수체" panose="02010504000101010101" pitchFamily="2" charset="-127"/>
                  <a:ea typeface="배달의민족 도현" panose="020B0600000101010101" pitchFamily="50" charset="-127"/>
                </a:rPr>
                <a:t>YouTube</a:t>
              </a:r>
              <a:r>
                <a:rPr lang="ko-KR" altLang="en-US" sz="3200" dirty="0">
                  <a:solidFill>
                    <a:schemeClr val="tx1"/>
                  </a:solidFill>
                  <a:latin typeface="중간안상수체" panose="02010504000101010101" pitchFamily="2" charset="-127"/>
                  <a:ea typeface="배달의민족 도현" panose="020B0600000101010101" pitchFamily="50" charset="-127"/>
                </a:rPr>
                <a:t>의 동영상 </a:t>
              </a:r>
              <a:r>
                <a:rPr lang="en-US" altLang="ko-KR" sz="3200" dirty="0">
                  <a:solidFill>
                    <a:schemeClr val="tx1"/>
                  </a:solidFill>
                  <a:latin typeface="중간안상수체" panose="02010504000101010101" pitchFamily="2" charset="-127"/>
                  <a:ea typeface="배달의민족 도현" panose="020B0600000101010101" pitchFamily="50" charset="-127"/>
                </a:rPr>
                <a:t>URL</a:t>
              </a:r>
              <a:r>
                <a:rPr lang="ko-KR" altLang="en-US" sz="3200" dirty="0">
                  <a:solidFill>
                    <a:schemeClr val="tx1"/>
                  </a:solidFill>
                  <a:latin typeface="중간안상수체" panose="02010504000101010101" pitchFamily="2" charset="-127"/>
                  <a:ea typeface="배달의민족 도현" panose="020B0600000101010101" pitchFamily="50" charset="-127"/>
                </a:rPr>
                <a:t>에서 음원을 추출하여 리듬게임 형식의 악보로 변환해주는 프로그램을 개발하는 프로젝트입니다</a:t>
              </a:r>
              <a:r>
                <a:rPr lang="en-US" altLang="ko-KR" sz="3200" dirty="0">
                  <a:solidFill>
                    <a:schemeClr val="tx1"/>
                  </a:solidFill>
                  <a:latin typeface="중간안상수체" panose="02010504000101010101" pitchFamily="2" charset="-127"/>
                  <a:ea typeface="배달의민족 도현" panose="020B0600000101010101" pitchFamily="50" charset="-127"/>
                </a:rPr>
                <a:t>.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047270D-A8DD-4EB4-B06F-1ACB2D2AC89D}"/>
              </a:ext>
            </a:extLst>
          </p:cNvPr>
          <p:cNvGrpSpPr/>
          <p:nvPr/>
        </p:nvGrpSpPr>
        <p:grpSpPr>
          <a:xfrm>
            <a:off x="10196977" y="3862636"/>
            <a:ext cx="10736272" cy="4150343"/>
            <a:chOff x="211381" y="7875106"/>
            <a:chExt cx="20922066" cy="452025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265087E-59C8-465B-98D5-70CB42EA8346}"/>
                </a:ext>
              </a:extLst>
            </p:cNvPr>
            <p:cNvSpPr/>
            <p:nvPr/>
          </p:nvSpPr>
          <p:spPr>
            <a:xfrm>
              <a:off x="211381" y="7875106"/>
              <a:ext cx="20922066" cy="4520254"/>
            </a:xfrm>
            <a:prstGeom prst="rect">
              <a:avLst/>
            </a:prstGeom>
            <a:solidFill>
              <a:srgbClr val="3E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46862A2-4525-4B8D-977C-75DE1E3A9011}"/>
                </a:ext>
              </a:extLst>
            </p:cNvPr>
            <p:cNvSpPr txBox="1"/>
            <p:nvPr/>
          </p:nvSpPr>
          <p:spPr>
            <a:xfrm>
              <a:off x="413752" y="8093317"/>
              <a:ext cx="5904638" cy="77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</a:rPr>
                <a:t>2. </a:t>
              </a:r>
              <a:r>
                <a:rPr lang="ko-KR" altLang="en-US" sz="4000" b="1" dirty="0">
                  <a:solidFill>
                    <a:schemeClr val="bg1"/>
                  </a:solidFill>
                </a:rPr>
                <a:t>개발 동기</a:t>
              </a:r>
            </a:p>
          </p:txBody>
        </p:sp>
        <p:sp>
          <p:nvSpPr>
            <p:cNvPr id="44" name="사각형: 잘린 대각선 방향 모서리 43">
              <a:extLst>
                <a:ext uri="{FF2B5EF4-FFF2-40B4-BE49-F238E27FC236}">
                  <a16:creationId xmlns:a16="http://schemas.microsoft.com/office/drawing/2014/main" id="{4ADB1CBD-B59F-471A-A95D-1723F96C7ED8}"/>
                </a:ext>
              </a:extLst>
            </p:cNvPr>
            <p:cNvSpPr/>
            <p:nvPr/>
          </p:nvSpPr>
          <p:spPr>
            <a:xfrm>
              <a:off x="530908" y="9144912"/>
              <a:ext cx="20350711" cy="2867298"/>
            </a:xfrm>
            <a:prstGeom prst="snip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3200" dirty="0">
                  <a:solidFill>
                    <a:schemeClr val="tx1"/>
                  </a:solidFill>
                  <a:ea typeface="배달의민족 도현" panose="020B0600000101010101" pitchFamily="50" charset="-127"/>
                </a:rPr>
                <a:t>Music</a:t>
              </a:r>
              <a:r>
                <a:rPr lang="ko-KR" altLang="en-US" sz="3200" dirty="0">
                  <a:solidFill>
                    <a:schemeClr val="tx1"/>
                  </a:solidFill>
                  <a:ea typeface="배달의민족 도현" panose="020B0600000101010101" pitchFamily="50" charset="-127"/>
                </a:rPr>
                <a:t> </a:t>
              </a:r>
              <a:r>
                <a:rPr lang="en-US" altLang="ko-KR" sz="3200" dirty="0">
                  <a:solidFill>
                    <a:schemeClr val="tx1"/>
                  </a:solidFill>
                  <a:ea typeface="배달의민족 도현" panose="020B0600000101010101" pitchFamily="50" charset="-127"/>
                </a:rPr>
                <a:t>Seat</a:t>
              </a:r>
              <a:r>
                <a:rPr lang="ko-KR" altLang="en-US" sz="3200" dirty="0">
                  <a:solidFill>
                    <a:schemeClr val="tx1"/>
                  </a:solidFill>
                  <a:ea typeface="배달의민족 도현" panose="020B0600000101010101" pitchFamily="50" charset="-127"/>
                </a:rPr>
                <a:t>는 일반인들이 대중적인 음악의  악보를 구할 때 전문적으로 배워 청음 하여 한음 씩 적거나</a:t>
              </a:r>
              <a:r>
                <a:rPr lang="en-US" altLang="ko-KR" sz="3200" dirty="0">
                  <a:solidFill>
                    <a:schemeClr val="tx1"/>
                  </a:solidFill>
                  <a:ea typeface="배달의민족 도현" panose="020B0600000101010101" pitchFamily="50" charset="-127"/>
                </a:rPr>
                <a:t>, </a:t>
              </a:r>
              <a:r>
                <a:rPr lang="ko-KR" altLang="en-US" sz="3200" dirty="0">
                  <a:solidFill>
                    <a:schemeClr val="tx1"/>
                  </a:solidFill>
                  <a:ea typeface="배달의민족 도현" panose="020B0600000101010101" pitchFamily="50" charset="-127"/>
                </a:rPr>
                <a:t>아예 악보를 구하지 못하는 경우가 발생하는 경우가 많아 이를  타개하고자 하는 목적을 갖고 시작되었습니다</a:t>
              </a:r>
              <a:r>
                <a:rPr lang="en-US" altLang="ko-KR" sz="3200" dirty="0">
                  <a:solidFill>
                    <a:schemeClr val="tx1"/>
                  </a:solidFill>
                  <a:ea typeface="배달의민족 도현" panose="020B0600000101010101" pitchFamily="50" charset="-127"/>
                </a:rPr>
                <a:t>.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02DEB6E-F62F-4248-87B8-54E771F60F30}"/>
              </a:ext>
            </a:extLst>
          </p:cNvPr>
          <p:cNvGrpSpPr/>
          <p:nvPr/>
        </p:nvGrpSpPr>
        <p:grpSpPr>
          <a:xfrm>
            <a:off x="1665702" y="24678634"/>
            <a:ext cx="12204097" cy="4882306"/>
            <a:chOff x="211381" y="7875106"/>
            <a:chExt cx="20922066" cy="4520254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4F4CD43-74C0-4848-93DB-C9323F0EDAD9}"/>
                </a:ext>
              </a:extLst>
            </p:cNvPr>
            <p:cNvSpPr/>
            <p:nvPr/>
          </p:nvSpPr>
          <p:spPr>
            <a:xfrm>
              <a:off x="211381" y="7875106"/>
              <a:ext cx="20922066" cy="4520254"/>
            </a:xfrm>
            <a:prstGeom prst="rect">
              <a:avLst/>
            </a:prstGeom>
            <a:solidFill>
              <a:srgbClr val="3E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8BB9425-13CD-4410-B6FC-F5E81E721611}"/>
                </a:ext>
              </a:extLst>
            </p:cNvPr>
            <p:cNvSpPr txBox="1"/>
            <p:nvPr/>
          </p:nvSpPr>
          <p:spPr>
            <a:xfrm>
              <a:off x="413753" y="8093317"/>
              <a:ext cx="6731804" cy="77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</a:rPr>
                <a:t>5. </a:t>
              </a:r>
              <a:r>
                <a:rPr lang="ko-KR" altLang="en-US" sz="4000" b="1" dirty="0">
                  <a:solidFill>
                    <a:schemeClr val="bg1"/>
                  </a:solidFill>
                </a:rPr>
                <a:t>기대 효과</a:t>
              </a:r>
            </a:p>
          </p:txBody>
        </p:sp>
        <p:sp>
          <p:nvSpPr>
            <p:cNvPr id="50" name="사각형: 잘린 대각선 방향 모서리 49">
              <a:extLst>
                <a:ext uri="{FF2B5EF4-FFF2-40B4-BE49-F238E27FC236}">
                  <a16:creationId xmlns:a16="http://schemas.microsoft.com/office/drawing/2014/main" id="{1784BB3E-D480-4363-B5BD-AE14176C969A}"/>
                </a:ext>
              </a:extLst>
            </p:cNvPr>
            <p:cNvSpPr/>
            <p:nvPr/>
          </p:nvSpPr>
          <p:spPr>
            <a:xfrm>
              <a:off x="601317" y="9082508"/>
              <a:ext cx="19864194" cy="2932496"/>
            </a:xfrm>
            <a:prstGeom prst="snip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32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악보를 필요로 하는 사람들이 쉽게 원하는 곡의 악보를 얻을 수 있도록 하며 기존 제품들 과의 차별화를 위해 악보를 화면에 출력 시 리듬게임 형식으로 출력하여 악보를 처음 보는 초보자들도 쉽게 악보를 이해 할 수 있게 할 것 입니다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AFA8F55-76FC-44BD-A452-FC3AE665E2F0}"/>
              </a:ext>
            </a:extLst>
          </p:cNvPr>
          <p:cNvGrpSpPr/>
          <p:nvPr/>
        </p:nvGrpSpPr>
        <p:grpSpPr>
          <a:xfrm>
            <a:off x="720354" y="15483499"/>
            <a:ext cx="19597378" cy="8185153"/>
            <a:chOff x="1206644" y="14507481"/>
            <a:chExt cx="19597378" cy="8185153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AC7D798-6FAE-4A64-86C4-0050BE8709AB}"/>
                </a:ext>
              </a:extLst>
            </p:cNvPr>
            <p:cNvSpPr/>
            <p:nvPr/>
          </p:nvSpPr>
          <p:spPr>
            <a:xfrm>
              <a:off x="1206644" y="14507481"/>
              <a:ext cx="19597378" cy="8185153"/>
            </a:xfrm>
            <a:prstGeom prst="rect">
              <a:avLst/>
            </a:prstGeom>
            <a:solidFill>
              <a:srgbClr val="3E3E3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939C436F-8A7B-41A2-908B-BF8DF3406916}"/>
                </a:ext>
              </a:extLst>
            </p:cNvPr>
            <p:cNvGrpSpPr/>
            <p:nvPr/>
          </p:nvGrpSpPr>
          <p:grpSpPr>
            <a:xfrm>
              <a:off x="1358113" y="14696313"/>
              <a:ext cx="18996409" cy="7352569"/>
              <a:chOff x="1358113" y="14696313"/>
              <a:chExt cx="18996409" cy="7352569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C0A21DC-06D1-43E4-925F-2A21C1483BA4}"/>
                  </a:ext>
                </a:extLst>
              </p:cNvPr>
              <p:cNvSpPr/>
              <p:nvPr/>
            </p:nvSpPr>
            <p:spPr>
              <a:xfrm>
                <a:off x="1706599" y="15758160"/>
                <a:ext cx="3391104" cy="629072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0" dirty="0">
                    <a:solidFill>
                      <a:schemeClr val="tx1"/>
                    </a:solidFill>
                  </a:rPr>
                  <a:t>Client</a:t>
                </a:r>
                <a:endParaRPr lang="ko-KR" altLang="en-US" sz="8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F6E09A49-01FD-4B8F-998F-43F379B491AF}"/>
                  </a:ext>
                </a:extLst>
              </p:cNvPr>
              <p:cNvGrpSpPr/>
              <p:nvPr/>
            </p:nvGrpSpPr>
            <p:grpSpPr>
              <a:xfrm>
                <a:off x="5455920" y="15386969"/>
                <a:ext cx="3935364" cy="1407511"/>
                <a:chOff x="5455920" y="15386969"/>
                <a:chExt cx="3935364" cy="1407511"/>
              </a:xfrm>
            </p:grpSpPr>
            <p:sp>
              <p:nvSpPr>
                <p:cNvPr id="52" name="화살표: 오른쪽 51">
                  <a:extLst>
                    <a:ext uri="{FF2B5EF4-FFF2-40B4-BE49-F238E27FC236}">
                      <a16:creationId xmlns:a16="http://schemas.microsoft.com/office/drawing/2014/main" id="{35F0011D-F265-4E21-B80C-AF8550EC694D}"/>
                    </a:ext>
                  </a:extLst>
                </p:cNvPr>
                <p:cNvSpPr/>
                <p:nvPr/>
              </p:nvSpPr>
              <p:spPr>
                <a:xfrm>
                  <a:off x="5455920" y="16306800"/>
                  <a:ext cx="3935364" cy="487680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C8815FC-47CE-432B-A3A3-316E9BBE0D19}"/>
                    </a:ext>
                  </a:extLst>
                </p:cNvPr>
                <p:cNvSpPr txBox="1"/>
                <p:nvPr/>
              </p:nvSpPr>
              <p:spPr>
                <a:xfrm>
                  <a:off x="6359460" y="15386969"/>
                  <a:ext cx="1965731" cy="923330"/>
                </a:xfrm>
                <a:prstGeom prst="rect">
                  <a:avLst/>
                </a:prstGeom>
                <a:solidFill>
                  <a:srgbClr val="3E3E3E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5400" b="1" dirty="0">
                      <a:solidFill>
                        <a:schemeClr val="bg1"/>
                      </a:solidFill>
                    </a:rPr>
                    <a:t>HTTP</a:t>
                  </a:r>
                  <a:endParaRPr lang="ko-KR" altLang="en-US" sz="54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5" name="화살표: 오른쪽 54">
                <a:extLst>
                  <a:ext uri="{FF2B5EF4-FFF2-40B4-BE49-F238E27FC236}">
                    <a16:creationId xmlns:a16="http://schemas.microsoft.com/office/drawing/2014/main" id="{E7C387A4-0ACA-42AF-B367-D71F2ACD8A33}"/>
                  </a:ext>
                </a:extLst>
              </p:cNvPr>
              <p:cNvSpPr/>
              <p:nvPr/>
            </p:nvSpPr>
            <p:spPr>
              <a:xfrm rot="10800000">
                <a:off x="5356864" y="21094469"/>
                <a:ext cx="3935364" cy="487680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53F4A4ED-18EF-4140-A72B-C5FA2B9B476E}"/>
                  </a:ext>
                </a:extLst>
              </p:cNvPr>
              <p:cNvGrpSpPr/>
              <p:nvPr/>
            </p:nvGrpSpPr>
            <p:grpSpPr>
              <a:xfrm>
                <a:off x="9526826" y="15517463"/>
                <a:ext cx="10827696" cy="6531419"/>
                <a:chOff x="9526826" y="15517463"/>
                <a:chExt cx="10827696" cy="6531419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096C8142-B644-4F9A-B4DC-6653914E6328}"/>
                    </a:ext>
                  </a:extLst>
                </p:cNvPr>
                <p:cNvSpPr/>
                <p:nvPr/>
              </p:nvSpPr>
              <p:spPr>
                <a:xfrm>
                  <a:off x="9526826" y="15517463"/>
                  <a:ext cx="10827696" cy="653141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4FC5E43E-2DC0-4F10-8DE2-0CF724F07059}"/>
                    </a:ext>
                  </a:extLst>
                </p:cNvPr>
                <p:cNvSpPr/>
                <p:nvPr/>
              </p:nvSpPr>
              <p:spPr>
                <a:xfrm>
                  <a:off x="10011265" y="15955308"/>
                  <a:ext cx="4421015" cy="6021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4400" dirty="0">
                      <a:solidFill>
                        <a:schemeClr val="tx1"/>
                      </a:solidFill>
                    </a:rPr>
                    <a:t>Restful API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DF6E647E-7E26-419A-9E29-04FF3B3E4A6D}"/>
                    </a:ext>
                  </a:extLst>
                </p:cNvPr>
                <p:cNvSpPr/>
                <p:nvPr/>
              </p:nvSpPr>
              <p:spPr>
                <a:xfrm>
                  <a:off x="10011264" y="17096873"/>
                  <a:ext cx="4421015" cy="6021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dirty="0">
                      <a:solidFill>
                        <a:schemeClr val="tx1"/>
                      </a:solidFill>
                    </a:rPr>
                    <a:t>YouTube Downloader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DEDA2CF4-075C-4E5F-B1D5-C56AFAD09CAE}"/>
                    </a:ext>
                  </a:extLst>
                </p:cNvPr>
                <p:cNvSpPr/>
                <p:nvPr/>
              </p:nvSpPr>
              <p:spPr>
                <a:xfrm>
                  <a:off x="10011264" y="18430682"/>
                  <a:ext cx="4421015" cy="6021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0" dirty="0">
                      <a:solidFill>
                        <a:schemeClr val="tx1"/>
                      </a:solidFill>
                    </a:rPr>
                    <a:t>Video to wav Convertor</a:t>
                  </a:r>
                  <a:endParaRPr lang="ko-KR" altLang="en-US" sz="3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6303471B-A433-469C-A291-55C99E6C7A3E}"/>
                    </a:ext>
                  </a:extLst>
                </p:cNvPr>
                <p:cNvSpPr/>
                <p:nvPr/>
              </p:nvSpPr>
              <p:spPr>
                <a:xfrm>
                  <a:off x="10011263" y="19681085"/>
                  <a:ext cx="4421015" cy="6021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600" dirty="0">
                      <a:solidFill>
                        <a:schemeClr val="tx1"/>
                      </a:solidFill>
                    </a:rPr>
                    <a:t>Note Extractor</a:t>
                  </a:r>
                  <a:endParaRPr lang="ko-KR" altLang="en-US" sz="3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BB34D12B-2202-47E0-998C-7FCE3CF44EBA}"/>
                    </a:ext>
                  </a:extLst>
                </p:cNvPr>
                <p:cNvSpPr/>
                <p:nvPr/>
              </p:nvSpPr>
              <p:spPr>
                <a:xfrm>
                  <a:off x="9996022" y="20931488"/>
                  <a:ext cx="4421015" cy="6021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600" dirty="0">
                      <a:solidFill>
                        <a:schemeClr val="tx1"/>
                      </a:solidFill>
                    </a:rPr>
                    <a:t>Music XML Builder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화살표: 아래쪽 62">
                  <a:extLst>
                    <a:ext uri="{FF2B5EF4-FFF2-40B4-BE49-F238E27FC236}">
                      <a16:creationId xmlns:a16="http://schemas.microsoft.com/office/drawing/2014/main" id="{2CD3CA88-568E-4017-81E1-89E40D706B97}"/>
                    </a:ext>
                  </a:extLst>
                </p:cNvPr>
                <p:cNvSpPr/>
                <p:nvPr/>
              </p:nvSpPr>
              <p:spPr>
                <a:xfrm>
                  <a:off x="11894820" y="16574531"/>
                  <a:ext cx="289560" cy="539413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화살표: 아래쪽 63">
                  <a:extLst>
                    <a:ext uri="{FF2B5EF4-FFF2-40B4-BE49-F238E27FC236}">
                      <a16:creationId xmlns:a16="http://schemas.microsoft.com/office/drawing/2014/main" id="{29B62CFF-E6F3-49B4-A6B9-448EEE285D81}"/>
                    </a:ext>
                  </a:extLst>
                </p:cNvPr>
                <p:cNvSpPr/>
                <p:nvPr/>
              </p:nvSpPr>
              <p:spPr>
                <a:xfrm>
                  <a:off x="11894820" y="17781738"/>
                  <a:ext cx="289560" cy="539413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화살표: 아래쪽 64">
                  <a:extLst>
                    <a:ext uri="{FF2B5EF4-FFF2-40B4-BE49-F238E27FC236}">
                      <a16:creationId xmlns:a16="http://schemas.microsoft.com/office/drawing/2014/main" id="{68D2B00E-D2FF-4503-98CC-78848D325358}"/>
                    </a:ext>
                  </a:extLst>
                </p:cNvPr>
                <p:cNvSpPr/>
                <p:nvPr/>
              </p:nvSpPr>
              <p:spPr>
                <a:xfrm>
                  <a:off x="11925300" y="19090334"/>
                  <a:ext cx="289560" cy="539413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화살표: 아래쪽 65">
                  <a:extLst>
                    <a:ext uri="{FF2B5EF4-FFF2-40B4-BE49-F238E27FC236}">
                      <a16:creationId xmlns:a16="http://schemas.microsoft.com/office/drawing/2014/main" id="{39228CCF-7532-42D1-AB30-06E60531436C}"/>
                    </a:ext>
                  </a:extLst>
                </p:cNvPr>
                <p:cNvSpPr/>
                <p:nvPr/>
              </p:nvSpPr>
              <p:spPr>
                <a:xfrm>
                  <a:off x="11925300" y="20391120"/>
                  <a:ext cx="289560" cy="539413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E52F2BCE-1B7C-4A21-B39C-25B3BDE209D1}"/>
                    </a:ext>
                  </a:extLst>
                </p:cNvPr>
                <p:cNvSpPr/>
                <p:nvPr/>
              </p:nvSpPr>
              <p:spPr>
                <a:xfrm>
                  <a:off x="16459200" y="15859790"/>
                  <a:ext cx="2039815" cy="56738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600" dirty="0">
                      <a:solidFill>
                        <a:schemeClr val="tx1"/>
                      </a:solidFill>
                    </a:rPr>
                    <a:t>XSLT</a:t>
                  </a:r>
                  <a:endParaRPr lang="ko-KR" altLang="en-US" sz="6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화살표: 오른쪽 67">
                  <a:extLst>
                    <a:ext uri="{FF2B5EF4-FFF2-40B4-BE49-F238E27FC236}">
                      <a16:creationId xmlns:a16="http://schemas.microsoft.com/office/drawing/2014/main" id="{4D679C6A-FB1C-49CA-98BD-B7A79237E21D}"/>
                    </a:ext>
                  </a:extLst>
                </p:cNvPr>
                <p:cNvSpPr/>
                <p:nvPr/>
              </p:nvSpPr>
              <p:spPr>
                <a:xfrm>
                  <a:off x="14628052" y="21035596"/>
                  <a:ext cx="1695606" cy="40252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화살표: 오른쪽 68">
                  <a:extLst>
                    <a:ext uri="{FF2B5EF4-FFF2-40B4-BE49-F238E27FC236}">
                      <a16:creationId xmlns:a16="http://schemas.microsoft.com/office/drawing/2014/main" id="{D2639CD4-D9F5-4029-9EDD-F5CB69CA738B}"/>
                    </a:ext>
                  </a:extLst>
                </p:cNvPr>
                <p:cNvSpPr/>
                <p:nvPr/>
              </p:nvSpPr>
              <p:spPr>
                <a:xfrm rot="10800000">
                  <a:off x="14590316" y="16055121"/>
                  <a:ext cx="1695606" cy="40252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A1C1BEB-384C-4A39-8191-81B434A695C3}"/>
                    </a:ext>
                  </a:extLst>
                </p:cNvPr>
                <p:cNvSpPr txBox="1"/>
                <p:nvPr/>
              </p:nvSpPr>
              <p:spPr>
                <a:xfrm>
                  <a:off x="19116754" y="15953756"/>
                  <a:ext cx="1060227" cy="547851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vert="wordArtVertRtl" wrap="square" rtlCol="0">
                  <a:spAutoFit/>
                </a:bodyPr>
                <a:lstStyle/>
                <a:p>
                  <a:r>
                    <a:rPr lang="en-US" altLang="ko-KR" sz="4400" dirty="0"/>
                    <a:t>SERVER</a:t>
                  </a:r>
                  <a:endParaRPr lang="ko-KR" altLang="en-US" sz="4400" dirty="0"/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74AF07-E31A-4A38-94F8-60B94C0CDA60}"/>
                  </a:ext>
                </a:extLst>
              </p:cNvPr>
              <p:cNvSpPr txBox="1"/>
              <p:nvPr/>
            </p:nvSpPr>
            <p:spPr>
              <a:xfrm>
                <a:off x="1358113" y="14696313"/>
                <a:ext cx="478528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chemeClr val="bg1"/>
                    </a:solidFill>
                  </a:rPr>
                  <a:t>4. </a:t>
                </a:r>
                <a:r>
                  <a:rPr lang="ko-KR" altLang="en-US" sz="4800" b="1" dirty="0">
                    <a:solidFill>
                      <a:schemeClr val="bg1"/>
                    </a:solidFill>
                  </a:rPr>
                  <a:t>시스템</a:t>
                </a:r>
                <a:r>
                  <a:rPr lang="en-US" altLang="ko-KR" sz="4800" b="1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4800" b="1" dirty="0">
                    <a:solidFill>
                      <a:schemeClr val="bg1"/>
                    </a:solidFill>
                  </a:rPr>
                  <a:t>구조도</a:t>
                </a:r>
              </a:p>
            </p:txBody>
          </p:sp>
        </p:grpSp>
      </p:grpSp>
      <p:pic>
        <p:nvPicPr>
          <p:cNvPr id="78" name="그림 77">
            <a:extLst>
              <a:ext uri="{FF2B5EF4-FFF2-40B4-BE49-F238E27FC236}">
                <a16:creationId xmlns:a16="http://schemas.microsoft.com/office/drawing/2014/main" id="{86E34127-B710-4C94-BE71-437C44F0A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9620" y="24156891"/>
            <a:ext cx="4241071" cy="565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02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9C4DA0C-1405-46FB-A550-829E1ABB0D01}">
  <we:reference id="wa104178141" version="3.10.0.52" store="ko-KR" storeType="OMEX"/>
  <we:alternateReferences>
    <we:reference id="wa104178141" version="3.10.0.52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212</Words>
  <Application>Microsoft Office PowerPoint</Application>
  <PresentationFormat>사용자 지정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굴림</vt:lpstr>
      <vt:lpstr>맑은 고딕</vt:lpstr>
      <vt:lpstr>바탕</vt:lpstr>
      <vt:lpstr>배달의민족 도현</vt:lpstr>
      <vt:lpstr>중간안상수체</vt:lpstr>
      <vt:lpstr>Arial</vt:lpstr>
      <vt:lpstr>Elephant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임 현재</cp:lastModifiedBy>
  <cp:revision>42</cp:revision>
  <cp:lastPrinted>2018-05-02T07:27:00Z</cp:lastPrinted>
  <dcterms:created xsi:type="dcterms:W3CDTF">2018-05-02T04:10:25Z</dcterms:created>
  <dcterms:modified xsi:type="dcterms:W3CDTF">2018-05-19T08:05:54Z</dcterms:modified>
</cp:coreProperties>
</file>