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2"/>
  </p:notesMasterIdLst>
  <p:sldIdLst>
    <p:sldId id="257" r:id="rId2"/>
    <p:sldId id="258" r:id="rId3"/>
    <p:sldId id="277" r:id="rId4"/>
    <p:sldId id="278" r:id="rId5"/>
    <p:sldId id="289" r:id="rId6"/>
    <p:sldId id="290" r:id="rId7"/>
    <p:sldId id="295" r:id="rId8"/>
    <p:sldId id="296" r:id="rId9"/>
    <p:sldId id="297" r:id="rId10"/>
    <p:sldId id="259" r:id="rId11"/>
    <p:sldId id="284" r:id="rId12"/>
    <p:sldId id="320" r:id="rId13"/>
    <p:sldId id="327" r:id="rId14"/>
    <p:sldId id="321" r:id="rId15"/>
    <p:sldId id="328" r:id="rId16"/>
    <p:sldId id="322" r:id="rId17"/>
    <p:sldId id="332" r:id="rId18"/>
    <p:sldId id="329" r:id="rId19"/>
    <p:sldId id="323" r:id="rId20"/>
    <p:sldId id="335" r:id="rId21"/>
    <p:sldId id="336" r:id="rId22"/>
    <p:sldId id="337" r:id="rId23"/>
    <p:sldId id="267" r:id="rId24"/>
    <p:sldId id="324" r:id="rId25"/>
    <p:sldId id="326" r:id="rId26"/>
    <p:sldId id="333" r:id="rId27"/>
    <p:sldId id="338" r:id="rId28"/>
    <p:sldId id="331" r:id="rId29"/>
    <p:sldId id="261" r:id="rId30"/>
    <p:sldId id="262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023"/>
    <a:srgbClr val="51A599"/>
    <a:srgbClr val="DB4541"/>
    <a:srgbClr val="7F7F7F"/>
    <a:srgbClr val="C4E1B9"/>
    <a:srgbClr val="A8E0AB"/>
    <a:srgbClr val="D1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79" autoAdjust="0"/>
    <p:restoredTop sz="94973" autoAdjust="0"/>
  </p:normalViewPr>
  <p:slideViewPr>
    <p:cSldViewPr snapToGrid="0">
      <p:cViewPr varScale="1">
        <p:scale>
          <a:sx n="68" d="100"/>
          <a:sy n="68" d="100"/>
        </p:scale>
        <p:origin x="14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A2DEE-737B-42EB-891C-20DA0F28980F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6FB93-A3A2-422D-8728-69F7150C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676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8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91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사진 촬영 </a:t>
            </a:r>
            <a:r>
              <a:rPr lang="en-US" altLang="ko-KR" dirty="0"/>
              <a:t>or </a:t>
            </a:r>
            <a:r>
              <a:rPr lang="ko-KR" altLang="en-US" dirty="0"/>
              <a:t>사진 선택하여 편집할 수 있어야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시스템은 변환 결과를 적절히 반환해야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성공 시 수도코드와 변환된 코드를 비교할 수 있어야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실패 시 어떤 오류가 발생했는지 알 수 있어야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변환된 소스코드인 결과물을 공유하여 활용할 수 있어야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531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746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174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6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306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741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61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0315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880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836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1666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136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035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268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>
                <a:solidFill>
                  <a:prstClr val="black"/>
                </a:solidFill>
              </a:rPr>
              <a:pPr/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965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>
                <a:solidFill>
                  <a:prstClr val="black"/>
                </a:solidFill>
              </a:rPr>
              <a:pPr/>
              <a:t>25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300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>
                <a:solidFill>
                  <a:prstClr val="black"/>
                </a:solidFill>
              </a:rPr>
              <a:pPr/>
              <a:t>26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7154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8681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997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프로젝트 소개입니다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242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00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889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330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77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199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153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05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64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12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3626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933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612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703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968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58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29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98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62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81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76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6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55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39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8A83925-A9A9-4ED2-98A1-5E9D4401F807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896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04034" y="1393171"/>
            <a:ext cx="7461072" cy="1299851"/>
          </a:xfrm>
        </p:spPr>
        <p:txBody>
          <a:bodyPr>
            <a:normAutofit/>
          </a:bodyPr>
          <a:lstStyle/>
          <a:p>
            <a:r>
              <a:rPr lang="ko-KR" altLang="en-US" sz="7200" b="1" spc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코웨이</a:t>
            </a:r>
            <a:endParaRPr lang="ko-KR" altLang="en-US" sz="7200" spc="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020" y="4552202"/>
            <a:ext cx="7080026" cy="1932519"/>
          </a:xfrm>
        </p:spPr>
        <p:txBody>
          <a:bodyPr>
            <a:normAutofit/>
          </a:bodyPr>
          <a:lstStyle/>
          <a:p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소프트웨어공학부</a:t>
            </a:r>
            <a:endParaRPr lang="en-US" altLang="ko-KR" sz="16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20132889 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신종혁 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20123043 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박세용</a:t>
            </a:r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20123087 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이성준 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20142773 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최인정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C7F02FD-0BA8-4230-8EC1-1DE4E5B0FBDC}"/>
              </a:ext>
            </a:extLst>
          </p:cNvPr>
          <p:cNvSpPr txBox="1">
            <a:spLocks/>
          </p:cNvSpPr>
          <p:nvPr/>
        </p:nvSpPr>
        <p:spPr>
          <a:xfrm>
            <a:off x="2995658" y="2305798"/>
            <a:ext cx="3726417" cy="184368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8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coding</a:t>
            </a:r>
            <a:br>
              <a:rPr lang="en-US" altLang="ko-KR" sz="28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wherever</a:t>
            </a:r>
            <a:br>
              <a:rPr lang="en-US" altLang="ko-KR" sz="28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	 easily</a:t>
            </a:r>
            <a:endParaRPr lang="ko-KR" altLang="en-US" sz="28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129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1413" y="2716922"/>
            <a:ext cx="8273447" cy="1069103"/>
          </a:xfrm>
        </p:spPr>
        <p:txBody>
          <a:bodyPr>
            <a:normAutofit fontScale="90000"/>
          </a:bodyPr>
          <a:lstStyle/>
          <a:p>
            <a:r>
              <a:rPr lang="en-US" altLang="ko-KR" sz="6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6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내용 및 중간결과 </a:t>
            </a:r>
          </a:p>
        </p:txBody>
      </p:sp>
    </p:spTree>
    <p:extLst>
      <p:ext uri="{BB962C8B-B14F-4D97-AF65-F5344CB8AC3E}">
        <p14:creationId xmlns:p14="http://schemas.microsoft.com/office/powerpoint/2010/main" val="3418267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7">
            <a:extLst>
              <a:ext uri="{FF2B5EF4-FFF2-40B4-BE49-F238E27FC236}">
                <a16:creationId xmlns:a16="http://schemas.microsoft.com/office/drawing/2014/main" id="{39C8AB90-BD12-45DA-B887-4F04BCEBDB7E}"/>
              </a:ext>
            </a:extLst>
          </p:cNvPr>
          <p:cNvSpPr/>
          <p:nvPr/>
        </p:nvSpPr>
        <p:spPr>
          <a:xfrm>
            <a:off x="6301995" y="1993032"/>
            <a:ext cx="2272143" cy="607767"/>
          </a:xfrm>
          <a:prstGeom prst="roundRect">
            <a:avLst/>
          </a:prstGeom>
          <a:solidFill>
            <a:schemeClr val="tx1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   수신 모듈</a:t>
            </a:r>
            <a:r>
              <a:rPr lang="en-US" altLang="ko-KR" sz="1600" kern="0" noProof="0" dirty="0">
                <a:solidFill>
                  <a:sysClr val="windowText" lastClr="000000"/>
                </a:solidFill>
                <a:latin typeface="Calibri"/>
                <a:ea typeface="맑은 고딕" panose="020B0503020000020004" pitchFamily="50" charset="-127"/>
              </a:rPr>
              <a:t> 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사각형: 둥근 모서리 18">
            <a:extLst>
              <a:ext uri="{FF2B5EF4-FFF2-40B4-BE49-F238E27FC236}">
                <a16:creationId xmlns:a16="http://schemas.microsoft.com/office/drawing/2014/main" id="{89301AD6-130D-41D5-847F-B9871D457364}"/>
              </a:ext>
            </a:extLst>
          </p:cNvPr>
          <p:cNvSpPr/>
          <p:nvPr/>
        </p:nvSpPr>
        <p:spPr>
          <a:xfrm>
            <a:off x="6301992" y="2838707"/>
            <a:ext cx="2272143" cy="728378"/>
          </a:xfrm>
          <a:prstGeom prst="roundRect">
            <a:avLst/>
          </a:prstGeom>
          <a:solidFill>
            <a:schemeClr val="tx1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   영상 처리</a:t>
            </a:r>
          </a:p>
        </p:txBody>
      </p:sp>
      <p:sp>
        <p:nvSpPr>
          <p:cNvPr id="72" name="사각형: 둥근 모서리 19">
            <a:extLst>
              <a:ext uri="{FF2B5EF4-FFF2-40B4-BE49-F238E27FC236}">
                <a16:creationId xmlns:a16="http://schemas.microsoft.com/office/drawing/2014/main" id="{F2325616-377D-4219-8CFB-364CC97E7135}"/>
              </a:ext>
            </a:extLst>
          </p:cNvPr>
          <p:cNvSpPr/>
          <p:nvPr/>
        </p:nvSpPr>
        <p:spPr>
          <a:xfrm>
            <a:off x="6272268" y="3805308"/>
            <a:ext cx="2272143" cy="727294"/>
          </a:xfrm>
          <a:prstGeom prst="roundRect">
            <a:avLst/>
          </a:prstGeom>
          <a:solidFill>
            <a:schemeClr val="tx1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   인터프리터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사각형: 둥근 모서리 20">
            <a:extLst>
              <a:ext uri="{FF2B5EF4-FFF2-40B4-BE49-F238E27FC236}">
                <a16:creationId xmlns:a16="http://schemas.microsoft.com/office/drawing/2014/main" id="{1061E189-00BE-4C09-9F69-DB7CE3FC564E}"/>
              </a:ext>
            </a:extLst>
          </p:cNvPr>
          <p:cNvSpPr/>
          <p:nvPr/>
        </p:nvSpPr>
        <p:spPr>
          <a:xfrm>
            <a:off x="6289067" y="4744196"/>
            <a:ext cx="2272143" cy="456057"/>
          </a:xfrm>
          <a:prstGeom prst="roundRect">
            <a:avLst/>
          </a:prstGeom>
          <a:solidFill>
            <a:schemeClr val="tx1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   확장 모듈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Workflow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96251" cy="43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7" name="그룹 1026"/>
          <p:cNvGrpSpPr/>
          <p:nvPr/>
        </p:nvGrpSpPr>
        <p:grpSpPr>
          <a:xfrm>
            <a:off x="378662" y="1879826"/>
            <a:ext cx="1599908" cy="2633114"/>
            <a:chOff x="-114300" y="1818532"/>
            <a:chExt cx="1599908" cy="2633114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2CF9BE1-669B-4CA4-8B5D-938970A811FD}"/>
                </a:ext>
              </a:extLst>
            </p:cNvPr>
            <p:cNvSpPr txBox="1"/>
            <p:nvPr/>
          </p:nvSpPr>
          <p:spPr>
            <a:xfrm>
              <a:off x="-114300" y="3928426"/>
              <a:ext cx="15999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맑은 고딕" panose="020B0503020000020004" pitchFamily="50" charset="-127"/>
                </a:rPr>
                <a:t>코드 작성 후 </a:t>
              </a: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맑은 고딕" panose="020B0503020000020004" pitchFamily="50" charset="-127"/>
                </a:rPr>
                <a:t>사진 촬영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835AB22-E6BB-42F4-9E47-CA01C5E96C4A}"/>
                </a:ext>
              </a:extLst>
            </p:cNvPr>
            <p:cNvSpPr/>
            <p:nvPr/>
          </p:nvSpPr>
          <p:spPr>
            <a:xfrm rot="2041272">
              <a:off x="625036" y="1818532"/>
              <a:ext cx="112501" cy="65894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sng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9CCCD02B-24A5-43A7-818F-8349B5DC6668}"/>
                </a:ext>
              </a:extLst>
            </p:cNvPr>
            <p:cNvSpPr/>
            <p:nvPr/>
          </p:nvSpPr>
          <p:spPr>
            <a:xfrm rot="12841272">
              <a:off x="393499" y="2407188"/>
              <a:ext cx="118496" cy="159778"/>
            </a:xfrm>
            <a:prstGeom prst="triangle">
              <a:avLst/>
            </a:prstGeom>
            <a:solidFill>
              <a:srgbClr val="E7E6E6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sng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사각형: 모서리가 접힌 도형 11">
              <a:extLst>
                <a:ext uri="{FF2B5EF4-FFF2-40B4-BE49-F238E27FC236}">
                  <a16:creationId xmlns:a16="http://schemas.microsoft.com/office/drawing/2014/main" id="{F7C21998-0F39-433E-9C21-03D067A79A97}"/>
                </a:ext>
              </a:extLst>
            </p:cNvPr>
            <p:cNvSpPr/>
            <p:nvPr/>
          </p:nvSpPr>
          <p:spPr>
            <a:xfrm rot="10800000">
              <a:off x="166187" y="2713127"/>
              <a:ext cx="982626" cy="1024758"/>
            </a:xfrm>
            <a:prstGeom prst="foldedCorne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2D2C90B-CA15-45B6-913B-D9BF89A28E38}"/>
                </a:ext>
              </a:extLst>
            </p:cNvPr>
            <p:cNvSpPr txBox="1"/>
            <p:nvPr/>
          </p:nvSpPr>
          <p:spPr>
            <a:xfrm>
              <a:off x="166187" y="2930250"/>
              <a:ext cx="10302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</a:rPr>
                <a:t>for(i=0~n){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</a:rPr>
                <a:t>    println(i)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</a:rPr>
                <a:t>}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</a:rPr>
                <a:t>…….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endParaRPr>
            </a:p>
          </p:txBody>
        </p:sp>
      </p:grpSp>
      <p:sp>
        <p:nvSpPr>
          <p:cNvPr id="59" name="화살표: 오른쪽 27">
            <a:extLst>
              <a:ext uri="{FF2B5EF4-FFF2-40B4-BE49-F238E27FC236}">
                <a16:creationId xmlns:a16="http://schemas.microsoft.com/office/drawing/2014/main" id="{FE487094-E3DB-4326-ACB3-D2973802D708}"/>
              </a:ext>
            </a:extLst>
          </p:cNvPr>
          <p:cNvSpPr/>
          <p:nvPr/>
        </p:nvSpPr>
        <p:spPr>
          <a:xfrm>
            <a:off x="2152198" y="3037662"/>
            <a:ext cx="360000" cy="216000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화살표: 오른쪽 27">
            <a:extLst>
              <a:ext uri="{FF2B5EF4-FFF2-40B4-BE49-F238E27FC236}">
                <a16:creationId xmlns:a16="http://schemas.microsoft.com/office/drawing/2014/main" id="{FE487094-E3DB-4326-ACB3-D2973802D708}"/>
              </a:ext>
            </a:extLst>
          </p:cNvPr>
          <p:cNvSpPr/>
          <p:nvPr/>
        </p:nvSpPr>
        <p:spPr>
          <a:xfrm rot="10800000">
            <a:off x="5151627" y="3483430"/>
            <a:ext cx="360000" cy="216000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화살표: 오른쪽 27">
            <a:extLst>
              <a:ext uri="{FF2B5EF4-FFF2-40B4-BE49-F238E27FC236}">
                <a16:creationId xmlns:a16="http://schemas.microsoft.com/office/drawing/2014/main" id="{FE487094-E3DB-4326-ACB3-D2973802D708}"/>
              </a:ext>
            </a:extLst>
          </p:cNvPr>
          <p:cNvSpPr/>
          <p:nvPr/>
        </p:nvSpPr>
        <p:spPr>
          <a:xfrm>
            <a:off x="5151627" y="2584049"/>
            <a:ext cx="360000" cy="216000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30" name="그룹 1029"/>
          <p:cNvGrpSpPr/>
          <p:nvPr/>
        </p:nvGrpSpPr>
        <p:grpSpPr>
          <a:xfrm>
            <a:off x="3012751" y="1487507"/>
            <a:ext cx="1504394" cy="2510526"/>
            <a:chOff x="2972245" y="1941120"/>
            <a:chExt cx="1504394" cy="2510526"/>
          </a:xfrm>
        </p:grpSpPr>
        <p:sp>
          <p:nvSpPr>
            <p:cNvPr id="84" name="모서리가 둥근 직사각형 1">
              <a:extLst>
                <a:ext uri="{FF2B5EF4-FFF2-40B4-BE49-F238E27FC236}">
                  <a16:creationId xmlns:a16="http://schemas.microsoft.com/office/drawing/2014/main" id="{4BA5EF16-FC1D-4598-8E00-543FABF2FFA2}"/>
                </a:ext>
              </a:extLst>
            </p:cNvPr>
            <p:cNvSpPr/>
            <p:nvPr/>
          </p:nvSpPr>
          <p:spPr>
            <a:xfrm>
              <a:off x="2972245" y="1941120"/>
              <a:ext cx="1504394" cy="2510526"/>
            </a:xfrm>
            <a:prstGeom prst="roundRect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sng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446D51AC-0937-46DB-809B-C4F6F7F6DACF}"/>
                </a:ext>
              </a:extLst>
            </p:cNvPr>
            <p:cNvSpPr/>
            <p:nvPr/>
          </p:nvSpPr>
          <p:spPr>
            <a:xfrm>
              <a:off x="3096500" y="2228243"/>
              <a:ext cx="1254592" cy="2050839"/>
            </a:xfrm>
            <a:prstGeom prst="rect">
              <a:avLst/>
            </a:prstGeom>
            <a:solidFill>
              <a:srgbClr val="F7F7ED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108948" y="2416326"/>
              <a:ext cx="1242146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 kern="0" dirty="0">
                  <a:solidFill>
                    <a:srgbClr val="62B2A7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COWAY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62B2A7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(</a:t>
              </a: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8644C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co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62B2A7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ding </a:t>
              </a: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8644C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w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62B2A7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herever e</a:t>
              </a: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8644C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a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62B2A7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sil</a:t>
              </a: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8644C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y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62B2A7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)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2B2A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sp>
        <p:nvSpPr>
          <p:cNvPr id="88" name="화살표: 오른쪽 27">
            <a:extLst>
              <a:ext uri="{FF2B5EF4-FFF2-40B4-BE49-F238E27FC236}">
                <a16:creationId xmlns:a16="http://schemas.microsoft.com/office/drawing/2014/main" id="{FE487094-E3DB-4326-ACB3-D2973802D708}"/>
              </a:ext>
            </a:extLst>
          </p:cNvPr>
          <p:cNvSpPr/>
          <p:nvPr/>
        </p:nvSpPr>
        <p:spPr>
          <a:xfrm rot="5400000">
            <a:off x="3498462" y="4145209"/>
            <a:ext cx="360000" cy="216000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8F76A6F-C939-4AA2-9824-A5A961C6B120}"/>
              </a:ext>
            </a:extLst>
          </p:cNvPr>
          <p:cNvSpPr txBox="1"/>
          <p:nvPr/>
        </p:nvSpPr>
        <p:spPr>
          <a:xfrm>
            <a:off x="5908573" y="1437150"/>
            <a:ext cx="99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나눔바른고딕" panose="020B0603020101020101"/>
              </a:rPr>
              <a:t>SERVER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나눔바른고딕" panose="020B0603020101020101"/>
            </a:endParaRPr>
          </a:p>
        </p:txBody>
      </p:sp>
      <p:sp>
        <p:nvSpPr>
          <p:cNvPr id="60" name="화살표: 오른쪽 29">
            <a:extLst>
              <a:ext uri="{FF2B5EF4-FFF2-40B4-BE49-F238E27FC236}">
                <a16:creationId xmlns:a16="http://schemas.microsoft.com/office/drawing/2014/main" id="{46FEA0F0-F8DA-4BBF-A357-F1B364199265}"/>
              </a:ext>
            </a:extLst>
          </p:cNvPr>
          <p:cNvSpPr/>
          <p:nvPr/>
        </p:nvSpPr>
        <p:spPr>
          <a:xfrm rot="5400000">
            <a:off x="7313411" y="2494040"/>
            <a:ext cx="249307" cy="509004"/>
          </a:xfrm>
          <a:prstGeom prst="rightArrow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화살표: 오른쪽 30">
            <a:extLst>
              <a:ext uri="{FF2B5EF4-FFF2-40B4-BE49-F238E27FC236}">
                <a16:creationId xmlns:a16="http://schemas.microsoft.com/office/drawing/2014/main" id="{C2066761-7C7A-4E5D-9E1C-24B8F1BE9AA5}"/>
              </a:ext>
            </a:extLst>
          </p:cNvPr>
          <p:cNvSpPr/>
          <p:nvPr/>
        </p:nvSpPr>
        <p:spPr>
          <a:xfrm rot="5400000">
            <a:off x="7300484" y="3456590"/>
            <a:ext cx="249307" cy="509004"/>
          </a:xfrm>
          <a:prstGeom prst="rightArrow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화살표: 오른쪽 31">
            <a:extLst>
              <a:ext uri="{FF2B5EF4-FFF2-40B4-BE49-F238E27FC236}">
                <a16:creationId xmlns:a16="http://schemas.microsoft.com/office/drawing/2014/main" id="{B4E3D202-F2C6-4AFA-BAC0-3891A7590CE9}"/>
              </a:ext>
            </a:extLst>
          </p:cNvPr>
          <p:cNvSpPr/>
          <p:nvPr/>
        </p:nvSpPr>
        <p:spPr>
          <a:xfrm rot="5400000">
            <a:off x="7313727" y="4394191"/>
            <a:ext cx="249307" cy="509004"/>
          </a:xfrm>
          <a:prstGeom prst="rightArrow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D99726E-5A07-45FB-93AA-D02599CAAA91}"/>
              </a:ext>
            </a:extLst>
          </p:cNvPr>
          <p:cNvSpPr/>
          <p:nvPr/>
        </p:nvSpPr>
        <p:spPr>
          <a:xfrm>
            <a:off x="6191534" y="1853068"/>
            <a:ext cx="2493064" cy="3482503"/>
          </a:xfrm>
          <a:prstGeom prst="rect">
            <a:avLst/>
          </a:prstGeom>
          <a:noFill/>
          <a:ln w="12700" cap="flat" cmpd="sng" algn="ctr">
            <a:solidFill>
              <a:srgbClr val="E7E6E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28" name="그룹 1027"/>
          <p:cNvGrpSpPr/>
          <p:nvPr/>
        </p:nvGrpSpPr>
        <p:grpSpPr>
          <a:xfrm>
            <a:off x="2717035" y="4455401"/>
            <a:ext cx="1800110" cy="1033651"/>
            <a:chOff x="2539716" y="5295928"/>
            <a:chExt cx="2162548" cy="1305005"/>
          </a:xfrm>
        </p:grpSpPr>
        <p:pic>
          <p:nvPicPr>
            <p:cNvPr id="92" name="Picture 32" descr="Related image">
              <a:extLst>
                <a:ext uri="{FF2B5EF4-FFF2-40B4-BE49-F238E27FC236}">
                  <a16:creationId xmlns:a16="http://schemas.microsoft.com/office/drawing/2014/main" id="{F71CDA81-3693-4D52-A12B-DD051BDC8D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38" t="6386" r="6049" b="10523"/>
            <a:stretch/>
          </p:blipFill>
          <p:spPr bwMode="auto">
            <a:xfrm>
              <a:off x="3730181" y="5697340"/>
              <a:ext cx="476250" cy="444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38" descr="Image result for twitter white png icon">
              <a:extLst>
                <a:ext uri="{FF2B5EF4-FFF2-40B4-BE49-F238E27FC236}">
                  <a16:creationId xmlns:a16="http://schemas.microsoft.com/office/drawing/2014/main" id="{2D88C984-CB3F-4243-93A7-BC55C1E309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7025" y="5295928"/>
              <a:ext cx="444564" cy="444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40" descr="Image result for email white png icon">
              <a:extLst>
                <a:ext uri="{FF2B5EF4-FFF2-40B4-BE49-F238E27FC236}">
                  <a16:creationId xmlns:a16="http://schemas.microsoft.com/office/drawing/2014/main" id="{D12A5C6E-A1BD-4A00-9D84-83E5F512DC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6561" y="5825757"/>
              <a:ext cx="462042" cy="349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BEB0672-7E94-480A-B85C-74451781C6E7}"/>
                </a:ext>
              </a:extLst>
            </p:cNvPr>
            <p:cNvSpPr txBox="1"/>
            <p:nvPr/>
          </p:nvSpPr>
          <p:spPr>
            <a:xfrm>
              <a:off x="2539716" y="6270647"/>
              <a:ext cx="2162548" cy="330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tx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결과물 공유 </a:t>
              </a:r>
              <a:r>
                <a:rPr lang="en-US" altLang="ko-KR" sz="1100" dirty="0">
                  <a:solidFill>
                    <a:schemeClr val="tx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&amp; </a:t>
              </a:r>
              <a:r>
                <a:rPr lang="ko-KR" altLang="en-US" sz="1100" dirty="0">
                  <a:solidFill>
                    <a:schemeClr val="tx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활용</a:t>
              </a:r>
            </a:p>
          </p:txBody>
        </p:sp>
      </p:grpSp>
      <p:sp>
        <p:nvSpPr>
          <p:cNvPr id="103" name="직사각형 102"/>
          <p:cNvSpPr/>
          <p:nvPr/>
        </p:nvSpPr>
        <p:spPr>
          <a:xfrm>
            <a:off x="425117" y="1325563"/>
            <a:ext cx="4364606" cy="4163493"/>
          </a:xfrm>
          <a:prstGeom prst="rect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5875880" y="1325562"/>
            <a:ext cx="3064920" cy="4163493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1368" y="1404649"/>
            <a:ext cx="112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FRONT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98188" y="822500"/>
            <a:ext cx="8822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rgbClr val="FF0000">
                    <a:alpha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75%</a:t>
            </a:r>
            <a:endParaRPr lang="ko-KR" altLang="en-US" sz="2600" b="1" dirty="0">
              <a:solidFill>
                <a:srgbClr val="FF0000">
                  <a:alpha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19041" y="2037629"/>
            <a:ext cx="8822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rgbClr val="FF0000">
                    <a:alpha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90%</a:t>
            </a:r>
            <a:endParaRPr lang="ko-KR" altLang="en-US" sz="2600" b="1" dirty="0">
              <a:solidFill>
                <a:srgbClr val="FF0000">
                  <a:alpha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47127" y="2954332"/>
            <a:ext cx="8822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rgbClr val="FF0000">
                    <a:alpha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50%</a:t>
            </a:r>
            <a:endParaRPr lang="ko-KR" altLang="en-US" sz="2600" b="1" dirty="0">
              <a:solidFill>
                <a:srgbClr val="FF0000">
                  <a:alpha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40665" y="3922733"/>
            <a:ext cx="8822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rgbClr val="FF0000">
                    <a:alpha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50%</a:t>
            </a:r>
            <a:endParaRPr lang="ko-KR" altLang="en-US" sz="2600" b="1" dirty="0">
              <a:solidFill>
                <a:srgbClr val="FF0000">
                  <a:alpha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40665" y="4735000"/>
            <a:ext cx="8822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rgbClr val="FF0000">
                    <a:alpha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0%</a:t>
            </a:r>
            <a:endParaRPr lang="ko-KR" altLang="en-US" sz="2600" b="1" dirty="0">
              <a:solidFill>
                <a:srgbClr val="FF0000">
                  <a:alpha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077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 결과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856" y="3252247"/>
            <a:ext cx="7527902" cy="30008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Front</a:t>
            </a:r>
          </a:p>
          <a:p>
            <a:pPr>
              <a:lnSpc>
                <a:spcPct val="150000"/>
              </a:lnSpc>
            </a:pP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프로세스에 따른 화면 구성 완료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갤러리 사진 연동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카메라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CROP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추가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사진 전송 및 결과 수신을 위한 비동기 통신 구현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변환 결과에 따른 화면 창 분리 완료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solidFill>
                  <a:srgbClr val="51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Socket </a:t>
            </a:r>
            <a:r>
              <a:rPr lang="ko-KR" altLang="en-US" b="1" dirty="0">
                <a:solidFill>
                  <a:srgbClr val="51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 시 발생하는 버그 수정 진행 중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77253" y="1019666"/>
            <a:ext cx="8176553" cy="1836655"/>
            <a:chOff x="477253" y="1019666"/>
            <a:chExt cx="8176553" cy="1836655"/>
          </a:xfrm>
        </p:grpSpPr>
        <p:sp>
          <p:nvSpPr>
            <p:cNvPr id="16" name="직사각형 15"/>
            <p:cNvSpPr/>
            <p:nvPr/>
          </p:nvSpPr>
          <p:spPr>
            <a:xfrm>
              <a:off x="2829989" y="1019666"/>
              <a:ext cx="5823817" cy="18366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77253" y="1499410"/>
              <a:ext cx="1626475" cy="1092962"/>
            </a:xfrm>
            <a:prstGeom prst="rect">
              <a:avLst/>
            </a:prstGeom>
            <a:solidFill>
              <a:srgbClr val="51A5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Front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945777" y="1411222"/>
              <a:ext cx="1626475" cy="1092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Image Processor</a:t>
              </a:r>
              <a:endParaRPr lang="ko-KR" altLang="en-US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874367" y="1414840"/>
              <a:ext cx="1626475" cy="109296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Interpreter</a:t>
              </a:r>
              <a:endParaRPr lang="ko-KR" altLang="en-US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021488" y="1030533"/>
              <a:ext cx="1469211" cy="380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Server</a:t>
              </a:r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오른쪽 화살표 6"/>
            <p:cNvSpPr/>
            <p:nvPr/>
          </p:nvSpPr>
          <p:spPr>
            <a:xfrm>
              <a:off x="2342125" y="1705929"/>
              <a:ext cx="253719" cy="18884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왼쪽 화살표 7"/>
            <p:cNvSpPr/>
            <p:nvPr/>
          </p:nvSpPr>
          <p:spPr>
            <a:xfrm>
              <a:off x="2339797" y="2008014"/>
              <a:ext cx="256047" cy="201463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17187" y="1422089"/>
              <a:ext cx="1626475" cy="1092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network</a:t>
              </a:r>
              <a:endParaRPr lang="ko-KR" altLang="en-US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4672595" y="1843569"/>
              <a:ext cx="253719" cy="18884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6620648" y="1857044"/>
              <a:ext cx="253719" cy="18884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2309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차후 개발 방향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6856" y="1696825"/>
            <a:ext cx="786726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FRONT</a:t>
            </a:r>
          </a:p>
          <a:p>
            <a:endParaRPr lang="en-US" altLang="ko-KR" dirty="0"/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Socket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전송 시 발생하는 버그 수정</a:t>
            </a:r>
            <a:endParaRPr lang="en-US" altLang="ko-KR" sz="2000" b="1" dirty="0">
              <a:solidFill>
                <a:srgbClr val="51A5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b="1" dirty="0">
              <a:solidFill>
                <a:srgbClr val="51A5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통신에 사용되는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thread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제어 강화로 비정상적인 수신 실패 해결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튜토리얼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제작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수도 코드 분석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손 글씨 영상 처리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case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분석을 통해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에러를 발생시키는 경우의 수를 사전 분석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233831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 결과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856" y="3252247"/>
            <a:ext cx="7527902" cy="258532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Network</a:t>
            </a:r>
          </a:p>
          <a:p>
            <a:pPr>
              <a:lnSpc>
                <a:spcPct val="150000"/>
              </a:lnSpc>
            </a:pP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Socket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통신 구현 완료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FE(Android) – BE(Server)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 통신 프로토콜 정립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변환 결과에 따른 통신 시퀀스 구현 완료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51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내부 모듈 호출 구현 중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77253" y="1019666"/>
            <a:ext cx="8176553" cy="1836655"/>
            <a:chOff x="477253" y="1019666"/>
            <a:chExt cx="8176553" cy="1836655"/>
          </a:xfrm>
        </p:grpSpPr>
        <p:sp>
          <p:nvSpPr>
            <p:cNvPr id="20" name="직사각형 19"/>
            <p:cNvSpPr/>
            <p:nvPr/>
          </p:nvSpPr>
          <p:spPr>
            <a:xfrm>
              <a:off x="2829989" y="1019666"/>
              <a:ext cx="5823817" cy="18366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7253" y="1499410"/>
              <a:ext cx="1626475" cy="10929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Front</a:t>
              </a:r>
              <a:endPara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945777" y="1411222"/>
              <a:ext cx="1626475" cy="1092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Image Processor</a:t>
              </a:r>
              <a:endParaRPr lang="ko-KR" altLang="en-US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874367" y="1414840"/>
              <a:ext cx="1626475" cy="109296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Interpreter</a:t>
              </a:r>
              <a:endParaRPr lang="ko-KR" altLang="en-US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21488" y="1030533"/>
              <a:ext cx="1469211" cy="380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Server</a:t>
              </a:r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2342125" y="1705929"/>
              <a:ext cx="253719" cy="18884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왼쪽 화살표 25"/>
            <p:cNvSpPr/>
            <p:nvPr/>
          </p:nvSpPr>
          <p:spPr>
            <a:xfrm>
              <a:off x="2339797" y="2008014"/>
              <a:ext cx="256047" cy="201463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017187" y="1422089"/>
              <a:ext cx="1626475" cy="1092962"/>
            </a:xfrm>
            <a:prstGeom prst="rect">
              <a:avLst/>
            </a:prstGeom>
            <a:solidFill>
              <a:srgbClr val="51A599"/>
            </a:solidFill>
            <a:ln>
              <a:solidFill>
                <a:srgbClr val="51A5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network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오른쪽 화살표 27"/>
            <p:cNvSpPr/>
            <p:nvPr/>
          </p:nvSpPr>
          <p:spPr>
            <a:xfrm>
              <a:off x="4672595" y="1843569"/>
              <a:ext cx="253719" cy="18884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오른쪽 화살표 28"/>
            <p:cNvSpPr/>
            <p:nvPr/>
          </p:nvSpPr>
          <p:spPr>
            <a:xfrm>
              <a:off x="6620648" y="1857044"/>
              <a:ext cx="253719" cy="18884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3941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차후 개발 방향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6856" y="1696825"/>
            <a:ext cx="786726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Networ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/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소켓 통신 안정화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서버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클라이언트간 커넥션 중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한 쪽의 연결이 끊어지더라도 인지하지 못한 채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커넥션 종료 없이 응답 대기 상태 현상 발생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예외 처리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연결 재정립 등의 방식으로 소켓 통신 안정화 추진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8967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 결과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856" y="3252247"/>
            <a:ext cx="7527902" cy="323165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Image Processor</a:t>
            </a:r>
          </a:p>
          <a:p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폰트 이미지에 대해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테저렉트를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활용한 텍스트 추출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수기 이미지 이진화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수기 이미지 윤곽선 생성 및 처리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윤곽선 기반 캐릭터 추출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solidFill>
                  <a:srgbClr val="51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Vision API</a:t>
            </a:r>
            <a:r>
              <a:rPr lang="ko-KR" altLang="en-US" b="1" dirty="0">
                <a:solidFill>
                  <a:srgbClr val="51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활용한 손 글씨 인식 진행 중</a:t>
            </a:r>
            <a:endParaRPr lang="en-US" altLang="ko-KR" b="1" dirty="0">
              <a:solidFill>
                <a:srgbClr val="51A5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51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원본 형태를 유지한 텍스트 추출 진행중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77253" y="1019666"/>
            <a:ext cx="8176553" cy="1836655"/>
            <a:chOff x="477253" y="1019666"/>
            <a:chExt cx="8176553" cy="1836655"/>
          </a:xfrm>
        </p:grpSpPr>
        <p:sp>
          <p:nvSpPr>
            <p:cNvPr id="20" name="직사각형 19"/>
            <p:cNvSpPr/>
            <p:nvPr/>
          </p:nvSpPr>
          <p:spPr>
            <a:xfrm>
              <a:off x="2829989" y="1019666"/>
              <a:ext cx="5823817" cy="18366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7253" y="1499410"/>
              <a:ext cx="1626475" cy="10929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Front</a:t>
              </a:r>
              <a:endPara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945777" y="1411222"/>
              <a:ext cx="1626475" cy="1092962"/>
            </a:xfrm>
            <a:prstGeom prst="rect">
              <a:avLst/>
            </a:prstGeom>
            <a:solidFill>
              <a:srgbClr val="51A599"/>
            </a:solidFill>
            <a:ln>
              <a:solidFill>
                <a:srgbClr val="51A5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Image Processor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874367" y="1414840"/>
              <a:ext cx="1626475" cy="109296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Interpreter</a:t>
              </a:r>
              <a:endParaRPr lang="ko-KR" altLang="en-US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21488" y="1030533"/>
              <a:ext cx="1469211" cy="380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Server</a:t>
              </a:r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2342125" y="1705929"/>
              <a:ext cx="253719" cy="18884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왼쪽 화살표 25"/>
            <p:cNvSpPr/>
            <p:nvPr/>
          </p:nvSpPr>
          <p:spPr>
            <a:xfrm>
              <a:off x="2339797" y="2008014"/>
              <a:ext cx="256047" cy="201463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017187" y="1422089"/>
              <a:ext cx="1626475" cy="1092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network</a:t>
              </a:r>
              <a:endParaRPr lang="ko-KR" altLang="en-US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오른쪽 화살표 27"/>
            <p:cNvSpPr/>
            <p:nvPr/>
          </p:nvSpPr>
          <p:spPr>
            <a:xfrm>
              <a:off x="4672595" y="1843569"/>
              <a:ext cx="253719" cy="18884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오른쪽 화살표 28"/>
            <p:cNvSpPr/>
            <p:nvPr/>
          </p:nvSpPr>
          <p:spPr>
            <a:xfrm>
              <a:off x="6620648" y="1857044"/>
              <a:ext cx="253719" cy="18884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6127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현황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27661" y="409072"/>
            <a:ext cx="34973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Image Processor</a:t>
            </a:r>
          </a:p>
          <a:p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1512404" y="1251431"/>
            <a:ext cx="2520000" cy="5236491"/>
            <a:chOff x="899661" y="1251431"/>
            <a:chExt cx="2520000" cy="5236491"/>
          </a:xfrm>
        </p:grpSpPr>
        <p:sp>
          <p:nvSpPr>
            <p:cNvPr id="6" name="직사각형 5"/>
            <p:cNvSpPr/>
            <p:nvPr/>
          </p:nvSpPr>
          <p:spPr>
            <a:xfrm>
              <a:off x="899661" y="1251431"/>
              <a:ext cx="2520000" cy="2520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99661" y="3967922"/>
              <a:ext cx="2520000" cy="252000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076333" y="1251431"/>
            <a:ext cx="2520000" cy="5236491"/>
            <a:chOff x="5076333" y="1251431"/>
            <a:chExt cx="2520000" cy="5236491"/>
          </a:xfrm>
        </p:grpSpPr>
        <p:sp>
          <p:nvSpPr>
            <p:cNvPr id="8" name="직사각형 7"/>
            <p:cNvSpPr/>
            <p:nvPr/>
          </p:nvSpPr>
          <p:spPr>
            <a:xfrm>
              <a:off x="5076333" y="1251431"/>
              <a:ext cx="2520000" cy="2520000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076333" y="3967922"/>
              <a:ext cx="2520000" cy="2520000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오른쪽 화살표 12"/>
          <p:cNvSpPr/>
          <p:nvPr/>
        </p:nvSpPr>
        <p:spPr>
          <a:xfrm>
            <a:off x="4356405" y="2505340"/>
            <a:ext cx="395926" cy="2828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4356405" y="5086520"/>
            <a:ext cx="395926" cy="2828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5400000">
            <a:off x="6138370" y="3733724"/>
            <a:ext cx="395926" cy="2828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21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차후 개발 방향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6856" y="1715679"/>
            <a:ext cx="786726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Image Processor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원본 형태를 유지한 텍스트 추출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파일 작성 시 라인 별 추출로 원본 텍스트의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줄바꿈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유지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 marL="342900" indent="-342900">
              <a:buAutoNum type="arabicPeriod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Google Vision API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기호 인식률 저하 개선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지속적인 연구로 해결 방안 모색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5279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 결과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856" y="3252247"/>
            <a:ext cx="7527902" cy="323165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Interpreter</a:t>
            </a:r>
          </a:p>
          <a:p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 변환 규칙 구현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print/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println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변환 규칙 구현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스크립트 작성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51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추론 변환 규칙 구현 진행 중</a:t>
            </a:r>
            <a:endParaRPr lang="en-US" altLang="ko-KR" b="1" dirty="0">
              <a:solidFill>
                <a:srgbClr val="51A5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51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세미콜론 붙이는 경우의 수 연구 진행 중</a:t>
            </a:r>
            <a:endParaRPr lang="en-US" altLang="ko-KR" b="1" dirty="0">
              <a:solidFill>
                <a:srgbClr val="51A5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51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변환된 코드 </a:t>
            </a:r>
            <a:r>
              <a:rPr lang="ko-KR" altLang="en-US" b="1" dirty="0" err="1">
                <a:solidFill>
                  <a:srgbClr val="51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인덴트</a:t>
            </a:r>
            <a:r>
              <a:rPr lang="ko-KR" altLang="en-US" b="1" dirty="0">
                <a:solidFill>
                  <a:srgbClr val="51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정렬 기능 진행 중</a:t>
            </a:r>
            <a:endParaRPr lang="en-US" altLang="ko-KR" b="1" dirty="0">
              <a:solidFill>
                <a:srgbClr val="51A5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77253" y="1019666"/>
            <a:ext cx="8176553" cy="1836655"/>
            <a:chOff x="477253" y="1019666"/>
            <a:chExt cx="8176553" cy="1836655"/>
          </a:xfrm>
        </p:grpSpPr>
        <p:sp>
          <p:nvSpPr>
            <p:cNvPr id="20" name="직사각형 19"/>
            <p:cNvSpPr/>
            <p:nvPr/>
          </p:nvSpPr>
          <p:spPr>
            <a:xfrm>
              <a:off x="2829989" y="1019666"/>
              <a:ext cx="5823817" cy="18366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7253" y="1499410"/>
              <a:ext cx="1626475" cy="10929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Front</a:t>
              </a:r>
              <a:endPara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945777" y="1411222"/>
              <a:ext cx="1626475" cy="1092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Image Processor</a:t>
              </a:r>
              <a:endParaRPr lang="ko-KR" altLang="en-US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874367" y="1414840"/>
              <a:ext cx="1626475" cy="1092963"/>
            </a:xfrm>
            <a:prstGeom prst="rect">
              <a:avLst/>
            </a:prstGeom>
            <a:solidFill>
              <a:srgbClr val="51A599"/>
            </a:solidFill>
            <a:ln>
              <a:solidFill>
                <a:srgbClr val="51A5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Interpreter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21488" y="1030533"/>
              <a:ext cx="1469211" cy="380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Server</a:t>
              </a:r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2342125" y="1705929"/>
              <a:ext cx="253719" cy="18884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왼쪽 화살표 25"/>
            <p:cNvSpPr/>
            <p:nvPr/>
          </p:nvSpPr>
          <p:spPr>
            <a:xfrm>
              <a:off x="2339797" y="2008014"/>
              <a:ext cx="256047" cy="201463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017187" y="1422089"/>
              <a:ext cx="1626475" cy="1092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network</a:t>
              </a:r>
              <a:endParaRPr lang="ko-KR" altLang="en-US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오른쪽 화살표 27"/>
            <p:cNvSpPr/>
            <p:nvPr/>
          </p:nvSpPr>
          <p:spPr>
            <a:xfrm>
              <a:off x="4672595" y="1843569"/>
              <a:ext cx="253719" cy="18884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오른쪽 화살표 28"/>
            <p:cNvSpPr/>
            <p:nvPr/>
          </p:nvSpPr>
          <p:spPr>
            <a:xfrm>
              <a:off x="6620648" y="1857044"/>
              <a:ext cx="253719" cy="18884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571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600" y="180522"/>
            <a:ext cx="7765322" cy="970450"/>
          </a:xfrm>
        </p:spPr>
        <p:txBody>
          <a:bodyPr/>
          <a:lstStyle/>
          <a:p>
            <a:pPr algn="l"/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307865" y="1583459"/>
            <a:ext cx="3872943" cy="4619633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altLang="ko-KR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소개</a:t>
            </a:r>
            <a:endParaRPr lang="en-US" altLang="ko-KR" sz="1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피드백에 대한 답변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6900" indent="0">
              <a:buNone/>
            </a:pPr>
            <a:r>
              <a:rPr lang="en-US" altLang="ko-KR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내용 및 중간 결과</a:t>
            </a:r>
            <a:endParaRPr lang="en-US" altLang="ko-KR" sz="1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Android (FE)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영상처리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Interpreter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25117" y="401053"/>
            <a:ext cx="104273" cy="5293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5180807" y="1583459"/>
            <a:ext cx="3405254" cy="22823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altLang="ko-KR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수정된 연구내용 및 추진방향</a:t>
            </a:r>
            <a:endParaRPr lang="en-US" altLang="ko-KR" sz="1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99750" lvl="1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 사항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99750" lvl="1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 추진 계획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6900" indent="0">
              <a:buNone/>
            </a:pP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en-US" altLang="ko-KR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 &amp; A</a:t>
            </a:r>
          </a:p>
          <a:p>
            <a:pPr marL="36900" indent="0">
              <a:buNone/>
            </a:pPr>
            <a:endParaRPr lang="en-US" altLang="ko-KR" sz="1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6900" indent="0">
              <a:buNone/>
            </a:pPr>
            <a:endParaRPr lang="en-US" altLang="ko-KR" sz="1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103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차후 개발 방향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5117" y="1510120"/>
            <a:ext cx="8395064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Interpreter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추론 변환 규칙 구현 진행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좌변의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기준으로 신규 변수 선언인지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변수의 재정의인지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구분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우변의 값을 기준으로 어떤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인지 추론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세미콜론 붙이는 경우의 수 연구 진행 중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콜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 등의 닫힘 소괄호로 끝나는 경우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return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 맨 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선언 맨 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예약어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(break, continue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뒤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변환된 코드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인덴트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정렬 기능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Google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code convention library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데모 제작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771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인터프리팅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알고리즘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117" y="1224895"/>
            <a:ext cx="839506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추론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기준으로 좌변과 우변을 나눔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좌변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기준으로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신규 변수 선언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변수 재 정의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인지 구분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해시맵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기준으로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자료형인지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400" b="1" dirty="0" err="1">
                <a:solidFill>
                  <a:srgbClr val="51A5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정규식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추론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long, double,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boolean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Object type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Object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타입의 객체 생성 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Generics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매칭 부분이 불완전 하여 추후 구현 과제로 진행 예정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925889" y="3081285"/>
            <a:ext cx="5393519" cy="2599631"/>
            <a:chOff x="1703739" y="3587761"/>
            <a:chExt cx="5393519" cy="259963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l="604"/>
            <a:stretch/>
          </p:blipFill>
          <p:spPr>
            <a:xfrm>
              <a:off x="1703739" y="5082492"/>
              <a:ext cx="5368037" cy="110490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03739" y="3587761"/>
              <a:ext cx="1590675" cy="100012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35083" y="3587761"/>
              <a:ext cx="2162175" cy="1038225"/>
            </a:xfrm>
            <a:prstGeom prst="rect">
              <a:avLst/>
            </a:prstGeom>
          </p:spPr>
        </p:pic>
        <p:sp>
          <p:nvSpPr>
            <p:cNvPr id="8" name="아래쪽 화살표 7"/>
            <p:cNvSpPr/>
            <p:nvPr/>
          </p:nvSpPr>
          <p:spPr>
            <a:xfrm>
              <a:off x="2310323" y="4688381"/>
              <a:ext cx="377505" cy="293615"/>
            </a:xfrm>
            <a:prstGeom prst="downArrow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아래쪽 화살표 8"/>
            <p:cNvSpPr/>
            <p:nvPr/>
          </p:nvSpPr>
          <p:spPr>
            <a:xfrm rot="10800000">
              <a:off x="5827417" y="4688381"/>
              <a:ext cx="377505" cy="293615"/>
            </a:xfrm>
            <a:prstGeom prst="downArrow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9517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인터프리팅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알고리즘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117" y="1244653"/>
            <a:ext cx="83950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예약어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매칭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 등의 변환해야 할 문법을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예약어라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지칭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예약어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마다 변환 코드를 담은 클래스를 생성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화이트리스트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변환 규칙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수도 코드 한 라인을 받아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공백 제거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영문자가 아닌 모든 문자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기준으로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split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Split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되어 생성된 배열을 첫번째 값 부터 지정한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예약어에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해당하는지 검사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해당사항이 없으면 종료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예약어라면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해당 클래스를 호출하여 변환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진행변수들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정규식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매칭을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original java format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변경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전에 추출한 변수들을 적절히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끼워넣음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616856" y="5103238"/>
            <a:ext cx="7980652" cy="1356386"/>
            <a:chOff x="207003" y="5083727"/>
            <a:chExt cx="8713042" cy="1480863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003" y="5445404"/>
              <a:ext cx="1457325" cy="7143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4"/>
            <a:srcRect t="2830" b="1"/>
            <a:stretch/>
          </p:blipFill>
          <p:spPr>
            <a:xfrm>
              <a:off x="2039399" y="5083727"/>
              <a:ext cx="4524375" cy="1480863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38845" y="5461221"/>
              <a:ext cx="1981200" cy="704850"/>
            </a:xfrm>
            <a:prstGeom prst="rect">
              <a:avLst/>
            </a:prstGeom>
          </p:spPr>
        </p:pic>
        <p:sp>
          <p:nvSpPr>
            <p:cNvPr id="14" name="아래쪽 화살표 13"/>
            <p:cNvSpPr/>
            <p:nvPr/>
          </p:nvSpPr>
          <p:spPr>
            <a:xfrm rot="16200000">
              <a:off x="1663111" y="5655783"/>
              <a:ext cx="377505" cy="293615"/>
            </a:xfrm>
            <a:prstGeom prst="downArrow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아래쪽 화살표 14"/>
            <p:cNvSpPr/>
            <p:nvPr/>
          </p:nvSpPr>
          <p:spPr>
            <a:xfrm rot="16200000">
              <a:off x="6562557" y="5666838"/>
              <a:ext cx="377505" cy="293615"/>
            </a:xfrm>
            <a:prstGeom prst="downArrow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3510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603" y="2693773"/>
            <a:ext cx="8748794" cy="1069103"/>
          </a:xfrm>
        </p:spPr>
        <p:txBody>
          <a:bodyPr>
            <a:normAutofit fontScale="90000"/>
          </a:bodyPr>
          <a:lstStyle/>
          <a:p>
            <a:r>
              <a:rPr lang="en-US" altLang="ko-KR" sz="6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sz="53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5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수정된 연구내용 및 </a:t>
            </a:r>
            <a:r>
              <a:rPr lang="en-US" altLang="ko-KR" sz="5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5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5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계획 일정</a:t>
            </a:r>
            <a:endParaRPr lang="ko-KR" altLang="en-US" sz="53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23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수정사항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8283" y="1590303"/>
            <a:ext cx="673545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수정 사항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-&gt; PYTHON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</a:p>
          <a:p>
            <a:pPr marL="457200" indent="-457200">
              <a:buAutoNum type="arabicPeriod"/>
            </a:pP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    -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opencv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java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낮은 사용성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 </a:t>
            </a:r>
            <a:r>
              <a:rPr lang="ko-KR" altLang="en-US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테저렉트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테저렉트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구글 비전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    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수기 이미지에 대하여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테저렉트의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낮은 인식률</a:t>
            </a:r>
            <a:endParaRPr lang="ko-KR" altLang="en-US" b="1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103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계획 일정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6856" y="1696825"/>
            <a:ext cx="7791853" cy="451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6856" y="1325563"/>
            <a:ext cx="1277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FRONT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893565"/>
              </p:ext>
            </p:extLst>
          </p:nvPr>
        </p:nvGraphicFramePr>
        <p:xfrm>
          <a:off x="616856" y="2273982"/>
          <a:ext cx="7723696" cy="336112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64580">
                  <a:extLst>
                    <a:ext uri="{9D8B030D-6E8A-4147-A177-3AD203B41FA5}">
                      <a16:colId xmlns:a16="http://schemas.microsoft.com/office/drawing/2014/main" val="2169232982"/>
                    </a:ext>
                  </a:extLst>
                </a:gridCol>
                <a:gridCol w="1659116">
                  <a:extLst>
                    <a:ext uri="{9D8B030D-6E8A-4147-A177-3AD203B41FA5}">
                      <a16:colId xmlns:a16="http://schemas.microsoft.com/office/drawing/2014/main" val="1057086081"/>
                    </a:ext>
                  </a:extLst>
                </a:gridCol>
              </a:tblGrid>
              <a:tr h="4040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 완료일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237063"/>
                  </a:ext>
                </a:extLst>
              </a:tr>
              <a:tr h="591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서버로 전송하는 이미지 용량 축소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/ 20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014761"/>
                  </a:ext>
                </a:extLst>
              </a:tr>
              <a:tr h="591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변환된 자바 코드 저장 및 전송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/ 1 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344316"/>
                  </a:ext>
                </a:extLst>
              </a:tr>
              <a:tr h="591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 오류 제어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/ 20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947702"/>
                  </a:ext>
                </a:extLst>
              </a:tr>
              <a:tr h="591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유저 사용 흐름에 맞는 앱 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/ 20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588539"/>
                  </a:ext>
                </a:extLst>
              </a:tr>
              <a:tr h="591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</a:t>
                      </a:r>
                      <a:r>
                        <a:rPr lang="ko-KR" altLang="en-US" sz="1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튜토리얼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/ 29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568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51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계획 일정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6856" y="1696825"/>
            <a:ext cx="7791853" cy="451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6856" y="1626686"/>
            <a:ext cx="3342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Image Processor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617588"/>
              </p:ext>
            </p:extLst>
          </p:nvPr>
        </p:nvGraphicFramePr>
        <p:xfrm>
          <a:off x="529390" y="2563446"/>
          <a:ext cx="7723696" cy="158686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64580">
                  <a:extLst>
                    <a:ext uri="{9D8B030D-6E8A-4147-A177-3AD203B41FA5}">
                      <a16:colId xmlns:a16="http://schemas.microsoft.com/office/drawing/2014/main" val="2169232982"/>
                    </a:ext>
                  </a:extLst>
                </a:gridCol>
                <a:gridCol w="1659116">
                  <a:extLst>
                    <a:ext uri="{9D8B030D-6E8A-4147-A177-3AD203B41FA5}">
                      <a16:colId xmlns:a16="http://schemas.microsoft.com/office/drawing/2014/main" val="1057086081"/>
                    </a:ext>
                  </a:extLst>
                </a:gridCol>
              </a:tblGrid>
              <a:tr h="4040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 완료일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237063"/>
                  </a:ext>
                </a:extLst>
              </a:tr>
              <a:tr h="591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구글 비전 </a:t>
                      </a:r>
                      <a:r>
                        <a:rPr lang="en-US" altLang="ko-KR" sz="1600" b="1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api</a:t>
                      </a:r>
                      <a:r>
                        <a:rPr lang="en-US" altLang="ko-KR" sz="16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6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활용 및 인식 개선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/ 7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014761"/>
                  </a:ext>
                </a:extLst>
              </a:tr>
              <a:tr h="591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원본 형태 유지한 텍스트 추출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/ 20 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344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580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계획 일정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6856" y="1696825"/>
            <a:ext cx="7791853" cy="451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6856" y="1609384"/>
            <a:ext cx="4728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Interpreter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94422"/>
              </p:ext>
            </p:extLst>
          </p:nvPr>
        </p:nvGraphicFramePr>
        <p:xfrm>
          <a:off x="616856" y="2413254"/>
          <a:ext cx="7723696" cy="276970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64580">
                  <a:extLst>
                    <a:ext uri="{9D8B030D-6E8A-4147-A177-3AD203B41FA5}">
                      <a16:colId xmlns:a16="http://schemas.microsoft.com/office/drawing/2014/main" val="2169232982"/>
                    </a:ext>
                  </a:extLst>
                </a:gridCol>
                <a:gridCol w="1659116">
                  <a:extLst>
                    <a:ext uri="{9D8B030D-6E8A-4147-A177-3AD203B41FA5}">
                      <a16:colId xmlns:a16="http://schemas.microsoft.com/office/drawing/2014/main" val="1057086081"/>
                    </a:ext>
                  </a:extLst>
                </a:gridCol>
              </a:tblGrid>
              <a:tr h="4040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 완료일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237063"/>
                  </a:ext>
                </a:extLst>
              </a:tr>
              <a:tr h="591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추론 변환 규칙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/ 10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014761"/>
                  </a:ext>
                </a:extLst>
              </a:tr>
              <a:tr h="591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세미콜론 자동 추가 기능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/ 12 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344316"/>
                  </a:ext>
                </a:extLst>
              </a:tr>
              <a:tr h="591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자동 정렬 기능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/ 26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947702"/>
                  </a:ext>
                </a:extLst>
              </a:tr>
              <a:tr h="591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인터프리팅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알고리즘 고도화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/ 28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588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051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계획 일정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6856" y="1696825"/>
            <a:ext cx="7791853" cy="451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6856" y="1325563"/>
            <a:ext cx="4728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Analysis &amp; Test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976301"/>
              </p:ext>
            </p:extLst>
          </p:nvPr>
        </p:nvGraphicFramePr>
        <p:xfrm>
          <a:off x="616856" y="2413254"/>
          <a:ext cx="7723696" cy="276970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64580">
                  <a:extLst>
                    <a:ext uri="{9D8B030D-6E8A-4147-A177-3AD203B41FA5}">
                      <a16:colId xmlns:a16="http://schemas.microsoft.com/office/drawing/2014/main" val="2169232982"/>
                    </a:ext>
                  </a:extLst>
                </a:gridCol>
                <a:gridCol w="1659116">
                  <a:extLst>
                    <a:ext uri="{9D8B030D-6E8A-4147-A177-3AD203B41FA5}">
                      <a16:colId xmlns:a16="http://schemas.microsoft.com/office/drawing/2014/main" val="1057086081"/>
                    </a:ext>
                  </a:extLst>
                </a:gridCol>
              </a:tblGrid>
              <a:tr h="4040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 완료일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237063"/>
                  </a:ext>
                </a:extLst>
              </a:tr>
              <a:tr h="591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수기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수집 및 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/ 15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014761"/>
                  </a:ext>
                </a:extLst>
              </a:tr>
              <a:tr h="591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 수도 코드 수집 및 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/ 15 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344316"/>
                  </a:ext>
                </a:extLst>
              </a:tr>
              <a:tr h="591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수기 데이터 별 오류 케이스 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/ 25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947702"/>
                  </a:ext>
                </a:extLst>
              </a:tr>
              <a:tr h="591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Logical</a:t>
                      </a:r>
                      <a:r>
                        <a:rPr lang="en-US" altLang="ko-KR" sz="16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Error </a:t>
                      </a:r>
                      <a:r>
                        <a:rPr lang="ko-KR" altLang="en-US" sz="16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유발하는 경우의 수 분석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/ 25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588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633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551" y="2362956"/>
            <a:ext cx="7192913" cy="1635312"/>
          </a:xfrm>
        </p:spPr>
        <p:txBody>
          <a:bodyPr>
            <a:normAutofit/>
          </a:bodyPr>
          <a:lstStyle/>
          <a:p>
            <a:r>
              <a:rPr lang="en-US" altLang="ko-KR" sz="8900" b="1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</a:t>
            </a:r>
            <a:r>
              <a:rPr lang="en-US" altLang="ko-KR" sz="60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en-US" altLang="ko-KR" sz="8900" b="1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sz="8900" b="1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617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551" y="2693773"/>
            <a:ext cx="7192913" cy="1069103"/>
          </a:xfrm>
        </p:spPr>
        <p:txBody>
          <a:bodyPr>
            <a:normAutofit/>
          </a:bodyPr>
          <a:lstStyle/>
          <a:p>
            <a:r>
              <a:rPr lang="en-US" altLang="ko-KR" sz="6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6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소개</a:t>
            </a:r>
          </a:p>
        </p:txBody>
      </p:sp>
    </p:spTree>
    <p:extLst>
      <p:ext uri="{BB962C8B-B14F-4D97-AF65-F5344CB8AC3E}">
        <p14:creationId xmlns:p14="http://schemas.microsoft.com/office/powerpoint/2010/main" val="2612351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551" y="2693773"/>
            <a:ext cx="7192913" cy="1069103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18386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E7BA5-72BA-4DBA-AEBC-340DE1542F06}"/>
              </a:ext>
            </a:extLst>
          </p:cNvPr>
          <p:cNvSpPr txBox="1"/>
          <p:nvPr/>
        </p:nvSpPr>
        <p:spPr>
          <a:xfrm>
            <a:off x="212225" y="1915655"/>
            <a:ext cx="9014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손으</a:t>
            </a:r>
            <a:r>
              <a:rPr lang="ko-KR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작성된 수도 코드를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형태의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완성된 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Java </a:t>
            </a:r>
            <a:r>
              <a:rPr lang="ko-KR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변환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하는 어플리케이션</a:t>
            </a:r>
            <a:endParaRPr lang="ko-KR" altLang="en-US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67FF18D-DBF2-4CF4-A591-AA4454376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814" y="3571396"/>
            <a:ext cx="1733704" cy="173370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4D6D833-A08D-47B8-BA01-5A8F431E0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890" y="3549684"/>
            <a:ext cx="1749584" cy="174958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8A8B9AC-2165-4A21-A3FC-081701D45CAE}"/>
              </a:ext>
            </a:extLst>
          </p:cNvPr>
          <p:cNvSpPr txBox="1"/>
          <p:nvPr/>
        </p:nvSpPr>
        <p:spPr>
          <a:xfrm>
            <a:off x="1934305" y="5343957"/>
            <a:ext cx="183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Pseudo Code</a:t>
            </a:r>
            <a:endParaRPr lang="ko-KR" altLang="en-US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A358DF-C36F-4CE1-B762-132DE4E73887}"/>
              </a:ext>
            </a:extLst>
          </p:cNvPr>
          <p:cNvSpPr txBox="1"/>
          <p:nvPr/>
        </p:nvSpPr>
        <p:spPr>
          <a:xfrm>
            <a:off x="5897518" y="5356314"/>
            <a:ext cx="1464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 File</a:t>
            </a:r>
          </a:p>
          <a:p>
            <a:pPr algn="ctr"/>
            <a:r>
              <a:rPr lang="en-US" altLang="ko-KR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(Java)</a:t>
            </a:r>
            <a:endParaRPr lang="ko-KR" altLang="en-US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4A63BD7-D285-47AD-8F1A-93E4EF64E05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465" y="4334858"/>
            <a:ext cx="833478" cy="49823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7175D24-77A1-49EE-A518-FF673FE73F8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530595" y="3703884"/>
            <a:ext cx="467218" cy="46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78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E905057-DE8E-4CDF-A08F-A1DA4AE9B886}"/>
              </a:ext>
            </a:extLst>
          </p:cNvPr>
          <p:cNvGrpSpPr/>
          <p:nvPr/>
        </p:nvGrpSpPr>
        <p:grpSpPr>
          <a:xfrm>
            <a:off x="237315" y="1643096"/>
            <a:ext cx="8669369" cy="1325564"/>
            <a:chOff x="616808" y="2213574"/>
            <a:chExt cx="1777082" cy="2576692"/>
          </a:xfrm>
          <a:solidFill>
            <a:srgbClr val="7F7F7F"/>
          </a:solidFill>
        </p:grpSpPr>
        <p:sp>
          <p:nvSpPr>
            <p:cNvPr id="17" name="Shape 462">
              <a:extLst>
                <a:ext uri="{FF2B5EF4-FFF2-40B4-BE49-F238E27FC236}">
                  <a16:creationId xmlns:a16="http://schemas.microsoft.com/office/drawing/2014/main" id="{FA8C1352-9266-4AC7-A975-E2C8AEA6209A}"/>
                </a:ext>
              </a:extLst>
            </p:cNvPr>
            <p:cNvSpPr/>
            <p:nvPr/>
          </p:nvSpPr>
          <p:spPr>
            <a:xfrm>
              <a:off x="616808" y="2213574"/>
              <a:ext cx="1777082" cy="2576692"/>
            </a:xfrm>
            <a:prstGeom prst="roundRect">
              <a:avLst>
                <a:gd name="adj" fmla="val 2555"/>
              </a:avLst>
            </a:prstGeom>
            <a:grpFill/>
            <a:ln w="19050" cap="flat">
              <a:solidFill>
                <a:schemeClr val="tx1"/>
              </a:solidFill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Helvetica Light"/>
                <a:sym typeface="Helvetica Ligh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89CB948-FB17-4210-A77B-159459F8CBEF}"/>
                </a:ext>
              </a:extLst>
            </p:cNvPr>
            <p:cNvSpPr txBox="1"/>
            <p:nvPr/>
          </p:nvSpPr>
          <p:spPr>
            <a:xfrm>
              <a:off x="629391" y="2850026"/>
              <a:ext cx="1632711" cy="125636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	</a:t>
              </a:r>
              <a:r>
                <a:rPr lang="ko-KR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손으로 작성된 </a:t>
              </a:r>
              <a:r>
                <a:rPr lang="ko-KR" altLang="en-US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간단한 </a:t>
              </a:r>
              <a:r>
                <a:rPr lang="ko-KR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수도 코드를 사진으로 찍어 </a:t>
              </a:r>
              <a:r>
                <a:rPr lang="ko-KR" altLang="en-US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서버로 전송 후 </a:t>
              </a:r>
              <a:endParaRPr lang="en-US" altLang="ko-KR" b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 latinLnBrk="1"/>
              <a:r>
                <a:rPr lang="ko-KR" altLang="en-US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문법이 적용되어  컴파일이 가능한 </a:t>
              </a:r>
              <a:r>
                <a:rPr lang="ko-KR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텍스트 형태의 </a:t>
              </a: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Java</a:t>
              </a:r>
              <a:r>
                <a:rPr lang="ko-KR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변환 </a:t>
              </a:r>
              <a:r>
                <a:rPr lang="ko-KR" altLang="en-US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어플리케이션</a:t>
              </a:r>
              <a:r>
                <a:rPr lang="ko-KR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개발</a:t>
              </a:r>
              <a:endParaRPr lang="en-US" altLang="ko-KR" b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BAFCEA-2BCC-473B-BA7E-809AD9A457CE}"/>
              </a:ext>
            </a:extLst>
          </p:cNvPr>
          <p:cNvSpPr/>
          <p:nvPr/>
        </p:nvSpPr>
        <p:spPr>
          <a:xfrm>
            <a:off x="170987" y="1126450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목표</a:t>
            </a:r>
            <a:endParaRPr lang="ko-KR" altLang="en-US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E7E58CA-CBDB-44EB-AA2C-142655B3DA16}"/>
              </a:ext>
            </a:extLst>
          </p:cNvPr>
          <p:cNvGrpSpPr/>
          <p:nvPr/>
        </p:nvGrpSpPr>
        <p:grpSpPr>
          <a:xfrm>
            <a:off x="881832" y="3889341"/>
            <a:ext cx="1316887" cy="1674292"/>
            <a:chOff x="616729" y="2213574"/>
            <a:chExt cx="1777162" cy="2576692"/>
          </a:xfrm>
        </p:grpSpPr>
        <p:sp>
          <p:nvSpPr>
            <p:cNvPr id="21" name="Shape 462">
              <a:extLst>
                <a:ext uri="{FF2B5EF4-FFF2-40B4-BE49-F238E27FC236}">
                  <a16:creationId xmlns:a16="http://schemas.microsoft.com/office/drawing/2014/main" id="{06809CE9-CE3F-459E-AF23-5954D94044A0}"/>
                </a:ext>
              </a:extLst>
            </p:cNvPr>
            <p:cNvSpPr/>
            <p:nvPr/>
          </p:nvSpPr>
          <p:spPr>
            <a:xfrm>
              <a:off x="616808" y="2213574"/>
              <a:ext cx="1777082" cy="2576692"/>
            </a:xfrm>
            <a:prstGeom prst="roundRect">
              <a:avLst>
                <a:gd name="adj" fmla="val 2555"/>
              </a:avLst>
            </a:prstGeom>
            <a:solidFill>
              <a:schemeClr val="bg1">
                <a:lumMod val="50000"/>
                <a:lumOff val="50000"/>
              </a:schemeClr>
            </a:solidFill>
            <a:ln w="19050" cap="flat">
              <a:solidFill>
                <a:schemeClr val="tx1"/>
              </a:solidFill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Helvetica Light"/>
                <a:sym typeface="Helvetica Light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57FC7B-59D1-4E7D-93A4-5A1BF7D06F40}"/>
                </a:ext>
              </a:extLst>
            </p:cNvPr>
            <p:cNvSpPr txBox="1"/>
            <p:nvPr/>
          </p:nvSpPr>
          <p:spPr>
            <a:xfrm>
              <a:off x="616729" y="3946468"/>
              <a:ext cx="1777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아이디어 저장</a:t>
              </a:r>
              <a:endParaRPr lang="en-US" altLang="ko-KR" sz="14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23" name="Picture 2" descr="Related image">
              <a:extLst>
                <a:ext uri="{FF2B5EF4-FFF2-40B4-BE49-F238E27FC236}">
                  <a16:creationId xmlns:a16="http://schemas.microsoft.com/office/drawing/2014/main" id="{5CF72918-A00E-4E02-AD08-A29A8C01AC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809" y="2706609"/>
              <a:ext cx="816721" cy="816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Shape 462">
            <a:extLst>
              <a:ext uri="{FF2B5EF4-FFF2-40B4-BE49-F238E27FC236}">
                <a16:creationId xmlns:a16="http://schemas.microsoft.com/office/drawing/2014/main" id="{A9A26DA2-225E-4089-9C03-C4BCA48AE4D1}"/>
              </a:ext>
            </a:extLst>
          </p:cNvPr>
          <p:cNvSpPr/>
          <p:nvPr/>
        </p:nvSpPr>
        <p:spPr>
          <a:xfrm>
            <a:off x="5049015" y="3889341"/>
            <a:ext cx="1316828" cy="1674292"/>
          </a:xfrm>
          <a:prstGeom prst="roundRect">
            <a:avLst>
              <a:gd name="adj" fmla="val 2555"/>
            </a:avLst>
          </a:prstGeom>
          <a:solidFill>
            <a:schemeClr val="bg1">
              <a:lumMod val="50000"/>
              <a:lumOff val="50000"/>
            </a:schemeClr>
          </a:solidFill>
          <a:ln w="19050" cap="flat">
            <a:solidFill>
              <a:schemeClr val="tx1"/>
            </a:solidFill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00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Helvetica Light"/>
              <a:sym typeface="Helvetica Ligh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4B6BCD-1E9A-4B58-ABDC-8EC280799301}"/>
              </a:ext>
            </a:extLst>
          </p:cNvPr>
          <p:cNvSpPr txBox="1"/>
          <p:nvPr/>
        </p:nvSpPr>
        <p:spPr>
          <a:xfrm>
            <a:off x="5048956" y="5017275"/>
            <a:ext cx="1316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로직에 </a:t>
            </a:r>
            <a:r>
              <a:rPr lang="ko-KR" altLang="en-US" sz="1400" b="1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집중 </a:t>
            </a:r>
            <a:endParaRPr lang="en-US" altLang="ko-KR" sz="14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Shape 462">
            <a:extLst>
              <a:ext uri="{FF2B5EF4-FFF2-40B4-BE49-F238E27FC236}">
                <a16:creationId xmlns:a16="http://schemas.microsoft.com/office/drawing/2014/main" id="{09F5F811-5DDF-4ACC-9D5A-1A3C2060B6B5}"/>
              </a:ext>
            </a:extLst>
          </p:cNvPr>
          <p:cNvSpPr/>
          <p:nvPr/>
        </p:nvSpPr>
        <p:spPr>
          <a:xfrm>
            <a:off x="7170284" y="3889341"/>
            <a:ext cx="1316828" cy="1674292"/>
          </a:xfrm>
          <a:prstGeom prst="roundRect">
            <a:avLst>
              <a:gd name="adj" fmla="val 2555"/>
            </a:avLst>
          </a:prstGeom>
          <a:solidFill>
            <a:schemeClr val="bg1">
              <a:lumMod val="50000"/>
              <a:lumOff val="50000"/>
            </a:schemeClr>
          </a:solidFill>
          <a:ln w="19050" cap="flat">
            <a:solidFill>
              <a:schemeClr val="tx1"/>
            </a:solidFill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00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Helvetica Light"/>
              <a:sym typeface="Helvetica Ligh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EC0153-6213-4DCD-B0D6-37826200528E}"/>
              </a:ext>
            </a:extLst>
          </p:cNvPr>
          <p:cNvSpPr txBox="1"/>
          <p:nvPr/>
        </p:nvSpPr>
        <p:spPr>
          <a:xfrm>
            <a:off x="7170225" y="4977555"/>
            <a:ext cx="1316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진입장벽 해소</a:t>
            </a:r>
            <a:endParaRPr lang="en-US" altLang="ko-KR" sz="14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B95227B-394F-45AF-B366-B49F806F651A}"/>
              </a:ext>
            </a:extLst>
          </p:cNvPr>
          <p:cNvGrpSpPr/>
          <p:nvPr/>
        </p:nvGrpSpPr>
        <p:grpSpPr>
          <a:xfrm>
            <a:off x="2927608" y="3889341"/>
            <a:ext cx="1316887" cy="1674292"/>
            <a:chOff x="2662505" y="2213574"/>
            <a:chExt cx="1777162" cy="2576692"/>
          </a:xfrm>
        </p:grpSpPr>
        <p:sp>
          <p:nvSpPr>
            <p:cNvPr id="29" name="Shape 462">
              <a:extLst>
                <a:ext uri="{FF2B5EF4-FFF2-40B4-BE49-F238E27FC236}">
                  <a16:creationId xmlns:a16="http://schemas.microsoft.com/office/drawing/2014/main" id="{284AFBB3-9761-4272-9418-F188C717C97A}"/>
                </a:ext>
              </a:extLst>
            </p:cNvPr>
            <p:cNvSpPr/>
            <p:nvPr/>
          </p:nvSpPr>
          <p:spPr>
            <a:xfrm>
              <a:off x="2662584" y="2213574"/>
              <a:ext cx="1777082" cy="2576692"/>
            </a:xfrm>
            <a:prstGeom prst="roundRect">
              <a:avLst>
                <a:gd name="adj" fmla="val 2555"/>
              </a:avLst>
            </a:prstGeom>
            <a:solidFill>
              <a:schemeClr val="bg1">
                <a:lumMod val="50000"/>
                <a:lumOff val="50000"/>
              </a:schemeClr>
            </a:solidFill>
            <a:ln w="19050" cap="flat">
              <a:solidFill>
                <a:schemeClr val="tx1"/>
              </a:solidFill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Helvetica Light"/>
                <a:sym typeface="Helvetica Ligh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0EACE3C-C1A6-4BAF-9050-3E00B46ED987}"/>
                </a:ext>
              </a:extLst>
            </p:cNvPr>
            <p:cNvSpPr txBox="1"/>
            <p:nvPr/>
          </p:nvSpPr>
          <p:spPr>
            <a:xfrm>
              <a:off x="2662505" y="3913229"/>
              <a:ext cx="1777162" cy="663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코딩의 </a:t>
              </a:r>
              <a:r>
                <a:rPr lang="ko-KR" altLang="en-US" sz="1100" b="1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 공간적</a:t>
              </a:r>
              <a:endParaRPr lang="en-US" altLang="ko-KR" sz="11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100" b="1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제약 탈피</a:t>
              </a:r>
              <a:endParaRPr lang="en-US" altLang="ko-KR" sz="11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DA3D0FC-F19C-47BE-9882-7DF21D1E0B1A}"/>
                </a:ext>
              </a:extLst>
            </p:cNvPr>
            <p:cNvGrpSpPr/>
            <p:nvPr/>
          </p:nvGrpSpPr>
          <p:grpSpPr>
            <a:xfrm>
              <a:off x="3040763" y="2638274"/>
              <a:ext cx="1068722" cy="790726"/>
              <a:chOff x="2968065" y="2559338"/>
              <a:chExt cx="1068722" cy="790726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D0436451-B8BF-4404-A724-6E44761D86AC}"/>
                  </a:ext>
                </a:extLst>
              </p:cNvPr>
              <p:cNvGrpSpPr/>
              <p:nvPr/>
            </p:nvGrpSpPr>
            <p:grpSpPr>
              <a:xfrm>
                <a:off x="2968065" y="2999075"/>
                <a:ext cx="448010" cy="350989"/>
                <a:chOff x="2968065" y="2999075"/>
                <a:chExt cx="448010" cy="350989"/>
              </a:xfrm>
            </p:grpSpPr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B6ABBD04-B688-484F-8CB0-8C53F6C80183}"/>
                    </a:ext>
                  </a:extLst>
                </p:cNvPr>
                <p:cNvSpPr/>
                <p:nvPr/>
              </p:nvSpPr>
              <p:spPr>
                <a:xfrm rot="18900000">
                  <a:off x="2968065" y="3105795"/>
                  <a:ext cx="438312" cy="244269"/>
                </a:xfrm>
                <a:prstGeom prst="round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21A826D7-B76B-4B8F-AEDD-CC3D23588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34689" y="2999075"/>
                  <a:ext cx="181386" cy="18138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F4053E32-543C-4003-9158-872E7ED9371A}"/>
                  </a:ext>
                </a:extLst>
              </p:cNvPr>
              <p:cNvGrpSpPr/>
              <p:nvPr/>
            </p:nvGrpSpPr>
            <p:grpSpPr>
              <a:xfrm rot="10800000">
                <a:off x="3588777" y="2559338"/>
                <a:ext cx="448010" cy="350989"/>
                <a:chOff x="2968065" y="2999075"/>
                <a:chExt cx="448010" cy="350989"/>
              </a:xfrm>
            </p:grpSpPr>
            <p:sp>
              <p:nvSpPr>
                <p:cNvPr id="39" name="사각형: 둥근 모서리 38">
                  <a:extLst>
                    <a:ext uri="{FF2B5EF4-FFF2-40B4-BE49-F238E27FC236}">
                      <a16:creationId xmlns:a16="http://schemas.microsoft.com/office/drawing/2014/main" id="{22A77ED2-BB7F-4701-A8A5-4E5DA2302B2A}"/>
                    </a:ext>
                  </a:extLst>
                </p:cNvPr>
                <p:cNvSpPr/>
                <p:nvPr/>
              </p:nvSpPr>
              <p:spPr>
                <a:xfrm rot="18900000">
                  <a:off x="2968065" y="3105795"/>
                  <a:ext cx="438312" cy="244269"/>
                </a:xfrm>
                <a:prstGeom prst="round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C0281859-454D-498D-87B6-AEF4B16E9C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34689" y="2999075"/>
                  <a:ext cx="181386" cy="18138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179DF5BB-6D1B-4FEC-ACBA-3E607AEB31D3}"/>
                  </a:ext>
                </a:extLst>
              </p:cNvPr>
              <p:cNvGrpSpPr/>
              <p:nvPr/>
            </p:nvGrpSpPr>
            <p:grpSpPr>
              <a:xfrm>
                <a:off x="3414191" y="2645186"/>
                <a:ext cx="355972" cy="693339"/>
                <a:chOff x="3437899" y="2655757"/>
                <a:chExt cx="355972" cy="693339"/>
              </a:xfrm>
            </p:grpSpPr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65C6291B-50D2-47C0-8B7E-9C3DC9CA92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38872" y="2655757"/>
                  <a:ext cx="15684" cy="25814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3C812D1C-82E0-41E7-905A-7CA5D75E58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37899" y="2915768"/>
                  <a:ext cx="170156" cy="90692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3AECFE55-421A-48C6-93C1-CC9F70019D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41532" y="3006461"/>
                  <a:ext cx="66523" cy="18396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8F3C4B7D-1116-425F-95F9-7E5CE54D8C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41531" y="3190427"/>
                  <a:ext cx="252340" cy="158669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D8F35F1-FFEE-4327-9D2A-5C86134DCC59}"/>
              </a:ext>
            </a:extLst>
          </p:cNvPr>
          <p:cNvGrpSpPr/>
          <p:nvPr/>
        </p:nvGrpSpPr>
        <p:grpSpPr>
          <a:xfrm>
            <a:off x="5356383" y="4100777"/>
            <a:ext cx="702032" cy="605460"/>
            <a:chOff x="5240816" y="2624078"/>
            <a:chExt cx="1028248" cy="1011299"/>
          </a:xfrm>
        </p:grpSpPr>
        <p:pic>
          <p:nvPicPr>
            <p:cNvPr id="44" name="Picture 6" descr="Image result for focus white png icon">
              <a:extLst>
                <a:ext uri="{FF2B5EF4-FFF2-40B4-BE49-F238E27FC236}">
                  <a16:creationId xmlns:a16="http://schemas.microsoft.com/office/drawing/2014/main" id="{DC1AF0B7-0112-4C48-ADE8-C061ED9630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0816" y="2624078"/>
              <a:ext cx="1028248" cy="1011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8" descr="Image result for logic white png icon">
              <a:extLst>
                <a:ext uri="{FF2B5EF4-FFF2-40B4-BE49-F238E27FC236}">
                  <a16:creationId xmlns:a16="http://schemas.microsoft.com/office/drawing/2014/main" id="{920966C4-FA59-4CE3-9E89-7CCD7C040E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803" y="2768331"/>
              <a:ext cx="466813" cy="466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6" name="Picture 16" descr="Related image">
            <a:extLst>
              <a:ext uri="{FF2B5EF4-FFF2-40B4-BE49-F238E27FC236}">
                <a16:creationId xmlns:a16="http://schemas.microsoft.com/office/drawing/2014/main" id="{3B905C4C-5D57-4346-B972-1FE7D9AD35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" b="6865"/>
          <a:stretch/>
        </p:blipFill>
        <p:spPr bwMode="auto">
          <a:xfrm>
            <a:off x="7428291" y="4028352"/>
            <a:ext cx="849566" cy="72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71107EF5-AD69-4B50-8251-E28CFEBD0CE4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rot="5400000">
            <a:off x="2595813" y="1913153"/>
            <a:ext cx="920681" cy="30316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6578C28-21C5-4BA3-8ACF-9305340DBC6D}"/>
              </a:ext>
            </a:extLst>
          </p:cNvPr>
          <p:cNvCxnSpPr>
            <a:stCxn id="17" idx="2"/>
            <a:endCxn id="29" idx="0"/>
          </p:cNvCxnSpPr>
          <p:nvPr/>
        </p:nvCxnSpPr>
        <p:spPr>
          <a:xfrm rot="5400000">
            <a:off x="3618701" y="2936041"/>
            <a:ext cx="920681" cy="98591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DABF802D-50B0-4641-A7CF-DB260BCE1A39}"/>
              </a:ext>
            </a:extLst>
          </p:cNvPr>
          <p:cNvCxnSpPr>
            <a:stCxn id="17" idx="2"/>
            <a:endCxn id="24" idx="0"/>
          </p:cNvCxnSpPr>
          <p:nvPr/>
        </p:nvCxnSpPr>
        <p:spPr>
          <a:xfrm rot="16200000" flipH="1">
            <a:off x="4679374" y="2861285"/>
            <a:ext cx="920681" cy="113542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8A7B77BC-8FC6-4BDE-985F-1B761ECB9BB9}"/>
              </a:ext>
            </a:extLst>
          </p:cNvPr>
          <p:cNvCxnSpPr>
            <a:stCxn id="17" idx="2"/>
            <a:endCxn id="26" idx="0"/>
          </p:cNvCxnSpPr>
          <p:nvPr/>
        </p:nvCxnSpPr>
        <p:spPr>
          <a:xfrm rot="16200000" flipH="1">
            <a:off x="5740009" y="1800651"/>
            <a:ext cx="920681" cy="325669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59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발표 피드백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253AF69-0122-4DF1-835C-902D5EFF7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305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6" y="1990535"/>
            <a:ext cx="7919184" cy="438711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85800" y="5153550"/>
            <a:ext cx="7390616" cy="1108067"/>
          </a:xfrm>
          <a:prstGeom prst="rect">
            <a:avLst/>
          </a:prstGeom>
          <a:solidFill>
            <a:srgbClr val="212023"/>
          </a:solidFill>
          <a:ln>
            <a:solidFill>
              <a:srgbClr val="2120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두가지 방법의 텍스트 추출 중으로 정량적 수치 파악이 어려움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지속적으로 정확도 향상 후 최종 발표 때 말씀드리겠습니다</a:t>
            </a:r>
          </a:p>
        </p:txBody>
      </p:sp>
    </p:spTree>
    <p:extLst>
      <p:ext uri="{BB962C8B-B14F-4D97-AF65-F5344CB8AC3E}">
        <p14:creationId xmlns:p14="http://schemas.microsoft.com/office/powerpoint/2010/main" val="72092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발표 피드백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253AF69-0122-4DF1-835C-902D5EFF7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305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6" y="1724318"/>
            <a:ext cx="7935576" cy="467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44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발표 피드백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253AF69-0122-4DF1-835C-902D5EFF7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305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481035"/>
            <a:ext cx="7891041" cy="499713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61213" y="4201443"/>
            <a:ext cx="7440105" cy="615654"/>
          </a:xfrm>
          <a:prstGeom prst="rect">
            <a:avLst/>
          </a:prstGeom>
          <a:solidFill>
            <a:srgbClr val="212023"/>
          </a:solidFill>
          <a:ln>
            <a:solidFill>
              <a:srgbClr val="2120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언제 어디서나 코드 작성을 목표로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 기기 없는 경우 고려 필요</a:t>
            </a:r>
          </a:p>
        </p:txBody>
      </p:sp>
    </p:spTree>
    <p:extLst>
      <p:ext uri="{BB962C8B-B14F-4D97-AF65-F5344CB8AC3E}">
        <p14:creationId xmlns:p14="http://schemas.microsoft.com/office/powerpoint/2010/main" val="139157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발표 피드백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253AF69-0122-4DF1-835C-902D5EFF7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305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96910"/>
            <a:ext cx="7878962" cy="494505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17775" y="5656082"/>
            <a:ext cx="7390616" cy="558401"/>
          </a:xfrm>
          <a:prstGeom prst="rect">
            <a:avLst/>
          </a:prstGeom>
          <a:solidFill>
            <a:srgbClr val="212023"/>
          </a:solidFill>
          <a:ln>
            <a:solidFill>
              <a:srgbClr val="2120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자세한 변환 알고리즘은 차후 설명 드리겠습니다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8651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1176</TotalTime>
  <Words>2098</Words>
  <Application>Microsoft Office PowerPoint</Application>
  <PresentationFormat>화면 슬라이드 쇼(4:3)</PresentationFormat>
  <Paragraphs>474</Paragraphs>
  <Slides>30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2" baseType="lpstr">
      <vt:lpstr>Helvetica Light</vt:lpstr>
      <vt:lpstr>나눔고딕</vt:lpstr>
      <vt:lpstr>나눔바른고딕</vt:lpstr>
      <vt:lpstr>돋움</vt:lpstr>
      <vt:lpstr>맑은 고딕</vt:lpstr>
      <vt:lpstr>Arial</vt:lpstr>
      <vt:lpstr>Calibri</vt:lpstr>
      <vt:lpstr>Calisto MT</vt:lpstr>
      <vt:lpstr>Trebuchet MS</vt:lpstr>
      <vt:lpstr>Wingdings</vt:lpstr>
      <vt:lpstr>Wingdings 2</vt:lpstr>
      <vt:lpstr>슬레이트</vt:lpstr>
      <vt:lpstr>코웨이</vt:lpstr>
      <vt:lpstr>목차</vt:lpstr>
      <vt:lpstr>1. 프로젝트 소개</vt:lpstr>
      <vt:lpstr>프로젝트 개요</vt:lpstr>
      <vt:lpstr>프로젝트 개요</vt:lpstr>
      <vt:lpstr>1차 발표 피드백</vt:lpstr>
      <vt:lpstr>1차 발표 피드백</vt:lpstr>
      <vt:lpstr>1차 발표 피드백</vt:lpstr>
      <vt:lpstr>1차 발표 피드백</vt:lpstr>
      <vt:lpstr>2. 수행 내용 및 중간결과 </vt:lpstr>
      <vt:lpstr>Workflow</vt:lpstr>
      <vt:lpstr>중간 결과</vt:lpstr>
      <vt:lpstr>차후 개발 방향</vt:lpstr>
      <vt:lpstr>중간 결과</vt:lpstr>
      <vt:lpstr>차후 개발 방향</vt:lpstr>
      <vt:lpstr>중간 결과</vt:lpstr>
      <vt:lpstr>개발 현황</vt:lpstr>
      <vt:lpstr>차후 개발 방향</vt:lpstr>
      <vt:lpstr>중간 결과</vt:lpstr>
      <vt:lpstr>차후 개발 방향</vt:lpstr>
      <vt:lpstr>인터프리팅 알고리즘</vt:lpstr>
      <vt:lpstr>인터프리팅 알고리즘</vt:lpstr>
      <vt:lpstr>3. 수정된 연구내용 및  계획 일정</vt:lpstr>
      <vt:lpstr>수정사항</vt:lpstr>
      <vt:lpstr>계획 일정</vt:lpstr>
      <vt:lpstr>계획 일정</vt:lpstr>
      <vt:lpstr>계획 일정</vt:lpstr>
      <vt:lpstr>계획 일정</vt:lpstr>
      <vt:lpstr>Q&amp;A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Stack을 활용한  빅데이터 로그파일 컬렉션</dc:title>
  <dc:creator>이성준</dc:creator>
  <cp:lastModifiedBy>injeong choi</cp:lastModifiedBy>
  <cp:revision>162</cp:revision>
  <dcterms:created xsi:type="dcterms:W3CDTF">2018-02-17T05:16:45Z</dcterms:created>
  <dcterms:modified xsi:type="dcterms:W3CDTF">2018-04-13T05:18:53Z</dcterms:modified>
</cp:coreProperties>
</file>