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7" r:id="rId2"/>
    <p:sldId id="258" r:id="rId3"/>
    <p:sldId id="277" r:id="rId4"/>
    <p:sldId id="278" r:id="rId5"/>
    <p:sldId id="289" r:id="rId6"/>
    <p:sldId id="290" r:id="rId7"/>
    <p:sldId id="295" r:id="rId8"/>
    <p:sldId id="296" r:id="rId9"/>
    <p:sldId id="297" r:id="rId10"/>
    <p:sldId id="259" r:id="rId11"/>
    <p:sldId id="284" r:id="rId12"/>
    <p:sldId id="320" r:id="rId13"/>
    <p:sldId id="327" r:id="rId14"/>
    <p:sldId id="321" r:id="rId15"/>
    <p:sldId id="328" r:id="rId16"/>
    <p:sldId id="322" r:id="rId17"/>
    <p:sldId id="332" r:id="rId18"/>
    <p:sldId id="329" r:id="rId19"/>
    <p:sldId id="323" r:id="rId20"/>
    <p:sldId id="335" r:id="rId21"/>
    <p:sldId id="336" r:id="rId22"/>
    <p:sldId id="337" r:id="rId23"/>
    <p:sldId id="267" r:id="rId24"/>
    <p:sldId id="324" r:id="rId25"/>
    <p:sldId id="326" r:id="rId26"/>
    <p:sldId id="333" r:id="rId27"/>
    <p:sldId id="338" r:id="rId28"/>
    <p:sldId id="331" r:id="rId29"/>
    <p:sldId id="26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023"/>
    <a:srgbClr val="51A599"/>
    <a:srgbClr val="DB4541"/>
    <a:srgbClr val="7F7F7F"/>
    <a:srgbClr val="C4E1B9"/>
    <a:srgbClr val="A8E0AB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9" autoAdjust="0"/>
    <p:restoredTop sz="94973" autoAdjust="0"/>
  </p:normalViewPr>
  <p:slideViewPr>
    <p:cSldViewPr snapToGrid="0">
      <p:cViewPr varScale="1">
        <p:scale>
          <a:sx n="68" d="100"/>
          <a:sy n="68" d="100"/>
        </p:scale>
        <p:origin x="1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2DEE-737B-42EB-891C-20DA0F28980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FB93-A3A2-422D-8728-69F7150C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7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4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7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0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31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6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3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8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15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8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9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0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8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3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9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62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1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6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2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9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34" y="1393171"/>
            <a:ext cx="7461072" cy="1299851"/>
          </a:xfrm>
        </p:spPr>
        <p:txBody>
          <a:bodyPr>
            <a:normAutofit/>
          </a:bodyPr>
          <a:lstStyle/>
          <a:p>
            <a:r>
              <a:rPr lang="ko-KR" altLang="en-US" sz="7200" b="1" spc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endParaRPr lang="ko-KR" altLang="en-US" sz="7200" spc="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020" y="4552202"/>
            <a:ext cx="7080026" cy="1932519"/>
          </a:xfrm>
        </p:spPr>
        <p:txBody>
          <a:bodyPr>
            <a:normAutofit/>
          </a:bodyPr>
          <a:lstStyle/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소프트웨어공학부</a:t>
            </a:r>
            <a:endParaRPr lang="en-US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20132889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신종혁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20123043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박세용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20123087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이성준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20142773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최인정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7F02FD-0BA8-4230-8EC1-1DE4E5B0FBDC}"/>
              </a:ext>
            </a:extLst>
          </p:cNvPr>
          <p:cNvSpPr txBox="1">
            <a:spLocks/>
          </p:cNvSpPr>
          <p:nvPr/>
        </p:nvSpPr>
        <p:spPr>
          <a:xfrm>
            <a:off x="2995658" y="2305798"/>
            <a:ext cx="3726417" cy="1843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wherever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easily</a:t>
            </a:r>
            <a:endParaRPr lang="ko-KR" altLang="en-US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12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13" y="2716922"/>
            <a:ext cx="8273447" cy="1069103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내용 및 중간결과 </a:t>
            </a:r>
          </a:p>
        </p:txBody>
      </p:sp>
    </p:spTree>
    <p:extLst>
      <p:ext uri="{BB962C8B-B14F-4D97-AF65-F5344CB8AC3E}">
        <p14:creationId xmlns:p14="http://schemas.microsoft.com/office/powerpoint/2010/main" val="341826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7">
            <a:extLst>
              <a:ext uri="{FF2B5EF4-FFF2-40B4-BE49-F238E27FC236}">
                <a16:creationId xmlns:a16="http://schemas.microsoft.com/office/drawing/2014/main" id="{39C8AB90-BD12-45DA-B887-4F04BCEBDB7E}"/>
              </a:ext>
            </a:extLst>
          </p:cNvPr>
          <p:cNvSpPr/>
          <p:nvPr/>
        </p:nvSpPr>
        <p:spPr>
          <a:xfrm>
            <a:off x="6301995" y="1993032"/>
            <a:ext cx="2272143" cy="678375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수신 모듈</a:t>
            </a:r>
            <a:r>
              <a:rPr lang="en-US" altLang="ko-KR" sz="1600" kern="0" noProof="0" dirty="0">
                <a:solidFill>
                  <a:sysClr val="windowText" lastClr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사각형: 둥근 모서리 18">
            <a:extLst>
              <a:ext uri="{FF2B5EF4-FFF2-40B4-BE49-F238E27FC236}">
                <a16:creationId xmlns:a16="http://schemas.microsoft.com/office/drawing/2014/main" id="{89301AD6-130D-41D5-847F-B9871D457364}"/>
              </a:ext>
            </a:extLst>
          </p:cNvPr>
          <p:cNvSpPr/>
          <p:nvPr/>
        </p:nvSpPr>
        <p:spPr>
          <a:xfrm>
            <a:off x="6300498" y="3191154"/>
            <a:ext cx="2272143" cy="728378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영상 처리</a:t>
            </a: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F2325616-377D-4219-8CFB-364CC97E7135}"/>
              </a:ext>
            </a:extLst>
          </p:cNvPr>
          <p:cNvSpPr/>
          <p:nvPr/>
        </p:nvSpPr>
        <p:spPr>
          <a:xfrm>
            <a:off x="6300500" y="4383102"/>
            <a:ext cx="2272143" cy="656465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인터프리터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Workflow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96251" cy="43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378662" y="1879826"/>
            <a:ext cx="1599908" cy="2633114"/>
            <a:chOff x="-114300" y="1818532"/>
            <a:chExt cx="1599908" cy="26331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CF9BE1-669B-4CA4-8B5D-938970A811FD}"/>
                </a:ext>
              </a:extLst>
            </p:cNvPr>
            <p:cNvSpPr txBox="1"/>
            <p:nvPr/>
          </p:nvSpPr>
          <p:spPr>
            <a:xfrm>
              <a:off x="-114300" y="3928426"/>
              <a:ext cx="1599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코드 작성 후 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사진 촬영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35AB22-E6BB-42F4-9E47-CA01C5E96C4A}"/>
                </a:ext>
              </a:extLst>
            </p:cNvPr>
            <p:cNvSpPr/>
            <p:nvPr/>
          </p:nvSpPr>
          <p:spPr>
            <a:xfrm rot="2041272">
              <a:off x="625036" y="1818532"/>
              <a:ext cx="112501" cy="65894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9CCCD02B-24A5-43A7-818F-8349B5DC6668}"/>
                </a:ext>
              </a:extLst>
            </p:cNvPr>
            <p:cNvSpPr/>
            <p:nvPr/>
          </p:nvSpPr>
          <p:spPr>
            <a:xfrm rot="12841272">
              <a:off x="393499" y="2407188"/>
              <a:ext cx="118496" cy="159778"/>
            </a:xfrm>
            <a:prstGeom prst="triangle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모서리가 접힌 도형 11">
              <a:extLst>
                <a:ext uri="{FF2B5EF4-FFF2-40B4-BE49-F238E27FC236}">
                  <a16:creationId xmlns:a16="http://schemas.microsoft.com/office/drawing/2014/main" id="{F7C21998-0F39-433E-9C21-03D067A79A97}"/>
                </a:ext>
              </a:extLst>
            </p:cNvPr>
            <p:cNvSpPr/>
            <p:nvPr/>
          </p:nvSpPr>
          <p:spPr>
            <a:xfrm rot="10800000">
              <a:off x="166187" y="2713127"/>
              <a:ext cx="982626" cy="1024758"/>
            </a:xfrm>
            <a:prstGeom prst="foldedCorne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D2C90B-CA15-45B6-913B-D9BF89A28E38}"/>
                </a:ext>
              </a:extLst>
            </p:cNvPr>
            <p:cNvSpPr txBox="1"/>
            <p:nvPr/>
          </p:nvSpPr>
          <p:spPr>
            <a:xfrm>
              <a:off x="166187" y="2930250"/>
              <a:ext cx="10302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for(i=0~n){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    println(i)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}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…….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2152198" y="3037662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10800000">
            <a:off x="5151627" y="3483430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5151627" y="258404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0" name="그룹 1029"/>
          <p:cNvGrpSpPr/>
          <p:nvPr/>
        </p:nvGrpSpPr>
        <p:grpSpPr>
          <a:xfrm>
            <a:off x="3012751" y="1487507"/>
            <a:ext cx="1504394" cy="2510526"/>
            <a:chOff x="2972245" y="1941120"/>
            <a:chExt cx="1504394" cy="2510526"/>
          </a:xfrm>
        </p:grpSpPr>
        <p:sp>
          <p:nvSpPr>
            <p:cNvPr id="84" name="모서리가 둥근 직사각형 1">
              <a:extLst>
                <a:ext uri="{FF2B5EF4-FFF2-40B4-BE49-F238E27FC236}">
                  <a16:creationId xmlns:a16="http://schemas.microsoft.com/office/drawing/2014/main" id="{4BA5EF16-FC1D-4598-8E00-543FABF2FFA2}"/>
                </a:ext>
              </a:extLst>
            </p:cNvPr>
            <p:cNvSpPr/>
            <p:nvPr/>
          </p:nvSpPr>
          <p:spPr>
            <a:xfrm>
              <a:off x="2972245" y="1941120"/>
              <a:ext cx="1504394" cy="2510526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6D51AC-0937-46DB-809B-C4F6F7F6DACF}"/>
                </a:ext>
              </a:extLst>
            </p:cNvPr>
            <p:cNvSpPr/>
            <p:nvPr/>
          </p:nvSpPr>
          <p:spPr>
            <a:xfrm>
              <a:off x="3096500" y="2228243"/>
              <a:ext cx="1254592" cy="2050839"/>
            </a:xfrm>
            <a:prstGeom prst="rect">
              <a:avLst/>
            </a:prstGeom>
            <a:solidFill>
              <a:srgbClr val="F7F7ED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08948" y="2416326"/>
              <a:ext cx="124214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>
                  <a:solidFill>
                    <a:srgbClr val="62B2A7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COWAY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co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ding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w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herever e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a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sil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2B2A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5400000">
            <a:off x="3498462" y="414520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F76A6F-C939-4AA2-9824-A5A961C6B120}"/>
              </a:ext>
            </a:extLst>
          </p:cNvPr>
          <p:cNvSpPr txBox="1"/>
          <p:nvPr/>
        </p:nvSpPr>
        <p:spPr>
          <a:xfrm>
            <a:off x="5908573" y="1437150"/>
            <a:ext cx="99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나눔바른고딕" panose="020B0603020101020101"/>
              </a:rPr>
              <a:t>SERVER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나눔바른고딕" panose="020B0603020101020101"/>
            </a:endParaRPr>
          </a:p>
        </p:txBody>
      </p:sp>
      <p:sp>
        <p:nvSpPr>
          <p:cNvPr id="60" name="화살표: 오른쪽 29">
            <a:extLst>
              <a:ext uri="{FF2B5EF4-FFF2-40B4-BE49-F238E27FC236}">
                <a16:creationId xmlns:a16="http://schemas.microsoft.com/office/drawing/2014/main" id="{46FEA0F0-F8DA-4BBF-A357-F1B364199265}"/>
              </a:ext>
            </a:extLst>
          </p:cNvPr>
          <p:cNvSpPr/>
          <p:nvPr/>
        </p:nvSpPr>
        <p:spPr>
          <a:xfrm rot="5400000">
            <a:off x="7311919" y="2676845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른쪽 30">
            <a:extLst>
              <a:ext uri="{FF2B5EF4-FFF2-40B4-BE49-F238E27FC236}">
                <a16:creationId xmlns:a16="http://schemas.microsoft.com/office/drawing/2014/main" id="{C2066761-7C7A-4E5D-9E1C-24B8F1BE9AA5}"/>
              </a:ext>
            </a:extLst>
          </p:cNvPr>
          <p:cNvSpPr/>
          <p:nvPr/>
        </p:nvSpPr>
        <p:spPr>
          <a:xfrm rot="5400000">
            <a:off x="7311918" y="3931777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99726E-5A07-45FB-93AA-D02599CAAA91}"/>
              </a:ext>
            </a:extLst>
          </p:cNvPr>
          <p:cNvSpPr/>
          <p:nvPr/>
        </p:nvSpPr>
        <p:spPr>
          <a:xfrm>
            <a:off x="6191534" y="1853068"/>
            <a:ext cx="2493064" cy="3482503"/>
          </a:xfrm>
          <a:prstGeom prst="rect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2717035" y="4455401"/>
            <a:ext cx="1800110" cy="1033651"/>
            <a:chOff x="2539716" y="5295928"/>
            <a:chExt cx="2162548" cy="1305005"/>
          </a:xfrm>
        </p:grpSpPr>
        <p:pic>
          <p:nvPicPr>
            <p:cNvPr id="92" name="Picture 32" descr="Related image">
              <a:extLst>
                <a:ext uri="{FF2B5EF4-FFF2-40B4-BE49-F238E27FC236}">
                  <a16:creationId xmlns:a16="http://schemas.microsoft.com/office/drawing/2014/main" id="{F71CDA81-3693-4D52-A12B-DD051BDC8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" t="6386" r="6049" b="10523"/>
            <a:stretch/>
          </p:blipFill>
          <p:spPr bwMode="auto">
            <a:xfrm>
              <a:off x="3730181" y="5697340"/>
              <a:ext cx="476250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8" descr="Image result for twitter white png icon">
              <a:extLst>
                <a:ext uri="{FF2B5EF4-FFF2-40B4-BE49-F238E27FC236}">
                  <a16:creationId xmlns:a16="http://schemas.microsoft.com/office/drawing/2014/main" id="{2D88C984-CB3F-4243-93A7-BC55C1E30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025" y="5295928"/>
              <a:ext cx="444564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40" descr="Image result for email white png icon">
              <a:extLst>
                <a:ext uri="{FF2B5EF4-FFF2-40B4-BE49-F238E27FC236}">
                  <a16:creationId xmlns:a16="http://schemas.microsoft.com/office/drawing/2014/main" id="{D12A5C6E-A1BD-4A00-9D84-83E5F512D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561" y="5825757"/>
              <a:ext cx="462042" cy="34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BEB0672-7E94-480A-B85C-74451781C6E7}"/>
                </a:ext>
              </a:extLst>
            </p:cNvPr>
            <p:cNvSpPr txBox="1"/>
            <p:nvPr/>
          </p:nvSpPr>
          <p:spPr>
            <a:xfrm>
              <a:off x="2539716" y="6270647"/>
              <a:ext cx="2162548" cy="33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 공유 </a:t>
              </a:r>
              <a:r>
                <a:rPr lang="en-US" altLang="ko-KR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25117" y="1325563"/>
            <a:ext cx="4364606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875880" y="1325562"/>
            <a:ext cx="3064920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368" y="1404649"/>
            <a:ext cx="11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8188" y="822500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0664" y="2093382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0665" y="3272990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665" y="4508351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0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0008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 따른 화면 구성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사진 연동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CROP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전송 및 결과 수신을 위한 비동기 통신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결과에 따른 화면 창 분리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시 발생하는 버그 수정 진행 중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16" name="직사각형 15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화살표 7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3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696825"/>
            <a:ext cx="78672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시 발생하는 버그 수정</a:t>
            </a:r>
            <a:endParaRPr lang="en-US" altLang="ko-KR" sz="2000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통신에 사용되는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 강화로 비정상적인 수신 실패 해결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수도 코드 분석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 글씨 영상 처리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에러를 발생시키는 경우의 수를 사전 분석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383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구현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FE(Android) – BE(Server)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 프로토콜 정립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결과에 따른 통신 시퀀스 구현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내부 모듈 호출 구현 중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94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696825"/>
            <a:ext cx="78672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 안정화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서버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클라이언트간 커넥션 중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한 쪽의 연결이 끊어지더라도 인지하지 못한 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커넥션 종료 없이 응답 대기 상태 현상 발생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예외 처리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재정립 등의 방식으로 소켓 통신 안정화 추진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96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23165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이미지에 대해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테저렉트를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텍스트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 이진화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 윤곽선 생성 및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 기반 캐릭터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API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손 글씨 인식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형태를 유지한 텍스트 추출 진행중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1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61" y="409072"/>
            <a:ext cx="3497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Image Processor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512404" y="1251431"/>
            <a:ext cx="2520000" cy="5236491"/>
            <a:chOff x="899661" y="1251431"/>
            <a:chExt cx="2520000" cy="5236491"/>
          </a:xfrm>
        </p:grpSpPr>
        <p:sp>
          <p:nvSpPr>
            <p:cNvPr id="6" name="직사각형 5"/>
            <p:cNvSpPr/>
            <p:nvPr/>
          </p:nvSpPr>
          <p:spPr>
            <a:xfrm>
              <a:off x="899661" y="1251431"/>
              <a:ext cx="2520000" cy="252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99661" y="3967922"/>
              <a:ext cx="2520000" cy="2520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333" y="1251431"/>
            <a:ext cx="2520000" cy="5236491"/>
            <a:chOff x="5076333" y="1251431"/>
            <a:chExt cx="2520000" cy="5236491"/>
          </a:xfrm>
        </p:grpSpPr>
        <p:sp>
          <p:nvSpPr>
            <p:cNvPr id="8" name="직사각형 7"/>
            <p:cNvSpPr/>
            <p:nvPr/>
          </p:nvSpPr>
          <p:spPr>
            <a:xfrm>
              <a:off x="5076333" y="1251431"/>
              <a:ext cx="2520000" cy="2520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6333" y="3967922"/>
              <a:ext cx="2520000" cy="2520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4356405" y="2505340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356405" y="5086520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6138370" y="3733724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2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715679"/>
            <a:ext cx="78672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형태를 유지한 텍스트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작성 시 라인 별 추출로 원본 텍스트의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Google Vision API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 인식률 저하 개선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지속적인 연구로 해결 방안 모색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27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23165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변환 규칙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print/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규칙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스크립트 작성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 변환 규칙 구현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 붙이는 경우의 수 연구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 코드 </a:t>
            </a:r>
            <a:r>
              <a:rPr lang="ko-KR" altLang="en-US" b="1" dirty="0" err="1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인덴트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정렬 기능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7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600" y="180522"/>
            <a:ext cx="7765322" cy="970450"/>
          </a:xfrm>
        </p:spPr>
        <p:txBody>
          <a:bodyPr/>
          <a:lstStyle/>
          <a:p>
            <a:pPr algn="l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07865" y="1583459"/>
            <a:ext cx="3872943" cy="461963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피드백에 대한 답변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내용 및 중간 결과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Workflow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진행 현황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Interpreter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5117" y="401053"/>
            <a:ext cx="104273" cy="529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180807" y="1583459"/>
            <a:ext cx="3405254" cy="2282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연구내용 및 추진방향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사항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추진 계획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marL="36900" indent="0">
              <a:buNone/>
            </a:pP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117" y="1510120"/>
            <a:ext cx="839506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 변환 규칙 구현 진행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좌변의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기준으로 신규 변수 선언인지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변수의 재정의인지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우변의 값을 기준으로 어떤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형인지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추론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 붙이는 경우의 수 연구 진행 중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등의 닫힘 소괄호로 끝나는 경우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맨 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맨 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(break, continue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코드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인덴트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 기능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convention library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데모 제작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인터프리팅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117" y="1224895"/>
            <a:ext cx="83950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좌변과 우변을 나눔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변수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 재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해시맵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기준으로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자료형인지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정규식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long, double,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Object type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객체 생성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Generics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매칭 부분이 불완전 하여 추후 구현 과제로 진행 예정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25889" y="3081285"/>
            <a:ext cx="5393519" cy="2599631"/>
            <a:chOff x="1703739" y="3587761"/>
            <a:chExt cx="5393519" cy="25996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604"/>
            <a:stretch/>
          </p:blipFill>
          <p:spPr>
            <a:xfrm>
              <a:off x="1703739" y="5082492"/>
              <a:ext cx="5368037" cy="11049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739" y="3587761"/>
              <a:ext cx="1590675" cy="10001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83" y="3587761"/>
              <a:ext cx="2162175" cy="1038225"/>
            </a:xfrm>
            <a:prstGeom prst="rect">
              <a:avLst/>
            </a:prstGeom>
          </p:spPr>
        </p:pic>
        <p:sp>
          <p:nvSpPr>
            <p:cNvPr id="8" name="아래쪽 화살표 7"/>
            <p:cNvSpPr/>
            <p:nvPr/>
          </p:nvSpPr>
          <p:spPr>
            <a:xfrm>
              <a:off x="2310323" y="4688381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아래쪽 화살표 8"/>
            <p:cNvSpPr/>
            <p:nvPr/>
          </p:nvSpPr>
          <p:spPr>
            <a:xfrm rot="10800000">
              <a:off x="5827417" y="4688381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5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인터프리팅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117" y="1244653"/>
            <a:ext cx="8395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매칭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등의 변환해야 할 문법을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지칭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마다 변환 코드를 담은 클래스를 생성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화이트리스트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규칙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 코드 한 라인을 받아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제거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영문자가 아닌 모든 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생성된 배열을 첫번째 값 부터 지정한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해당하는지 검사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해당사항이 없으면 종료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예약어라면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클래스를 호출하여 변환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진행변수들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정규식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매칭을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original java format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전에 추출한 변수들을 적절히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끼워넣음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16856" y="5103238"/>
            <a:ext cx="7980652" cy="1356386"/>
            <a:chOff x="207003" y="5083727"/>
            <a:chExt cx="8713042" cy="148086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03" y="5445404"/>
              <a:ext cx="1457325" cy="714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2830" b="1"/>
            <a:stretch/>
          </p:blipFill>
          <p:spPr>
            <a:xfrm>
              <a:off x="2039399" y="5083727"/>
              <a:ext cx="4524375" cy="148086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8845" y="5461221"/>
              <a:ext cx="1981200" cy="704850"/>
            </a:xfrm>
            <a:prstGeom prst="rect">
              <a:avLst/>
            </a:prstGeom>
          </p:spPr>
        </p:pic>
        <p:sp>
          <p:nvSpPr>
            <p:cNvPr id="14" name="아래쪽 화살표 13"/>
            <p:cNvSpPr/>
            <p:nvPr/>
          </p:nvSpPr>
          <p:spPr>
            <a:xfrm rot="16200000">
              <a:off x="1663111" y="5655783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 rot="16200000">
              <a:off x="6562557" y="5666838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5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03" y="2693773"/>
            <a:ext cx="8748794" cy="1069103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5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연구내용 및 </a:t>
            </a:r>
            <a: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  <a:endParaRPr lang="ko-KR" altLang="en-US" sz="5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8283" y="1590303"/>
            <a:ext cx="67354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수정 사항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-&gt; PYTHON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pPr marL="457200" indent="-457200">
              <a:buAutoNum type="arabicPeriod"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 -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java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낮은 사용성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비전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이미지에 대하여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낮은 인식률</a:t>
            </a:r>
            <a:endParaRPr lang="ko-KR" altLang="en-US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325563"/>
            <a:ext cx="127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3565"/>
              </p:ext>
            </p:extLst>
          </p:nvPr>
        </p:nvGraphicFramePr>
        <p:xfrm>
          <a:off x="616856" y="2273982"/>
          <a:ext cx="7723696" cy="33611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전송하는 이미지 용량 축소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변환된 자바 코드 저장 및 전송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오류 제어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사용 흐름에 맞는 앱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29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6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626686"/>
            <a:ext cx="33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17588"/>
              </p:ext>
            </p:extLst>
          </p:nvPr>
        </p:nvGraphicFramePr>
        <p:xfrm>
          <a:off x="529390" y="2563446"/>
          <a:ext cx="7723696" cy="15868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 비전 </a:t>
                      </a:r>
                      <a:r>
                        <a:rPr lang="en-US" altLang="ko-KR" sz="16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 및 인식 개선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7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형태 유지한 텍스트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609384"/>
            <a:ext cx="472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4422"/>
              </p:ext>
            </p:extLst>
          </p:nvPr>
        </p:nvGraphicFramePr>
        <p:xfrm>
          <a:off x="616856" y="2413254"/>
          <a:ext cx="7723696" cy="27697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추론 변환 규칙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세미콜론 자동 추가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12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자동 정렬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26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인터프리팅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고도화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28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325563"/>
            <a:ext cx="472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 &amp; Test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76301"/>
              </p:ext>
            </p:extLst>
          </p:nvPr>
        </p:nvGraphicFramePr>
        <p:xfrm>
          <a:off x="616856" y="2413254"/>
          <a:ext cx="7723696" cy="27697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수기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수도 코드 수집 및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15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수기 데이터 별 오류 케이스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</a:t>
                      </a:r>
                      <a:r>
                        <a:rPr lang="en-US" altLang="ko-KR" sz="16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Error </a:t>
                      </a:r>
                      <a:r>
                        <a:rPr lang="ko-KR" altLang="en-US" sz="16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유발하는 경우의 수 분석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362956"/>
            <a:ext cx="7192913" cy="1635312"/>
          </a:xfrm>
        </p:spPr>
        <p:txBody>
          <a:bodyPr>
            <a:normAutofit/>
          </a:bodyPr>
          <a:lstStyle/>
          <a:p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8900" b="1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61235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3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7BA5-72BA-4DBA-AEBC-340DE1542F06}"/>
              </a:ext>
            </a:extLst>
          </p:cNvPr>
          <p:cNvSpPr txBox="1"/>
          <p:nvPr/>
        </p:nvSpPr>
        <p:spPr>
          <a:xfrm>
            <a:off x="212225" y="1915655"/>
            <a:ext cx="901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손으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작성된 수도 코드를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어플리케이션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7FF18D-DBF2-4CF4-A591-AA4454376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3571396"/>
            <a:ext cx="1733704" cy="17337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D6D833-A08D-47B8-BA01-5A8F431E0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90" y="3549684"/>
            <a:ext cx="1749584" cy="1749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A8B9AC-2165-4A21-A3FC-081701D45CAE}"/>
              </a:ext>
            </a:extLst>
          </p:cNvPr>
          <p:cNvSpPr txBox="1"/>
          <p:nvPr/>
        </p:nvSpPr>
        <p:spPr>
          <a:xfrm>
            <a:off x="1934305" y="5343957"/>
            <a:ext cx="18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Pseudo Code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358DF-C36F-4CE1-B762-132DE4E73887}"/>
              </a:ext>
            </a:extLst>
          </p:cNvPr>
          <p:cNvSpPr txBox="1"/>
          <p:nvPr/>
        </p:nvSpPr>
        <p:spPr>
          <a:xfrm>
            <a:off x="5897518" y="5356314"/>
            <a:ext cx="146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 File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(Java)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A63BD7-D285-47AD-8F1A-93E4EF64E0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65" y="4334858"/>
            <a:ext cx="833478" cy="49823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175D24-77A1-49EE-A518-FF673FE73F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30595" y="3703884"/>
            <a:ext cx="467218" cy="4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905057-DE8E-4CDF-A08F-A1DA4AE9B886}"/>
              </a:ext>
            </a:extLst>
          </p:cNvPr>
          <p:cNvGrpSpPr/>
          <p:nvPr/>
        </p:nvGrpSpPr>
        <p:grpSpPr>
          <a:xfrm>
            <a:off x="237315" y="1643096"/>
            <a:ext cx="8669369" cy="1325564"/>
            <a:chOff x="616808" y="2213574"/>
            <a:chExt cx="1777082" cy="2576692"/>
          </a:xfrm>
          <a:solidFill>
            <a:srgbClr val="7F7F7F"/>
          </a:solidFill>
        </p:grpSpPr>
        <p:sp>
          <p:nvSpPr>
            <p:cNvPr id="17" name="Shape 462">
              <a:extLst>
                <a:ext uri="{FF2B5EF4-FFF2-40B4-BE49-F238E27FC236}">
                  <a16:creationId xmlns:a16="http://schemas.microsoft.com/office/drawing/2014/main" id="{FA8C1352-9266-4AC7-A975-E2C8AEA6209A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grpFill/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9CB948-FB17-4210-A77B-159459F8CBEF}"/>
                </a:ext>
              </a:extLst>
            </p:cNvPr>
            <p:cNvSpPr txBox="1"/>
            <p:nvPr/>
          </p:nvSpPr>
          <p:spPr>
            <a:xfrm>
              <a:off x="629391" y="2850026"/>
              <a:ext cx="1632711" cy="12563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ko-KR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손으로 작성된 </a:t>
              </a:r>
              <a:r>
                <a:rPr lang="ko-KR" altLang="en-US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간단한 </a:t>
              </a:r>
              <a:r>
                <a:rPr lang="ko-KR" altLang="ko-KR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수도 코드를 사진으로 찍어 </a:t>
              </a:r>
              <a:r>
                <a:rPr lang="ko-KR" altLang="en-US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서버로 전송 후 </a:t>
              </a:r>
              <a:endParaRPr lang="en-US" altLang="ko-KR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1"/>
              <a:r>
                <a:rPr lang="ko-KR" altLang="en-US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en-US" altLang="ko-KR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 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문법이 적용된 </a:t>
              </a:r>
              <a:r>
                <a:rPr lang="en-US" altLang="ko-KR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text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</a:t>
              </a:r>
              <a:r>
                <a:rPr lang="ko-KR" altLang="ko-KR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변환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해주는</a:t>
              </a:r>
              <a:r>
                <a:rPr lang="ko-KR" altLang="ko-KR" b="1" dirty="0" smtClea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어플리케이션</a:t>
              </a:r>
              <a:r>
                <a:rPr lang="ko-KR" altLang="ko-KR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AFCEA-2BCC-473B-BA7E-809AD9A457CE}"/>
              </a:ext>
            </a:extLst>
          </p:cNvPr>
          <p:cNvSpPr/>
          <p:nvPr/>
        </p:nvSpPr>
        <p:spPr>
          <a:xfrm>
            <a:off x="170987" y="11264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E58CA-CBDB-44EB-AA2C-142655B3DA16}"/>
              </a:ext>
            </a:extLst>
          </p:cNvPr>
          <p:cNvGrpSpPr/>
          <p:nvPr/>
        </p:nvGrpSpPr>
        <p:grpSpPr>
          <a:xfrm>
            <a:off x="881832" y="3889341"/>
            <a:ext cx="1316887" cy="1674292"/>
            <a:chOff x="616729" y="2213574"/>
            <a:chExt cx="1777162" cy="2576692"/>
          </a:xfrm>
        </p:grpSpPr>
        <p:sp>
          <p:nvSpPr>
            <p:cNvPr id="21" name="Shape 462">
              <a:extLst>
                <a:ext uri="{FF2B5EF4-FFF2-40B4-BE49-F238E27FC236}">
                  <a16:creationId xmlns:a16="http://schemas.microsoft.com/office/drawing/2014/main" id="{06809CE9-CE3F-459E-AF23-5954D94044A0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57FC7B-59D1-4E7D-93A4-5A1BF7D06F40}"/>
                </a:ext>
              </a:extLst>
            </p:cNvPr>
            <p:cNvSpPr txBox="1"/>
            <p:nvPr/>
          </p:nvSpPr>
          <p:spPr>
            <a:xfrm>
              <a:off x="616729" y="3946468"/>
              <a:ext cx="177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아이디어 저장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Picture 2" descr="Related image">
              <a:extLst>
                <a:ext uri="{FF2B5EF4-FFF2-40B4-BE49-F238E27FC236}">
                  <a16:creationId xmlns:a16="http://schemas.microsoft.com/office/drawing/2014/main" id="{5CF72918-A00E-4E02-AD08-A29A8C01A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809" y="2706609"/>
              <a:ext cx="816721" cy="81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Shape 462">
            <a:extLst>
              <a:ext uri="{FF2B5EF4-FFF2-40B4-BE49-F238E27FC236}">
                <a16:creationId xmlns:a16="http://schemas.microsoft.com/office/drawing/2014/main" id="{A9A26DA2-225E-4089-9C03-C4BCA48AE4D1}"/>
              </a:ext>
            </a:extLst>
          </p:cNvPr>
          <p:cNvSpPr/>
          <p:nvPr/>
        </p:nvSpPr>
        <p:spPr>
          <a:xfrm>
            <a:off x="5049015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B6BCD-1E9A-4B58-ABDC-8EC280799301}"/>
              </a:ext>
            </a:extLst>
          </p:cNvPr>
          <p:cNvSpPr txBox="1"/>
          <p:nvPr/>
        </p:nvSpPr>
        <p:spPr>
          <a:xfrm>
            <a:off x="5048956" y="501727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로직에 </a:t>
            </a:r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집중 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Shape 462">
            <a:extLst>
              <a:ext uri="{FF2B5EF4-FFF2-40B4-BE49-F238E27FC236}">
                <a16:creationId xmlns:a16="http://schemas.microsoft.com/office/drawing/2014/main" id="{09F5F811-5DDF-4ACC-9D5A-1A3C2060B6B5}"/>
              </a:ext>
            </a:extLst>
          </p:cNvPr>
          <p:cNvSpPr/>
          <p:nvPr/>
        </p:nvSpPr>
        <p:spPr>
          <a:xfrm>
            <a:off x="7170284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C0153-6213-4DCD-B0D6-37826200528E}"/>
              </a:ext>
            </a:extLst>
          </p:cNvPr>
          <p:cNvSpPr txBox="1"/>
          <p:nvPr/>
        </p:nvSpPr>
        <p:spPr>
          <a:xfrm>
            <a:off x="7170225" y="497755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진입장벽 해소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95227B-394F-45AF-B366-B49F806F651A}"/>
              </a:ext>
            </a:extLst>
          </p:cNvPr>
          <p:cNvGrpSpPr/>
          <p:nvPr/>
        </p:nvGrpSpPr>
        <p:grpSpPr>
          <a:xfrm>
            <a:off x="2927608" y="3889341"/>
            <a:ext cx="1316887" cy="1674292"/>
            <a:chOff x="2662505" y="2213574"/>
            <a:chExt cx="1777162" cy="2576692"/>
          </a:xfrm>
        </p:grpSpPr>
        <p:sp>
          <p:nvSpPr>
            <p:cNvPr id="29" name="Shape 462">
              <a:extLst>
                <a:ext uri="{FF2B5EF4-FFF2-40B4-BE49-F238E27FC236}">
                  <a16:creationId xmlns:a16="http://schemas.microsoft.com/office/drawing/2014/main" id="{284AFBB3-9761-4272-9418-F188C717C97A}"/>
                </a:ext>
              </a:extLst>
            </p:cNvPr>
            <p:cNvSpPr/>
            <p:nvPr/>
          </p:nvSpPr>
          <p:spPr>
            <a:xfrm>
              <a:off x="2662584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EACE3C-C1A6-4BAF-9050-3E00B46ED987}"/>
                </a:ext>
              </a:extLst>
            </p:cNvPr>
            <p:cNvSpPr txBox="1"/>
            <p:nvPr/>
          </p:nvSpPr>
          <p:spPr>
            <a:xfrm>
              <a:off x="2662505" y="3913229"/>
              <a:ext cx="1777162" cy="66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코딩의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공간적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제약 탈피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A3D0FC-F19C-47BE-9882-7DF21D1E0B1A}"/>
                </a:ext>
              </a:extLst>
            </p:cNvPr>
            <p:cNvGrpSpPr/>
            <p:nvPr/>
          </p:nvGrpSpPr>
          <p:grpSpPr>
            <a:xfrm>
              <a:off x="3040763" y="2638274"/>
              <a:ext cx="1068722" cy="790726"/>
              <a:chOff x="2968065" y="2559338"/>
              <a:chExt cx="1068722" cy="79072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0436451-B8BF-4404-A724-6E44761D86AC}"/>
                  </a:ext>
                </a:extLst>
              </p:cNvPr>
              <p:cNvGrpSpPr/>
              <p:nvPr/>
            </p:nvGrpSpPr>
            <p:grpSpPr>
              <a:xfrm>
                <a:off x="2968065" y="2999075"/>
                <a:ext cx="448010" cy="350989"/>
                <a:chOff x="2968065" y="2999075"/>
                <a:chExt cx="448010" cy="350989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6ABBD04-B688-484F-8CB0-8C53F6C80183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1A826D7-B76B-4B8F-AEDD-CC3D2358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053E32-543C-4003-9158-872E7ED9371A}"/>
                  </a:ext>
                </a:extLst>
              </p:cNvPr>
              <p:cNvGrpSpPr/>
              <p:nvPr/>
            </p:nvGrpSpPr>
            <p:grpSpPr>
              <a:xfrm rot="10800000">
                <a:off x="3588777" y="2559338"/>
                <a:ext cx="448010" cy="350989"/>
                <a:chOff x="2968065" y="2999075"/>
                <a:chExt cx="448010" cy="350989"/>
              </a:xfrm>
            </p:grpSpPr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22A77ED2-BB7F-4701-A8A5-4E5DA2302B2A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0281859-454D-498D-87B6-AEF4B16E9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79DF5BB-6D1B-4FEC-ACBA-3E607AEB31D3}"/>
                  </a:ext>
                </a:extLst>
              </p:cNvPr>
              <p:cNvGrpSpPr/>
              <p:nvPr/>
            </p:nvGrpSpPr>
            <p:grpSpPr>
              <a:xfrm>
                <a:off x="3414191" y="2645186"/>
                <a:ext cx="355972" cy="693339"/>
                <a:chOff x="3437899" y="2655757"/>
                <a:chExt cx="355972" cy="69333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65C6291B-50D2-47C0-8B7E-9C3DC9CA9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8872" y="2655757"/>
                  <a:ext cx="15684" cy="25814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C812D1C-82E0-41E7-905A-7CA5D75E5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7899" y="2915768"/>
                  <a:ext cx="170156" cy="906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3AECFE55-421A-48C6-93C1-CC9F70019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1532" y="3006461"/>
                  <a:ext cx="66523" cy="1839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F3C4B7D-1116-425F-95F9-7E5CE54D8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1531" y="3190427"/>
                  <a:ext cx="252340" cy="1586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8F35F1-FFEE-4327-9D2A-5C86134DCC59}"/>
              </a:ext>
            </a:extLst>
          </p:cNvPr>
          <p:cNvGrpSpPr/>
          <p:nvPr/>
        </p:nvGrpSpPr>
        <p:grpSpPr>
          <a:xfrm>
            <a:off x="5356383" y="4100777"/>
            <a:ext cx="702032" cy="605460"/>
            <a:chOff x="5240816" y="2624078"/>
            <a:chExt cx="1028248" cy="1011299"/>
          </a:xfrm>
        </p:grpSpPr>
        <p:pic>
          <p:nvPicPr>
            <p:cNvPr id="44" name="Picture 6" descr="Image result for focus white png icon">
              <a:extLst>
                <a:ext uri="{FF2B5EF4-FFF2-40B4-BE49-F238E27FC236}">
                  <a16:creationId xmlns:a16="http://schemas.microsoft.com/office/drawing/2014/main" id="{DC1AF0B7-0112-4C48-ADE8-C061ED963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816" y="2624078"/>
              <a:ext cx="1028248" cy="101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Image result for logic white png icon">
              <a:extLst>
                <a:ext uri="{FF2B5EF4-FFF2-40B4-BE49-F238E27FC236}">
                  <a16:creationId xmlns:a16="http://schemas.microsoft.com/office/drawing/2014/main" id="{920966C4-FA59-4CE3-9E89-7CCD7C040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03" y="2768331"/>
              <a:ext cx="466813" cy="46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16" descr="Related image">
            <a:extLst>
              <a:ext uri="{FF2B5EF4-FFF2-40B4-BE49-F238E27FC236}">
                <a16:creationId xmlns:a16="http://schemas.microsoft.com/office/drawing/2014/main" id="{3B905C4C-5D57-4346-B972-1FE7D9AD3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" b="6865"/>
          <a:stretch/>
        </p:blipFill>
        <p:spPr bwMode="auto">
          <a:xfrm>
            <a:off x="7428291" y="4028352"/>
            <a:ext cx="849566" cy="7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1107EF5-AD69-4B50-8251-E28CFEBD0CE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5400000">
            <a:off x="2595813" y="1913153"/>
            <a:ext cx="920681" cy="3031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578C28-21C5-4BA3-8ACF-9305340DBC6D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rot="5400000">
            <a:off x="3618701" y="2936041"/>
            <a:ext cx="920681" cy="985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BF802D-50B0-4641-A7CF-DB260BCE1A39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16200000" flipH="1">
            <a:off x="4679374" y="2861285"/>
            <a:ext cx="920681" cy="1135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7B77BC-8FC6-4BDE-985F-1B761ECB9BB9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5740009" y="1800651"/>
            <a:ext cx="920681" cy="32566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" y="1990535"/>
            <a:ext cx="7919184" cy="43871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800" y="5153550"/>
            <a:ext cx="7390616" cy="1108067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두가지 방법의 텍스트 추출 중으로 정량적 수치 파악이 어려움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정확도 향상 후 최종 발표 때 말씀드리겠습니다</a:t>
            </a:r>
          </a:p>
        </p:txBody>
      </p:sp>
    </p:spTree>
    <p:extLst>
      <p:ext uri="{BB962C8B-B14F-4D97-AF65-F5344CB8AC3E}">
        <p14:creationId xmlns:p14="http://schemas.microsoft.com/office/powerpoint/2010/main" val="7209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" y="1724318"/>
            <a:ext cx="7935576" cy="46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481035"/>
            <a:ext cx="7891041" cy="49971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1213" y="4201443"/>
            <a:ext cx="7440105" cy="615654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언제 어디서나 코드 작성을 목표로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기기 없는 경우 고려 필요</a:t>
            </a:r>
          </a:p>
        </p:txBody>
      </p:sp>
    </p:spTree>
    <p:extLst>
      <p:ext uri="{BB962C8B-B14F-4D97-AF65-F5344CB8AC3E}">
        <p14:creationId xmlns:p14="http://schemas.microsoft.com/office/powerpoint/2010/main" val="13915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6910"/>
            <a:ext cx="7878962" cy="49450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7775" y="5656082"/>
            <a:ext cx="7390616" cy="558401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변환 알고리즘은 차후 설명 드리겠습니다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65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1183</TotalTime>
  <Words>2097</Words>
  <Application>Microsoft Office PowerPoint</Application>
  <PresentationFormat>화면 슬라이드 쇼(4:3)</PresentationFormat>
  <Paragraphs>474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Helvetica Light</vt:lpstr>
      <vt:lpstr>나눔고딕</vt:lpstr>
      <vt:lpstr>나눔바른고딕</vt:lpstr>
      <vt:lpstr>돋움</vt:lpstr>
      <vt:lpstr>맑은 고딕</vt:lpstr>
      <vt:lpstr>Arial</vt:lpstr>
      <vt:lpstr>Calibri</vt:lpstr>
      <vt:lpstr>Calisto MT</vt:lpstr>
      <vt:lpstr>Trebuchet MS</vt:lpstr>
      <vt:lpstr>Wingdings</vt:lpstr>
      <vt:lpstr>Wingdings 2</vt:lpstr>
      <vt:lpstr>슬레이트</vt:lpstr>
      <vt:lpstr>코웨이</vt:lpstr>
      <vt:lpstr>목차</vt:lpstr>
      <vt:lpstr>1. 프로젝트 소개</vt:lpstr>
      <vt:lpstr>프로젝트 개요</vt:lpstr>
      <vt:lpstr>프로젝트 개요</vt:lpstr>
      <vt:lpstr>1차 발표 피드백</vt:lpstr>
      <vt:lpstr>1차 발표 피드백</vt:lpstr>
      <vt:lpstr>1차 발표 피드백</vt:lpstr>
      <vt:lpstr>1차 발표 피드백</vt:lpstr>
      <vt:lpstr>2. 수행 내용 및 중간결과 </vt:lpstr>
      <vt:lpstr>Workflow</vt:lpstr>
      <vt:lpstr>중간 결과</vt:lpstr>
      <vt:lpstr>차후 개발 방향</vt:lpstr>
      <vt:lpstr>중간 결과</vt:lpstr>
      <vt:lpstr>차후 개발 방향</vt:lpstr>
      <vt:lpstr>중간 결과</vt:lpstr>
      <vt:lpstr>개발 현황</vt:lpstr>
      <vt:lpstr>차후 개발 방향</vt:lpstr>
      <vt:lpstr>중간 결과</vt:lpstr>
      <vt:lpstr>차후 개발 방향</vt:lpstr>
      <vt:lpstr>인터프리팅 알고리즘</vt:lpstr>
      <vt:lpstr>인터프리팅 알고리즘</vt:lpstr>
      <vt:lpstr>3. 수정된 연구내용 및  계획 일정</vt:lpstr>
      <vt:lpstr>수정사항</vt:lpstr>
      <vt:lpstr>계획 일정</vt:lpstr>
      <vt:lpstr>계획 일정</vt:lpstr>
      <vt:lpstr>계획 일정</vt:lpstr>
      <vt:lpstr>계획 일정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Stack을 활용한  빅데이터 로그파일 컬렉션</dc:title>
  <dc:creator>이성준</dc:creator>
  <cp:lastModifiedBy>injeong choi</cp:lastModifiedBy>
  <cp:revision>167</cp:revision>
  <dcterms:created xsi:type="dcterms:W3CDTF">2018-02-17T05:16:45Z</dcterms:created>
  <dcterms:modified xsi:type="dcterms:W3CDTF">2018-04-13T06:16:56Z</dcterms:modified>
</cp:coreProperties>
</file>