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5" r:id="rId2"/>
    <p:sldId id="282" r:id="rId3"/>
    <p:sldId id="286" r:id="rId4"/>
    <p:sldId id="287" r:id="rId5"/>
    <p:sldId id="288" r:id="rId6"/>
    <p:sldId id="283" r:id="rId7"/>
    <p:sldId id="292" r:id="rId8"/>
    <p:sldId id="293" r:id="rId9"/>
    <p:sldId id="294" r:id="rId10"/>
    <p:sldId id="295" r:id="rId11"/>
    <p:sldId id="296" r:id="rId12"/>
    <p:sldId id="29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5B3A"/>
    <a:srgbClr val="FFFBE8"/>
    <a:srgbClr val="FF9999"/>
    <a:srgbClr val="8A6E5B"/>
    <a:srgbClr val="8CD3D5"/>
    <a:srgbClr val="96784C"/>
    <a:srgbClr val="AE8E5E"/>
    <a:srgbClr val="EEE7DD"/>
    <a:srgbClr val="D9D9D9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97" autoAdjust="0"/>
    <p:restoredTop sz="94660"/>
  </p:normalViewPr>
  <p:slideViewPr>
    <p:cSldViewPr snapToGrid="0">
      <p:cViewPr>
        <p:scale>
          <a:sx n="114" d="100"/>
          <a:sy n="114" d="100"/>
        </p:scale>
        <p:origin x="936" y="49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ln w="19050">
              <a:solidFill>
                <a:srgbClr val="8A6E5B"/>
              </a:solidFill>
            </a:ln>
          </c:spPr>
          <c:marker>
            <c:spPr>
              <a:ln>
                <a:solidFill>
                  <a:srgbClr val="8A6E5B"/>
                </a:solidFill>
              </a:ln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A15C-9C48-AA43-B6E33DBED11A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1-A15C-9C48-AA43-B6E33DBED11A}"/>
              </c:ext>
            </c:extLst>
          </c:dPt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2-A15C-9C48-AA43-B6E33DBED11A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100" b="1">
                      <a:solidFill>
                        <a:srgbClr val="2D314F"/>
                      </a:solidFill>
                    </a:defRPr>
                  </a:pPr>
                  <a:endParaRPr lang="ko-K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15C-9C48-AA43-B6E33DBED11A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800" b="1">
                      <a:solidFill>
                        <a:srgbClr val="FB716F"/>
                      </a:solidFill>
                    </a:defRPr>
                  </a:pPr>
                  <a:endParaRPr lang="ko-K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15C-9C48-AA43-B6E33DBED11A}"/>
                </c:ext>
              </c:extLst>
            </c:dLbl>
            <c:dLbl>
              <c:idx val="11"/>
              <c:layout>
                <c:manualLayout>
                  <c:x val="-3.5765610071036139E-2"/>
                  <c:y val="-5.45593871839605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100" b="1">
                      <a:solidFill>
                        <a:srgbClr val="2D314F"/>
                      </a:solidFill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15C-9C48-AA43-B6E33DBED1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rgbClr val="2D314F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</c:v>
                </c:pt>
                <c:pt idx="1">
                  <c:v>12</c:v>
                </c:pt>
                <c:pt idx="2">
                  <c:v>24</c:v>
                </c:pt>
                <c:pt idx="3">
                  <c:v>19</c:v>
                </c:pt>
                <c:pt idx="4">
                  <c:v>36</c:v>
                </c:pt>
                <c:pt idx="5">
                  <c:v>45</c:v>
                </c:pt>
                <c:pt idx="6">
                  <c:v>31</c:v>
                </c:pt>
                <c:pt idx="7">
                  <c:v>35</c:v>
                </c:pt>
                <c:pt idx="8">
                  <c:v>48</c:v>
                </c:pt>
                <c:pt idx="9">
                  <c:v>56</c:v>
                </c:pt>
                <c:pt idx="10">
                  <c:v>46</c:v>
                </c:pt>
                <c:pt idx="11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15C-9C48-AA43-B6E33DBED1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907904"/>
        <c:axId val="193911824"/>
      </c:lineChart>
      <c:catAx>
        <c:axId val="193907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193911824"/>
        <c:crosses val="autoZero"/>
        <c:auto val="1"/>
        <c:lblAlgn val="ctr"/>
        <c:lblOffset val="100"/>
        <c:noMultiLvlLbl val="0"/>
      </c:catAx>
      <c:valAx>
        <c:axId val="1939118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193907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21818556767917"/>
          <c:y val="0.11802914912493288"/>
          <c:w val="0.66524232285152218"/>
          <c:h val="0.8209870982916156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8A6E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74-8E4A-AE60-9CA728CA5D5E}"/>
              </c:ext>
            </c:extLst>
          </c:dPt>
          <c:dPt>
            <c:idx val="1"/>
            <c:bubble3D val="0"/>
            <c:spPr>
              <a:solidFill>
                <a:srgbClr val="FB716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74-8E4A-AE60-9CA728CA5D5E}"/>
              </c:ext>
            </c:extLst>
          </c:dPt>
          <c:dPt>
            <c:idx val="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374-8E4A-AE60-9CA728CA5D5E}"/>
              </c:ext>
            </c:extLst>
          </c:dPt>
          <c:dPt>
            <c:idx val="3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374-8E4A-AE60-9CA728CA5D5E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374-8E4A-AE60-9CA728CA5D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21818556767917"/>
          <c:y val="0.11802914912493288"/>
          <c:w val="0.66524232285152218"/>
          <c:h val="0.82098709829161565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6228CF-DEEC-9241-8D06-3F7A5C86797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D21A4DC-AB75-1948-9025-575EB17E6169}">
      <dgm:prSet phldrT="[텍스트]"/>
      <dgm:spPr>
        <a:solidFill>
          <a:srgbClr val="8CD3D5"/>
        </a:solidFill>
      </dgm:spPr>
      <dgm:t>
        <a:bodyPr/>
        <a:lstStyle/>
        <a:p>
          <a:pPr latinLnBrk="1"/>
          <a:r>
            <a:rPr lang="ko-KR" altLang="en-US" dirty="0"/>
            <a:t>고정 </a:t>
          </a:r>
          <a:r>
            <a:rPr lang="en-US" altLang="ko-KR" dirty="0"/>
            <a:t>DATA</a:t>
          </a:r>
          <a:endParaRPr lang="ko-KR" altLang="en-US" dirty="0"/>
        </a:p>
      </dgm:t>
    </dgm:pt>
    <dgm:pt modelId="{B281F097-C291-1242-95D5-3EF4AB9907CA}" type="parTrans" cxnId="{F2284C44-A8E0-4742-B413-793A6ACCA564}">
      <dgm:prSet/>
      <dgm:spPr/>
      <dgm:t>
        <a:bodyPr/>
        <a:lstStyle/>
        <a:p>
          <a:pPr latinLnBrk="1"/>
          <a:endParaRPr lang="ko-KR" altLang="en-US"/>
        </a:p>
      </dgm:t>
    </dgm:pt>
    <dgm:pt modelId="{E7E3AE16-D8D4-CD43-8D55-F27EB9EB3D3E}" type="sibTrans" cxnId="{F2284C44-A8E0-4742-B413-793A6ACCA564}">
      <dgm:prSet/>
      <dgm:spPr/>
      <dgm:t>
        <a:bodyPr/>
        <a:lstStyle/>
        <a:p>
          <a:pPr latinLnBrk="1"/>
          <a:endParaRPr lang="ko-KR" altLang="en-US"/>
        </a:p>
      </dgm:t>
    </dgm:pt>
    <dgm:pt modelId="{C8AA0ED5-07C6-794B-87B5-AA1EEB945109}">
      <dgm:prSet phldrT="[텍스트]"/>
      <dgm:spPr>
        <a:solidFill>
          <a:srgbClr val="8CD3D5"/>
        </a:solidFill>
      </dgm:spPr>
      <dgm:t>
        <a:bodyPr/>
        <a:lstStyle/>
        <a:p>
          <a:pPr latinLnBrk="1"/>
          <a:r>
            <a:rPr lang="ko-KR" altLang="en-US" dirty="0"/>
            <a:t>기획</a:t>
          </a:r>
        </a:p>
      </dgm:t>
    </dgm:pt>
    <dgm:pt modelId="{4FE40969-22FF-914A-9AF8-C194D318F701}" type="parTrans" cxnId="{035A5DF8-F63B-E448-9CCD-2F0E4571089F}">
      <dgm:prSet/>
      <dgm:spPr/>
      <dgm:t>
        <a:bodyPr/>
        <a:lstStyle/>
        <a:p>
          <a:pPr latinLnBrk="1"/>
          <a:endParaRPr lang="ko-KR" altLang="en-US"/>
        </a:p>
      </dgm:t>
    </dgm:pt>
    <dgm:pt modelId="{455EE3C0-5296-8445-8A5F-E6127733BE35}" type="sibTrans" cxnId="{035A5DF8-F63B-E448-9CCD-2F0E4571089F}">
      <dgm:prSet/>
      <dgm:spPr/>
      <dgm:t>
        <a:bodyPr/>
        <a:lstStyle/>
        <a:p>
          <a:pPr latinLnBrk="1"/>
          <a:endParaRPr lang="ko-KR" altLang="en-US"/>
        </a:p>
      </dgm:t>
    </dgm:pt>
    <dgm:pt modelId="{6175749D-944C-5C47-88C4-E5BAA189C88D}">
      <dgm:prSet phldrT="[텍스트]"/>
      <dgm:spPr>
        <a:solidFill>
          <a:srgbClr val="8CD3D5"/>
        </a:solidFill>
      </dgm:spPr>
      <dgm:t>
        <a:bodyPr/>
        <a:lstStyle/>
        <a:p>
          <a:pPr latinLnBrk="1"/>
          <a:r>
            <a:rPr lang="ko-KR" altLang="en-US" dirty="0"/>
            <a:t>디자인</a:t>
          </a:r>
        </a:p>
      </dgm:t>
    </dgm:pt>
    <dgm:pt modelId="{169B3E16-4965-2045-86A5-81A489CF7ACB}" type="parTrans" cxnId="{FB488867-306C-2541-8A27-0AD597F8C912}">
      <dgm:prSet/>
      <dgm:spPr/>
      <dgm:t>
        <a:bodyPr/>
        <a:lstStyle/>
        <a:p>
          <a:pPr latinLnBrk="1"/>
          <a:endParaRPr lang="ko-KR" altLang="en-US"/>
        </a:p>
      </dgm:t>
    </dgm:pt>
    <dgm:pt modelId="{C9DEF6DC-C169-6A45-907E-F4E7E67D2C46}" type="sibTrans" cxnId="{FB488867-306C-2541-8A27-0AD597F8C912}">
      <dgm:prSet/>
      <dgm:spPr/>
      <dgm:t>
        <a:bodyPr/>
        <a:lstStyle/>
        <a:p>
          <a:pPr latinLnBrk="1"/>
          <a:endParaRPr lang="ko-KR" altLang="en-US"/>
        </a:p>
      </dgm:t>
    </dgm:pt>
    <dgm:pt modelId="{5CA5521B-00F2-0E47-8BB7-82A7DD393603}">
      <dgm:prSet phldrT="[텍스트]"/>
      <dgm:spPr>
        <a:solidFill>
          <a:srgbClr val="8CD3D5"/>
        </a:solidFill>
      </dgm:spPr>
      <dgm:t>
        <a:bodyPr/>
        <a:lstStyle/>
        <a:p>
          <a:pPr latinLnBrk="1"/>
          <a:r>
            <a:rPr lang="ko-KR" altLang="en-US" dirty="0"/>
            <a:t>배포</a:t>
          </a:r>
        </a:p>
      </dgm:t>
    </dgm:pt>
    <dgm:pt modelId="{3FCA768D-5D19-B545-AD1F-A91C6079B0FC}" type="parTrans" cxnId="{C87E0AD0-9B60-D445-A9BA-706315833C85}">
      <dgm:prSet/>
      <dgm:spPr/>
      <dgm:t>
        <a:bodyPr/>
        <a:lstStyle/>
        <a:p>
          <a:pPr latinLnBrk="1"/>
          <a:endParaRPr lang="ko-KR" altLang="en-US"/>
        </a:p>
      </dgm:t>
    </dgm:pt>
    <dgm:pt modelId="{040A8D61-D680-DA4E-A751-77383EB90CA3}" type="sibTrans" cxnId="{C87E0AD0-9B60-D445-A9BA-706315833C85}">
      <dgm:prSet/>
      <dgm:spPr/>
      <dgm:t>
        <a:bodyPr/>
        <a:lstStyle/>
        <a:p>
          <a:pPr latinLnBrk="1"/>
          <a:endParaRPr lang="ko-KR" altLang="en-US"/>
        </a:p>
      </dgm:t>
    </dgm:pt>
    <dgm:pt modelId="{335B6610-B094-DD48-95EB-6C7058BB248A}" type="pres">
      <dgm:prSet presAssocID="{C36228CF-DEEC-9241-8D06-3F7A5C867975}" presName="Name0" presStyleCnt="0">
        <dgm:presLayoutVars>
          <dgm:dir/>
          <dgm:resizeHandles val="exact"/>
        </dgm:presLayoutVars>
      </dgm:prSet>
      <dgm:spPr/>
    </dgm:pt>
    <dgm:pt modelId="{9B3CC648-99BF-F24D-A5B7-71EE9D29A7F8}" type="pres">
      <dgm:prSet presAssocID="{ED21A4DC-AB75-1948-9025-575EB17E6169}" presName="node" presStyleLbl="node1" presStyleIdx="0" presStyleCnt="4" custScaleX="99498" custScaleY="55276" custLinFactY="-100000" custLinFactNeighborX="37040" custLinFactNeighborY="-103451">
        <dgm:presLayoutVars>
          <dgm:bulletEnabled val="1"/>
        </dgm:presLayoutVars>
      </dgm:prSet>
      <dgm:spPr/>
    </dgm:pt>
    <dgm:pt modelId="{15CDF65A-8983-D94A-AC76-1A97CA3DAF77}" type="pres">
      <dgm:prSet presAssocID="{E7E3AE16-D8D4-CD43-8D55-F27EB9EB3D3E}" presName="sibTrans" presStyleLbl="sibTrans2D1" presStyleIdx="0" presStyleCnt="3"/>
      <dgm:spPr/>
    </dgm:pt>
    <dgm:pt modelId="{A19D44B9-7BC5-DE46-89EE-6CF167D0DAEC}" type="pres">
      <dgm:prSet presAssocID="{E7E3AE16-D8D4-CD43-8D55-F27EB9EB3D3E}" presName="connectorText" presStyleLbl="sibTrans2D1" presStyleIdx="0" presStyleCnt="3"/>
      <dgm:spPr/>
    </dgm:pt>
    <dgm:pt modelId="{0CE46F83-5B1C-2D4B-A22C-1E1671827026}" type="pres">
      <dgm:prSet presAssocID="{C8AA0ED5-07C6-794B-87B5-AA1EEB945109}" presName="node" presStyleLbl="node1" presStyleIdx="1" presStyleCnt="4" custScaleX="99498" custScaleY="55276" custLinFactX="-84682" custLinFactNeighborX="-100000" custLinFactNeighborY="-78193">
        <dgm:presLayoutVars>
          <dgm:bulletEnabled val="1"/>
        </dgm:presLayoutVars>
      </dgm:prSet>
      <dgm:spPr/>
    </dgm:pt>
    <dgm:pt modelId="{1DF17C14-29BE-3A43-934A-6D08E4FFBEA6}" type="pres">
      <dgm:prSet presAssocID="{455EE3C0-5296-8445-8A5F-E6127733BE35}" presName="sibTrans" presStyleLbl="sibTrans2D1" presStyleIdx="1" presStyleCnt="3"/>
      <dgm:spPr/>
    </dgm:pt>
    <dgm:pt modelId="{BA0E7A58-F2F8-8A4E-A28D-EC3C60B7E939}" type="pres">
      <dgm:prSet presAssocID="{455EE3C0-5296-8445-8A5F-E6127733BE35}" presName="connectorText" presStyleLbl="sibTrans2D1" presStyleIdx="1" presStyleCnt="3"/>
      <dgm:spPr/>
    </dgm:pt>
    <dgm:pt modelId="{E4860BFF-ECC2-9B41-AFDA-C68E3DB14FA1}" type="pres">
      <dgm:prSet presAssocID="{6175749D-944C-5C47-88C4-E5BAA189C88D}" presName="node" presStyleLbl="node1" presStyleIdx="2" presStyleCnt="4" custScaleX="99498" custScaleY="55276" custLinFactX="-184180" custLinFactNeighborX="-200000" custLinFactNeighborY="56413">
        <dgm:presLayoutVars>
          <dgm:bulletEnabled val="1"/>
        </dgm:presLayoutVars>
      </dgm:prSet>
      <dgm:spPr/>
    </dgm:pt>
    <dgm:pt modelId="{EA564085-6BCF-0042-BD96-B7F836D32EF6}" type="pres">
      <dgm:prSet presAssocID="{C9DEF6DC-C169-6A45-907E-F4E7E67D2C46}" presName="sibTrans" presStyleLbl="sibTrans2D1" presStyleIdx="2" presStyleCnt="3"/>
      <dgm:spPr/>
    </dgm:pt>
    <dgm:pt modelId="{A7884D92-5A07-DD44-A2C0-33A0794CEF43}" type="pres">
      <dgm:prSet presAssocID="{C9DEF6DC-C169-6A45-907E-F4E7E67D2C46}" presName="connectorText" presStyleLbl="sibTrans2D1" presStyleIdx="2" presStyleCnt="3"/>
      <dgm:spPr/>
    </dgm:pt>
    <dgm:pt modelId="{2441A98B-2E07-7244-97AC-38CA426F8A35}" type="pres">
      <dgm:prSet presAssocID="{5CA5521B-00F2-0E47-8BB7-82A7DD393603}" presName="node" presStyleLbl="node1" presStyleIdx="3" presStyleCnt="4" custScaleX="99498" custScaleY="55276" custLinFactX="-283678" custLinFactY="98496" custLinFactNeighborX="-300000" custLinFactNeighborY="100000">
        <dgm:presLayoutVars>
          <dgm:bulletEnabled val="1"/>
        </dgm:presLayoutVars>
      </dgm:prSet>
      <dgm:spPr/>
    </dgm:pt>
  </dgm:ptLst>
  <dgm:cxnLst>
    <dgm:cxn modelId="{EB06B01E-1BB7-B34B-9245-8CB341FBC612}" type="presOf" srcId="{C9DEF6DC-C169-6A45-907E-F4E7E67D2C46}" destId="{EA564085-6BCF-0042-BD96-B7F836D32EF6}" srcOrd="0" destOrd="0" presId="urn:microsoft.com/office/officeart/2005/8/layout/process1"/>
    <dgm:cxn modelId="{7DCD6B38-44D8-1B46-9DD8-74D3DF9E0FFB}" type="presOf" srcId="{455EE3C0-5296-8445-8A5F-E6127733BE35}" destId="{1DF17C14-29BE-3A43-934A-6D08E4FFBEA6}" srcOrd="0" destOrd="0" presId="urn:microsoft.com/office/officeart/2005/8/layout/process1"/>
    <dgm:cxn modelId="{D971213F-5434-DE4F-9276-6CA56BFC62FF}" type="presOf" srcId="{C9DEF6DC-C169-6A45-907E-F4E7E67D2C46}" destId="{A7884D92-5A07-DD44-A2C0-33A0794CEF43}" srcOrd="1" destOrd="0" presId="urn:microsoft.com/office/officeart/2005/8/layout/process1"/>
    <dgm:cxn modelId="{6D073240-DF3A-C148-96D2-444BC2ABBB47}" type="presOf" srcId="{5CA5521B-00F2-0E47-8BB7-82A7DD393603}" destId="{2441A98B-2E07-7244-97AC-38CA426F8A35}" srcOrd="0" destOrd="0" presId="urn:microsoft.com/office/officeart/2005/8/layout/process1"/>
    <dgm:cxn modelId="{F2284C44-A8E0-4742-B413-793A6ACCA564}" srcId="{C36228CF-DEEC-9241-8D06-3F7A5C867975}" destId="{ED21A4DC-AB75-1948-9025-575EB17E6169}" srcOrd="0" destOrd="0" parTransId="{B281F097-C291-1242-95D5-3EF4AB9907CA}" sibTransId="{E7E3AE16-D8D4-CD43-8D55-F27EB9EB3D3E}"/>
    <dgm:cxn modelId="{3DCD0E66-93FB-C946-893F-DA7AE7A49FD5}" type="presOf" srcId="{6175749D-944C-5C47-88C4-E5BAA189C88D}" destId="{E4860BFF-ECC2-9B41-AFDA-C68E3DB14FA1}" srcOrd="0" destOrd="0" presId="urn:microsoft.com/office/officeart/2005/8/layout/process1"/>
    <dgm:cxn modelId="{FB488867-306C-2541-8A27-0AD597F8C912}" srcId="{C36228CF-DEEC-9241-8D06-3F7A5C867975}" destId="{6175749D-944C-5C47-88C4-E5BAA189C88D}" srcOrd="2" destOrd="0" parTransId="{169B3E16-4965-2045-86A5-81A489CF7ACB}" sibTransId="{C9DEF6DC-C169-6A45-907E-F4E7E67D2C46}"/>
    <dgm:cxn modelId="{578E9375-DB01-1441-9E5E-732CD1CA0987}" type="presOf" srcId="{C36228CF-DEEC-9241-8D06-3F7A5C867975}" destId="{335B6610-B094-DD48-95EB-6C7058BB248A}" srcOrd="0" destOrd="0" presId="urn:microsoft.com/office/officeart/2005/8/layout/process1"/>
    <dgm:cxn modelId="{7649C796-1DD1-3F48-B965-1850C29A38C1}" type="presOf" srcId="{C8AA0ED5-07C6-794B-87B5-AA1EEB945109}" destId="{0CE46F83-5B1C-2D4B-A22C-1E1671827026}" srcOrd="0" destOrd="0" presId="urn:microsoft.com/office/officeart/2005/8/layout/process1"/>
    <dgm:cxn modelId="{0F3BAFAD-D442-5C43-A841-74BA622F156C}" type="presOf" srcId="{455EE3C0-5296-8445-8A5F-E6127733BE35}" destId="{BA0E7A58-F2F8-8A4E-A28D-EC3C60B7E939}" srcOrd="1" destOrd="0" presId="urn:microsoft.com/office/officeart/2005/8/layout/process1"/>
    <dgm:cxn modelId="{C87E0AD0-9B60-D445-A9BA-706315833C85}" srcId="{C36228CF-DEEC-9241-8D06-3F7A5C867975}" destId="{5CA5521B-00F2-0E47-8BB7-82A7DD393603}" srcOrd="3" destOrd="0" parTransId="{3FCA768D-5D19-B545-AD1F-A91C6079B0FC}" sibTransId="{040A8D61-D680-DA4E-A751-77383EB90CA3}"/>
    <dgm:cxn modelId="{20F6B8D6-8F42-2A4D-8172-DD5251C8429E}" type="presOf" srcId="{E7E3AE16-D8D4-CD43-8D55-F27EB9EB3D3E}" destId="{A19D44B9-7BC5-DE46-89EE-6CF167D0DAEC}" srcOrd="1" destOrd="0" presId="urn:microsoft.com/office/officeart/2005/8/layout/process1"/>
    <dgm:cxn modelId="{86BFD8D7-C482-3049-8065-33310ECA2A84}" type="presOf" srcId="{ED21A4DC-AB75-1948-9025-575EB17E6169}" destId="{9B3CC648-99BF-F24D-A5B7-71EE9D29A7F8}" srcOrd="0" destOrd="0" presId="urn:microsoft.com/office/officeart/2005/8/layout/process1"/>
    <dgm:cxn modelId="{3675FBF3-0428-E14A-8D9D-ABFAA64847F0}" type="presOf" srcId="{E7E3AE16-D8D4-CD43-8D55-F27EB9EB3D3E}" destId="{15CDF65A-8983-D94A-AC76-1A97CA3DAF77}" srcOrd="0" destOrd="0" presId="urn:microsoft.com/office/officeart/2005/8/layout/process1"/>
    <dgm:cxn modelId="{035A5DF8-F63B-E448-9CCD-2F0E4571089F}" srcId="{C36228CF-DEEC-9241-8D06-3F7A5C867975}" destId="{C8AA0ED5-07C6-794B-87B5-AA1EEB945109}" srcOrd="1" destOrd="0" parTransId="{4FE40969-22FF-914A-9AF8-C194D318F701}" sibTransId="{455EE3C0-5296-8445-8A5F-E6127733BE35}"/>
    <dgm:cxn modelId="{D5B66A2B-76D7-1E46-9862-4B995CB26C22}" type="presParOf" srcId="{335B6610-B094-DD48-95EB-6C7058BB248A}" destId="{9B3CC648-99BF-F24D-A5B7-71EE9D29A7F8}" srcOrd="0" destOrd="0" presId="urn:microsoft.com/office/officeart/2005/8/layout/process1"/>
    <dgm:cxn modelId="{B928F123-2F96-6148-9633-A261EC5D2F06}" type="presParOf" srcId="{335B6610-B094-DD48-95EB-6C7058BB248A}" destId="{15CDF65A-8983-D94A-AC76-1A97CA3DAF77}" srcOrd="1" destOrd="0" presId="urn:microsoft.com/office/officeart/2005/8/layout/process1"/>
    <dgm:cxn modelId="{5A831033-BAE0-7A40-8EF1-851D19D122F3}" type="presParOf" srcId="{15CDF65A-8983-D94A-AC76-1A97CA3DAF77}" destId="{A19D44B9-7BC5-DE46-89EE-6CF167D0DAEC}" srcOrd="0" destOrd="0" presId="urn:microsoft.com/office/officeart/2005/8/layout/process1"/>
    <dgm:cxn modelId="{1174EEA0-94D5-AE47-8A6D-863B833B3B2C}" type="presParOf" srcId="{335B6610-B094-DD48-95EB-6C7058BB248A}" destId="{0CE46F83-5B1C-2D4B-A22C-1E1671827026}" srcOrd="2" destOrd="0" presId="urn:microsoft.com/office/officeart/2005/8/layout/process1"/>
    <dgm:cxn modelId="{4AFA3A14-E3B0-9D4D-B8FE-2058215778C2}" type="presParOf" srcId="{335B6610-B094-DD48-95EB-6C7058BB248A}" destId="{1DF17C14-29BE-3A43-934A-6D08E4FFBEA6}" srcOrd="3" destOrd="0" presId="urn:microsoft.com/office/officeart/2005/8/layout/process1"/>
    <dgm:cxn modelId="{A725E357-8A39-104D-965C-F68DCEF0A99A}" type="presParOf" srcId="{1DF17C14-29BE-3A43-934A-6D08E4FFBEA6}" destId="{BA0E7A58-F2F8-8A4E-A28D-EC3C60B7E939}" srcOrd="0" destOrd="0" presId="urn:microsoft.com/office/officeart/2005/8/layout/process1"/>
    <dgm:cxn modelId="{C1E811A4-7699-A84F-B2F1-98A6BBB441CF}" type="presParOf" srcId="{335B6610-B094-DD48-95EB-6C7058BB248A}" destId="{E4860BFF-ECC2-9B41-AFDA-C68E3DB14FA1}" srcOrd="4" destOrd="0" presId="urn:microsoft.com/office/officeart/2005/8/layout/process1"/>
    <dgm:cxn modelId="{FE39180E-D735-884D-B33C-D7C6FF627F4B}" type="presParOf" srcId="{335B6610-B094-DD48-95EB-6C7058BB248A}" destId="{EA564085-6BCF-0042-BD96-B7F836D32EF6}" srcOrd="5" destOrd="0" presId="urn:microsoft.com/office/officeart/2005/8/layout/process1"/>
    <dgm:cxn modelId="{7744543E-13B8-034E-A7DD-7F1C861DCD50}" type="presParOf" srcId="{EA564085-6BCF-0042-BD96-B7F836D32EF6}" destId="{A7884D92-5A07-DD44-A2C0-33A0794CEF43}" srcOrd="0" destOrd="0" presId="urn:microsoft.com/office/officeart/2005/8/layout/process1"/>
    <dgm:cxn modelId="{2CD5595C-A528-5942-96C6-587811BA8046}" type="presParOf" srcId="{335B6610-B094-DD48-95EB-6C7058BB248A}" destId="{2441A98B-2E07-7244-97AC-38CA426F8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6228CF-DEEC-9241-8D06-3F7A5C86797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D21A4DC-AB75-1948-9025-575EB17E6169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dirty="0">
              <a:solidFill>
                <a:srgbClr val="8A6E5B"/>
              </a:solidFill>
            </a:rPr>
            <a:t>기획</a:t>
          </a:r>
        </a:p>
      </dgm:t>
    </dgm:pt>
    <dgm:pt modelId="{B281F097-C291-1242-95D5-3EF4AB9907CA}" type="parTrans" cxnId="{F2284C44-A8E0-4742-B413-793A6ACCA564}">
      <dgm:prSet/>
      <dgm:spPr/>
      <dgm:t>
        <a:bodyPr/>
        <a:lstStyle/>
        <a:p>
          <a:pPr latinLnBrk="1"/>
          <a:endParaRPr lang="ko-KR" altLang="en-US"/>
        </a:p>
      </dgm:t>
    </dgm:pt>
    <dgm:pt modelId="{E7E3AE16-D8D4-CD43-8D55-F27EB9EB3D3E}" type="sibTrans" cxnId="{F2284C44-A8E0-4742-B413-793A6ACCA564}">
      <dgm:prSet/>
      <dgm:spPr/>
      <dgm:t>
        <a:bodyPr/>
        <a:lstStyle/>
        <a:p>
          <a:pPr latinLnBrk="1"/>
          <a:endParaRPr lang="ko-KR" altLang="en-US"/>
        </a:p>
      </dgm:t>
    </dgm:pt>
    <dgm:pt modelId="{C8AA0ED5-07C6-794B-87B5-AA1EEB945109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dirty="0">
              <a:solidFill>
                <a:srgbClr val="8A6E5B"/>
              </a:solidFill>
            </a:rPr>
            <a:t>디자인</a:t>
          </a:r>
        </a:p>
      </dgm:t>
    </dgm:pt>
    <dgm:pt modelId="{4FE40969-22FF-914A-9AF8-C194D318F701}" type="parTrans" cxnId="{035A5DF8-F63B-E448-9CCD-2F0E4571089F}">
      <dgm:prSet/>
      <dgm:spPr/>
      <dgm:t>
        <a:bodyPr/>
        <a:lstStyle/>
        <a:p>
          <a:pPr latinLnBrk="1"/>
          <a:endParaRPr lang="ko-KR" altLang="en-US"/>
        </a:p>
      </dgm:t>
    </dgm:pt>
    <dgm:pt modelId="{455EE3C0-5296-8445-8A5F-E6127733BE35}" type="sibTrans" cxnId="{035A5DF8-F63B-E448-9CCD-2F0E4571089F}">
      <dgm:prSet/>
      <dgm:spPr/>
      <dgm:t>
        <a:bodyPr/>
        <a:lstStyle/>
        <a:p>
          <a:pPr latinLnBrk="1"/>
          <a:endParaRPr lang="ko-KR" altLang="en-US"/>
        </a:p>
      </dgm:t>
    </dgm:pt>
    <dgm:pt modelId="{5CA5521B-00F2-0E47-8BB7-82A7DD393603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dirty="0">
              <a:solidFill>
                <a:srgbClr val="8A6E5B"/>
              </a:solidFill>
            </a:rPr>
            <a:t>배포</a:t>
          </a:r>
        </a:p>
      </dgm:t>
    </dgm:pt>
    <dgm:pt modelId="{3FCA768D-5D19-B545-AD1F-A91C6079B0FC}" type="parTrans" cxnId="{C87E0AD0-9B60-D445-A9BA-706315833C85}">
      <dgm:prSet/>
      <dgm:spPr/>
      <dgm:t>
        <a:bodyPr/>
        <a:lstStyle/>
        <a:p>
          <a:pPr latinLnBrk="1"/>
          <a:endParaRPr lang="ko-KR" altLang="en-US"/>
        </a:p>
      </dgm:t>
    </dgm:pt>
    <dgm:pt modelId="{040A8D61-D680-DA4E-A751-77383EB90CA3}" type="sibTrans" cxnId="{C87E0AD0-9B60-D445-A9BA-706315833C85}">
      <dgm:prSet/>
      <dgm:spPr/>
      <dgm:t>
        <a:bodyPr/>
        <a:lstStyle/>
        <a:p>
          <a:pPr latinLnBrk="1"/>
          <a:endParaRPr lang="ko-KR" altLang="en-US"/>
        </a:p>
      </dgm:t>
    </dgm:pt>
    <dgm:pt modelId="{6175749D-944C-5C47-88C4-E5BAA189C88D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dirty="0">
              <a:solidFill>
                <a:srgbClr val="8A6E5B"/>
              </a:solidFill>
            </a:rPr>
            <a:t>실시간 </a:t>
          </a:r>
          <a:r>
            <a:rPr lang="en-US" altLang="ko-KR" dirty="0">
              <a:solidFill>
                <a:srgbClr val="8A6E5B"/>
              </a:solidFill>
            </a:rPr>
            <a:t>DATA</a:t>
          </a:r>
          <a:endParaRPr lang="ko-KR" altLang="en-US" dirty="0">
            <a:solidFill>
              <a:srgbClr val="8A6E5B"/>
            </a:solidFill>
          </a:endParaRPr>
        </a:p>
      </dgm:t>
    </dgm:pt>
    <dgm:pt modelId="{C9DEF6DC-C169-6A45-907E-F4E7E67D2C46}" type="sibTrans" cxnId="{FB488867-306C-2541-8A27-0AD597F8C912}">
      <dgm:prSet/>
      <dgm:spPr/>
      <dgm:t>
        <a:bodyPr/>
        <a:lstStyle/>
        <a:p>
          <a:pPr latinLnBrk="1"/>
          <a:endParaRPr lang="ko-KR" altLang="en-US"/>
        </a:p>
      </dgm:t>
    </dgm:pt>
    <dgm:pt modelId="{169B3E16-4965-2045-86A5-81A489CF7ACB}" type="parTrans" cxnId="{FB488867-306C-2541-8A27-0AD597F8C912}">
      <dgm:prSet/>
      <dgm:spPr/>
      <dgm:t>
        <a:bodyPr/>
        <a:lstStyle/>
        <a:p>
          <a:pPr latinLnBrk="1"/>
          <a:endParaRPr lang="ko-KR" altLang="en-US"/>
        </a:p>
      </dgm:t>
    </dgm:pt>
    <dgm:pt modelId="{335B6610-B094-DD48-95EB-6C7058BB248A}" type="pres">
      <dgm:prSet presAssocID="{C36228CF-DEEC-9241-8D06-3F7A5C867975}" presName="Name0" presStyleCnt="0">
        <dgm:presLayoutVars>
          <dgm:dir/>
          <dgm:resizeHandles val="exact"/>
        </dgm:presLayoutVars>
      </dgm:prSet>
      <dgm:spPr/>
    </dgm:pt>
    <dgm:pt modelId="{9B3CC648-99BF-F24D-A5B7-71EE9D29A7F8}" type="pres">
      <dgm:prSet presAssocID="{ED21A4DC-AB75-1948-9025-575EB17E6169}" presName="node" presStyleLbl="node1" presStyleIdx="0" presStyleCnt="4" custScaleX="99498" custScaleY="55276" custLinFactY="-100000" custLinFactNeighborX="37040" custLinFactNeighborY="-103451">
        <dgm:presLayoutVars>
          <dgm:bulletEnabled val="1"/>
        </dgm:presLayoutVars>
      </dgm:prSet>
      <dgm:spPr/>
    </dgm:pt>
    <dgm:pt modelId="{15CDF65A-8983-D94A-AC76-1A97CA3DAF77}" type="pres">
      <dgm:prSet presAssocID="{E7E3AE16-D8D4-CD43-8D55-F27EB9EB3D3E}" presName="sibTrans" presStyleLbl="sibTrans2D1" presStyleIdx="0" presStyleCnt="3"/>
      <dgm:spPr/>
    </dgm:pt>
    <dgm:pt modelId="{A19D44B9-7BC5-DE46-89EE-6CF167D0DAEC}" type="pres">
      <dgm:prSet presAssocID="{E7E3AE16-D8D4-CD43-8D55-F27EB9EB3D3E}" presName="connectorText" presStyleLbl="sibTrans2D1" presStyleIdx="0" presStyleCnt="3"/>
      <dgm:spPr/>
    </dgm:pt>
    <dgm:pt modelId="{0CE46F83-5B1C-2D4B-A22C-1E1671827026}" type="pres">
      <dgm:prSet presAssocID="{C8AA0ED5-07C6-794B-87B5-AA1EEB945109}" presName="node" presStyleLbl="node1" presStyleIdx="1" presStyleCnt="4" custScaleX="99498" custScaleY="55276" custLinFactX="-84682" custLinFactNeighborX="-100000" custLinFactNeighborY="-78193">
        <dgm:presLayoutVars>
          <dgm:bulletEnabled val="1"/>
        </dgm:presLayoutVars>
      </dgm:prSet>
      <dgm:spPr/>
    </dgm:pt>
    <dgm:pt modelId="{1DF17C14-29BE-3A43-934A-6D08E4FFBEA6}" type="pres">
      <dgm:prSet presAssocID="{455EE3C0-5296-8445-8A5F-E6127733BE35}" presName="sibTrans" presStyleLbl="sibTrans2D1" presStyleIdx="1" presStyleCnt="3"/>
      <dgm:spPr/>
    </dgm:pt>
    <dgm:pt modelId="{BA0E7A58-F2F8-8A4E-A28D-EC3C60B7E939}" type="pres">
      <dgm:prSet presAssocID="{455EE3C0-5296-8445-8A5F-E6127733BE35}" presName="connectorText" presStyleLbl="sibTrans2D1" presStyleIdx="1" presStyleCnt="3"/>
      <dgm:spPr/>
    </dgm:pt>
    <dgm:pt modelId="{E4860BFF-ECC2-9B41-AFDA-C68E3DB14FA1}" type="pres">
      <dgm:prSet presAssocID="{6175749D-944C-5C47-88C4-E5BAA189C88D}" presName="node" presStyleLbl="node1" presStyleIdx="2" presStyleCnt="4" custScaleX="99498" custScaleY="55276" custLinFactX="-184180" custLinFactNeighborX="-200000" custLinFactNeighborY="56413">
        <dgm:presLayoutVars>
          <dgm:bulletEnabled val="1"/>
        </dgm:presLayoutVars>
      </dgm:prSet>
      <dgm:spPr/>
    </dgm:pt>
    <dgm:pt modelId="{EA564085-6BCF-0042-BD96-B7F836D32EF6}" type="pres">
      <dgm:prSet presAssocID="{C9DEF6DC-C169-6A45-907E-F4E7E67D2C46}" presName="sibTrans" presStyleLbl="sibTrans2D1" presStyleIdx="2" presStyleCnt="3"/>
      <dgm:spPr/>
    </dgm:pt>
    <dgm:pt modelId="{A7884D92-5A07-DD44-A2C0-33A0794CEF43}" type="pres">
      <dgm:prSet presAssocID="{C9DEF6DC-C169-6A45-907E-F4E7E67D2C46}" presName="connectorText" presStyleLbl="sibTrans2D1" presStyleIdx="2" presStyleCnt="3"/>
      <dgm:spPr/>
    </dgm:pt>
    <dgm:pt modelId="{2441A98B-2E07-7244-97AC-38CA426F8A35}" type="pres">
      <dgm:prSet presAssocID="{5CA5521B-00F2-0E47-8BB7-82A7DD393603}" presName="node" presStyleLbl="node1" presStyleIdx="3" presStyleCnt="4" custScaleX="99498" custScaleY="55276" custLinFactX="-283678" custLinFactY="98496" custLinFactNeighborX="-300000" custLinFactNeighborY="100000">
        <dgm:presLayoutVars>
          <dgm:bulletEnabled val="1"/>
        </dgm:presLayoutVars>
      </dgm:prSet>
      <dgm:spPr/>
    </dgm:pt>
  </dgm:ptLst>
  <dgm:cxnLst>
    <dgm:cxn modelId="{EB06B01E-1BB7-B34B-9245-8CB341FBC612}" type="presOf" srcId="{C9DEF6DC-C169-6A45-907E-F4E7E67D2C46}" destId="{EA564085-6BCF-0042-BD96-B7F836D32EF6}" srcOrd="0" destOrd="0" presId="urn:microsoft.com/office/officeart/2005/8/layout/process1"/>
    <dgm:cxn modelId="{7DCD6B38-44D8-1B46-9DD8-74D3DF9E0FFB}" type="presOf" srcId="{455EE3C0-5296-8445-8A5F-E6127733BE35}" destId="{1DF17C14-29BE-3A43-934A-6D08E4FFBEA6}" srcOrd="0" destOrd="0" presId="urn:microsoft.com/office/officeart/2005/8/layout/process1"/>
    <dgm:cxn modelId="{D971213F-5434-DE4F-9276-6CA56BFC62FF}" type="presOf" srcId="{C9DEF6DC-C169-6A45-907E-F4E7E67D2C46}" destId="{A7884D92-5A07-DD44-A2C0-33A0794CEF43}" srcOrd="1" destOrd="0" presId="urn:microsoft.com/office/officeart/2005/8/layout/process1"/>
    <dgm:cxn modelId="{6D073240-DF3A-C148-96D2-444BC2ABBB47}" type="presOf" srcId="{5CA5521B-00F2-0E47-8BB7-82A7DD393603}" destId="{2441A98B-2E07-7244-97AC-38CA426F8A35}" srcOrd="0" destOrd="0" presId="urn:microsoft.com/office/officeart/2005/8/layout/process1"/>
    <dgm:cxn modelId="{F2284C44-A8E0-4742-B413-793A6ACCA564}" srcId="{C36228CF-DEEC-9241-8D06-3F7A5C867975}" destId="{ED21A4DC-AB75-1948-9025-575EB17E6169}" srcOrd="0" destOrd="0" parTransId="{B281F097-C291-1242-95D5-3EF4AB9907CA}" sibTransId="{E7E3AE16-D8D4-CD43-8D55-F27EB9EB3D3E}"/>
    <dgm:cxn modelId="{3DCD0E66-93FB-C946-893F-DA7AE7A49FD5}" type="presOf" srcId="{6175749D-944C-5C47-88C4-E5BAA189C88D}" destId="{E4860BFF-ECC2-9B41-AFDA-C68E3DB14FA1}" srcOrd="0" destOrd="0" presId="urn:microsoft.com/office/officeart/2005/8/layout/process1"/>
    <dgm:cxn modelId="{FB488867-306C-2541-8A27-0AD597F8C912}" srcId="{C36228CF-DEEC-9241-8D06-3F7A5C867975}" destId="{6175749D-944C-5C47-88C4-E5BAA189C88D}" srcOrd="2" destOrd="0" parTransId="{169B3E16-4965-2045-86A5-81A489CF7ACB}" sibTransId="{C9DEF6DC-C169-6A45-907E-F4E7E67D2C46}"/>
    <dgm:cxn modelId="{578E9375-DB01-1441-9E5E-732CD1CA0987}" type="presOf" srcId="{C36228CF-DEEC-9241-8D06-3F7A5C867975}" destId="{335B6610-B094-DD48-95EB-6C7058BB248A}" srcOrd="0" destOrd="0" presId="urn:microsoft.com/office/officeart/2005/8/layout/process1"/>
    <dgm:cxn modelId="{7649C796-1DD1-3F48-B965-1850C29A38C1}" type="presOf" srcId="{C8AA0ED5-07C6-794B-87B5-AA1EEB945109}" destId="{0CE46F83-5B1C-2D4B-A22C-1E1671827026}" srcOrd="0" destOrd="0" presId="urn:microsoft.com/office/officeart/2005/8/layout/process1"/>
    <dgm:cxn modelId="{0F3BAFAD-D442-5C43-A841-74BA622F156C}" type="presOf" srcId="{455EE3C0-5296-8445-8A5F-E6127733BE35}" destId="{BA0E7A58-F2F8-8A4E-A28D-EC3C60B7E939}" srcOrd="1" destOrd="0" presId="urn:microsoft.com/office/officeart/2005/8/layout/process1"/>
    <dgm:cxn modelId="{C87E0AD0-9B60-D445-A9BA-706315833C85}" srcId="{C36228CF-DEEC-9241-8D06-3F7A5C867975}" destId="{5CA5521B-00F2-0E47-8BB7-82A7DD393603}" srcOrd="3" destOrd="0" parTransId="{3FCA768D-5D19-B545-AD1F-A91C6079B0FC}" sibTransId="{040A8D61-D680-DA4E-A751-77383EB90CA3}"/>
    <dgm:cxn modelId="{20F6B8D6-8F42-2A4D-8172-DD5251C8429E}" type="presOf" srcId="{E7E3AE16-D8D4-CD43-8D55-F27EB9EB3D3E}" destId="{A19D44B9-7BC5-DE46-89EE-6CF167D0DAEC}" srcOrd="1" destOrd="0" presId="urn:microsoft.com/office/officeart/2005/8/layout/process1"/>
    <dgm:cxn modelId="{86BFD8D7-C482-3049-8065-33310ECA2A84}" type="presOf" srcId="{ED21A4DC-AB75-1948-9025-575EB17E6169}" destId="{9B3CC648-99BF-F24D-A5B7-71EE9D29A7F8}" srcOrd="0" destOrd="0" presId="urn:microsoft.com/office/officeart/2005/8/layout/process1"/>
    <dgm:cxn modelId="{3675FBF3-0428-E14A-8D9D-ABFAA64847F0}" type="presOf" srcId="{E7E3AE16-D8D4-CD43-8D55-F27EB9EB3D3E}" destId="{15CDF65A-8983-D94A-AC76-1A97CA3DAF77}" srcOrd="0" destOrd="0" presId="urn:microsoft.com/office/officeart/2005/8/layout/process1"/>
    <dgm:cxn modelId="{035A5DF8-F63B-E448-9CCD-2F0E4571089F}" srcId="{C36228CF-DEEC-9241-8D06-3F7A5C867975}" destId="{C8AA0ED5-07C6-794B-87B5-AA1EEB945109}" srcOrd="1" destOrd="0" parTransId="{4FE40969-22FF-914A-9AF8-C194D318F701}" sibTransId="{455EE3C0-5296-8445-8A5F-E6127733BE35}"/>
    <dgm:cxn modelId="{D5B66A2B-76D7-1E46-9862-4B995CB26C22}" type="presParOf" srcId="{335B6610-B094-DD48-95EB-6C7058BB248A}" destId="{9B3CC648-99BF-F24D-A5B7-71EE9D29A7F8}" srcOrd="0" destOrd="0" presId="urn:microsoft.com/office/officeart/2005/8/layout/process1"/>
    <dgm:cxn modelId="{B928F123-2F96-6148-9633-A261EC5D2F06}" type="presParOf" srcId="{335B6610-B094-DD48-95EB-6C7058BB248A}" destId="{15CDF65A-8983-D94A-AC76-1A97CA3DAF77}" srcOrd="1" destOrd="0" presId="urn:microsoft.com/office/officeart/2005/8/layout/process1"/>
    <dgm:cxn modelId="{5A831033-BAE0-7A40-8EF1-851D19D122F3}" type="presParOf" srcId="{15CDF65A-8983-D94A-AC76-1A97CA3DAF77}" destId="{A19D44B9-7BC5-DE46-89EE-6CF167D0DAEC}" srcOrd="0" destOrd="0" presId="urn:microsoft.com/office/officeart/2005/8/layout/process1"/>
    <dgm:cxn modelId="{1174EEA0-94D5-AE47-8A6D-863B833B3B2C}" type="presParOf" srcId="{335B6610-B094-DD48-95EB-6C7058BB248A}" destId="{0CE46F83-5B1C-2D4B-A22C-1E1671827026}" srcOrd="2" destOrd="0" presId="urn:microsoft.com/office/officeart/2005/8/layout/process1"/>
    <dgm:cxn modelId="{4AFA3A14-E3B0-9D4D-B8FE-2058215778C2}" type="presParOf" srcId="{335B6610-B094-DD48-95EB-6C7058BB248A}" destId="{1DF17C14-29BE-3A43-934A-6D08E4FFBEA6}" srcOrd="3" destOrd="0" presId="urn:microsoft.com/office/officeart/2005/8/layout/process1"/>
    <dgm:cxn modelId="{A725E357-8A39-104D-965C-F68DCEF0A99A}" type="presParOf" srcId="{1DF17C14-29BE-3A43-934A-6D08E4FFBEA6}" destId="{BA0E7A58-F2F8-8A4E-A28D-EC3C60B7E939}" srcOrd="0" destOrd="0" presId="urn:microsoft.com/office/officeart/2005/8/layout/process1"/>
    <dgm:cxn modelId="{C1E811A4-7699-A84F-B2F1-98A6BBB441CF}" type="presParOf" srcId="{335B6610-B094-DD48-95EB-6C7058BB248A}" destId="{E4860BFF-ECC2-9B41-AFDA-C68E3DB14FA1}" srcOrd="4" destOrd="0" presId="urn:microsoft.com/office/officeart/2005/8/layout/process1"/>
    <dgm:cxn modelId="{FE39180E-D735-884D-B33C-D7C6FF627F4B}" type="presParOf" srcId="{335B6610-B094-DD48-95EB-6C7058BB248A}" destId="{EA564085-6BCF-0042-BD96-B7F836D32EF6}" srcOrd="5" destOrd="0" presId="urn:microsoft.com/office/officeart/2005/8/layout/process1"/>
    <dgm:cxn modelId="{7744543E-13B8-034E-A7DD-7F1C861DCD50}" type="presParOf" srcId="{EA564085-6BCF-0042-BD96-B7F836D32EF6}" destId="{A7884D92-5A07-DD44-A2C0-33A0794CEF43}" srcOrd="0" destOrd="0" presId="urn:microsoft.com/office/officeart/2005/8/layout/process1"/>
    <dgm:cxn modelId="{2CD5595C-A528-5942-96C6-587811BA8046}" type="presParOf" srcId="{335B6610-B094-DD48-95EB-6C7058BB248A}" destId="{2441A98B-2E07-7244-97AC-38CA426F8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CC648-99BF-F24D-A5B7-71EE9D29A7F8}">
      <dsp:nvSpPr>
        <dsp:cNvPr id="0" name=""/>
        <dsp:cNvSpPr/>
      </dsp:nvSpPr>
      <dsp:spPr>
        <a:xfrm>
          <a:off x="168266" y="1200549"/>
          <a:ext cx="1111659" cy="387918"/>
        </a:xfrm>
        <a:prstGeom prst="roundRect">
          <a:avLst>
            <a:gd name="adj" fmla="val 10000"/>
          </a:avLst>
        </a:prstGeom>
        <a:solidFill>
          <a:srgbClr val="8CD3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고정 </a:t>
          </a:r>
          <a:r>
            <a:rPr lang="en-US" altLang="ko-KR" sz="1300" kern="1200" dirty="0"/>
            <a:t>DATA</a:t>
          </a:r>
          <a:endParaRPr lang="ko-KR" altLang="en-US" sz="1300" kern="1200" dirty="0"/>
        </a:p>
      </dsp:txBody>
      <dsp:txXfrm>
        <a:off x="179628" y="1211911"/>
        <a:ext cx="1088935" cy="365194"/>
      </dsp:txXfrm>
    </dsp:sp>
    <dsp:sp modelId="{15CDF65A-8983-D94A-AC76-1A97CA3DAF77}">
      <dsp:nvSpPr>
        <dsp:cNvPr id="0" name=""/>
        <dsp:cNvSpPr/>
      </dsp:nvSpPr>
      <dsp:spPr>
        <a:xfrm rot="5400000">
          <a:off x="593948" y="1702854"/>
          <a:ext cx="260295" cy="277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632992" y="1719226"/>
        <a:ext cx="182207" cy="166250"/>
      </dsp:txXfrm>
    </dsp:sp>
    <dsp:sp modelId="{0CE46F83-5B1C-2D4B-A22C-1E1671827026}">
      <dsp:nvSpPr>
        <dsp:cNvPr id="0" name=""/>
        <dsp:cNvSpPr/>
      </dsp:nvSpPr>
      <dsp:spPr>
        <a:xfrm>
          <a:off x="168266" y="2079590"/>
          <a:ext cx="1111659" cy="387918"/>
        </a:xfrm>
        <a:prstGeom prst="roundRect">
          <a:avLst>
            <a:gd name="adj" fmla="val 10000"/>
          </a:avLst>
        </a:prstGeom>
        <a:solidFill>
          <a:srgbClr val="8CD3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기획</a:t>
          </a:r>
        </a:p>
      </dsp:txBody>
      <dsp:txXfrm>
        <a:off x="179628" y="2090952"/>
        <a:ext cx="1088935" cy="365194"/>
      </dsp:txXfrm>
    </dsp:sp>
    <dsp:sp modelId="{1DF17C14-29BE-3A43-934A-6D08E4FFBEA6}">
      <dsp:nvSpPr>
        <dsp:cNvPr id="0" name=""/>
        <dsp:cNvSpPr/>
      </dsp:nvSpPr>
      <dsp:spPr>
        <a:xfrm rot="5400000">
          <a:off x="576563" y="2615681"/>
          <a:ext cx="295064" cy="277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618126" y="2629535"/>
        <a:ext cx="211939" cy="166250"/>
      </dsp:txXfrm>
    </dsp:sp>
    <dsp:sp modelId="{E4860BFF-ECC2-9B41-AFDA-C68E3DB14FA1}">
      <dsp:nvSpPr>
        <dsp:cNvPr id="0" name=""/>
        <dsp:cNvSpPr/>
      </dsp:nvSpPr>
      <dsp:spPr>
        <a:xfrm>
          <a:off x="168266" y="3024234"/>
          <a:ext cx="1111659" cy="387918"/>
        </a:xfrm>
        <a:prstGeom prst="roundRect">
          <a:avLst>
            <a:gd name="adj" fmla="val 10000"/>
          </a:avLst>
        </a:prstGeom>
        <a:solidFill>
          <a:srgbClr val="8CD3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디자인</a:t>
          </a:r>
        </a:p>
      </dsp:txBody>
      <dsp:txXfrm>
        <a:off x="179628" y="3035596"/>
        <a:ext cx="1088935" cy="365194"/>
      </dsp:txXfrm>
    </dsp:sp>
    <dsp:sp modelId="{EA564085-6BCF-0042-BD96-B7F836D32EF6}">
      <dsp:nvSpPr>
        <dsp:cNvPr id="0" name=""/>
        <dsp:cNvSpPr/>
      </dsp:nvSpPr>
      <dsp:spPr>
        <a:xfrm rot="5400000">
          <a:off x="562658" y="3587348"/>
          <a:ext cx="322874" cy="277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604221" y="3601202"/>
        <a:ext cx="239749" cy="166250"/>
      </dsp:txXfrm>
    </dsp:sp>
    <dsp:sp modelId="{2441A98B-2E07-7244-97AC-38CA426F8A35}">
      <dsp:nvSpPr>
        <dsp:cNvPr id="0" name=""/>
        <dsp:cNvSpPr/>
      </dsp:nvSpPr>
      <dsp:spPr>
        <a:xfrm>
          <a:off x="168266" y="4021350"/>
          <a:ext cx="1111659" cy="387918"/>
        </a:xfrm>
        <a:prstGeom prst="roundRect">
          <a:avLst>
            <a:gd name="adj" fmla="val 10000"/>
          </a:avLst>
        </a:prstGeom>
        <a:solidFill>
          <a:srgbClr val="8CD3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배포</a:t>
          </a:r>
        </a:p>
      </dsp:txBody>
      <dsp:txXfrm>
        <a:off x="179628" y="4032712"/>
        <a:ext cx="1088935" cy="365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CC648-99BF-F24D-A5B7-71EE9D29A7F8}">
      <dsp:nvSpPr>
        <dsp:cNvPr id="0" name=""/>
        <dsp:cNvSpPr/>
      </dsp:nvSpPr>
      <dsp:spPr>
        <a:xfrm>
          <a:off x="173379" y="1104487"/>
          <a:ext cx="1145438" cy="3997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rgbClr val="8A6E5B"/>
              </a:solidFill>
            </a:rPr>
            <a:t>기획</a:t>
          </a:r>
        </a:p>
      </dsp:txBody>
      <dsp:txXfrm>
        <a:off x="185086" y="1116194"/>
        <a:ext cx="1122024" cy="376291"/>
      </dsp:txXfrm>
    </dsp:sp>
    <dsp:sp modelId="{15CDF65A-8983-D94A-AC76-1A97CA3DAF77}">
      <dsp:nvSpPr>
        <dsp:cNvPr id="0" name=""/>
        <dsp:cNvSpPr/>
      </dsp:nvSpPr>
      <dsp:spPr>
        <a:xfrm rot="5400000">
          <a:off x="611996" y="1622056"/>
          <a:ext cx="268204" cy="285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652227" y="1638926"/>
        <a:ext cx="187743" cy="171302"/>
      </dsp:txXfrm>
    </dsp:sp>
    <dsp:sp modelId="{0CE46F83-5B1C-2D4B-A22C-1E1671827026}">
      <dsp:nvSpPr>
        <dsp:cNvPr id="0" name=""/>
        <dsp:cNvSpPr/>
      </dsp:nvSpPr>
      <dsp:spPr>
        <a:xfrm>
          <a:off x="173379" y="2010239"/>
          <a:ext cx="1145438" cy="3997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rgbClr val="8A6E5B"/>
              </a:solidFill>
            </a:rPr>
            <a:t>디자인</a:t>
          </a:r>
        </a:p>
      </dsp:txBody>
      <dsp:txXfrm>
        <a:off x="185086" y="2021946"/>
        <a:ext cx="1122024" cy="376291"/>
      </dsp:txXfrm>
    </dsp:sp>
    <dsp:sp modelId="{1DF17C14-29BE-3A43-934A-6D08E4FFBEA6}">
      <dsp:nvSpPr>
        <dsp:cNvPr id="0" name=""/>
        <dsp:cNvSpPr/>
      </dsp:nvSpPr>
      <dsp:spPr>
        <a:xfrm rot="5400000">
          <a:off x="594083" y="2562619"/>
          <a:ext cx="304030" cy="285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636909" y="2576894"/>
        <a:ext cx="218379" cy="171302"/>
      </dsp:txXfrm>
    </dsp:sp>
    <dsp:sp modelId="{E4860BFF-ECC2-9B41-AFDA-C68E3DB14FA1}">
      <dsp:nvSpPr>
        <dsp:cNvPr id="0" name=""/>
        <dsp:cNvSpPr/>
      </dsp:nvSpPr>
      <dsp:spPr>
        <a:xfrm>
          <a:off x="173379" y="2983587"/>
          <a:ext cx="1145438" cy="3997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rgbClr val="8A6E5B"/>
              </a:solidFill>
            </a:rPr>
            <a:t>실시간 </a:t>
          </a:r>
          <a:r>
            <a:rPr lang="en-US" altLang="ko-KR" sz="1300" kern="1200" dirty="0">
              <a:solidFill>
                <a:srgbClr val="8A6E5B"/>
              </a:solidFill>
            </a:rPr>
            <a:t>DATA</a:t>
          </a:r>
          <a:endParaRPr lang="ko-KR" altLang="en-US" sz="1300" kern="1200" dirty="0">
            <a:solidFill>
              <a:srgbClr val="8A6E5B"/>
            </a:solidFill>
          </a:endParaRPr>
        </a:p>
      </dsp:txBody>
      <dsp:txXfrm>
        <a:off x="185086" y="2995294"/>
        <a:ext cx="1122024" cy="376291"/>
      </dsp:txXfrm>
    </dsp:sp>
    <dsp:sp modelId="{EA564085-6BCF-0042-BD96-B7F836D32EF6}">
      <dsp:nvSpPr>
        <dsp:cNvPr id="0" name=""/>
        <dsp:cNvSpPr/>
      </dsp:nvSpPr>
      <dsp:spPr>
        <a:xfrm rot="5400000">
          <a:off x="579755" y="3563811"/>
          <a:ext cx="332685" cy="285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800" kern="1200"/>
        </a:p>
      </dsp:txBody>
      <dsp:txXfrm>
        <a:off x="622581" y="3578086"/>
        <a:ext cx="247034" cy="171302"/>
      </dsp:txXfrm>
    </dsp:sp>
    <dsp:sp modelId="{2441A98B-2E07-7244-97AC-38CA426F8A35}">
      <dsp:nvSpPr>
        <dsp:cNvPr id="0" name=""/>
        <dsp:cNvSpPr/>
      </dsp:nvSpPr>
      <dsp:spPr>
        <a:xfrm>
          <a:off x="173379" y="4011001"/>
          <a:ext cx="1145438" cy="399705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srgbClr val="8A6E5B"/>
              </a:solidFill>
            </a:rPr>
            <a:t>배포</a:t>
          </a:r>
        </a:p>
      </dsp:txBody>
      <dsp:txXfrm>
        <a:off x="185086" y="4022708"/>
        <a:ext cx="1122024" cy="376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2018. 5. 24.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그룹 105"/>
          <p:cNvGrpSpPr/>
          <p:nvPr/>
        </p:nvGrpSpPr>
        <p:grpSpPr>
          <a:xfrm>
            <a:off x="7290338" y="5197160"/>
            <a:ext cx="4355191" cy="1066085"/>
            <a:chOff x="990600" y="3175715"/>
            <a:chExt cx="4355191" cy="1190171"/>
          </a:xfrm>
        </p:grpSpPr>
        <p:sp>
          <p:nvSpPr>
            <p:cNvPr id="107" name="양쪽 모서리가 둥근 사각형 106"/>
            <p:cNvSpPr/>
            <p:nvPr/>
          </p:nvSpPr>
          <p:spPr>
            <a:xfrm rot="16200000" flipH="1">
              <a:off x="1095052" y="3079688"/>
              <a:ext cx="1181746" cy="1390650"/>
            </a:xfrm>
            <a:prstGeom prst="round2SameRect">
              <a:avLst>
                <a:gd name="adj1" fmla="val 17199"/>
                <a:gd name="adj2" fmla="val 0"/>
              </a:avLst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뉴로</a:t>
              </a: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IRMI</a:t>
              </a:r>
            </a:p>
            <a:p>
              <a:pPr lvl="3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컴퓨터공학부</a:t>
              </a:r>
            </a:p>
            <a:p>
              <a:pPr lvl="3">
                <a:lnSpc>
                  <a:spcPct val="150000"/>
                </a:lnSpc>
              </a:pPr>
              <a:r>
                <a:rPr lang="en-US" altLang="ko-KR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20143108</a:t>
              </a: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7508609" y="5453203"/>
            <a:ext cx="954107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최예인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7077541" y="4640867"/>
            <a:ext cx="832130" cy="85057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251829" y="4961127"/>
            <a:ext cx="393700" cy="446541"/>
            <a:chOff x="10102672" y="1197965"/>
            <a:chExt cx="393700" cy="446541"/>
          </a:xfrm>
        </p:grpSpPr>
        <p:sp>
          <p:nvSpPr>
            <p:cNvPr id="12" name="세로로 말린 두루마리 모양 11"/>
            <p:cNvSpPr/>
            <p:nvPr/>
          </p:nvSpPr>
          <p:spPr>
            <a:xfrm>
              <a:off x="10102672" y="1197965"/>
              <a:ext cx="368300" cy="446541"/>
            </a:xfrm>
            <a:prstGeom prst="verticalScroll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117675" y="1198762"/>
              <a:ext cx="37869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27</a:t>
              </a:r>
              <a:r>
                <a:rPr lang="ko-KR" altLang="en-US" sz="1100" dirty="0">
                  <a:solidFill>
                    <a:schemeClr val="bg1"/>
                  </a:solidFill>
                </a:rPr>
                <a:t>조</a:t>
              </a:r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750931" y="1135358"/>
            <a:ext cx="58784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i="1" dirty="0">
                <a:solidFill>
                  <a:srgbClr val="8A6E5B"/>
                </a:solidFill>
              </a:rPr>
              <a:t>캡스톤 디자인 프로젝트</a:t>
            </a:r>
            <a:r>
              <a:rPr lang="en-US" altLang="ko-KR" sz="2400" i="1" dirty="0">
                <a:solidFill>
                  <a:srgbClr val="8A6E5B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4800" b="1" i="1" dirty="0">
                <a:solidFill>
                  <a:srgbClr val="8A6E5B"/>
                </a:solidFill>
              </a:rPr>
              <a:t>IRMI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A6E5B"/>
                </a:solidFill>
              </a:rPr>
              <a:t>Interactive Real-time Motion Infographics</a:t>
            </a:r>
            <a:endParaRPr lang="ko-KR" altLang="en-US" sz="1400" dirty="0">
              <a:solidFill>
                <a:srgbClr val="8A6E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6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-488355" y="4151821"/>
            <a:ext cx="5921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u="sng" dirty="0">
                <a:solidFill>
                  <a:srgbClr val="8A6E5B"/>
                </a:solidFill>
              </a:rPr>
              <a:t>&lt; </a:t>
            </a:r>
            <a:r>
              <a:rPr lang="ko-KR" altLang="en-US" sz="1600" b="1" u="sng" dirty="0">
                <a:solidFill>
                  <a:srgbClr val="8A6E5B"/>
                </a:solidFill>
              </a:rPr>
              <a:t> </a:t>
            </a:r>
            <a:r>
              <a:rPr lang="en-US" altLang="ko-KR" sz="1600" b="1" u="sng" dirty="0">
                <a:solidFill>
                  <a:srgbClr val="8A6E5B"/>
                </a:solidFill>
              </a:rPr>
              <a:t>D3.js</a:t>
            </a:r>
            <a:r>
              <a:rPr lang="ko-KR" altLang="en-US" sz="1600" b="1" u="sng" dirty="0">
                <a:solidFill>
                  <a:srgbClr val="8A6E5B"/>
                </a:solidFill>
              </a:rPr>
              <a:t>를 이용한 차트 </a:t>
            </a:r>
            <a:r>
              <a:rPr lang="en-US" altLang="ko-KR" sz="1600" b="1" u="sng" dirty="0">
                <a:solidFill>
                  <a:srgbClr val="8A6E5B"/>
                </a:solidFill>
              </a:rPr>
              <a:t> &gt;</a:t>
            </a:r>
            <a:r>
              <a:rPr lang="ko-KR" altLang="en-US" sz="1600" b="1" u="sng" dirty="0">
                <a:solidFill>
                  <a:srgbClr val="8A6E5B"/>
                </a:solidFill>
              </a:rPr>
              <a:t> </a:t>
            </a:r>
            <a:endParaRPr lang="en-US" altLang="ko-KR" sz="1600" b="1" u="sng" dirty="0">
              <a:solidFill>
                <a:srgbClr val="8A6E5B"/>
              </a:solidFill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5433255" y="1071941"/>
            <a:ext cx="2537255" cy="365552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D3.js </a:t>
            </a:r>
            <a:endParaRPr lang="ko-KR" altLang="en-US" sz="1600" b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캡스톤 디자인 프로젝트</a:t>
            </a:r>
            <a:r>
              <a:rPr lang="en-US" altLang="ko-KR" sz="1600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IRMI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Interactive Real-time Motion Infographics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B6D00031-07BC-2D44-B5E2-1C5BC024ECE7}"/>
              </a:ext>
            </a:extLst>
          </p:cNvPr>
          <p:cNvSpPr txBox="1"/>
          <p:nvPr/>
        </p:nvSpPr>
        <p:spPr>
          <a:xfrm>
            <a:off x="1162512" y="4877105"/>
            <a:ext cx="4241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725B3A"/>
                </a:solidFill>
              </a:rPr>
              <a:t>D3.js (Data-Driven Documents)</a:t>
            </a:r>
          </a:p>
          <a:p>
            <a:pPr>
              <a:lnSpc>
                <a:spcPct val="150000"/>
              </a:lnSpc>
            </a:pPr>
            <a:endParaRPr kumimoji="1"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725B3A"/>
                </a:solidFill>
              </a:rPr>
              <a:t>웹 브라우저 상에서 동적이고 인터렉티브한 시각화를 위한 </a:t>
            </a:r>
            <a:r>
              <a:rPr kumimoji="1" lang="en-US" altLang="ko-KR" sz="1200" dirty="0">
                <a:solidFill>
                  <a:srgbClr val="725B3A"/>
                </a:solidFill>
              </a:rPr>
              <a:t>JavaScript </a:t>
            </a:r>
            <a:r>
              <a:rPr kumimoji="1" lang="ko-KR" altLang="en-US" sz="1200" dirty="0">
                <a:solidFill>
                  <a:srgbClr val="725B3A"/>
                </a:solidFill>
              </a:rPr>
              <a:t>라이브러리</a:t>
            </a:r>
            <a:r>
              <a:rPr kumimoji="1" lang="en-US" altLang="ko-KR" sz="1200" dirty="0">
                <a:solidFill>
                  <a:srgbClr val="725B3A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ko-KR" altLang="en-US" sz="1200" dirty="0">
              <a:solidFill>
                <a:srgbClr val="725B3A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4D1B1D-2668-3A42-9738-C3027AF2FA77}"/>
              </a:ext>
            </a:extLst>
          </p:cNvPr>
          <p:cNvSpPr/>
          <p:nvPr/>
        </p:nvSpPr>
        <p:spPr>
          <a:xfrm>
            <a:off x="8374743" y="154639"/>
            <a:ext cx="321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03</a:t>
            </a:r>
            <a:r>
              <a:rPr lang="ko-KR" altLang="en-US" sz="2400" b="1" dirty="0">
                <a:solidFill>
                  <a:schemeClr val="bg1"/>
                </a:solidFill>
              </a:rPr>
              <a:t> 개발 내용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6AF87BD-299C-D54A-8B67-CA7DE07111BB}"/>
              </a:ext>
            </a:extLst>
          </p:cNvPr>
          <p:cNvGrpSpPr/>
          <p:nvPr/>
        </p:nvGrpSpPr>
        <p:grpSpPr>
          <a:xfrm>
            <a:off x="545824" y="1321623"/>
            <a:ext cx="1700140" cy="1895211"/>
            <a:chOff x="9857047" y="2075575"/>
            <a:chExt cx="1700140" cy="189521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EF32830-381E-B046-A494-6915CC974818}"/>
                </a:ext>
              </a:extLst>
            </p:cNvPr>
            <p:cNvGrpSpPr/>
            <p:nvPr/>
          </p:nvGrpSpPr>
          <p:grpSpPr>
            <a:xfrm>
              <a:off x="9857047" y="2075575"/>
              <a:ext cx="1700140" cy="1895211"/>
              <a:chOff x="4446754" y="1647531"/>
              <a:chExt cx="2396886" cy="2671900"/>
            </a:xfrm>
          </p:grpSpPr>
          <p:sp>
            <p:nvSpPr>
              <p:cNvPr id="25" name="육각형 94">
                <a:extLst>
                  <a:ext uri="{FF2B5EF4-FFF2-40B4-BE49-F238E27FC236}">
                    <a16:creationId xmlns:a16="http://schemas.microsoft.com/office/drawing/2014/main" id="{DDD1CDB3-5549-F342-B3ED-C3A1545087A4}"/>
                  </a:ext>
                </a:extLst>
              </p:cNvPr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254000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6" name="육각형 95">
                <a:extLst>
                  <a:ext uri="{FF2B5EF4-FFF2-40B4-BE49-F238E27FC236}">
                    <a16:creationId xmlns:a16="http://schemas.microsoft.com/office/drawing/2014/main" id="{3F43F18B-F506-0644-BBAA-DEAF218651EC}"/>
                  </a:ext>
                </a:extLst>
              </p:cNvPr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7" name="이등변 삼각형 96">
                <a:extLst>
                  <a:ext uri="{FF2B5EF4-FFF2-40B4-BE49-F238E27FC236}">
                    <a16:creationId xmlns:a16="http://schemas.microsoft.com/office/drawing/2014/main" id="{A8F7ACD8-3F5C-084C-A79E-B6478A75EFAA}"/>
                  </a:ext>
                </a:extLst>
              </p:cNvPr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0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811CA39-53DB-A74C-A4F5-825A5390BA0B}"/>
                </a:ext>
              </a:extLst>
            </p:cNvPr>
            <p:cNvSpPr/>
            <p:nvPr/>
          </p:nvSpPr>
          <p:spPr>
            <a:xfrm>
              <a:off x="10485833" y="3466687"/>
              <a:ext cx="458995" cy="4589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solidFill>
                  <a:prstClr val="white"/>
                </a:solidFill>
                <a:latin typeface="+mn-ea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AD7F0DA-A7C9-8D47-82F4-5C742C5AF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82" y="1544234"/>
            <a:ext cx="1041450" cy="9867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F818E99-DB10-9A45-A655-BE0D78462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238" y="1618894"/>
            <a:ext cx="4805556" cy="21876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FC0A24-6E3A-CD49-A997-6F59F2F36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743" y="1183682"/>
            <a:ext cx="3011724" cy="3084171"/>
          </a:xfrm>
          <a:prstGeom prst="rect">
            <a:avLst/>
          </a:prstGeom>
        </p:spPr>
      </p:pic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F63AD212-8E47-CA4C-A125-8F2C51709E9E}"/>
              </a:ext>
            </a:extLst>
          </p:cNvPr>
          <p:cNvSpPr txBox="1"/>
          <p:nvPr/>
        </p:nvSpPr>
        <p:spPr>
          <a:xfrm>
            <a:off x="6096001" y="4877105"/>
            <a:ext cx="4241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725B3A"/>
                </a:solidFill>
              </a:rPr>
              <a:t>데이터 양이 방대할 경우에는</a:t>
            </a:r>
            <a:r>
              <a:rPr kumimoji="1" lang="en-US" altLang="ko-KR" sz="1200" dirty="0">
                <a:solidFill>
                  <a:srgbClr val="725B3A"/>
                </a:solidFill>
              </a:rPr>
              <a:t> XML, CSV, JSON</a:t>
            </a:r>
            <a:r>
              <a:rPr kumimoji="1" lang="ko-KR" altLang="en-US" sz="1200" dirty="0">
                <a:solidFill>
                  <a:srgbClr val="725B3A"/>
                </a:solidFill>
              </a:rPr>
              <a:t> 등 다양한 데이터 형식을 취급</a:t>
            </a:r>
            <a:r>
              <a:rPr kumimoji="1" lang="en-US" altLang="ko-KR" sz="1200" dirty="0">
                <a:solidFill>
                  <a:srgbClr val="725B3A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725B3A"/>
                </a:solidFill>
              </a:rPr>
              <a:t>jQuery </a:t>
            </a:r>
            <a:r>
              <a:rPr kumimoji="1" lang="ko-KR" altLang="en-US" sz="1200" dirty="0">
                <a:solidFill>
                  <a:srgbClr val="725B3A"/>
                </a:solidFill>
              </a:rPr>
              <a:t>사용법과 유사하면 </a:t>
            </a:r>
            <a:r>
              <a:rPr kumimoji="1" lang="en-US" altLang="ko-KR" sz="1200" dirty="0">
                <a:solidFill>
                  <a:srgbClr val="725B3A"/>
                </a:solidFill>
              </a:rPr>
              <a:t>DOM </a:t>
            </a:r>
            <a:r>
              <a:rPr kumimoji="1" lang="ko-KR" altLang="en-US" sz="1200" dirty="0">
                <a:solidFill>
                  <a:srgbClr val="725B3A"/>
                </a:solidFill>
              </a:rPr>
              <a:t>제어 가능</a:t>
            </a:r>
            <a:r>
              <a:rPr kumimoji="1" lang="en-US" altLang="ko-KR" sz="1200" dirty="0">
                <a:solidFill>
                  <a:srgbClr val="725B3A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725B3A"/>
                </a:solidFill>
              </a:rPr>
              <a:t>디자이너가 원하는 거의 모든 디자인 구현 가능</a:t>
            </a:r>
            <a:r>
              <a:rPr kumimoji="1" lang="en-US" altLang="ko-KR" sz="1200" dirty="0">
                <a:solidFill>
                  <a:srgbClr val="725B3A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200" dirty="0">
              <a:solidFill>
                <a:srgbClr val="725B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7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자유형 66"/>
          <p:cNvSpPr/>
          <p:nvPr/>
        </p:nvSpPr>
        <p:spPr>
          <a:xfrm>
            <a:off x="320275" y="1456614"/>
            <a:ext cx="5550695" cy="611893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기존의 데이터 시각화 라이브러리 비교</a:t>
            </a:r>
            <a:r>
              <a:rPr lang="en-US" altLang="ko-KR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분석 보고서</a:t>
            </a:r>
          </a:p>
        </p:txBody>
      </p:sp>
      <p:sp>
        <p:nvSpPr>
          <p:cNvPr id="16" name="자유형 15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캡스톤 디자인 프로젝트</a:t>
            </a:r>
            <a:r>
              <a:rPr lang="en-US" altLang="ko-KR" sz="1600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IRMI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Interactive Real-time Motion Infographics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4D1B1D-2668-3A42-9738-C3027AF2FA77}"/>
              </a:ext>
            </a:extLst>
          </p:cNvPr>
          <p:cNvSpPr/>
          <p:nvPr/>
        </p:nvSpPr>
        <p:spPr>
          <a:xfrm>
            <a:off x="8374743" y="154639"/>
            <a:ext cx="321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03</a:t>
            </a:r>
            <a:r>
              <a:rPr lang="ko-KR" altLang="en-US" sz="2400" b="1" dirty="0">
                <a:solidFill>
                  <a:schemeClr val="bg1"/>
                </a:solidFill>
              </a:rPr>
              <a:t> 개발 내용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B040F2-2361-8848-A45C-AD5FCE7E6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5" y="2564780"/>
            <a:ext cx="2285732" cy="27655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236FF1-C838-764C-A437-7C3B5270F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41" y="2564780"/>
            <a:ext cx="2281706" cy="27703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2C88BA-3E2B-7841-92DC-3A0B6F6AB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35" y="2564780"/>
            <a:ext cx="2220958" cy="27655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AA16C5D-6D7C-254C-889B-1875FB1CA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104" y="2564780"/>
            <a:ext cx="2225628" cy="27703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5C1D4E1-DBCC-5348-9C2C-240249C066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543" y="2559921"/>
            <a:ext cx="2273824" cy="277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0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차트 59"/>
          <p:cNvGraphicFramePr/>
          <p:nvPr>
            <p:extLst>
              <p:ext uri="{D42A27DB-BD31-4B8C-83A1-F6EECF244321}">
                <p14:modId xmlns:p14="http://schemas.microsoft.com/office/powerpoint/2010/main" val="1790965640"/>
              </p:ext>
            </p:extLst>
          </p:nvPr>
        </p:nvGraphicFramePr>
        <p:xfrm>
          <a:off x="394152" y="1470479"/>
          <a:ext cx="3452584" cy="2797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자유형 15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캡스톤 디자인 프로젝트</a:t>
            </a:r>
            <a:r>
              <a:rPr lang="en-US" altLang="ko-KR" sz="1600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IRMI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Interactive Real-time Motion Infographics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CD4FA9-4DD1-C34A-B0E6-2715058C810E}"/>
              </a:ext>
            </a:extLst>
          </p:cNvPr>
          <p:cNvSpPr/>
          <p:nvPr/>
        </p:nvSpPr>
        <p:spPr>
          <a:xfrm>
            <a:off x="8374743" y="154639"/>
            <a:ext cx="321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04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Q&amp;A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텍스트상자 3">
            <a:extLst>
              <a:ext uri="{FF2B5EF4-FFF2-40B4-BE49-F238E27FC236}">
                <a16:creationId xmlns:a16="http://schemas.microsoft.com/office/drawing/2014/main" id="{88177747-D1A3-5346-B78A-8156DD9A20B0}"/>
              </a:ext>
            </a:extLst>
          </p:cNvPr>
          <p:cNvSpPr txBox="1"/>
          <p:nvPr/>
        </p:nvSpPr>
        <p:spPr>
          <a:xfrm>
            <a:off x="4348976" y="2869286"/>
            <a:ext cx="3060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600" b="1" dirty="0">
                <a:solidFill>
                  <a:srgbClr val="725B3A"/>
                </a:solidFill>
              </a:rPr>
              <a:t>Q&amp;A</a:t>
            </a:r>
            <a:endParaRPr kumimoji="1" lang="ko-KR" altLang="en-US" sz="9600" b="1" dirty="0">
              <a:solidFill>
                <a:srgbClr val="725B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95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225549" y="3236717"/>
            <a:ext cx="4355191" cy="1066085"/>
            <a:chOff x="990600" y="3175715"/>
            <a:chExt cx="4355191" cy="1190171"/>
          </a:xfrm>
        </p:grpSpPr>
        <p:sp>
          <p:nvSpPr>
            <p:cNvPr id="16" name="양쪽 모서리가 둥근 사각형 15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8C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2082" y="2998843"/>
            <a:ext cx="273418" cy="459867"/>
            <a:chOff x="1169832" y="3026999"/>
            <a:chExt cx="273418" cy="459867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69832" y="3027000"/>
              <a:ext cx="273418" cy="459866"/>
            </a:xfrm>
            <a:prstGeom prst="roundRect">
              <a:avLst/>
            </a:prstGeom>
            <a:solidFill>
              <a:srgbClr val="FFFBE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Freeform 36"/>
            <p:cNvSpPr>
              <a:spLocks noEditPoints="1"/>
            </p:cNvSpPr>
            <p:nvPr/>
          </p:nvSpPr>
          <p:spPr bwMode="auto">
            <a:xfrm>
              <a:off x="1169832" y="3026999"/>
              <a:ext cx="273418" cy="45986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8A6E5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0787" y="313497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0787" y="3178277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20787" y="3221575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220787" y="3264873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220787" y="3308171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20787" y="3351469"/>
              <a:ext cx="165100" cy="18000"/>
            </a:xfrm>
            <a:prstGeom prst="rect">
              <a:avLst/>
            </a:prstGeom>
            <a:solidFill>
              <a:srgbClr val="8A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442982" y="3222465"/>
            <a:ext cx="4355191" cy="1066085"/>
            <a:chOff x="990600" y="3175715"/>
            <a:chExt cx="4355191" cy="1190171"/>
          </a:xfrm>
        </p:grpSpPr>
        <p:sp>
          <p:nvSpPr>
            <p:cNvPr id="38" name="양쪽 모서리가 둥근 사각형 37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FB7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6601548" y="3025145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Group 20"/>
          <p:cNvGrpSpPr>
            <a:grpSpLocks noChangeAspect="1"/>
          </p:cNvGrpSpPr>
          <p:nvPr/>
        </p:nvGrpSpPr>
        <p:grpSpPr bwMode="auto">
          <a:xfrm>
            <a:off x="6666611" y="3146592"/>
            <a:ext cx="143292" cy="195458"/>
            <a:chOff x="2597" y="4163"/>
            <a:chExt cx="217" cy="296"/>
          </a:xfrm>
          <a:solidFill>
            <a:srgbClr val="8A6E5B"/>
          </a:solidFill>
        </p:grpSpPr>
        <p:sp>
          <p:nvSpPr>
            <p:cNvPr id="33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225550" y="5025865"/>
            <a:ext cx="4355191" cy="1066085"/>
            <a:chOff x="990600" y="3175715"/>
            <a:chExt cx="4355191" cy="1190171"/>
          </a:xfrm>
        </p:grpSpPr>
        <p:sp>
          <p:nvSpPr>
            <p:cNvPr id="52" name="양쪽 모서리가 둥근 사각형 51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1384116" y="4828545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>
            <a:spLocks/>
          </p:cNvSpPr>
          <p:nvPr/>
        </p:nvSpPr>
        <p:spPr bwMode="auto">
          <a:xfrm>
            <a:off x="1433051" y="4928834"/>
            <a:ext cx="175086" cy="194061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8A6E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6442981" y="5025865"/>
            <a:ext cx="4355191" cy="1066085"/>
            <a:chOff x="990600" y="3175715"/>
            <a:chExt cx="4355191" cy="1190171"/>
          </a:xfrm>
        </p:grpSpPr>
        <p:sp>
          <p:nvSpPr>
            <p:cNvPr id="61" name="양쪽 모서리가 둥근 사각형 60"/>
            <p:cNvSpPr/>
            <p:nvPr/>
          </p:nvSpPr>
          <p:spPr>
            <a:xfrm rot="16200000" flipH="1">
              <a:off x="695002" y="3479738"/>
              <a:ext cx="1181746" cy="59055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990600" y="3175715"/>
              <a:ext cx="4355191" cy="1190171"/>
            </a:xfrm>
            <a:prstGeom prst="roundRect">
              <a:avLst/>
            </a:prstGeom>
            <a:noFill/>
            <a:ln w="28575">
              <a:solidFill>
                <a:srgbClr val="8A6E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6601547" y="4828545"/>
            <a:ext cx="273418" cy="438352"/>
          </a:xfrm>
          <a:prstGeom prst="roundRect">
            <a:avLst/>
          </a:prstGeom>
          <a:solidFill>
            <a:srgbClr val="FFFBE8"/>
          </a:solidFill>
          <a:ln w="28575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 65"/>
          <p:cNvSpPr>
            <a:spLocks/>
          </p:cNvSpPr>
          <p:nvPr/>
        </p:nvSpPr>
        <p:spPr bwMode="auto">
          <a:xfrm>
            <a:off x="6656426" y="4982033"/>
            <a:ext cx="160950" cy="140862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8A6E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74019" y="3473972"/>
            <a:ext cx="32769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소개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305154" y="363836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970901" y="5323097"/>
            <a:ext cx="3276967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연구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내용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05154" y="5429533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261349" y="3508597"/>
            <a:ext cx="3276967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목표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6506568" y="362917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356651" y="5300350"/>
            <a:ext cx="3276967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Q&amp;A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6506567" y="5420341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8A6E5B"/>
                </a:solidFill>
              </a:rPr>
              <a:t>04</a:t>
            </a:r>
            <a:endParaRPr lang="ko-KR" altLang="en-US" dirty="0">
              <a:solidFill>
                <a:srgbClr val="8A6E5B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305154" y="1238432"/>
            <a:ext cx="9074638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rgbClr val="8A6E5B"/>
                </a:solidFill>
                <a:ea typeface="야놀자 야체 B" panose="02020603020101020101" pitchFamily="18" charset="-127"/>
              </a:rPr>
              <a:t>목차</a:t>
            </a:r>
            <a:endParaRPr lang="en-US" altLang="ko-KR" sz="1200" dirty="0">
              <a:solidFill>
                <a:srgbClr val="8A6E5B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8A6E5B"/>
              </a:solidFill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캡스톤 디자인 프로젝트</a:t>
            </a:r>
            <a:r>
              <a:rPr lang="en-US" altLang="ko-KR" sz="1600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IRMI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Interactive Real-time Motion Infographics</a:t>
            </a:r>
          </a:p>
        </p:txBody>
      </p:sp>
    </p:spTree>
    <p:extLst>
      <p:ext uri="{BB962C8B-B14F-4D97-AF65-F5344CB8AC3E}">
        <p14:creationId xmlns:p14="http://schemas.microsoft.com/office/powerpoint/2010/main" val="169317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타원 50"/>
          <p:cNvSpPr/>
          <p:nvPr/>
        </p:nvSpPr>
        <p:spPr>
          <a:xfrm>
            <a:off x="7523940" y="2535506"/>
            <a:ext cx="850802" cy="850802"/>
          </a:xfrm>
          <a:prstGeom prst="ellipse">
            <a:avLst/>
          </a:prstGeom>
          <a:solidFill>
            <a:schemeClr val="bg1">
              <a:alpha val="66000"/>
            </a:schemeClr>
          </a:solidFill>
          <a:ln w="25400">
            <a:solidFill>
              <a:srgbClr val="8A6E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차트 53"/>
          <p:cNvGraphicFramePr/>
          <p:nvPr>
            <p:extLst/>
          </p:nvPr>
        </p:nvGraphicFramePr>
        <p:xfrm>
          <a:off x="4572001" y="1594758"/>
          <a:ext cx="7166428" cy="417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0" name="차트 59"/>
          <p:cNvGraphicFramePr/>
          <p:nvPr>
            <p:extLst/>
          </p:nvPr>
        </p:nvGraphicFramePr>
        <p:xfrm>
          <a:off x="394152" y="1470479"/>
          <a:ext cx="3452584" cy="2797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1" name="직사각형 60"/>
          <p:cNvSpPr/>
          <p:nvPr/>
        </p:nvSpPr>
        <p:spPr>
          <a:xfrm>
            <a:off x="940265" y="4637313"/>
            <a:ext cx="25230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8A6E5B"/>
                </a:solidFill>
              </a:rPr>
              <a:t>데이터 시각화 </a:t>
            </a:r>
            <a:r>
              <a:rPr lang="ko-KR" altLang="en-US" sz="1400" b="1" dirty="0">
                <a:solidFill>
                  <a:srgbClr val="8A6E5B"/>
                </a:solidFill>
              </a:rPr>
              <a:t>란</a:t>
            </a:r>
            <a:r>
              <a:rPr lang="en-US" altLang="ko-KR" sz="1400" b="1" dirty="0">
                <a:solidFill>
                  <a:srgbClr val="8A6E5B"/>
                </a:solidFill>
              </a:rPr>
              <a:t>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12176" y="2637741"/>
            <a:ext cx="1579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8A6E5B"/>
                </a:solidFill>
              </a:rPr>
              <a:t>Data</a:t>
            </a:r>
          </a:p>
          <a:p>
            <a:r>
              <a:rPr lang="en-US" altLang="ko-KR" b="1" dirty="0">
                <a:solidFill>
                  <a:srgbClr val="8A6E5B"/>
                </a:solidFill>
              </a:rPr>
              <a:t>Visualization</a:t>
            </a:r>
            <a:endParaRPr lang="ko-KR" altLang="en-US" dirty="0">
              <a:solidFill>
                <a:srgbClr val="8A6E5B"/>
              </a:solidFill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9054670" y="6016651"/>
            <a:ext cx="2537255" cy="365552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</a:t>
            </a:r>
            <a:r>
              <a:rPr lang="ko-KR" altLang="en-US" sz="105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대 성인 대학생 남녀 각 </a:t>
            </a:r>
            <a:r>
              <a:rPr lang="en-US" altLang="ko-KR" sz="105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100</a:t>
            </a:r>
            <a:r>
              <a:rPr lang="ko-KR" altLang="en-US" sz="105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명 대상 </a:t>
            </a:r>
            <a:r>
              <a:rPr lang="en-US" altLang="ko-KR" sz="105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2017. 12. 31</a:t>
            </a:r>
            <a:endParaRPr lang="ko-KR" altLang="en-US" sz="105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5322773" y="1534887"/>
            <a:ext cx="2017141" cy="482545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8A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시각화</a:t>
            </a:r>
            <a:endParaRPr lang="ko-KR" altLang="en-US" sz="16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캡스톤 디자인 프로젝트</a:t>
            </a:r>
            <a:r>
              <a:rPr lang="en-US" altLang="ko-KR" sz="1600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IRMI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Interactive Real-time Motion Infographics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B6D00031-07BC-2D44-B5E2-1C5BC024ECE7}"/>
              </a:ext>
            </a:extLst>
          </p:cNvPr>
          <p:cNvSpPr txBox="1"/>
          <p:nvPr/>
        </p:nvSpPr>
        <p:spPr>
          <a:xfrm>
            <a:off x="1200343" y="5305510"/>
            <a:ext cx="3126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8A6E5B"/>
                </a:solidFill>
              </a:rPr>
              <a:t>-&gt;</a:t>
            </a:r>
            <a:r>
              <a:rPr lang="ko-KR" altLang="en-US" sz="1200" dirty="0">
                <a:solidFill>
                  <a:srgbClr val="8A6E5B"/>
                </a:solidFill>
              </a:rPr>
              <a:t> 데이터 분석 결과를 쉽게 </a:t>
            </a:r>
            <a:endParaRPr lang="en-US" altLang="ko-KR" sz="1200" dirty="0">
              <a:solidFill>
                <a:srgbClr val="8A6E5B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8A6E5B"/>
                </a:solidFill>
              </a:rPr>
              <a:t>이해할 수 있도록 시각적으로</a:t>
            </a:r>
            <a:endParaRPr lang="en-US" altLang="ko-KR" sz="1200" dirty="0">
              <a:solidFill>
                <a:srgbClr val="8A6E5B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8A6E5B"/>
                </a:solidFill>
              </a:rPr>
              <a:t>표현하고 전달하는 것</a:t>
            </a:r>
            <a:r>
              <a:rPr lang="en-US" altLang="ko-KR" sz="1200" dirty="0">
                <a:solidFill>
                  <a:srgbClr val="8A6E5B"/>
                </a:solidFill>
              </a:rPr>
              <a:t>.</a:t>
            </a:r>
            <a:endParaRPr kumimoji="1"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CD4FA9-4DD1-C34A-B0E6-2715058C810E}"/>
              </a:ext>
            </a:extLst>
          </p:cNvPr>
          <p:cNvSpPr/>
          <p:nvPr/>
        </p:nvSpPr>
        <p:spPr>
          <a:xfrm>
            <a:off x="8374743" y="154639"/>
            <a:ext cx="321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01</a:t>
            </a:r>
            <a:r>
              <a:rPr lang="ko-KR" altLang="en-US" sz="2400" b="1" dirty="0">
                <a:solidFill>
                  <a:schemeClr val="bg1"/>
                </a:solidFill>
              </a:rPr>
              <a:t> 프로젝트 소개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8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자유형 66"/>
          <p:cNvSpPr/>
          <p:nvPr/>
        </p:nvSpPr>
        <p:spPr>
          <a:xfrm>
            <a:off x="5020952" y="1455818"/>
            <a:ext cx="2537255" cy="365552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8A6E5B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&lt;</a:t>
            </a:r>
            <a:r>
              <a:rPr lang="ko-KR" altLang="en-US" sz="1050" dirty="0">
                <a:solidFill>
                  <a:srgbClr val="8A6E5B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기존의 정보디자인 제작 방식</a:t>
            </a:r>
            <a:r>
              <a:rPr lang="en-US" altLang="ko-KR" sz="1050" dirty="0">
                <a:solidFill>
                  <a:srgbClr val="8A6E5B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&gt;</a:t>
            </a:r>
            <a:endParaRPr lang="ko-KR" altLang="en-US" sz="1050" dirty="0">
              <a:solidFill>
                <a:srgbClr val="8A6E5B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99187" y="3017248"/>
            <a:ext cx="359859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9999"/>
                </a:solidFill>
              </a:rPr>
              <a:t>I</a:t>
            </a:r>
            <a:r>
              <a:rPr lang="en-US" altLang="ko-KR" sz="1400" dirty="0">
                <a:solidFill>
                  <a:srgbClr val="8A6E5B"/>
                </a:solidFill>
              </a:rPr>
              <a:t>nteractive </a:t>
            </a:r>
            <a:r>
              <a:rPr lang="en-US" altLang="ko-KR" sz="1400" dirty="0">
                <a:solidFill>
                  <a:srgbClr val="FF9999"/>
                </a:solidFill>
              </a:rPr>
              <a:t>R</a:t>
            </a:r>
            <a:r>
              <a:rPr lang="en-US" altLang="ko-KR" sz="1400" dirty="0">
                <a:solidFill>
                  <a:srgbClr val="8A6E5B"/>
                </a:solidFill>
              </a:rPr>
              <a:t>eal-time </a:t>
            </a:r>
            <a:r>
              <a:rPr lang="en-US" altLang="ko-KR" sz="1400" dirty="0">
                <a:solidFill>
                  <a:srgbClr val="FF9999"/>
                </a:solidFill>
              </a:rPr>
              <a:t>M</a:t>
            </a:r>
            <a:r>
              <a:rPr lang="en-US" altLang="ko-KR" sz="1400" dirty="0">
                <a:solidFill>
                  <a:srgbClr val="8A6E5B"/>
                </a:solidFill>
              </a:rPr>
              <a:t>otion </a:t>
            </a:r>
            <a:r>
              <a:rPr lang="en-US" altLang="ko-KR" sz="1400" dirty="0">
                <a:solidFill>
                  <a:srgbClr val="FF9999"/>
                </a:solidFill>
              </a:rPr>
              <a:t>I</a:t>
            </a:r>
            <a:r>
              <a:rPr lang="en-US" altLang="ko-KR" sz="1400" dirty="0">
                <a:solidFill>
                  <a:srgbClr val="8A6E5B"/>
                </a:solidFill>
              </a:rPr>
              <a:t>nfographics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8A6E5B"/>
                </a:solidFill>
              </a:rPr>
              <a:t>실시간 인포그래픽 제작 방식</a:t>
            </a:r>
            <a:endParaRPr lang="en-US" altLang="ko-KR" sz="1100" dirty="0">
              <a:solidFill>
                <a:srgbClr val="8A6E5B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8A6E5B"/>
                </a:solidFill>
              </a:rPr>
              <a:t> </a:t>
            </a:r>
          </a:p>
        </p:txBody>
      </p:sp>
      <p:sp>
        <p:nvSpPr>
          <p:cNvPr id="70" name="자유형 69"/>
          <p:cNvSpPr/>
          <p:nvPr/>
        </p:nvSpPr>
        <p:spPr>
          <a:xfrm>
            <a:off x="1334355" y="1975013"/>
            <a:ext cx="2017141" cy="482545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8A6E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IRMI</a:t>
            </a:r>
            <a:endParaRPr lang="ko-KR" altLang="en-US" sz="16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캡스톤 디자인 프로젝트</a:t>
            </a:r>
            <a:r>
              <a:rPr lang="en-US" altLang="ko-KR" sz="1600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IRMI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Interactive Real-time Motion Infographics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700935-8B13-2246-8AD8-36AFF540160F}"/>
              </a:ext>
            </a:extLst>
          </p:cNvPr>
          <p:cNvSpPr/>
          <p:nvPr/>
        </p:nvSpPr>
        <p:spPr>
          <a:xfrm>
            <a:off x="8374743" y="154639"/>
            <a:ext cx="321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01</a:t>
            </a:r>
            <a:r>
              <a:rPr lang="ko-KR" altLang="en-US" sz="2400" b="1" dirty="0">
                <a:solidFill>
                  <a:schemeClr val="bg1"/>
                </a:solidFill>
              </a:rPr>
              <a:t> 프로젝트 소개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319FC0FB-7716-7241-B1B6-0EBAD21A8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1884717"/>
              </p:ext>
            </p:extLst>
          </p:nvPr>
        </p:nvGraphicFramePr>
        <p:xfrm>
          <a:off x="5553064" y="1086745"/>
          <a:ext cx="5792825" cy="5644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56C1B5B9-F72D-E846-BF85-B8215D0E2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228826"/>
              </p:ext>
            </p:extLst>
          </p:nvPr>
        </p:nvGraphicFramePr>
        <p:xfrm>
          <a:off x="8263627" y="1180312"/>
          <a:ext cx="5968846" cy="555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자유형 13">
            <a:extLst>
              <a:ext uri="{FF2B5EF4-FFF2-40B4-BE49-F238E27FC236}">
                <a16:creationId xmlns:a16="http://schemas.microsoft.com/office/drawing/2014/main" id="{D089E33C-41CC-EF47-A167-D59034ADEC5D}"/>
              </a:ext>
            </a:extLst>
          </p:cNvPr>
          <p:cNvSpPr/>
          <p:nvPr/>
        </p:nvSpPr>
        <p:spPr>
          <a:xfrm>
            <a:off x="7593981" y="4553275"/>
            <a:ext cx="1445756" cy="1478417"/>
          </a:xfrm>
          <a:custGeom>
            <a:avLst/>
            <a:gdLst>
              <a:gd name="connsiteX0" fmla="*/ 2194490 w 2194490"/>
              <a:gd name="connsiteY0" fmla="*/ 1548493 h 2221915"/>
              <a:gd name="connsiteX1" fmla="*/ 1913136 w 2194490"/>
              <a:gd name="connsiteY1" fmla="*/ 1970524 h 2221915"/>
              <a:gd name="connsiteX2" fmla="*/ 1508690 w 2194490"/>
              <a:gd name="connsiteY2" fmla="*/ 2163955 h 2221915"/>
              <a:gd name="connsiteX3" fmla="*/ 998736 w 2194490"/>
              <a:gd name="connsiteY3" fmla="*/ 2216709 h 2221915"/>
              <a:gd name="connsiteX4" fmla="*/ 488782 w 2194490"/>
              <a:gd name="connsiteY4" fmla="*/ 2058447 h 2221915"/>
              <a:gd name="connsiteX5" fmla="*/ 84336 w 2194490"/>
              <a:gd name="connsiteY5" fmla="*/ 1601247 h 2221915"/>
              <a:gd name="connsiteX6" fmla="*/ 13998 w 2194490"/>
              <a:gd name="connsiteY6" fmla="*/ 915447 h 2221915"/>
              <a:gd name="connsiteX7" fmla="*/ 277767 w 2194490"/>
              <a:gd name="connsiteY7" fmla="*/ 370324 h 2221915"/>
              <a:gd name="connsiteX8" fmla="*/ 734967 w 2194490"/>
              <a:gd name="connsiteY8" fmla="*/ 53801 h 2221915"/>
              <a:gd name="connsiteX9" fmla="*/ 1262505 w 2194490"/>
              <a:gd name="connsiteY9" fmla="*/ 1047 h 2221915"/>
              <a:gd name="connsiteX10" fmla="*/ 1315259 w 2194490"/>
              <a:gd name="connsiteY10" fmla="*/ 18632 h 2221915"/>
              <a:gd name="connsiteX11" fmla="*/ 1297675 w 2194490"/>
              <a:gd name="connsiteY11" fmla="*/ 18632 h 2221915"/>
              <a:gd name="connsiteX12" fmla="*/ 1332844 w 2194490"/>
              <a:gd name="connsiteY12" fmla="*/ 53801 h 2221915"/>
              <a:gd name="connsiteX13" fmla="*/ 1297675 w 2194490"/>
              <a:gd name="connsiteY13" fmla="*/ 36217 h 2221915"/>
              <a:gd name="connsiteX0" fmla="*/ 2194490 w 2194490"/>
              <a:gd name="connsiteY0" fmla="*/ 1548493 h 2221915"/>
              <a:gd name="connsiteX1" fmla="*/ 1913136 w 2194490"/>
              <a:gd name="connsiteY1" fmla="*/ 1970524 h 2221915"/>
              <a:gd name="connsiteX2" fmla="*/ 1508690 w 2194490"/>
              <a:gd name="connsiteY2" fmla="*/ 2163955 h 2221915"/>
              <a:gd name="connsiteX3" fmla="*/ 998736 w 2194490"/>
              <a:gd name="connsiteY3" fmla="*/ 2216709 h 2221915"/>
              <a:gd name="connsiteX4" fmla="*/ 488782 w 2194490"/>
              <a:gd name="connsiteY4" fmla="*/ 2058447 h 2221915"/>
              <a:gd name="connsiteX5" fmla="*/ 84336 w 2194490"/>
              <a:gd name="connsiteY5" fmla="*/ 1601247 h 2221915"/>
              <a:gd name="connsiteX6" fmla="*/ 13998 w 2194490"/>
              <a:gd name="connsiteY6" fmla="*/ 915447 h 2221915"/>
              <a:gd name="connsiteX7" fmla="*/ 277767 w 2194490"/>
              <a:gd name="connsiteY7" fmla="*/ 370324 h 2221915"/>
              <a:gd name="connsiteX8" fmla="*/ 734967 w 2194490"/>
              <a:gd name="connsiteY8" fmla="*/ 53801 h 2221915"/>
              <a:gd name="connsiteX9" fmla="*/ 1262505 w 2194490"/>
              <a:gd name="connsiteY9" fmla="*/ 1047 h 2221915"/>
              <a:gd name="connsiteX10" fmla="*/ 1315259 w 2194490"/>
              <a:gd name="connsiteY10" fmla="*/ 18632 h 2221915"/>
              <a:gd name="connsiteX11" fmla="*/ 1297675 w 2194490"/>
              <a:gd name="connsiteY11" fmla="*/ 18632 h 2221915"/>
              <a:gd name="connsiteX12" fmla="*/ 1332844 w 2194490"/>
              <a:gd name="connsiteY12" fmla="*/ 53801 h 2221915"/>
              <a:gd name="connsiteX13" fmla="*/ 1526275 w 2194490"/>
              <a:gd name="connsiteY13" fmla="*/ 387909 h 2221915"/>
              <a:gd name="connsiteX0" fmla="*/ 2194490 w 2194490"/>
              <a:gd name="connsiteY0" fmla="*/ 1555272 h 2228694"/>
              <a:gd name="connsiteX1" fmla="*/ 1913136 w 2194490"/>
              <a:gd name="connsiteY1" fmla="*/ 1977303 h 2228694"/>
              <a:gd name="connsiteX2" fmla="*/ 1508690 w 2194490"/>
              <a:gd name="connsiteY2" fmla="*/ 2170734 h 2228694"/>
              <a:gd name="connsiteX3" fmla="*/ 998736 w 2194490"/>
              <a:gd name="connsiteY3" fmla="*/ 2223488 h 2228694"/>
              <a:gd name="connsiteX4" fmla="*/ 488782 w 2194490"/>
              <a:gd name="connsiteY4" fmla="*/ 2065226 h 2228694"/>
              <a:gd name="connsiteX5" fmla="*/ 84336 w 2194490"/>
              <a:gd name="connsiteY5" fmla="*/ 1608026 h 2228694"/>
              <a:gd name="connsiteX6" fmla="*/ 13998 w 2194490"/>
              <a:gd name="connsiteY6" fmla="*/ 922226 h 2228694"/>
              <a:gd name="connsiteX7" fmla="*/ 277767 w 2194490"/>
              <a:gd name="connsiteY7" fmla="*/ 377103 h 2228694"/>
              <a:gd name="connsiteX8" fmla="*/ 734967 w 2194490"/>
              <a:gd name="connsiteY8" fmla="*/ 60580 h 2228694"/>
              <a:gd name="connsiteX9" fmla="*/ 1262505 w 2194490"/>
              <a:gd name="connsiteY9" fmla="*/ 7826 h 2228694"/>
              <a:gd name="connsiteX10" fmla="*/ 1315259 w 2194490"/>
              <a:gd name="connsiteY10" fmla="*/ 25411 h 2228694"/>
              <a:gd name="connsiteX11" fmla="*/ 1297675 w 2194490"/>
              <a:gd name="connsiteY11" fmla="*/ 25411 h 2228694"/>
              <a:gd name="connsiteX12" fmla="*/ 1579029 w 2194490"/>
              <a:gd name="connsiteY12" fmla="*/ 377103 h 2228694"/>
              <a:gd name="connsiteX13" fmla="*/ 1526275 w 2194490"/>
              <a:gd name="connsiteY13" fmla="*/ 394688 h 2228694"/>
              <a:gd name="connsiteX0" fmla="*/ 2194490 w 2194490"/>
              <a:gd name="connsiteY0" fmla="*/ 1575722 h 2249144"/>
              <a:gd name="connsiteX1" fmla="*/ 1913136 w 2194490"/>
              <a:gd name="connsiteY1" fmla="*/ 1997753 h 2249144"/>
              <a:gd name="connsiteX2" fmla="*/ 1508690 w 2194490"/>
              <a:gd name="connsiteY2" fmla="*/ 2191184 h 2249144"/>
              <a:gd name="connsiteX3" fmla="*/ 998736 w 2194490"/>
              <a:gd name="connsiteY3" fmla="*/ 2243938 h 2249144"/>
              <a:gd name="connsiteX4" fmla="*/ 488782 w 2194490"/>
              <a:gd name="connsiteY4" fmla="*/ 2085676 h 2249144"/>
              <a:gd name="connsiteX5" fmla="*/ 84336 w 2194490"/>
              <a:gd name="connsiteY5" fmla="*/ 1628476 h 2249144"/>
              <a:gd name="connsiteX6" fmla="*/ 13998 w 2194490"/>
              <a:gd name="connsiteY6" fmla="*/ 942676 h 2249144"/>
              <a:gd name="connsiteX7" fmla="*/ 277767 w 2194490"/>
              <a:gd name="connsiteY7" fmla="*/ 397553 h 2249144"/>
              <a:gd name="connsiteX8" fmla="*/ 734967 w 2194490"/>
              <a:gd name="connsiteY8" fmla="*/ 81030 h 2249144"/>
              <a:gd name="connsiteX9" fmla="*/ 1262505 w 2194490"/>
              <a:gd name="connsiteY9" fmla="*/ 28276 h 2249144"/>
              <a:gd name="connsiteX10" fmla="*/ 1315259 w 2194490"/>
              <a:gd name="connsiteY10" fmla="*/ 45861 h 2249144"/>
              <a:gd name="connsiteX11" fmla="*/ 1403182 w 2194490"/>
              <a:gd name="connsiteY11" fmla="*/ 555815 h 2249144"/>
              <a:gd name="connsiteX12" fmla="*/ 1579029 w 2194490"/>
              <a:gd name="connsiteY12" fmla="*/ 397553 h 2249144"/>
              <a:gd name="connsiteX13" fmla="*/ 1526275 w 2194490"/>
              <a:gd name="connsiteY13" fmla="*/ 415138 h 2249144"/>
              <a:gd name="connsiteX0" fmla="*/ 2194490 w 2194490"/>
              <a:gd name="connsiteY0" fmla="*/ 1559316 h 2232738"/>
              <a:gd name="connsiteX1" fmla="*/ 1913136 w 2194490"/>
              <a:gd name="connsiteY1" fmla="*/ 1981347 h 2232738"/>
              <a:gd name="connsiteX2" fmla="*/ 1508690 w 2194490"/>
              <a:gd name="connsiteY2" fmla="*/ 2174778 h 2232738"/>
              <a:gd name="connsiteX3" fmla="*/ 998736 w 2194490"/>
              <a:gd name="connsiteY3" fmla="*/ 2227532 h 2232738"/>
              <a:gd name="connsiteX4" fmla="*/ 488782 w 2194490"/>
              <a:gd name="connsiteY4" fmla="*/ 2069270 h 2232738"/>
              <a:gd name="connsiteX5" fmla="*/ 84336 w 2194490"/>
              <a:gd name="connsiteY5" fmla="*/ 1612070 h 2232738"/>
              <a:gd name="connsiteX6" fmla="*/ 13998 w 2194490"/>
              <a:gd name="connsiteY6" fmla="*/ 926270 h 2232738"/>
              <a:gd name="connsiteX7" fmla="*/ 277767 w 2194490"/>
              <a:gd name="connsiteY7" fmla="*/ 381147 h 2232738"/>
              <a:gd name="connsiteX8" fmla="*/ 734967 w 2194490"/>
              <a:gd name="connsiteY8" fmla="*/ 64624 h 2232738"/>
              <a:gd name="connsiteX9" fmla="*/ 1262505 w 2194490"/>
              <a:gd name="connsiteY9" fmla="*/ 11870 h 2232738"/>
              <a:gd name="connsiteX10" fmla="*/ 1649367 w 2194490"/>
              <a:gd name="connsiteY10" fmla="*/ 222886 h 2232738"/>
              <a:gd name="connsiteX11" fmla="*/ 1403182 w 2194490"/>
              <a:gd name="connsiteY11" fmla="*/ 539409 h 2232738"/>
              <a:gd name="connsiteX12" fmla="*/ 1579029 w 2194490"/>
              <a:gd name="connsiteY12" fmla="*/ 381147 h 2232738"/>
              <a:gd name="connsiteX13" fmla="*/ 1526275 w 2194490"/>
              <a:gd name="connsiteY13" fmla="*/ 398732 h 2232738"/>
              <a:gd name="connsiteX0" fmla="*/ 2194490 w 2194490"/>
              <a:gd name="connsiteY0" fmla="*/ 1559316 h 2232738"/>
              <a:gd name="connsiteX1" fmla="*/ 1913136 w 2194490"/>
              <a:gd name="connsiteY1" fmla="*/ 1981347 h 2232738"/>
              <a:gd name="connsiteX2" fmla="*/ 1508690 w 2194490"/>
              <a:gd name="connsiteY2" fmla="*/ 2174778 h 2232738"/>
              <a:gd name="connsiteX3" fmla="*/ 998736 w 2194490"/>
              <a:gd name="connsiteY3" fmla="*/ 2227532 h 2232738"/>
              <a:gd name="connsiteX4" fmla="*/ 488782 w 2194490"/>
              <a:gd name="connsiteY4" fmla="*/ 2069270 h 2232738"/>
              <a:gd name="connsiteX5" fmla="*/ 84336 w 2194490"/>
              <a:gd name="connsiteY5" fmla="*/ 1612070 h 2232738"/>
              <a:gd name="connsiteX6" fmla="*/ 13998 w 2194490"/>
              <a:gd name="connsiteY6" fmla="*/ 926270 h 2232738"/>
              <a:gd name="connsiteX7" fmla="*/ 277767 w 2194490"/>
              <a:gd name="connsiteY7" fmla="*/ 381147 h 2232738"/>
              <a:gd name="connsiteX8" fmla="*/ 734967 w 2194490"/>
              <a:gd name="connsiteY8" fmla="*/ 64624 h 2232738"/>
              <a:gd name="connsiteX9" fmla="*/ 1262505 w 2194490"/>
              <a:gd name="connsiteY9" fmla="*/ 11870 h 2232738"/>
              <a:gd name="connsiteX10" fmla="*/ 1649367 w 2194490"/>
              <a:gd name="connsiteY10" fmla="*/ 222886 h 2232738"/>
              <a:gd name="connsiteX11" fmla="*/ 1579029 w 2194490"/>
              <a:gd name="connsiteY11" fmla="*/ 381147 h 2232738"/>
              <a:gd name="connsiteX12" fmla="*/ 1526275 w 2194490"/>
              <a:gd name="connsiteY12" fmla="*/ 398732 h 2232738"/>
              <a:gd name="connsiteX0" fmla="*/ 2194490 w 2194490"/>
              <a:gd name="connsiteY0" fmla="*/ 1559316 h 2232738"/>
              <a:gd name="connsiteX1" fmla="*/ 1913136 w 2194490"/>
              <a:gd name="connsiteY1" fmla="*/ 1981347 h 2232738"/>
              <a:gd name="connsiteX2" fmla="*/ 1508690 w 2194490"/>
              <a:gd name="connsiteY2" fmla="*/ 2174778 h 2232738"/>
              <a:gd name="connsiteX3" fmla="*/ 998736 w 2194490"/>
              <a:gd name="connsiteY3" fmla="*/ 2227532 h 2232738"/>
              <a:gd name="connsiteX4" fmla="*/ 488782 w 2194490"/>
              <a:gd name="connsiteY4" fmla="*/ 2069270 h 2232738"/>
              <a:gd name="connsiteX5" fmla="*/ 84336 w 2194490"/>
              <a:gd name="connsiteY5" fmla="*/ 1612070 h 2232738"/>
              <a:gd name="connsiteX6" fmla="*/ 13998 w 2194490"/>
              <a:gd name="connsiteY6" fmla="*/ 926270 h 2232738"/>
              <a:gd name="connsiteX7" fmla="*/ 277767 w 2194490"/>
              <a:gd name="connsiteY7" fmla="*/ 381147 h 2232738"/>
              <a:gd name="connsiteX8" fmla="*/ 734967 w 2194490"/>
              <a:gd name="connsiteY8" fmla="*/ 64624 h 2232738"/>
              <a:gd name="connsiteX9" fmla="*/ 1262505 w 2194490"/>
              <a:gd name="connsiteY9" fmla="*/ 11870 h 2232738"/>
              <a:gd name="connsiteX10" fmla="*/ 1649367 w 2194490"/>
              <a:gd name="connsiteY10" fmla="*/ 222886 h 2232738"/>
              <a:gd name="connsiteX11" fmla="*/ 1579029 w 2194490"/>
              <a:gd name="connsiteY11" fmla="*/ 381147 h 2232738"/>
              <a:gd name="connsiteX0" fmla="*/ 2194490 w 2194490"/>
              <a:gd name="connsiteY0" fmla="*/ 1559316 h 2232738"/>
              <a:gd name="connsiteX1" fmla="*/ 1913136 w 2194490"/>
              <a:gd name="connsiteY1" fmla="*/ 1981347 h 2232738"/>
              <a:gd name="connsiteX2" fmla="*/ 1508690 w 2194490"/>
              <a:gd name="connsiteY2" fmla="*/ 2174778 h 2232738"/>
              <a:gd name="connsiteX3" fmla="*/ 998736 w 2194490"/>
              <a:gd name="connsiteY3" fmla="*/ 2227532 h 2232738"/>
              <a:gd name="connsiteX4" fmla="*/ 488782 w 2194490"/>
              <a:gd name="connsiteY4" fmla="*/ 2069270 h 2232738"/>
              <a:gd name="connsiteX5" fmla="*/ 84336 w 2194490"/>
              <a:gd name="connsiteY5" fmla="*/ 1612070 h 2232738"/>
              <a:gd name="connsiteX6" fmla="*/ 13998 w 2194490"/>
              <a:gd name="connsiteY6" fmla="*/ 926270 h 2232738"/>
              <a:gd name="connsiteX7" fmla="*/ 277767 w 2194490"/>
              <a:gd name="connsiteY7" fmla="*/ 381147 h 2232738"/>
              <a:gd name="connsiteX8" fmla="*/ 734967 w 2194490"/>
              <a:gd name="connsiteY8" fmla="*/ 64624 h 2232738"/>
              <a:gd name="connsiteX9" fmla="*/ 1262505 w 2194490"/>
              <a:gd name="connsiteY9" fmla="*/ 11870 h 2232738"/>
              <a:gd name="connsiteX10" fmla="*/ 1649367 w 2194490"/>
              <a:gd name="connsiteY10" fmla="*/ 222886 h 2232738"/>
              <a:gd name="connsiteX0" fmla="*/ 2194490 w 2194490"/>
              <a:gd name="connsiteY0" fmla="*/ 1559316 h 2232738"/>
              <a:gd name="connsiteX1" fmla="*/ 1913136 w 2194490"/>
              <a:gd name="connsiteY1" fmla="*/ 1981347 h 2232738"/>
              <a:gd name="connsiteX2" fmla="*/ 1508690 w 2194490"/>
              <a:gd name="connsiteY2" fmla="*/ 2174778 h 2232738"/>
              <a:gd name="connsiteX3" fmla="*/ 998736 w 2194490"/>
              <a:gd name="connsiteY3" fmla="*/ 2227532 h 2232738"/>
              <a:gd name="connsiteX4" fmla="*/ 488782 w 2194490"/>
              <a:gd name="connsiteY4" fmla="*/ 2069270 h 2232738"/>
              <a:gd name="connsiteX5" fmla="*/ 84336 w 2194490"/>
              <a:gd name="connsiteY5" fmla="*/ 1612070 h 2232738"/>
              <a:gd name="connsiteX6" fmla="*/ 13998 w 2194490"/>
              <a:gd name="connsiteY6" fmla="*/ 926270 h 2232738"/>
              <a:gd name="connsiteX7" fmla="*/ 277767 w 2194490"/>
              <a:gd name="connsiteY7" fmla="*/ 381147 h 2232738"/>
              <a:gd name="connsiteX8" fmla="*/ 734967 w 2194490"/>
              <a:gd name="connsiteY8" fmla="*/ 64624 h 2232738"/>
              <a:gd name="connsiteX9" fmla="*/ 1262505 w 2194490"/>
              <a:gd name="connsiteY9" fmla="*/ 11870 h 2232738"/>
              <a:gd name="connsiteX0" fmla="*/ 2194490 w 2194490"/>
              <a:gd name="connsiteY0" fmla="*/ 1559316 h 2232209"/>
              <a:gd name="connsiteX1" fmla="*/ 1877966 w 2194490"/>
              <a:gd name="connsiteY1" fmla="*/ 2016517 h 2232209"/>
              <a:gd name="connsiteX2" fmla="*/ 1508690 w 2194490"/>
              <a:gd name="connsiteY2" fmla="*/ 2174778 h 2232209"/>
              <a:gd name="connsiteX3" fmla="*/ 998736 w 2194490"/>
              <a:gd name="connsiteY3" fmla="*/ 2227532 h 2232209"/>
              <a:gd name="connsiteX4" fmla="*/ 488782 w 2194490"/>
              <a:gd name="connsiteY4" fmla="*/ 2069270 h 2232209"/>
              <a:gd name="connsiteX5" fmla="*/ 84336 w 2194490"/>
              <a:gd name="connsiteY5" fmla="*/ 1612070 h 2232209"/>
              <a:gd name="connsiteX6" fmla="*/ 13998 w 2194490"/>
              <a:gd name="connsiteY6" fmla="*/ 926270 h 2232209"/>
              <a:gd name="connsiteX7" fmla="*/ 277767 w 2194490"/>
              <a:gd name="connsiteY7" fmla="*/ 381147 h 2232209"/>
              <a:gd name="connsiteX8" fmla="*/ 734967 w 2194490"/>
              <a:gd name="connsiteY8" fmla="*/ 64624 h 2232209"/>
              <a:gd name="connsiteX9" fmla="*/ 1262505 w 2194490"/>
              <a:gd name="connsiteY9" fmla="*/ 11870 h 2232209"/>
              <a:gd name="connsiteX0" fmla="*/ 2194490 w 2194490"/>
              <a:gd name="connsiteY0" fmla="*/ 1559316 h 2232738"/>
              <a:gd name="connsiteX1" fmla="*/ 1965889 w 2194490"/>
              <a:gd name="connsiteY1" fmla="*/ 1981348 h 2232738"/>
              <a:gd name="connsiteX2" fmla="*/ 1508690 w 2194490"/>
              <a:gd name="connsiteY2" fmla="*/ 2174778 h 2232738"/>
              <a:gd name="connsiteX3" fmla="*/ 998736 w 2194490"/>
              <a:gd name="connsiteY3" fmla="*/ 2227532 h 2232738"/>
              <a:gd name="connsiteX4" fmla="*/ 488782 w 2194490"/>
              <a:gd name="connsiteY4" fmla="*/ 2069270 h 2232738"/>
              <a:gd name="connsiteX5" fmla="*/ 84336 w 2194490"/>
              <a:gd name="connsiteY5" fmla="*/ 1612070 h 2232738"/>
              <a:gd name="connsiteX6" fmla="*/ 13998 w 2194490"/>
              <a:gd name="connsiteY6" fmla="*/ 926270 h 2232738"/>
              <a:gd name="connsiteX7" fmla="*/ 277767 w 2194490"/>
              <a:gd name="connsiteY7" fmla="*/ 381147 h 2232738"/>
              <a:gd name="connsiteX8" fmla="*/ 734967 w 2194490"/>
              <a:gd name="connsiteY8" fmla="*/ 64624 h 2232738"/>
              <a:gd name="connsiteX9" fmla="*/ 1262505 w 2194490"/>
              <a:gd name="connsiteY9" fmla="*/ 11870 h 2232738"/>
              <a:gd name="connsiteX0" fmla="*/ 2194490 w 2194490"/>
              <a:gd name="connsiteY0" fmla="*/ 1559316 h 2232738"/>
              <a:gd name="connsiteX1" fmla="*/ 1965889 w 2194490"/>
              <a:gd name="connsiteY1" fmla="*/ 1981348 h 2232738"/>
              <a:gd name="connsiteX2" fmla="*/ 1508690 w 2194490"/>
              <a:gd name="connsiteY2" fmla="*/ 2174778 h 2232738"/>
              <a:gd name="connsiteX3" fmla="*/ 998736 w 2194490"/>
              <a:gd name="connsiteY3" fmla="*/ 2227532 h 2232738"/>
              <a:gd name="connsiteX4" fmla="*/ 488782 w 2194490"/>
              <a:gd name="connsiteY4" fmla="*/ 2069270 h 2232738"/>
              <a:gd name="connsiteX5" fmla="*/ 84336 w 2194490"/>
              <a:gd name="connsiteY5" fmla="*/ 1612070 h 2232738"/>
              <a:gd name="connsiteX6" fmla="*/ 13998 w 2194490"/>
              <a:gd name="connsiteY6" fmla="*/ 926270 h 2232738"/>
              <a:gd name="connsiteX7" fmla="*/ 277767 w 2194490"/>
              <a:gd name="connsiteY7" fmla="*/ 381147 h 2232738"/>
              <a:gd name="connsiteX8" fmla="*/ 734967 w 2194490"/>
              <a:gd name="connsiteY8" fmla="*/ 64624 h 2232738"/>
              <a:gd name="connsiteX9" fmla="*/ 1262505 w 2194490"/>
              <a:gd name="connsiteY9" fmla="*/ 11870 h 2232738"/>
              <a:gd name="connsiteX0" fmla="*/ 2194490 w 2194490"/>
              <a:gd name="connsiteY0" fmla="*/ 1559316 h 2233370"/>
              <a:gd name="connsiteX1" fmla="*/ 1948304 w 2194490"/>
              <a:gd name="connsiteY1" fmla="*/ 1946179 h 2233370"/>
              <a:gd name="connsiteX2" fmla="*/ 1508690 w 2194490"/>
              <a:gd name="connsiteY2" fmla="*/ 2174778 h 2233370"/>
              <a:gd name="connsiteX3" fmla="*/ 998736 w 2194490"/>
              <a:gd name="connsiteY3" fmla="*/ 2227532 h 2233370"/>
              <a:gd name="connsiteX4" fmla="*/ 488782 w 2194490"/>
              <a:gd name="connsiteY4" fmla="*/ 2069270 h 2233370"/>
              <a:gd name="connsiteX5" fmla="*/ 84336 w 2194490"/>
              <a:gd name="connsiteY5" fmla="*/ 1612070 h 2233370"/>
              <a:gd name="connsiteX6" fmla="*/ 13998 w 2194490"/>
              <a:gd name="connsiteY6" fmla="*/ 926270 h 2233370"/>
              <a:gd name="connsiteX7" fmla="*/ 277767 w 2194490"/>
              <a:gd name="connsiteY7" fmla="*/ 381147 h 2233370"/>
              <a:gd name="connsiteX8" fmla="*/ 734967 w 2194490"/>
              <a:gd name="connsiteY8" fmla="*/ 64624 h 2233370"/>
              <a:gd name="connsiteX9" fmla="*/ 1262505 w 2194490"/>
              <a:gd name="connsiteY9" fmla="*/ 11870 h 223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490" h="2233370">
                <a:moveTo>
                  <a:pt x="2194490" y="1559316"/>
                </a:moveTo>
                <a:cubicBezTo>
                  <a:pt x="2110963" y="1719043"/>
                  <a:pt x="2062604" y="1843602"/>
                  <a:pt x="1948304" y="1946179"/>
                </a:cubicBezTo>
                <a:cubicBezTo>
                  <a:pt x="1834004" y="2048756"/>
                  <a:pt x="1666951" y="2127886"/>
                  <a:pt x="1508690" y="2174778"/>
                </a:cubicBezTo>
                <a:cubicBezTo>
                  <a:pt x="1350429" y="2221670"/>
                  <a:pt x="1168721" y="2245117"/>
                  <a:pt x="998736" y="2227532"/>
                </a:cubicBezTo>
                <a:cubicBezTo>
                  <a:pt x="828751" y="2209947"/>
                  <a:pt x="641182" y="2171847"/>
                  <a:pt x="488782" y="2069270"/>
                </a:cubicBezTo>
                <a:cubicBezTo>
                  <a:pt x="336382" y="1966693"/>
                  <a:pt x="163467" y="1802570"/>
                  <a:pt x="84336" y="1612070"/>
                </a:cubicBezTo>
                <a:cubicBezTo>
                  <a:pt x="5205" y="1421570"/>
                  <a:pt x="-18241" y="1131424"/>
                  <a:pt x="13998" y="926270"/>
                </a:cubicBezTo>
                <a:cubicBezTo>
                  <a:pt x="46236" y="721116"/>
                  <a:pt x="157605" y="524755"/>
                  <a:pt x="277767" y="381147"/>
                </a:cubicBezTo>
                <a:cubicBezTo>
                  <a:pt x="397928" y="237539"/>
                  <a:pt x="570844" y="126170"/>
                  <a:pt x="734967" y="64624"/>
                </a:cubicBezTo>
                <a:cubicBezTo>
                  <a:pt x="899090" y="3078"/>
                  <a:pt x="1110105" y="-14507"/>
                  <a:pt x="1262505" y="11870"/>
                </a:cubicBezTo>
              </a:path>
            </a:pathLst>
          </a:cu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2102032A-7523-7F45-A6BA-50539BEA0468}"/>
              </a:ext>
            </a:extLst>
          </p:cNvPr>
          <p:cNvCxnSpPr>
            <a:cxnSpLocks/>
          </p:cNvCxnSpPr>
          <p:nvPr/>
        </p:nvCxnSpPr>
        <p:spPr>
          <a:xfrm flipH="1" flipV="1">
            <a:off x="8115368" y="4365364"/>
            <a:ext cx="334108" cy="18156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395A78C-ACC8-5E45-A8DA-AA9748106473}"/>
              </a:ext>
            </a:extLst>
          </p:cNvPr>
          <p:cNvCxnSpPr>
            <a:cxnSpLocks/>
          </p:cNvCxnSpPr>
          <p:nvPr/>
        </p:nvCxnSpPr>
        <p:spPr>
          <a:xfrm flipH="1">
            <a:off x="8264837" y="4553275"/>
            <a:ext cx="184639" cy="310809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">
            <a:extLst>
              <a:ext uri="{FF2B5EF4-FFF2-40B4-BE49-F238E27FC236}">
                <a16:creationId xmlns:a16="http://schemas.microsoft.com/office/drawing/2014/main" id="{84C75BAB-11CE-AA4D-AE60-7F7CD1FA0B96}"/>
              </a:ext>
            </a:extLst>
          </p:cNvPr>
          <p:cNvSpPr txBox="1"/>
          <p:nvPr/>
        </p:nvSpPr>
        <p:spPr>
          <a:xfrm>
            <a:off x="7285862" y="4895720"/>
            <a:ext cx="750526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spc="-150" dirty="0">
                <a:solidFill>
                  <a:srgbClr val="8A6E5B"/>
                </a:solidFill>
                <a:ea typeface="나눔바른고딕" panose="020B0603020101020101" pitchFamily="50" charset="-127"/>
              </a:rPr>
              <a:t>효율 ↑</a:t>
            </a:r>
            <a:endParaRPr lang="en-US" altLang="ko-KR" sz="1200" spc="-150" dirty="0">
              <a:solidFill>
                <a:srgbClr val="8A6E5B"/>
              </a:solidFill>
              <a:ea typeface="나눔바른고딕" panose="020B0603020101020101" pitchFamily="50" charset="-127"/>
            </a:endParaRPr>
          </a:p>
          <a:p>
            <a:r>
              <a:rPr lang="ko-KR" altLang="en-US" sz="1200" spc="-150" dirty="0">
                <a:solidFill>
                  <a:srgbClr val="8A6E5B"/>
                </a:solidFill>
                <a:ea typeface="나눔바른고딕" panose="020B0603020101020101" pitchFamily="50" charset="-127"/>
              </a:rPr>
              <a:t>생명력 ↑</a:t>
            </a:r>
            <a:endParaRPr lang="en-US" altLang="ko-KR" sz="1200" spc="-150" dirty="0">
              <a:solidFill>
                <a:srgbClr val="8A6E5B"/>
              </a:solidFill>
              <a:ea typeface="나눔바른고딕" panose="020B0603020101020101" pitchFamily="50" charset="-127"/>
            </a:endParaRPr>
          </a:p>
          <a:p>
            <a:r>
              <a:rPr lang="ko-KR" altLang="en-US" sz="1200" spc="-150" dirty="0">
                <a:solidFill>
                  <a:srgbClr val="8A6E5B"/>
                </a:solidFill>
                <a:ea typeface="나눔바른고딕" panose="020B0603020101020101" pitchFamily="50" charset="-127"/>
              </a:rPr>
              <a:t>효과 ↑</a:t>
            </a:r>
          </a:p>
        </p:txBody>
      </p:sp>
      <p:sp>
        <p:nvSpPr>
          <p:cNvPr id="19" name="자유형 18">
            <a:extLst>
              <a:ext uri="{FF2B5EF4-FFF2-40B4-BE49-F238E27FC236}">
                <a16:creationId xmlns:a16="http://schemas.microsoft.com/office/drawing/2014/main" id="{9A42D2C8-0536-4046-A356-03F5994E4922}"/>
              </a:ext>
            </a:extLst>
          </p:cNvPr>
          <p:cNvSpPr/>
          <p:nvPr/>
        </p:nvSpPr>
        <p:spPr>
          <a:xfrm>
            <a:off x="7811864" y="1455818"/>
            <a:ext cx="2537255" cy="365552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8A6E5B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&lt;</a:t>
            </a:r>
            <a:r>
              <a:rPr lang="ko-KR" altLang="en-US" sz="1050" dirty="0">
                <a:solidFill>
                  <a:srgbClr val="8A6E5B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실시간 인포그래픽 제작 방식</a:t>
            </a:r>
            <a:r>
              <a:rPr lang="en-US" altLang="ko-KR" sz="1050" dirty="0">
                <a:solidFill>
                  <a:srgbClr val="8A6E5B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IRMI&gt;</a:t>
            </a:r>
            <a:endParaRPr lang="ko-KR" altLang="en-US" sz="1050" dirty="0">
              <a:solidFill>
                <a:srgbClr val="8A6E5B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텍스트상자 3">
            <a:extLst>
              <a:ext uri="{FF2B5EF4-FFF2-40B4-BE49-F238E27FC236}">
                <a16:creationId xmlns:a16="http://schemas.microsoft.com/office/drawing/2014/main" id="{8FFBEE49-30B1-7141-B8BA-355AC6410086}"/>
              </a:ext>
            </a:extLst>
          </p:cNvPr>
          <p:cNvSpPr txBox="1"/>
          <p:nvPr/>
        </p:nvSpPr>
        <p:spPr>
          <a:xfrm>
            <a:off x="908460" y="4923151"/>
            <a:ext cx="36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i="1" dirty="0">
                <a:solidFill>
                  <a:srgbClr val="725B3A"/>
                </a:solidFill>
              </a:rPr>
              <a:t>JavaScript Web Framework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35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자유형 69"/>
          <p:cNvSpPr/>
          <p:nvPr/>
        </p:nvSpPr>
        <p:spPr>
          <a:xfrm>
            <a:off x="903395" y="2184843"/>
            <a:ext cx="3308271" cy="687188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시각화 라이브러리</a:t>
            </a:r>
            <a:endParaRPr lang="ko-KR" altLang="en-US" sz="16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캡스톤 디자인 프로젝트</a:t>
            </a:r>
            <a:r>
              <a:rPr lang="en-US" altLang="ko-KR" sz="1600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IRMI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Interactive Real-time Motion Infographics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CD4FA9-4DD1-C34A-B0E6-2715058C810E}"/>
              </a:ext>
            </a:extLst>
          </p:cNvPr>
          <p:cNvSpPr/>
          <p:nvPr/>
        </p:nvSpPr>
        <p:spPr>
          <a:xfrm>
            <a:off x="8374743" y="154639"/>
            <a:ext cx="321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02</a:t>
            </a:r>
            <a:r>
              <a:rPr lang="ko-KR" altLang="en-US" sz="2400" b="1" dirty="0">
                <a:solidFill>
                  <a:schemeClr val="bg1"/>
                </a:solidFill>
              </a:rPr>
              <a:t> 개발 목표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D46491C-7390-9344-92B8-71D362F51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49" y="3616398"/>
            <a:ext cx="1901104" cy="95055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55FD8BF-ED0D-0848-A92B-652F4CC56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510" y="3384803"/>
            <a:ext cx="1224156" cy="122415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9A2F38F-79DB-9247-BD38-0058B6191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0" y="4721681"/>
            <a:ext cx="5143500" cy="8001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4D3AB0A-23C1-4741-99B9-09D9448BA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166" y="1557486"/>
            <a:ext cx="2100921" cy="210092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F76F9AC-43EC-6C43-8B81-B868497C8A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74" y="3592337"/>
            <a:ext cx="2457760" cy="245776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AE28D8C-66DC-B344-8BE6-C99BA6DB9B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644" y="1789247"/>
            <a:ext cx="1723751" cy="172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0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694190" y="4605410"/>
            <a:ext cx="252309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8A6E5B"/>
                </a:solidFill>
              </a:rPr>
              <a:t>JavaScript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8A6E5B"/>
                </a:solidFill>
              </a:rPr>
              <a:t>실시간 지하철 승하차 인원</a:t>
            </a:r>
            <a:endParaRPr lang="en-US" altLang="ko-KR" sz="1400" dirty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8A6E5B"/>
                </a:solidFill>
              </a:rPr>
              <a:t>(JavaScript</a:t>
            </a:r>
            <a:r>
              <a:rPr lang="ko-KR" altLang="en-US" sz="1000" dirty="0">
                <a:solidFill>
                  <a:srgbClr val="8A6E5B"/>
                </a:solidFill>
              </a:rPr>
              <a:t>만을 이용한 역별</a:t>
            </a:r>
            <a:r>
              <a:rPr lang="en-US" altLang="ko-KR" sz="1000" dirty="0">
                <a:solidFill>
                  <a:srgbClr val="8A6E5B"/>
                </a:solidFill>
              </a:rPr>
              <a:t>,</a:t>
            </a:r>
            <a:r>
              <a:rPr lang="ko-KR" altLang="en-US" sz="1000" dirty="0">
                <a:solidFill>
                  <a:srgbClr val="8A6E5B"/>
                </a:solidFill>
              </a:rPr>
              <a:t> 시간대별</a:t>
            </a:r>
            <a:r>
              <a:rPr lang="en-US" altLang="ko-KR" sz="1000" dirty="0">
                <a:solidFill>
                  <a:srgbClr val="8A6E5B"/>
                </a:solidFill>
              </a:rPr>
              <a:t>,</a:t>
            </a:r>
            <a:r>
              <a:rPr lang="ko-KR" altLang="en-US" sz="1000" dirty="0">
                <a:solidFill>
                  <a:srgbClr val="8A6E5B"/>
                </a:solidFill>
              </a:rPr>
              <a:t> 호선별 데이터 시각화물</a:t>
            </a:r>
            <a:r>
              <a:rPr lang="en-US" altLang="ko-KR" sz="1000" dirty="0">
                <a:solidFill>
                  <a:srgbClr val="8A6E5B"/>
                </a:solidFill>
              </a:rPr>
              <a:t>)</a:t>
            </a:r>
            <a:endParaRPr lang="ko-KR" altLang="en-US" sz="1000" dirty="0">
              <a:solidFill>
                <a:srgbClr val="8A6E5B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05669" y="2075576"/>
            <a:ext cx="1700140" cy="1895211"/>
            <a:chOff x="1340157" y="2075574"/>
            <a:chExt cx="1700140" cy="1895211"/>
          </a:xfrm>
        </p:grpSpPr>
        <p:grpSp>
          <p:nvGrpSpPr>
            <p:cNvPr id="48" name="그룹 47"/>
            <p:cNvGrpSpPr/>
            <p:nvPr/>
          </p:nvGrpSpPr>
          <p:grpSpPr>
            <a:xfrm>
              <a:off x="1340157" y="2075574"/>
              <a:ext cx="1700140" cy="1895211"/>
              <a:chOff x="4446754" y="1647531"/>
              <a:chExt cx="2396886" cy="2671900"/>
            </a:xfrm>
          </p:grpSpPr>
          <p:sp>
            <p:nvSpPr>
              <p:cNvPr id="49" name="육각형 48"/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rgbClr val="8A6E5B"/>
              </a:solidFill>
              <a:ln w="254000">
                <a:solidFill>
                  <a:srgbClr val="8A6E5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55" name="육각형 54"/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56" name="이등변 삼각형 55"/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rgbClr val="8A6E5B"/>
              </a:solidFill>
              <a:ln w="254000">
                <a:solidFill>
                  <a:srgbClr val="8A6E5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59" name="타원 58"/>
            <p:cNvSpPr/>
            <p:nvPr/>
          </p:nvSpPr>
          <p:spPr>
            <a:xfrm>
              <a:off x="1968943" y="3466686"/>
              <a:ext cx="458995" cy="4589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937216" y="2075576"/>
            <a:ext cx="1700140" cy="1895211"/>
            <a:chOff x="4219366" y="2075574"/>
            <a:chExt cx="1700140" cy="1895211"/>
          </a:xfrm>
        </p:grpSpPr>
        <p:grpSp>
          <p:nvGrpSpPr>
            <p:cNvPr id="68" name="그룹 67"/>
            <p:cNvGrpSpPr/>
            <p:nvPr/>
          </p:nvGrpSpPr>
          <p:grpSpPr>
            <a:xfrm>
              <a:off x="4219366" y="2075574"/>
              <a:ext cx="1700140" cy="1895211"/>
              <a:chOff x="4446754" y="1647531"/>
              <a:chExt cx="2396886" cy="2671900"/>
            </a:xfrm>
          </p:grpSpPr>
          <p:sp>
            <p:nvSpPr>
              <p:cNvPr id="77" name="육각형 76"/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rgbClr val="FB716F"/>
              </a:solidFill>
              <a:ln w="254000">
                <a:solidFill>
                  <a:srgbClr val="FB716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8" name="육각형 77"/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9" name="이등변 삼각형 78"/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rgbClr val="FB716F"/>
              </a:solidFill>
              <a:ln w="254000">
                <a:solidFill>
                  <a:srgbClr val="FB716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82" name="타원 81"/>
            <p:cNvSpPr/>
            <p:nvPr/>
          </p:nvSpPr>
          <p:spPr>
            <a:xfrm>
              <a:off x="4848152" y="3466686"/>
              <a:ext cx="458995" cy="4589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766504" y="2075576"/>
            <a:ext cx="1700140" cy="1895211"/>
            <a:chOff x="7164460" y="2075577"/>
            <a:chExt cx="1700140" cy="1895211"/>
          </a:xfrm>
        </p:grpSpPr>
        <p:grpSp>
          <p:nvGrpSpPr>
            <p:cNvPr id="85" name="그룹 84"/>
            <p:cNvGrpSpPr/>
            <p:nvPr/>
          </p:nvGrpSpPr>
          <p:grpSpPr>
            <a:xfrm>
              <a:off x="7164460" y="2075577"/>
              <a:ext cx="1700140" cy="1895211"/>
              <a:chOff x="4446754" y="1647531"/>
              <a:chExt cx="2396886" cy="2671900"/>
            </a:xfrm>
          </p:grpSpPr>
          <p:sp>
            <p:nvSpPr>
              <p:cNvPr id="86" name="육각형 85"/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540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7" name="육각형 86"/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8" name="이등변 삼각형 87"/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540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91" name="타원 90"/>
            <p:cNvSpPr/>
            <p:nvPr/>
          </p:nvSpPr>
          <p:spPr>
            <a:xfrm>
              <a:off x="7793246" y="3466689"/>
              <a:ext cx="458995" cy="4589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595792" y="2075576"/>
            <a:ext cx="1700140" cy="1895211"/>
            <a:chOff x="9857047" y="2075575"/>
            <a:chExt cx="1700140" cy="1895211"/>
          </a:xfrm>
        </p:grpSpPr>
        <p:grpSp>
          <p:nvGrpSpPr>
            <p:cNvPr id="94" name="그룹 93"/>
            <p:cNvGrpSpPr/>
            <p:nvPr/>
          </p:nvGrpSpPr>
          <p:grpSpPr>
            <a:xfrm>
              <a:off x="9857047" y="2075575"/>
              <a:ext cx="1700140" cy="1895211"/>
              <a:chOff x="4446754" y="1647531"/>
              <a:chExt cx="2396886" cy="2671900"/>
            </a:xfrm>
          </p:grpSpPr>
          <p:sp>
            <p:nvSpPr>
              <p:cNvPr id="95" name="육각형 94"/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254000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6" name="육각형 95"/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7" name="이등변 삼각형 96"/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0">
                <a:solidFill>
                  <a:schemeClr val="accent4">
                    <a:lumMod val="60000"/>
                    <a:lumOff val="4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99" name="타원 98"/>
            <p:cNvSpPr/>
            <p:nvPr/>
          </p:nvSpPr>
          <p:spPr>
            <a:xfrm>
              <a:off x="10485833" y="3466687"/>
              <a:ext cx="458995" cy="4589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3525735" y="4605410"/>
            <a:ext cx="25230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srgbClr val="8A6E5B"/>
                </a:solidFill>
              </a:rPr>
              <a:t>Chart.js</a:t>
            </a:r>
            <a:endParaRPr lang="en-US" altLang="ko-KR" b="1" dirty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8A6E5B"/>
                </a:solidFill>
              </a:rPr>
              <a:t>8</a:t>
            </a:r>
            <a:r>
              <a:rPr lang="ko-KR" altLang="en-US" sz="1400" dirty="0">
                <a:solidFill>
                  <a:srgbClr val="8A6E5B"/>
                </a:solidFill>
              </a:rPr>
              <a:t>가지 차트 구현</a:t>
            </a:r>
            <a:endParaRPr lang="en-US" altLang="ko-KR" sz="1400" dirty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725B3A"/>
                </a:solidFill>
              </a:rPr>
              <a:t>(Bar chart, Doughnut chart, Grouped bar chart, Horizontal bar chart, Line chart, Mixed chart, Pie chart, Radar chart</a:t>
            </a:r>
            <a:r>
              <a:rPr lang="ko-KR" altLang="ko-KR" sz="1000" dirty="0">
                <a:solidFill>
                  <a:srgbClr val="725B3A"/>
                </a:solidFill>
              </a:rPr>
              <a:t> </a:t>
            </a:r>
            <a:r>
              <a:rPr lang="en-US" altLang="ko-KR" sz="1000" dirty="0">
                <a:solidFill>
                  <a:srgbClr val="725B3A"/>
                </a:solidFill>
              </a:rPr>
              <a:t>)</a:t>
            </a:r>
            <a:endParaRPr lang="ko-KR" altLang="en-US" sz="1000" dirty="0">
              <a:solidFill>
                <a:srgbClr val="725B3A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357280" y="4605410"/>
            <a:ext cx="252309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8A6E5B"/>
                </a:solidFill>
              </a:rPr>
              <a:t>Google Charts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8A6E5B"/>
                </a:solidFill>
              </a:rPr>
              <a:t>4</a:t>
            </a:r>
            <a:r>
              <a:rPr lang="ko-KR" altLang="en-US" sz="1400" dirty="0">
                <a:solidFill>
                  <a:srgbClr val="8A6E5B"/>
                </a:solidFill>
              </a:rPr>
              <a:t>가지 차트 구현</a:t>
            </a:r>
            <a:endParaRPr lang="en-US" altLang="ko-KR" sz="1400" dirty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725B3A"/>
                </a:solidFill>
              </a:rPr>
              <a:t>(Bar chart, Grouped bar chart, Horizontal bar chart, Pie chart)</a:t>
            </a:r>
            <a:endParaRPr lang="ko-KR" altLang="en-US" sz="1000" dirty="0">
              <a:solidFill>
                <a:srgbClr val="725B3A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9188825" y="4605410"/>
            <a:ext cx="2523099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8A6E5B"/>
                </a:solidFill>
              </a:rPr>
              <a:t>D3.js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8A6E5B"/>
                </a:solidFill>
              </a:rPr>
              <a:t>5</a:t>
            </a:r>
            <a:r>
              <a:rPr lang="ko-KR" altLang="en-US" sz="1400" dirty="0">
                <a:solidFill>
                  <a:srgbClr val="8A6E5B"/>
                </a:solidFill>
              </a:rPr>
              <a:t>가지 차트 구현</a:t>
            </a:r>
            <a:endParaRPr lang="en-US" altLang="ko-KR" sz="1400" dirty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725B3A"/>
                </a:solidFill>
              </a:rPr>
              <a:t>(Bar chart, Doughnut chart, Horizontal bar chart, Pie chart, Doughnut chart)</a:t>
            </a:r>
            <a:endParaRPr lang="ko-KR" altLang="ko-KR" sz="1000" dirty="0">
              <a:solidFill>
                <a:srgbClr val="725B3A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rgbClr val="8A6E5B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캡스톤 디자인 프로젝트</a:t>
            </a:r>
            <a:r>
              <a:rPr lang="en-US" altLang="ko-KR" sz="1600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IRMI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Interactive Real-time Motion Infographics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EE0168F-76A1-5844-A9EF-3E4A51DE4323}"/>
              </a:ext>
            </a:extLst>
          </p:cNvPr>
          <p:cNvSpPr/>
          <p:nvPr/>
        </p:nvSpPr>
        <p:spPr>
          <a:xfrm>
            <a:off x="8374743" y="154639"/>
            <a:ext cx="321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03</a:t>
            </a:r>
            <a:r>
              <a:rPr lang="ko-KR" altLang="en-US" sz="2400" b="1" dirty="0">
                <a:solidFill>
                  <a:schemeClr val="bg1"/>
                </a:solidFill>
              </a:rPr>
              <a:t> 개발 내용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95C410-1849-B243-AAF6-2B3192F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232217"/>
            <a:ext cx="1204332" cy="10918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F14F5B-17BA-7C4C-B8F0-11E63C40B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030" y="2369345"/>
            <a:ext cx="1397782" cy="9644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A3BAED-4DE7-3D44-999E-654B0A4EE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339" y="2548131"/>
            <a:ext cx="1786894" cy="7649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EA7BFB-A4EF-674C-BCE5-A44CA7BC5F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846" y="2326273"/>
            <a:ext cx="1041450" cy="98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8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5980536" y="1544234"/>
            <a:ext cx="592161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u="sng" dirty="0">
                <a:solidFill>
                  <a:srgbClr val="8A6E5B"/>
                </a:solidFill>
              </a:rPr>
              <a:t>&lt; JavaScript</a:t>
            </a:r>
            <a:r>
              <a:rPr lang="ko-KR" altLang="en-US" sz="1600" b="1" u="sng" dirty="0">
                <a:solidFill>
                  <a:srgbClr val="8A6E5B"/>
                </a:solidFill>
              </a:rPr>
              <a:t>만을 이용한 지하철 승하차 인원 시각화</a:t>
            </a:r>
            <a:r>
              <a:rPr lang="en-US" altLang="ko-KR" sz="1600" b="1" u="sng" dirty="0">
                <a:solidFill>
                  <a:srgbClr val="8A6E5B"/>
                </a:solidFill>
              </a:rPr>
              <a:t> &gt;</a:t>
            </a:r>
            <a:r>
              <a:rPr lang="ko-KR" altLang="en-US" sz="1600" b="1" u="sng" dirty="0">
                <a:solidFill>
                  <a:srgbClr val="8A6E5B"/>
                </a:solidFill>
              </a:rPr>
              <a:t> </a:t>
            </a:r>
            <a:endParaRPr lang="en-US" altLang="ko-KR" sz="1600" b="1" u="sng" dirty="0">
              <a:solidFill>
                <a:srgbClr val="8A6E5B"/>
              </a:solidFill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5433255" y="1071941"/>
            <a:ext cx="2537255" cy="365552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JavaScript </a:t>
            </a:r>
            <a:endParaRPr lang="ko-KR" altLang="en-US" sz="1600" b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캡스톤 디자인 프로젝트</a:t>
            </a:r>
            <a:r>
              <a:rPr lang="en-US" altLang="ko-KR" sz="1600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IRMI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Interactive Real-time Motion Infographics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B6D00031-07BC-2D44-B5E2-1C5BC024ECE7}"/>
              </a:ext>
            </a:extLst>
          </p:cNvPr>
          <p:cNvSpPr txBox="1"/>
          <p:nvPr/>
        </p:nvSpPr>
        <p:spPr>
          <a:xfrm>
            <a:off x="6820672" y="2420856"/>
            <a:ext cx="4241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725B3A"/>
                </a:solidFill>
              </a:rPr>
              <a:t>웹 상에 자바스크립트를 이용하여 </a:t>
            </a:r>
            <a:r>
              <a:rPr lang="en-US" altLang="ko-KR" sz="1200" dirty="0">
                <a:solidFill>
                  <a:srgbClr val="725B3A"/>
                </a:solidFill>
              </a:rPr>
              <a:t>2017</a:t>
            </a:r>
            <a:r>
              <a:rPr lang="ko-KR" altLang="en-US" sz="1200" dirty="0">
                <a:solidFill>
                  <a:srgbClr val="725B3A"/>
                </a:solidFill>
              </a:rPr>
              <a:t>년도 지하철 승하차 인원에 대한 데이터를 받아와 시각화 시킨 결과물 </a:t>
            </a:r>
            <a:endParaRPr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725B3A"/>
                </a:solidFill>
              </a:rPr>
              <a:t>시간대별</a:t>
            </a:r>
            <a:r>
              <a:rPr kumimoji="1" lang="en-US" altLang="ko-KR" sz="1200" dirty="0">
                <a:solidFill>
                  <a:srgbClr val="725B3A"/>
                </a:solidFill>
              </a:rPr>
              <a:t>,</a:t>
            </a:r>
            <a:r>
              <a:rPr kumimoji="1" lang="ko-KR" altLang="en-US" sz="1200" dirty="0">
                <a:solidFill>
                  <a:srgbClr val="725B3A"/>
                </a:solidFill>
              </a:rPr>
              <a:t> 호선별</a:t>
            </a:r>
            <a:r>
              <a:rPr kumimoji="1" lang="en-US" altLang="ko-KR" sz="1200" dirty="0">
                <a:solidFill>
                  <a:srgbClr val="725B3A"/>
                </a:solidFill>
              </a:rPr>
              <a:t>,</a:t>
            </a:r>
            <a:r>
              <a:rPr kumimoji="1" lang="ko-KR" altLang="en-US" sz="1200" dirty="0">
                <a:solidFill>
                  <a:srgbClr val="725B3A"/>
                </a:solidFill>
              </a:rPr>
              <a:t> 역별로 구분하여 표시가 됨</a:t>
            </a:r>
            <a:r>
              <a:rPr kumimoji="1" lang="en-US" altLang="ko-KR" sz="1200" dirty="0">
                <a:solidFill>
                  <a:srgbClr val="725B3A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kumimoji="1"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kumimoji="1"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725B3A"/>
                </a:solidFill>
              </a:rPr>
              <a:t>각 시간을 선택하면 그 시간에 해당하는 데이터만 표시가 됨</a:t>
            </a:r>
            <a:r>
              <a:rPr kumimoji="1" lang="en-US" altLang="ko-KR" sz="1200" dirty="0">
                <a:solidFill>
                  <a:srgbClr val="725B3A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kumimoji="1"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kumimoji="1"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725B3A"/>
                </a:solidFill>
              </a:rPr>
              <a:t>하루 동안 각 역별 누적 승하차 인원 또한 표시 됨</a:t>
            </a:r>
            <a:r>
              <a:rPr kumimoji="1" lang="en-US" altLang="ko-KR" sz="1200" dirty="0">
                <a:solidFill>
                  <a:srgbClr val="725B3A"/>
                </a:solidFill>
              </a:rPr>
              <a:t>.</a:t>
            </a:r>
            <a:endParaRPr kumimoji="1" lang="ko-KR" altLang="en-US" sz="1200" dirty="0">
              <a:solidFill>
                <a:srgbClr val="725B3A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4D1B1D-2668-3A42-9738-C3027AF2FA77}"/>
              </a:ext>
            </a:extLst>
          </p:cNvPr>
          <p:cNvSpPr/>
          <p:nvPr/>
        </p:nvSpPr>
        <p:spPr>
          <a:xfrm>
            <a:off x="8374743" y="154639"/>
            <a:ext cx="321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03</a:t>
            </a:r>
            <a:r>
              <a:rPr lang="ko-KR" altLang="en-US" sz="2400" b="1" dirty="0">
                <a:solidFill>
                  <a:schemeClr val="bg1"/>
                </a:solidFill>
              </a:rPr>
              <a:t> 개발 내용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014D86-D331-3D44-9B6C-CDC0A8E42361}"/>
              </a:ext>
            </a:extLst>
          </p:cNvPr>
          <p:cNvGrpSpPr/>
          <p:nvPr/>
        </p:nvGrpSpPr>
        <p:grpSpPr>
          <a:xfrm>
            <a:off x="545822" y="1330827"/>
            <a:ext cx="1700140" cy="1895211"/>
            <a:chOff x="1340157" y="2075574"/>
            <a:chExt cx="1700140" cy="189521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84056DD-64F6-3444-BD13-444C55CA6225}"/>
                </a:ext>
              </a:extLst>
            </p:cNvPr>
            <p:cNvGrpSpPr/>
            <p:nvPr/>
          </p:nvGrpSpPr>
          <p:grpSpPr>
            <a:xfrm>
              <a:off x="1340157" y="2075574"/>
              <a:ext cx="1700140" cy="1895211"/>
              <a:chOff x="4446754" y="1647531"/>
              <a:chExt cx="2396886" cy="2671900"/>
            </a:xfrm>
          </p:grpSpPr>
          <p:sp>
            <p:nvSpPr>
              <p:cNvPr id="18" name="육각형 48">
                <a:extLst>
                  <a:ext uri="{FF2B5EF4-FFF2-40B4-BE49-F238E27FC236}">
                    <a16:creationId xmlns:a16="http://schemas.microsoft.com/office/drawing/2014/main" id="{9D3842B2-ABAD-C842-86C6-A62750847F83}"/>
                  </a:ext>
                </a:extLst>
              </p:cNvPr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rgbClr val="8A6E5B"/>
              </a:solidFill>
              <a:ln w="254000">
                <a:solidFill>
                  <a:srgbClr val="8A6E5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" name="육각형 54">
                <a:extLst>
                  <a:ext uri="{FF2B5EF4-FFF2-40B4-BE49-F238E27FC236}">
                    <a16:creationId xmlns:a16="http://schemas.microsoft.com/office/drawing/2014/main" id="{F1EF1AB8-5EA3-7D4C-AE2C-54090F723A04}"/>
                  </a:ext>
                </a:extLst>
              </p:cNvPr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" name="이등변 삼각형 55">
                <a:extLst>
                  <a:ext uri="{FF2B5EF4-FFF2-40B4-BE49-F238E27FC236}">
                    <a16:creationId xmlns:a16="http://schemas.microsoft.com/office/drawing/2014/main" id="{DD332787-5835-3D40-AACA-4CCB0F52D48E}"/>
                  </a:ext>
                </a:extLst>
              </p:cNvPr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rgbClr val="8A6E5B"/>
              </a:solidFill>
              <a:ln w="254000">
                <a:solidFill>
                  <a:srgbClr val="8A6E5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314AD6E-72F3-AA47-8275-772136556153}"/>
                </a:ext>
              </a:extLst>
            </p:cNvPr>
            <p:cNvSpPr/>
            <p:nvPr/>
          </p:nvSpPr>
          <p:spPr>
            <a:xfrm>
              <a:off x="1968943" y="3466686"/>
              <a:ext cx="458995" cy="4589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solidFill>
                  <a:prstClr val="white"/>
                </a:solidFill>
                <a:latin typeface="+mn-ea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B79062C6-1F01-1E45-9BC2-7D0596438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9" y="1471500"/>
            <a:ext cx="1204332" cy="10918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EEFC60-CCFC-1A49-A84F-849ECF524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30" y="1571286"/>
            <a:ext cx="2909776" cy="13334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50FF4D-BCA8-8249-A38D-A479AF242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30" y="2904714"/>
            <a:ext cx="2909776" cy="26390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F7698E-505C-B943-AC8F-1D577097E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31" y="5543813"/>
            <a:ext cx="2909776" cy="85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33437" y="4144807"/>
            <a:ext cx="5921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u="sng" dirty="0">
                <a:solidFill>
                  <a:srgbClr val="8A6E5B"/>
                </a:solidFill>
              </a:rPr>
              <a:t>&lt; </a:t>
            </a:r>
            <a:r>
              <a:rPr lang="en-US" altLang="ko-KR" sz="1600" b="1" u="sng" dirty="0" err="1">
                <a:solidFill>
                  <a:srgbClr val="8A6E5B"/>
                </a:solidFill>
              </a:rPr>
              <a:t>Chart.js</a:t>
            </a:r>
            <a:r>
              <a:rPr lang="ko-KR" altLang="en-US" sz="1600" b="1" u="sng" dirty="0">
                <a:solidFill>
                  <a:srgbClr val="8A6E5B"/>
                </a:solidFill>
              </a:rPr>
              <a:t>를 이용한 </a:t>
            </a:r>
            <a:r>
              <a:rPr lang="en-US" altLang="ko-KR" sz="1600" b="1" u="sng" dirty="0">
                <a:solidFill>
                  <a:srgbClr val="8A6E5B"/>
                </a:solidFill>
              </a:rPr>
              <a:t>8</a:t>
            </a:r>
            <a:r>
              <a:rPr lang="ko-KR" altLang="en-US" sz="1600" b="1" u="sng" dirty="0">
                <a:solidFill>
                  <a:srgbClr val="8A6E5B"/>
                </a:solidFill>
              </a:rPr>
              <a:t>가지 종류의 차트 </a:t>
            </a:r>
            <a:r>
              <a:rPr lang="en-US" altLang="ko-KR" sz="1600" b="1" u="sng" dirty="0">
                <a:solidFill>
                  <a:srgbClr val="8A6E5B"/>
                </a:solidFill>
              </a:rPr>
              <a:t> &gt;</a:t>
            </a:r>
            <a:r>
              <a:rPr lang="ko-KR" altLang="en-US" sz="1600" b="1" u="sng" dirty="0">
                <a:solidFill>
                  <a:srgbClr val="8A6E5B"/>
                </a:solidFill>
              </a:rPr>
              <a:t> </a:t>
            </a:r>
            <a:endParaRPr lang="en-US" altLang="ko-KR" sz="1600" b="1" u="sng" dirty="0">
              <a:solidFill>
                <a:srgbClr val="8A6E5B"/>
              </a:solidFill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5433255" y="1071941"/>
            <a:ext cx="2537255" cy="365552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Chart.js</a:t>
            </a:r>
            <a:r>
              <a:rPr lang="en-US" altLang="ko-KR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ko-KR" altLang="en-US" sz="1600" b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캡스톤 디자인 프로젝트</a:t>
            </a:r>
            <a:r>
              <a:rPr lang="en-US" altLang="ko-KR" sz="1600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IRMI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Interactive Real-time Motion Infographics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B6D00031-07BC-2D44-B5E2-1C5BC024ECE7}"/>
              </a:ext>
            </a:extLst>
          </p:cNvPr>
          <p:cNvSpPr txBox="1"/>
          <p:nvPr/>
        </p:nvSpPr>
        <p:spPr>
          <a:xfrm>
            <a:off x="969571" y="4773579"/>
            <a:ext cx="4241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725B3A"/>
                </a:solidFill>
              </a:rPr>
              <a:t>HTML5 Canvas </a:t>
            </a:r>
            <a:r>
              <a:rPr kumimoji="1" lang="ko-KR" altLang="en-US" sz="1200" dirty="0">
                <a:solidFill>
                  <a:srgbClr val="725B3A"/>
                </a:solidFill>
              </a:rPr>
              <a:t>방식의 오픈소스 라이브러리</a:t>
            </a:r>
            <a:endParaRPr kumimoji="1"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kumimoji="1"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rgbClr val="725B3A"/>
                </a:solidFill>
              </a:rPr>
              <a:t>Bar chart, Doughnut chart, Grouped bar chart, Horizontal bar chart, Line chart, Mixed chart, Pie chart, Radar chart</a:t>
            </a:r>
            <a:endParaRPr kumimoji="1" lang="ko-KR" altLang="en-US" sz="1200" dirty="0">
              <a:solidFill>
                <a:srgbClr val="725B3A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4D1B1D-2668-3A42-9738-C3027AF2FA77}"/>
              </a:ext>
            </a:extLst>
          </p:cNvPr>
          <p:cNvSpPr/>
          <p:nvPr/>
        </p:nvSpPr>
        <p:spPr>
          <a:xfrm>
            <a:off x="8374743" y="154639"/>
            <a:ext cx="321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03</a:t>
            </a:r>
            <a:r>
              <a:rPr lang="ko-KR" altLang="en-US" sz="2400" b="1" dirty="0">
                <a:solidFill>
                  <a:schemeClr val="bg1"/>
                </a:solidFill>
              </a:rPr>
              <a:t> 개발 내용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DF1FFB8-AB07-6443-83A6-8D7E260AD322}"/>
              </a:ext>
            </a:extLst>
          </p:cNvPr>
          <p:cNvGrpSpPr/>
          <p:nvPr/>
        </p:nvGrpSpPr>
        <p:grpSpPr>
          <a:xfrm>
            <a:off x="545824" y="1322666"/>
            <a:ext cx="1700140" cy="1895211"/>
            <a:chOff x="4219366" y="2075574"/>
            <a:chExt cx="1700140" cy="189521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B509D62-2935-B944-8C2D-612C1A485E34}"/>
                </a:ext>
              </a:extLst>
            </p:cNvPr>
            <p:cNvGrpSpPr/>
            <p:nvPr/>
          </p:nvGrpSpPr>
          <p:grpSpPr>
            <a:xfrm>
              <a:off x="4219366" y="2075574"/>
              <a:ext cx="1700140" cy="1895211"/>
              <a:chOff x="4446754" y="1647531"/>
              <a:chExt cx="2396886" cy="2671900"/>
            </a:xfrm>
          </p:grpSpPr>
          <p:sp>
            <p:nvSpPr>
              <p:cNvPr id="25" name="육각형 76">
                <a:extLst>
                  <a:ext uri="{FF2B5EF4-FFF2-40B4-BE49-F238E27FC236}">
                    <a16:creationId xmlns:a16="http://schemas.microsoft.com/office/drawing/2014/main" id="{5FB1D858-0C96-AB4C-BDAC-1FF8FD3D1F13}"/>
                  </a:ext>
                </a:extLst>
              </p:cNvPr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rgbClr val="FB716F"/>
              </a:solidFill>
              <a:ln w="254000">
                <a:solidFill>
                  <a:srgbClr val="FB716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6" name="육각형 77">
                <a:extLst>
                  <a:ext uri="{FF2B5EF4-FFF2-40B4-BE49-F238E27FC236}">
                    <a16:creationId xmlns:a16="http://schemas.microsoft.com/office/drawing/2014/main" id="{0E2AFE8D-1A45-3949-A557-B2DA57C97EE4}"/>
                  </a:ext>
                </a:extLst>
              </p:cNvPr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7" name="이등변 삼각형 78">
                <a:extLst>
                  <a:ext uri="{FF2B5EF4-FFF2-40B4-BE49-F238E27FC236}">
                    <a16:creationId xmlns:a16="http://schemas.microsoft.com/office/drawing/2014/main" id="{FD979512-DFDE-FB4F-A886-8FCF28418D1E}"/>
                  </a:ext>
                </a:extLst>
              </p:cNvPr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rgbClr val="FB716F"/>
              </a:solidFill>
              <a:ln w="254000">
                <a:solidFill>
                  <a:srgbClr val="FB716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AB373F3-87B5-1643-90EB-BCC20214B48C}"/>
                </a:ext>
              </a:extLst>
            </p:cNvPr>
            <p:cNvSpPr/>
            <p:nvPr/>
          </p:nvSpPr>
          <p:spPr>
            <a:xfrm>
              <a:off x="4848152" y="3466686"/>
              <a:ext cx="458995" cy="4589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solidFill>
                  <a:prstClr val="white"/>
                </a:solidFill>
                <a:latin typeface="+mn-ea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8EF1CAFF-B498-0B43-900D-C9DBCFF8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6" y="1639152"/>
            <a:ext cx="1397782" cy="9644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11EC24-3FBE-5048-9912-B27044DFF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42" y="1639150"/>
            <a:ext cx="3897211" cy="23262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099B21-D1A5-1147-A89E-77BAF75C0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837" y="1639151"/>
            <a:ext cx="4041470" cy="2326229"/>
          </a:xfrm>
          <a:prstGeom prst="rect">
            <a:avLst/>
          </a:prstGeom>
        </p:spPr>
      </p:pic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76B71DF2-3749-844D-964A-92F45C715968}"/>
              </a:ext>
            </a:extLst>
          </p:cNvPr>
          <p:cNvSpPr txBox="1"/>
          <p:nvPr/>
        </p:nvSpPr>
        <p:spPr>
          <a:xfrm>
            <a:off x="6254074" y="4773579"/>
            <a:ext cx="4241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200" dirty="0" err="1">
                <a:solidFill>
                  <a:srgbClr val="725B3A"/>
                </a:solidFill>
              </a:rPr>
              <a:t>Mouseover</a:t>
            </a:r>
            <a:r>
              <a:rPr kumimoji="1" lang="en-US" altLang="ko-KR" sz="1200" dirty="0">
                <a:solidFill>
                  <a:srgbClr val="725B3A"/>
                </a:solidFill>
              </a:rPr>
              <a:t>, </a:t>
            </a:r>
            <a:r>
              <a:rPr kumimoji="1" lang="en-US" altLang="ko-KR" sz="1200" dirty="0" err="1">
                <a:solidFill>
                  <a:srgbClr val="725B3A"/>
                </a:solidFill>
              </a:rPr>
              <a:t>Mouseclick</a:t>
            </a:r>
            <a:r>
              <a:rPr kumimoji="1" lang="en-US" altLang="ko-KR" sz="1200" dirty="0">
                <a:solidFill>
                  <a:srgbClr val="725B3A"/>
                </a:solidFill>
              </a:rPr>
              <a:t> </a:t>
            </a:r>
            <a:r>
              <a:rPr kumimoji="1" lang="ko-KR" altLang="en-US" sz="1200" dirty="0">
                <a:solidFill>
                  <a:srgbClr val="725B3A"/>
                </a:solidFill>
              </a:rPr>
              <a:t>등 기본적인 간단한 브라우저   이벤트 지원</a:t>
            </a:r>
            <a:endParaRPr kumimoji="1"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725B3A"/>
                </a:solidFill>
              </a:rPr>
              <a:t>HTML </a:t>
            </a:r>
            <a:r>
              <a:rPr kumimoji="1" lang="ko-KR" altLang="en-US" sz="1200" dirty="0">
                <a:solidFill>
                  <a:srgbClr val="725B3A"/>
                </a:solidFill>
              </a:rPr>
              <a:t>색상코드 그대로 사용가능</a:t>
            </a:r>
            <a:endParaRPr kumimoji="1"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200" dirty="0">
                <a:solidFill>
                  <a:srgbClr val="725B3A"/>
                </a:solidFill>
              </a:rPr>
              <a:t>Type</a:t>
            </a:r>
            <a:r>
              <a:rPr kumimoji="1" lang="ko-KR" altLang="en-US" sz="1200" dirty="0">
                <a:solidFill>
                  <a:srgbClr val="725B3A"/>
                </a:solidFill>
              </a:rPr>
              <a:t>에 어떤 차트를 사용할 것인지 명시해주면 자동으로 차트 생성</a:t>
            </a:r>
          </a:p>
        </p:txBody>
      </p:sp>
    </p:spTree>
    <p:extLst>
      <p:ext uri="{BB962C8B-B14F-4D97-AF65-F5344CB8AC3E}">
        <p14:creationId xmlns:p14="http://schemas.microsoft.com/office/powerpoint/2010/main" val="405018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-305112" y="4063254"/>
            <a:ext cx="5921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u="sng" dirty="0">
                <a:solidFill>
                  <a:srgbClr val="8A6E5B"/>
                </a:solidFill>
              </a:rPr>
              <a:t>&lt; Google Charts</a:t>
            </a:r>
            <a:r>
              <a:rPr lang="ko-KR" altLang="en-US" sz="1600" b="1" u="sng" dirty="0">
                <a:solidFill>
                  <a:srgbClr val="8A6E5B"/>
                </a:solidFill>
              </a:rPr>
              <a:t>를 이용한 차트</a:t>
            </a:r>
            <a:r>
              <a:rPr lang="en-US" altLang="ko-KR" sz="1600" b="1" u="sng" dirty="0">
                <a:solidFill>
                  <a:srgbClr val="8A6E5B"/>
                </a:solidFill>
              </a:rPr>
              <a:t> &gt;</a:t>
            </a:r>
            <a:r>
              <a:rPr lang="ko-KR" altLang="en-US" sz="1600" b="1" u="sng" dirty="0">
                <a:solidFill>
                  <a:srgbClr val="8A6E5B"/>
                </a:solidFill>
              </a:rPr>
              <a:t> </a:t>
            </a:r>
            <a:endParaRPr lang="en-US" altLang="ko-KR" sz="1600" b="1" u="sng" dirty="0">
              <a:solidFill>
                <a:srgbClr val="8A6E5B"/>
              </a:solidFill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5433255" y="1071941"/>
            <a:ext cx="2537255" cy="365552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Google Charts </a:t>
            </a:r>
            <a:endParaRPr lang="ko-KR" altLang="en-US" sz="1600" b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1600" i="1" dirty="0">
                <a:solidFill>
                  <a:prstClr val="white"/>
                </a:solidFill>
              </a:rPr>
              <a:t>캡스톤 디자인 프로젝트</a:t>
            </a:r>
            <a:r>
              <a:rPr lang="en-US" altLang="ko-KR" sz="1600" i="1" dirty="0">
                <a:solidFill>
                  <a:prstClr val="white"/>
                </a:solidFill>
              </a:rPr>
              <a:t> </a:t>
            </a:r>
            <a:r>
              <a:rPr lang="en-US" altLang="ko-KR" sz="2000" b="1" i="1" dirty="0">
                <a:solidFill>
                  <a:prstClr val="white"/>
                </a:solidFill>
              </a:rPr>
              <a:t>IRMI</a:t>
            </a:r>
          </a:p>
          <a:p>
            <a:pPr lvl="2">
              <a:lnSpc>
                <a:spcPct val="20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Interactive Real-time Motion Infographics</a:t>
            </a: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B6D00031-07BC-2D44-B5E2-1C5BC024ECE7}"/>
              </a:ext>
            </a:extLst>
          </p:cNvPr>
          <p:cNvSpPr txBox="1"/>
          <p:nvPr/>
        </p:nvSpPr>
        <p:spPr>
          <a:xfrm>
            <a:off x="964334" y="4562423"/>
            <a:ext cx="424133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725B3A"/>
                </a:solidFill>
              </a:rPr>
              <a:t>구글에서 제공하는 그래프 구현 서비스</a:t>
            </a:r>
            <a:r>
              <a:rPr kumimoji="1" lang="en-US" altLang="ko-KR" sz="1200" dirty="0">
                <a:solidFill>
                  <a:srgbClr val="725B3A"/>
                </a:solidFill>
              </a:rPr>
              <a:t>,</a:t>
            </a:r>
            <a:r>
              <a:rPr kumimoji="1" lang="ko-KR" altLang="en-US" sz="1200" dirty="0">
                <a:solidFill>
                  <a:srgbClr val="725B3A"/>
                </a:solidFill>
              </a:rPr>
              <a:t> 별도의 플러그인 설치없이 사용가능</a:t>
            </a:r>
            <a:r>
              <a:rPr kumimoji="1" lang="en-US" altLang="ko-KR" sz="1200" dirty="0">
                <a:solidFill>
                  <a:srgbClr val="725B3A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rgbClr val="725B3A"/>
                </a:solidFill>
              </a:rPr>
              <a:t>Geo chart, Scatter chart, Column chart, Histogram, Pie chart, Tree map, Gauge, Timeline, Org chart, Bubble chart </a:t>
            </a:r>
            <a:r>
              <a:rPr lang="ko-KR" altLang="en-US" sz="1200" dirty="0">
                <a:solidFill>
                  <a:srgbClr val="725B3A"/>
                </a:solidFill>
              </a:rPr>
              <a:t>등 다양한 차트구성</a:t>
            </a:r>
            <a:endParaRPr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rgbClr val="725B3A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4D1B1D-2668-3A42-9738-C3027AF2FA77}"/>
              </a:ext>
            </a:extLst>
          </p:cNvPr>
          <p:cNvSpPr/>
          <p:nvPr/>
        </p:nvSpPr>
        <p:spPr>
          <a:xfrm>
            <a:off x="8374743" y="154639"/>
            <a:ext cx="321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03</a:t>
            </a:r>
            <a:r>
              <a:rPr lang="ko-KR" altLang="en-US" sz="2400" b="1" dirty="0">
                <a:solidFill>
                  <a:schemeClr val="bg1"/>
                </a:solidFill>
              </a:rPr>
              <a:t> 개발 내용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C0A8D9-A39D-B449-B243-197E0D8903E2}"/>
              </a:ext>
            </a:extLst>
          </p:cNvPr>
          <p:cNvGrpSpPr/>
          <p:nvPr/>
        </p:nvGrpSpPr>
        <p:grpSpPr>
          <a:xfrm>
            <a:off x="545824" y="1323847"/>
            <a:ext cx="1700140" cy="1895211"/>
            <a:chOff x="7164460" y="2075577"/>
            <a:chExt cx="1700140" cy="189521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BE9A563-30D5-A849-B08D-BCB40AB8B116}"/>
                </a:ext>
              </a:extLst>
            </p:cNvPr>
            <p:cNvGrpSpPr/>
            <p:nvPr/>
          </p:nvGrpSpPr>
          <p:grpSpPr>
            <a:xfrm>
              <a:off x="7164460" y="2075577"/>
              <a:ext cx="1700140" cy="1895211"/>
              <a:chOff x="4446754" y="1647531"/>
              <a:chExt cx="2396886" cy="2671900"/>
            </a:xfrm>
          </p:grpSpPr>
          <p:sp>
            <p:nvSpPr>
              <p:cNvPr id="20" name="육각형 85">
                <a:extLst>
                  <a:ext uri="{FF2B5EF4-FFF2-40B4-BE49-F238E27FC236}">
                    <a16:creationId xmlns:a16="http://schemas.microsoft.com/office/drawing/2014/main" id="{728BAF4B-D7C0-4B4E-A04E-0026E0D7C6F9}"/>
                  </a:ext>
                </a:extLst>
              </p:cNvPr>
              <p:cNvSpPr/>
              <p:nvPr/>
            </p:nvSpPr>
            <p:spPr>
              <a:xfrm rot="16200000">
                <a:off x="4309248" y="1785038"/>
                <a:ext cx="2671900" cy="2396885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540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" name="육각형 86">
                <a:extLst>
                  <a:ext uri="{FF2B5EF4-FFF2-40B4-BE49-F238E27FC236}">
                    <a16:creationId xmlns:a16="http://schemas.microsoft.com/office/drawing/2014/main" id="{A9F5FEA6-0F17-9344-A2A6-E255642A9782}"/>
                  </a:ext>
                </a:extLst>
              </p:cNvPr>
              <p:cNvSpPr/>
              <p:nvPr/>
            </p:nvSpPr>
            <p:spPr>
              <a:xfrm rot="16200000">
                <a:off x="4482925" y="1940838"/>
                <a:ext cx="2324546" cy="2085284"/>
              </a:xfrm>
              <a:prstGeom prst="hexagon">
                <a:avLst>
                  <a:gd name="adj" fmla="val 27336"/>
                  <a:gd name="vf" fmla="val 115470"/>
                </a:avLst>
              </a:prstGeom>
              <a:solidFill>
                <a:schemeClr val="bg1"/>
              </a:solidFill>
              <a:ln w="3810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29" name="이등변 삼각형 87">
                <a:extLst>
                  <a:ext uri="{FF2B5EF4-FFF2-40B4-BE49-F238E27FC236}">
                    <a16:creationId xmlns:a16="http://schemas.microsoft.com/office/drawing/2014/main" id="{D59809DC-1B6B-DA44-8FF4-8380498FC9C7}"/>
                  </a:ext>
                </a:extLst>
              </p:cNvPr>
              <p:cNvSpPr/>
              <p:nvPr/>
            </p:nvSpPr>
            <p:spPr>
              <a:xfrm rot="10800000">
                <a:off x="4446754" y="3627118"/>
                <a:ext cx="2396886" cy="692309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54000">
                <a:solidFill>
                  <a:schemeClr val="tx2">
                    <a:lumMod val="60000"/>
                    <a:lumOff val="4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18F9526-ACF8-F44C-8CF7-6C2CEAB42AA9}"/>
                </a:ext>
              </a:extLst>
            </p:cNvPr>
            <p:cNvSpPr/>
            <p:nvPr/>
          </p:nvSpPr>
          <p:spPr>
            <a:xfrm>
              <a:off x="7793246" y="3466689"/>
              <a:ext cx="458995" cy="4589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>
                <a:solidFill>
                  <a:prstClr val="white"/>
                </a:solidFill>
                <a:latin typeface="+mn-ea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C1C53D00-B70D-E94A-8643-E15F7A399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7" y="1751246"/>
            <a:ext cx="1786894" cy="7649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4E5D7A-0336-BE48-B0AA-D7B460A61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15" y="1503813"/>
            <a:ext cx="4005965" cy="23628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C2C4BC-9A3F-1441-A335-6756FCFCC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923" y="1503813"/>
            <a:ext cx="4513002" cy="2334190"/>
          </a:xfrm>
          <a:prstGeom prst="rect">
            <a:avLst/>
          </a:prstGeom>
        </p:spPr>
      </p:pic>
      <p:sp>
        <p:nvSpPr>
          <p:cNvPr id="31" name="텍스트상자 30">
            <a:extLst>
              <a:ext uri="{FF2B5EF4-FFF2-40B4-BE49-F238E27FC236}">
                <a16:creationId xmlns:a16="http://schemas.microsoft.com/office/drawing/2014/main" id="{784254DD-7FA3-6347-915D-C5B817B83CC0}"/>
              </a:ext>
            </a:extLst>
          </p:cNvPr>
          <p:cNvSpPr txBox="1"/>
          <p:nvPr/>
        </p:nvSpPr>
        <p:spPr>
          <a:xfrm>
            <a:off x="6096001" y="4524919"/>
            <a:ext cx="424133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200" dirty="0">
                <a:solidFill>
                  <a:srgbClr val="725B3A"/>
                </a:solidFill>
              </a:rPr>
              <a:t>크게 </a:t>
            </a:r>
            <a:r>
              <a:rPr kumimoji="1" lang="en-US" altLang="ko-KR" sz="1200" dirty="0">
                <a:solidFill>
                  <a:srgbClr val="725B3A"/>
                </a:solidFill>
              </a:rPr>
              <a:t>2</a:t>
            </a:r>
            <a:r>
              <a:rPr kumimoji="1" lang="ko-KR" altLang="en-US" sz="1200" dirty="0">
                <a:solidFill>
                  <a:srgbClr val="725B3A"/>
                </a:solidFill>
              </a:rPr>
              <a:t>가지 구조로 나뉨</a:t>
            </a:r>
            <a:r>
              <a:rPr kumimoji="1" lang="en-US" altLang="ko-KR" sz="1200" dirty="0">
                <a:solidFill>
                  <a:srgbClr val="725B3A"/>
                </a:solidFill>
              </a:rPr>
              <a:t>.</a:t>
            </a:r>
            <a:r>
              <a:rPr kumimoji="1" lang="ko-KR" altLang="en-US" sz="1200" dirty="0">
                <a:solidFill>
                  <a:srgbClr val="725B3A"/>
                </a:solidFill>
              </a:rPr>
              <a:t> 차트를 생성하는 함수 정의</a:t>
            </a:r>
            <a:r>
              <a:rPr kumimoji="1" lang="en-US" altLang="ko-KR" sz="1200" dirty="0">
                <a:solidFill>
                  <a:srgbClr val="725B3A"/>
                </a:solidFill>
              </a:rPr>
              <a:t>,</a:t>
            </a:r>
            <a:r>
              <a:rPr kumimoji="1" lang="ko-KR" altLang="en-US" sz="1200" dirty="0">
                <a:solidFill>
                  <a:srgbClr val="725B3A"/>
                </a:solidFill>
              </a:rPr>
              <a:t> 나타나고자 하는 데이터 값 셋팅 및 옵션 설정</a:t>
            </a:r>
            <a:r>
              <a:rPr kumimoji="1" lang="en-US" altLang="ko-KR" sz="1200" dirty="0">
                <a:solidFill>
                  <a:srgbClr val="725B3A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kumimoji="1"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kumimoji="1"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725B3A"/>
                </a:solidFill>
              </a:rPr>
              <a:t>데이터 구성을 위하여 그래프 구축 시 테이블 형태의   자료구조를 지원</a:t>
            </a:r>
            <a:r>
              <a:rPr lang="en-US" altLang="ko-KR" sz="1200" dirty="0">
                <a:solidFill>
                  <a:srgbClr val="725B3A"/>
                </a:solidFill>
              </a:rPr>
              <a:t>.</a:t>
            </a:r>
            <a:endParaRPr lang="ko-KR" altLang="en-US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rgbClr val="725B3A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rgbClr val="725B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9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605</Words>
  <Application>Microsoft Macintosh PowerPoint</Application>
  <PresentationFormat>와이드스크린</PresentationFormat>
  <Paragraphs>133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나눔바른고딕</vt:lpstr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최예인</cp:lastModifiedBy>
  <cp:revision>187</cp:revision>
  <dcterms:created xsi:type="dcterms:W3CDTF">2018-05-09T06:13:43Z</dcterms:created>
  <dcterms:modified xsi:type="dcterms:W3CDTF">2018-05-24T19:36:08Z</dcterms:modified>
</cp:coreProperties>
</file>