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2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F5CA-0381-482B-AD5F-3195C9A37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6A426-BC9E-4C78-9350-5A364ED5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26C3F-BC38-4159-A3F2-4FFA8A48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846C1-C52B-4CE1-B7DA-72C4935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E9217-BECB-4293-946E-07B8B2BD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B99BF-A88D-4779-A0EA-B5B6C3C2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059C3-DB2C-4776-9D7B-164A6044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34FB9-05D8-41F3-94F0-CD1FA35D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459D9-10A6-4CC8-9980-6B28EB09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54F4B-5C39-4E58-9D51-CBFE538F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8DB98-09D8-4534-9381-7CA08B06A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52745-ED86-4429-B6F8-FED555641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353F2-FFA5-409E-AAA7-0AC4B204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0C768-A5CE-4D9F-9910-525C77E4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2A271-FBCE-4ECD-AEA1-A38EF87F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C67C-C65F-4381-925F-B2972A51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EB68D-B4AF-4720-A9F1-18A053BD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3F475-D06C-4196-9B2A-D867CB2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4380C-B14C-4AB4-997A-43F00630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F75FB-33D8-42F9-B4A7-21242281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CDE62-236C-445E-9682-DCC75111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F99FE-4A27-485C-9EEF-D31E1867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934C9-A54B-4C37-A688-11B095C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8E043-E250-45D2-B341-27304FA8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E10DC-CFBB-4DC9-8E41-3FF4E51F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A823-54B0-476C-9417-A2B0F4F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9257A-E79D-49FA-B784-3E217AA08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E5B0B-4401-4477-AC64-7E70C925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9E5D8-6C3C-446E-910F-88B482F4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ADF12-B12B-4888-AAAC-6943026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B351F-3330-40FA-AD22-D2C1A99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D140A-B880-4A40-87BA-ADDCB9B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6FF96-7F3C-422C-A340-A3365C67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17AB2-C0EE-484F-9E8A-7DE90CB9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EA1B5-9453-48E1-9F29-3FD673EE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BC9537-2D47-4A05-810C-FEA7ED1A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24F36-E030-465D-9360-82AE41DA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1BEDE-1FF3-41CF-A608-E24ED6AC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23DA43-3F05-475A-B813-E3AECE1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F7106-221F-4339-823E-4CBD0F65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A1962-04FB-42C2-B41C-DA6AC027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FD10A-5781-4C83-A663-16813AEC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C457F-649C-4819-A032-9270A3C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93914-4D6F-47C4-92CA-1C41C88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D9F6FC-92EC-467A-98EF-1A248C6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AD1-44DE-44DF-A291-6BE3E23C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F516-F8D7-4540-843E-8BD223DF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70A34-4EB4-4CFE-B37A-EA3F1F73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C77B6-BF1D-46EC-A187-BDBD61A4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E96B4-BD42-4F2A-B5C8-DC36B7F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5C953-D431-45E6-9334-958D806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1E39-8A09-411E-B7E8-04010AB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4694-FE10-4900-954F-9E22E256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30CBA-C86B-4573-A3D9-42007AC1A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03A25-E237-450E-A4AC-8148D907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D432A-4066-43DE-B157-90D0277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4274C-F877-4A5A-B7A0-46B5AFA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ED641-9107-43B6-8C32-9E77DB8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B1667C-ADF3-47BC-958F-BE637ACB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4CCBE-B917-4278-8E48-FC7F0B4F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08334-AFDF-4C0A-8CAA-6BA13F3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7505-1385-4836-AE03-701694F2B08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35C60-ACBA-47F3-BD2F-2816B778F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9DE96-98E8-42CF-BA2A-D5632E77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1812-3241-4684-977B-33925A99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Jumbotron Example">
            <a:extLst>
              <a:ext uri="{FF2B5EF4-FFF2-40B4-BE49-F238E27FC236}">
                <a16:creationId xmlns:a16="http://schemas.microsoft.com/office/drawing/2014/main" id="{4C480B33-DB9B-4237-BFE9-BFC727184C45}"/>
              </a:ext>
            </a:extLst>
          </p:cNvPr>
          <p:cNvGrpSpPr/>
          <p:nvPr/>
        </p:nvGrpSpPr>
        <p:grpSpPr>
          <a:xfrm>
            <a:off x="93046" y="685800"/>
            <a:ext cx="8203932" cy="5792000"/>
            <a:chOff x="1476372" y="363604"/>
            <a:chExt cx="9239256" cy="6096141"/>
          </a:xfrm>
        </p:grpSpPr>
        <p:sp>
          <p:nvSpPr>
            <p:cNvPr id="5" name="Navbar Shape">
              <a:extLst>
                <a:ext uri="{FF2B5EF4-FFF2-40B4-BE49-F238E27FC236}">
                  <a16:creationId xmlns:a16="http://schemas.microsoft.com/office/drawing/2014/main" id="{69FE8EBA-DC1C-4966-8A62-8C642254A05B}"/>
                </a:ext>
              </a:extLst>
            </p:cNvPr>
            <p:cNvSpPr/>
            <p:nvPr/>
          </p:nvSpPr>
          <p:spPr>
            <a:xfrm>
              <a:off x="1476372" y="363604"/>
              <a:ext cx="9239256" cy="4953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Cashcode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Input">
              <a:extLst>
                <a:ext uri="{FF2B5EF4-FFF2-40B4-BE49-F238E27FC236}">
                  <a16:creationId xmlns:a16="http://schemas.microsoft.com/office/drawing/2014/main" id="{D5DEDE82-7B63-464D-A0C6-8BA6473C0BBA}"/>
                </a:ext>
              </a:extLst>
            </p:cNvPr>
            <p:cNvSpPr/>
            <p:nvPr/>
          </p:nvSpPr>
          <p:spPr>
            <a:xfrm>
              <a:off x="8166790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15DBEF7D-E51F-4E21-8121-6002C1714847}"/>
                </a:ext>
              </a:extLst>
            </p:cNvPr>
            <p:cNvSpPr/>
            <p:nvPr/>
          </p:nvSpPr>
          <p:spPr>
            <a:xfrm>
              <a:off x="9965402" y="455985"/>
              <a:ext cx="607351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Sign in</a:t>
              </a:r>
            </a:p>
          </p:txBody>
        </p:sp>
        <p:sp>
          <p:nvSpPr>
            <p:cNvPr id="8" name="Input">
              <a:extLst>
                <a:ext uri="{FF2B5EF4-FFF2-40B4-BE49-F238E27FC236}">
                  <a16:creationId xmlns:a16="http://schemas.microsoft.com/office/drawing/2014/main" id="{D59A93EA-EAA4-4DA8-82C7-767EE3CBD27A}"/>
                </a:ext>
              </a:extLst>
            </p:cNvPr>
            <p:cNvSpPr/>
            <p:nvPr/>
          </p:nvSpPr>
          <p:spPr>
            <a:xfrm>
              <a:off x="6368177" y="457391"/>
              <a:ext cx="1733041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  <p:sp>
          <p:nvSpPr>
            <p:cNvPr id="23" name="Jumbotron">
              <a:extLst>
                <a:ext uri="{FF2B5EF4-FFF2-40B4-BE49-F238E27FC236}">
                  <a16:creationId xmlns:a16="http://schemas.microsoft.com/office/drawing/2014/main" id="{F99395C6-680E-4396-861C-8A74AAD10C22}"/>
                </a:ext>
              </a:extLst>
            </p:cNvPr>
            <p:cNvSpPr/>
            <p:nvPr/>
          </p:nvSpPr>
          <p:spPr>
            <a:xfrm>
              <a:off x="1476372" y="994878"/>
              <a:ext cx="8953505" cy="2719818"/>
            </a:xfrm>
            <a:prstGeom prst="roundRect">
              <a:avLst>
                <a:gd name="adj" fmla="val 2079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48640" tIns="274320" rIns="548640" bIns="2743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US" sz="4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Ask a Question, Programmers!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질문의 가치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당신의 질문과 답변은 소중합니다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altLang="ko-KR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Cashcode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는 </a:t>
              </a:r>
              <a:r>
                <a:rPr lang="ko-KR" alt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스탭바이스탭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개발자와 </a:t>
              </a:r>
              <a:r>
                <a:rPr lang="ko-KR" alt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고오급</a:t>
              </a: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개발자들에게 투명한 금전적 보상을 지원합니다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또한 프로그래밍 문제와 대회에 참가하여 점수를 쌓아 환전할 수 있습니다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ko-KR" alt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지금 참여하세요</a:t>
              </a:r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Line">
              <a:extLst>
                <a:ext uri="{FF2B5EF4-FFF2-40B4-BE49-F238E27FC236}">
                  <a16:creationId xmlns:a16="http://schemas.microsoft.com/office/drawing/2014/main" id="{F8CE1B53-473F-46EC-B764-33254F3C4923}"/>
                </a:ext>
              </a:extLst>
            </p:cNvPr>
            <p:cNvCxnSpPr/>
            <p:nvPr/>
          </p:nvCxnSpPr>
          <p:spPr>
            <a:xfrm>
              <a:off x="1476372" y="858904"/>
              <a:ext cx="9239256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Footer">
              <a:extLst>
                <a:ext uri="{FF2B5EF4-FFF2-40B4-BE49-F238E27FC236}">
                  <a16:creationId xmlns:a16="http://schemas.microsoft.com/office/drawing/2014/main" id="{2419B77C-BCE4-4A71-86AA-8A5D5DDE5A2C}"/>
                </a:ext>
              </a:extLst>
            </p:cNvPr>
            <p:cNvGrpSpPr/>
            <p:nvPr/>
          </p:nvGrpSpPr>
          <p:grpSpPr>
            <a:xfrm>
              <a:off x="1476372" y="6239350"/>
              <a:ext cx="9239256" cy="220395"/>
              <a:chOff x="1476372" y="6239350"/>
              <a:chExt cx="9239256" cy="220395"/>
            </a:xfrm>
          </p:grpSpPr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56D52947-61B3-4161-982A-B1CE30066948}"/>
                  </a:ext>
                </a:extLst>
              </p:cNvPr>
              <p:cNvCxnSpPr/>
              <p:nvPr/>
            </p:nvCxnSpPr>
            <p:spPr>
              <a:xfrm>
                <a:off x="1476372" y="6239350"/>
                <a:ext cx="9239256" cy="0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pyright">
                <a:extLst>
                  <a:ext uri="{FF2B5EF4-FFF2-40B4-BE49-F238E27FC236}">
                    <a16:creationId xmlns:a16="http://schemas.microsoft.com/office/drawing/2014/main" id="{47BA8F8E-88EA-4481-9ED4-907DACAC036B}"/>
                  </a:ext>
                </a:extLst>
              </p:cNvPr>
              <p:cNvSpPr txBox="1"/>
              <p:nvPr/>
            </p:nvSpPr>
            <p:spPr>
              <a:xfrm>
                <a:off x="1624987" y="6292419"/>
                <a:ext cx="598288" cy="167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© Grepp</a:t>
                </a:r>
              </a:p>
            </p:txBody>
          </p:sp>
        </p:grp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61225"/>
              </p:ext>
            </p:extLst>
          </p:nvPr>
        </p:nvGraphicFramePr>
        <p:xfrm>
          <a:off x="8492650" y="71475"/>
          <a:ext cx="3606304" cy="663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로그인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이메일과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입력하여 로그인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“</a:t>
                      </a:r>
                      <a:r>
                        <a:rPr lang="ko-KR" altLang="en-US" sz="1400" dirty="0"/>
                        <a:t>가입하기 버튼</a:t>
                      </a:r>
                      <a:r>
                        <a:rPr lang="en-US" altLang="ko-KR" sz="1400" dirty="0"/>
                        <a:t>”</a:t>
                      </a:r>
                    </a:p>
                    <a:p>
                      <a:pPr latinLnBrk="1"/>
                      <a:r>
                        <a:rPr lang="ko-KR" altLang="en-US" sz="1400" dirty="0"/>
                        <a:t>가입하기 화면으로 넘어간다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/>
                        <a:t>질문리스트 목록 탭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파워질문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질문자가 코인을 이용하여 정해진 시간만큼 파워질문 리스트에 올릴 수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파워질문 탭은 코인수만큼 순위가 매겨져 </a:t>
                      </a:r>
                      <a:r>
                        <a:rPr lang="ko-KR" altLang="en-US" sz="1400" dirty="0" err="1"/>
                        <a:t>리스트된다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만약 정해진 시간이 지나도 답변이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일 경우 질문자에게 코인은 회수되며 </a:t>
                      </a:r>
                      <a:r>
                        <a:rPr lang="ko-KR" altLang="en-US" sz="1400" dirty="0" err="1"/>
                        <a:t>인기탭</a:t>
                      </a:r>
                      <a:r>
                        <a:rPr lang="ko-KR" altLang="en-US" sz="1400" dirty="0"/>
                        <a:t> 리스트에 보여지게 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인기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인기순위 </a:t>
                      </a:r>
                      <a:r>
                        <a:rPr lang="en-US" altLang="ko-KR" sz="1400" dirty="0"/>
                        <a:t>= </a:t>
                      </a:r>
                      <a:r>
                        <a:rPr lang="ko-KR" altLang="en-US" sz="1400" dirty="0" err="1"/>
                        <a:t>코인수</a:t>
                      </a: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코인당</a:t>
                      </a:r>
                      <a:r>
                        <a:rPr lang="en-US" altLang="ko-KR" sz="1400" dirty="0"/>
                        <a:t>*3)+</a:t>
                      </a:r>
                      <a:r>
                        <a:rPr lang="ko-KR" altLang="en-US" sz="1400" dirty="0" err="1"/>
                        <a:t>보팅수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보팅당</a:t>
                      </a:r>
                      <a:r>
                        <a:rPr lang="en-US" altLang="ko-KR" sz="1400" dirty="0"/>
                        <a:t>*2)+</a:t>
                      </a:r>
                      <a:r>
                        <a:rPr lang="ko-KR" altLang="en-US" sz="1400" dirty="0"/>
                        <a:t>조회수 로 순위를 매겨 리스트가 보여진다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태그선택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Etheruem</a:t>
                      </a:r>
                      <a:r>
                        <a:rPr lang="en-US" altLang="ko-KR" sz="1400" dirty="0"/>
                        <a:t>, html </a:t>
                      </a:r>
                      <a:r>
                        <a:rPr lang="ko-KR" altLang="en-US" sz="1400" dirty="0"/>
                        <a:t>등 태그를 선택하여 리스트를 볼 수 있다</a:t>
                      </a:r>
                      <a:r>
                        <a:rPr lang="en-US" altLang="ko-KR" sz="14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▶메인</a:t>
            </a:r>
          </a:p>
        </p:txBody>
      </p:sp>
      <p:grpSp>
        <p:nvGrpSpPr>
          <p:cNvPr id="34" name="Blockquote">
            <a:extLst>
              <a:ext uri="{FF2B5EF4-FFF2-40B4-BE49-F238E27FC236}">
                <a16:creationId xmlns:a16="http://schemas.microsoft.com/office/drawing/2014/main" id="{B4B082EA-1A88-4B90-938A-86BCF994ABC9}"/>
              </a:ext>
            </a:extLst>
          </p:cNvPr>
          <p:cNvGrpSpPr/>
          <p:nvPr/>
        </p:nvGrpSpPr>
        <p:grpSpPr>
          <a:xfrm>
            <a:off x="93040" y="4476031"/>
            <a:ext cx="5113069" cy="700088"/>
            <a:chOff x="1071562" y="3898106"/>
            <a:chExt cx="1612633" cy="700088"/>
          </a:xfrm>
        </p:grpSpPr>
        <p:sp>
          <p:nvSpPr>
            <p:cNvPr id="35" name="Text">
              <a:extLst>
                <a:ext uri="{FF2B5EF4-FFF2-40B4-BE49-F238E27FC236}">
                  <a16:creationId xmlns:a16="http://schemas.microsoft.com/office/drawing/2014/main" id="{F474EFE6-BE49-43FA-90DA-99300283C604}"/>
                </a:ext>
              </a:extLst>
            </p:cNvPr>
            <p:cNvSpPr txBox="1"/>
            <p:nvPr/>
          </p:nvSpPr>
          <p:spPr>
            <a:xfrm>
              <a:off x="1187178" y="4039961"/>
              <a:ext cx="1497017" cy="496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{{title}}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어떤 질문이 좋은 것이고 어떻게 답변을 해야 좋을까요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? </a:t>
              </a:r>
              <a:endParaRPr lang="en-US" sz="13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— {{username}}</a:t>
              </a:r>
              <a:endParaRPr lang="en-US" sz="1050" i="1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6" name="Line">
              <a:extLst>
                <a:ext uri="{FF2B5EF4-FFF2-40B4-BE49-F238E27FC236}">
                  <a16:creationId xmlns:a16="http://schemas.microsoft.com/office/drawing/2014/main" id="{BFEA10EE-EBC0-4EF6-97F3-EE9026CA4A3F}"/>
                </a:ext>
              </a:extLst>
            </p:cNvPr>
            <p:cNvCxnSpPr/>
            <p:nvPr/>
          </p:nvCxnSpPr>
          <p:spPr>
            <a:xfrm flipV="1">
              <a:off x="1071562" y="3898106"/>
              <a:ext cx="0" cy="7000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916712-90CC-4452-9DE5-9C1F33CFA2B4}"/>
              </a:ext>
            </a:extLst>
          </p:cNvPr>
          <p:cNvSpPr/>
          <p:nvPr/>
        </p:nvSpPr>
        <p:spPr>
          <a:xfrm>
            <a:off x="65124" y="392446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파워질문</a:t>
            </a:r>
          </a:p>
        </p:txBody>
      </p:sp>
      <p:grpSp>
        <p:nvGrpSpPr>
          <p:cNvPr id="38" name="Blockquote">
            <a:extLst>
              <a:ext uri="{FF2B5EF4-FFF2-40B4-BE49-F238E27FC236}">
                <a16:creationId xmlns:a16="http://schemas.microsoft.com/office/drawing/2014/main" id="{FA1A71BA-3F8B-41D2-84EA-FE224C2D21DB}"/>
              </a:ext>
            </a:extLst>
          </p:cNvPr>
          <p:cNvGrpSpPr/>
          <p:nvPr/>
        </p:nvGrpSpPr>
        <p:grpSpPr>
          <a:xfrm>
            <a:off x="93045" y="5372216"/>
            <a:ext cx="6252112" cy="700088"/>
            <a:chOff x="1071562" y="3898106"/>
            <a:chExt cx="5136135" cy="700088"/>
          </a:xfrm>
        </p:grpSpPr>
        <p:sp>
          <p:nvSpPr>
            <p:cNvPr id="39" name="Text">
              <a:extLst>
                <a:ext uri="{FF2B5EF4-FFF2-40B4-BE49-F238E27FC236}">
                  <a16:creationId xmlns:a16="http://schemas.microsoft.com/office/drawing/2014/main" id="{8BB0B513-3427-488D-99CE-BB9789987600}"/>
                </a:ext>
              </a:extLst>
            </p:cNvPr>
            <p:cNvSpPr txBox="1"/>
            <p:nvPr/>
          </p:nvSpPr>
          <p:spPr>
            <a:xfrm>
              <a:off x="1271846" y="3985258"/>
              <a:ext cx="4935851" cy="4961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{{title}}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이더리움의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Solidity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에서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“memory”</a:t>
              </a:r>
              <a:r>
                <a:rPr lang="ko-KR" altLang="en-US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키워드를 사용하는 이유가 무엇인가용</a:t>
              </a:r>
              <a:r>
                <a:rPr lang="en-US" altLang="ko-KR" sz="1300" noProof="1">
                  <a:solidFill>
                    <a:srgbClr val="5F5F5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96969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— {{username}}</a:t>
              </a:r>
              <a:endParaRPr lang="en-US" sz="1050" i="1" noProof="1">
                <a:solidFill>
                  <a:srgbClr val="96969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Line">
              <a:extLst>
                <a:ext uri="{FF2B5EF4-FFF2-40B4-BE49-F238E27FC236}">
                  <a16:creationId xmlns:a16="http://schemas.microsoft.com/office/drawing/2014/main" id="{0CD25281-9789-44E3-A2B5-39CE75E0E0C1}"/>
                </a:ext>
              </a:extLst>
            </p:cNvPr>
            <p:cNvCxnSpPr/>
            <p:nvPr/>
          </p:nvCxnSpPr>
          <p:spPr>
            <a:xfrm flipV="1">
              <a:off x="1071562" y="3898106"/>
              <a:ext cx="0" cy="700088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Button">
            <a:extLst>
              <a:ext uri="{FF2B5EF4-FFF2-40B4-BE49-F238E27FC236}">
                <a16:creationId xmlns:a16="http://schemas.microsoft.com/office/drawing/2014/main" id="{82437AE5-5FF0-4868-889A-B7FA87083BAE}"/>
              </a:ext>
            </a:extLst>
          </p:cNvPr>
          <p:cNvSpPr/>
          <p:nvPr/>
        </p:nvSpPr>
        <p:spPr>
          <a:xfrm>
            <a:off x="6285421" y="4729724"/>
            <a:ext cx="573457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AF87CC01-218F-4191-A7E7-4AE988C28E90}"/>
              </a:ext>
            </a:extLst>
          </p:cNvPr>
          <p:cNvSpPr/>
          <p:nvPr/>
        </p:nvSpPr>
        <p:spPr>
          <a:xfrm>
            <a:off x="6890125" y="4729722"/>
            <a:ext cx="849832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ethereum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11E93606-6BD4-45DE-A830-C3257849FCFF}"/>
              </a:ext>
            </a:extLst>
          </p:cNvPr>
          <p:cNvSpPr/>
          <p:nvPr/>
        </p:nvSpPr>
        <p:spPr>
          <a:xfrm>
            <a:off x="6285421" y="5853973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6E1FE8AB-F5D8-4EBC-AB5F-D2809FE3DFD4}"/>
              </a:ext>
            </a:extLst>
          </p:cNvPr>
          <p:cNvSpPr/>
          <p:nvPr/>
        </p:nvSpPr>
        <p:spPr>
          <a:xfrm>
            <a:off x="6890125" y="5853971"/>
            <a:ext cx="682471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solidity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8508B884-5C7C-4615-B837-5A619242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897" y="3612574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가입하기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2EF1B5-087A-4D48-96E3-D9DFAF047359}"/>
              </a:ext>
            </a:extLst>
          </p:cNvPr>
          <p:cNvCxnSpPr>
            <a:cxnSpLocks/>
          </p:cNvCxnSpPr>
          <p:nvPr/>
        </p:nvCxnSpPr>
        <p:spPr>
          <a:xfrm>
            <a:off x="1177837" y="4012305"/>
            <a:ext cx="0" cy="28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Progress Bar">
            <a:extLst>
              <a:ext uri="{FF2B5EF4-FFF2-40B4-BE49-F238E27FC236}">
                <a16:creationId xmlns:a16="http://schemas.microsoft.com/office/drawing/2014/main" id="{C760D368-77EB-4379-8D94-A19CD0EB1C93}"/>
              </a:ext>
            </a:extLst>
          </p:cNvPr>
          <p:cNvGrpSpPr/>
          <p:nvPr/>
        </p:nvGrpSpPr>
        <p:grpSpPr>
          <a:xfrm>
            <a:off x="96397" y="4305232"/>
            <a:ext cx="7515173" cy="151812"/>
            <a:chOff x="595686" y="1261242"/>
            <a:chExt cx="1772836" cy="38100"/>
          </a:xfrm>
        </p:grpSpPr>
        <p:sp>
          <p:nvSpPr>
            <p:cNvPr id="53" name="Track">
              <a:extLst>
                <a:ext uri="{FF2B5EF4-FFF2-40B4-BE49-F238E27FC236}">
                  <a16:creationId xmlns:a16="http://schemas.microsoft.com/office/drawing/2014/main" id="{D02A2876-6E45-41EF-826D-62398102E572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Progress">
              <a:extLst>
                <a:ext uri="{FF2B5EF4-FFF2-40B4-BE49-F238E27FC236}">
                  <a16:creationId xmlns:a16="http://schemas.microsoft.com/office/drawing/2014/main" id="{78FC1004-015B-476A-9921-1AC5493EC8EA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">
              <a:extLst>
                <a:ext uri="{FF2B5EF4-FFF2-40B4-BE49-F238E27FC236}">
                  <a16:creationId xmlns:a16="http://schemas.microsoft.com/office/drawing/2014/main" id="{8A9AA987-DFD8-409C-8DCE-DF652C645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">
              <a:extLst>
                <a:ext uri="{FF2B5EF4-FFF2-40B4-BE49-F238E27FC236}">
                  <a16:creationId xmlns:a16="http://schemas.microsoft.com/office/drawing/2014/main" id="{4189528C-3874-4F6B-9845-B204BE88C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C68D3B78-1988-4715-82D5-47CD5D13D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Oval">
              <a:extLst>
                <a:ext uri="{FF2B5EF4-FFF2-40B4-BE49-F238E27FC236}">
                  <a16:creationId xmlns:a16="http://schemas.microsoft.com/office/drawing/2014/main" id="{E1B8B106-0B30-4B37-9868-8417AD447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">
              <a:extLst>
                <a:ext uri="{FF2B5EF4-FFF2-40B4-BE49-F238E27FC236}">
                  <a16:creationId xmlns:a16="http://schemas.microsoft.com/office/drawing/2014/main" id="{15240B94-9AA1-40B6-985D-35C049475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">
              <a:extLst>
                <a:ext uri="{FF2B5EF4-FFF2-40B4-BE49-F238E27FC236}">
                  <a16:creationId xmlns:a16="http://schemas.microsoft.com/office/drawing/2014/main" id="{CB3E0CF0-78F6-4986-B7D6-824DC3B8D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Oval">
              <a:extLst>
                <a:ext uri="{FF2B5EF4-FFF2-40B4-BE49-F238E27FC236}">
                  <a16:creationId xmlns:a16="http://schemas.microsoft.com/office/drawing/2014/main" id="{0748F208-698F-49D1-B6CC-96869FB35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FEF00774-C4B3-4731-BD32-999FBBEB9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Oval">
              <a:extLst>
                <a:ext uri="{FF2B5EF4-FFF2-40B4-BE49-F238E27FC236}">
                  <a16:creationId xmlns:a16="http://schemas.microsoft.com/office/drawing/2014/main" id="{0AC9C0F5-674C-4320-AD2E-0E6C5E575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">
              <a:extLst>
                <a:ext uri="{FF2B5EF4-FFF2-40B4-BE49-F238E27FC236}">
                  <a16:creationId xmlns:a16="http://schemas.microsoft.com/office/drawing/2014/main" id="{40E84465-39EF-47E4-8460-7CF0CE305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">
              <a:extLst>
                <a:ext uri="{FF2B5EF4-FFF2-40B4-BE49-F238E27FC236}">
                  <a16:creationId xmlns:a16="http://schemas.microsoft.com/office/drawing/2014/main" id="{D86DCF7F-8BEF-4D39-8F84-9F74D92A5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Oval">
              <a:extLst>
                <a:ext uri="{FF2B5EF4-FFF2-40B4-BE49-F238E27FC236}">
                  <a16:creationId xmlns:a16="http://schemas.microsoft.com/office/drawing/2014/main" id="{C9D1651D-5C32-4AE7-AC1D-402FFDCF7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">
              <a:extLst>
                <a:ext uri="{FF2B5EF4-FFF2-40B4-BE49-F238E27FC236}">
                  <a16:creationId xmlns:a16="http://schemas.microsoft.com/office/drawing/2014/main" id="{EC48B0CE-513D-454C-8F51-406C604C5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">
              <a:extLst>
                <a:ext uri="{FF2B5EF4-FFF2-40B4-BE49-F238E27FC236}">
                  <a16:creationId xmlns:a16="http://schemas.microsoft.com/office/drawing/2014/main" id="{974EDC09-BF92-4E5E-8BBA-8038385BF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A9673159-1DA0-48B2-AA9C-9A82321FD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EBF82C-A12C-455E-8339-BFFC9A5954E7}"/>
              </a:ext>
            </a:extLst>
          </p:cNvPr>
          <p:cNvSpPr/>
          <p:nvPr/>
        </p:nvSpPr>
        <p:spPr>
          <a:xfrm>
            <a:off x="1303314" y="393141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인기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FDA9D58-CE15-4220-A92A-299D041E461B}"/>
              </a:ext>
            </a:extLst>
          </p:cNvPr>
          <p:cNvSpPr/>
          <p:nvPr/>
        </p:nvSpPr>
        <p:spPr>
          <a:xfrm>
            <a:off x="2064934" y="395110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태그선택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31961F5-4354-4811-A0E7-50AC9FD49139}"/>
              </a:ext>
            </a:extLst>
          </p:cNvPr>
          <p:cNvCxnSpPr>
            <a:cxnSpLocks/>
          </p:cNvCxnSpPr>
          <p:nvPr/>
        </p:nvCxnSpPr>
        <p:spPr>
          <a:xfrm>
            <a:off x="1970317" y="4023736"/>
            <a:ext cx="0" cy="28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FEBF2E7-0776-4427-9BAB-68111820CFC0}"/>
              </a:ext>
            </a:extLst>
          </p:cNvPr>
          <p:cNvSpPr/>
          <p:nvPr/>
        </p:nvSpPr>
        <p:spPr>
          <a:xfrm>
            <a:off x="-2516" y="369653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0092DA1D-FB2A-4137-B220-37247140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8" y="649675"/>
            <a:ext cx="7187004" cy="6040552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11641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로그인 체크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이메일과 비밀번호를 체크하여 로그인한다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이메일 혹은 비밀번호가 틀린 경우 좌측에 </a:t>
                      </a:r>
                      <a:r>
                        <a:rPr lang="en-US" altLang="ko-KR" sz="1400" dirty="0"/>
                        <a:t>‘Wrong email’ / ‘Wrong pw’ </a:t>
                      </a:r>
                      <a:r>
                        <a:rPr lang="ko-KR" altLang="en-US" sz="1400" dirty="0"/>
                        <a:t>라고 빨간 글씨로 표시된다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로그인 유지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로그인 유지버튼 클릭 시 로그아웃하기 전까지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웹로그기록 삭제되기 전까지 유지된다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/>
                        <a:t>보상안내문구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계정을 만들면 화폐가 생긴다는 걸 알려준다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▶로그인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1ED5F-B021-48F1-AF56-8C58AEFEDCB1}"/>
              </a:ext>
            </a:extLst>
          </p:cNvPr>
          <p:cNvSpPr/>
          <p:nvPr/>
        </p:nvSpPr>
        <p:spPr>
          <a:xfrm>
            <a:off x="4083881" y="5779189"/>
            <a:ext cx="676936" cy="255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Cashcode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59F82-4301-454E-8788-90FA6742012D}"/>
              </a:ext>
            </a:extLst>
          </p:cNvPr>
          <p:cNvSpPr txBox="1"/>
          <p:nvPr/>
        </p:nvSpPr>
        <p:spPr>
          <a:xfrm>
            <a:off x="1424539" y="2550695"/>
            <a:ext cx="2319688" cy="161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3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72579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프로필 정보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깃헙</a:t>
                      </a:r>
                      <a:r>
                        <a:rPr lang="ko-KR" altLang="en-US" sz="1400" dirty="0"/>
                        <a:t> 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이력서 개요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이용등급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브론즈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실버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골드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플래티넘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다이아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이력서 열람 버튼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>
                          <a:highlight>
                            <a:srgbClr val="FFFF00"/>
                          </a:highlight>
                        </a:rPr>
                        <a:t>일정</a:t>
                      </a:r>
                      <a:r>
                        <a:rPr lang="ko-KR" altLang="en-US" sz="1400" dirty="0"/>
                        <a:t> 코인을 지불하면 전체 이력서를 확인할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 err="1"/>
                        <a:t>점수판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차트를 이용하여 점수변경이력을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주 단위 보상 수를 바 그래프로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[4] </a:t>
                      </a:r>
                      <a:r>
                        <a:rPr lang="ko-KR" altLang="en-US" sz="1400" dirty="0"/>
                        <a:t>활동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ko-KR" altLang="en-US" sz="1400" dirty="0"/>
                        <a:t>총 답변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 질문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 좋아요 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[5]</a:t>
                      </a:r>
                      <a:r>
                        <a:rPr lang="ko-KR" altLang="en-US" sz="1400" dirty="0"/>
                        <a:t>태그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특정 태그를 통해 얻은 점수와 질문답변수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좋아요 수를 확인할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모든태그를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클릭하면 전체를 볼 수 있는 창이 열린다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[6]</a:t>
                      </a:r>
                      <a:r>
                        <a:rPr lang="ko-KR" altLang="en-US" sz="1400" dirty="0"/>
                        <a:t>질문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답변 히스토리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ko-KR" altLang="en-US" sz="1400" dirty="0"/>
                        <a:t>그 동안 질문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답변한 과거 내역을 볼 수 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탭을 선택하여 질문과 답변을 바꿔서 볼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▶프로필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56D63-C55B-421F-8592-1411C242B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68" y="622724"/>
            <a:ext cx="8123987" cy="57971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9B9515-FC43-45CB-8843-4A778D94FD1E}"/>
              </a:ext>
            </a:extLst>
          </p:cNvPr>
          <p:cNvSpPr/>
          <p:nvPr/>
        </p:nvSpPr>
        <p:spPr>
          <a:xfrm>
            <a:off x="2140814" y="674007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99298-0100-4896-B4C8-D0ACF7890A45}"/>
              </a:ext>
            </a:extLst>
          </p:cNvPr>
          <p:cNvSpPr/>
          <p:nvPr/>
        </p:nvSpPr>
        <p:spPr>
          <a:xfrm>
            <a:off x="321229" y="278663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6" name="그래픽 5" descr="신문">
            <a:extLst>
              <a:ext uri="{FF2B5EF4-FFF2-40B4-BE49-F238E27FC236}">
                <a16:creationId xmlns:a16="http://schemas.microsoft.com/office/drawing/2014/main" id="{523DA0F7-4589-45E1-8AFA-34BA228A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7106" y="2359087"/>
            <a:ext cx="457200" cy="457200"/>
          </a:xfrm>
          <a:prstGeom prst="rect">
            <a:avLst/>
          </a:prstGeom>
        </p:spPr>
      </p:pic>
      <p:grpSp>
        <p:nvGrpSpPr>
          <p:cNvPr id="13" name="Column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E510D2F-E310-4BA3-926F-BC262FE90DB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8485" y="2798355"/>
            <a:ext cx="1655029" cy="906102"/>
            <a:chOff x="1639094" y="1022032"/>
            <a:chExt cx="2933387" cy="2013347"/>
          </a:xfrm>
        </p:grpSpPr>
        <p:sp>
          <p:nvSpPr>
            <p:cNvPr id="14" name="Tile Background">
              <a:extLst>
                <a:ext uri="{FF2B5EF4-FFF2-40B4-BE49-F238E27FC236}">
                  <a16:creationId xmlns:a16="http://schemas.microsoft.com/office/drawing/2014/main" id="{F64D74E1-7406-4A18-9BD0-A9E09BD3E5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이번 주 보상 수</a:t>
              </a:r>
              <a:endParaRPr lang="en-US" sz="105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504C7078-89D3-48C8-B0D7-E425F51CDAA5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639101" y="1645055"/>
              <a:ext cx="2933380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" name="Lines">
              <a:extLst>
                <a:ext uri="{FF2B5EF4-FFF2-40B4-BE49-F238E27FC236}">
                  <a16:creationId xmlns:a16="http://schemas.microsoft.com/office/drawing/2014/main" id="{8B8DCFEB-031B-4C65-92EB-4F742A79F9F7}"/>
                </a:ext>
              </a:extLst>
            </p:cNvPr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73" name="Line">
                <a:extLst>
                  <a:ext uri="{FF2B5EF4-FFF2-40B4-BE49-F238E27FC236}">
                    <a16:creationId xmlns:a16="http://schemas.microsoft.com/office/drawing/2014/main" id="{16EDF1D0-1594-471B-9184-2AE750C5D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Line">
                <a:extLst>
                  <a:ext uri="{FF2B5EF4-FFF2-40B4-BE49-F238E27FC236}">
                    <a16:creationId xmlns:a16="http://schemas.microsoft.com/office/drawing/2014/main" id="{12B07C18-3B70-401E-933F-6B4642D79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Line">
                <a:extLst>
                  <a:ext uri="{FF2B5EF4-FFF2-40B4-BE49-F238E27FC236}">
                    <a16:creationId xmlns:a16="http://schemas.microsoft.com/office/drawing/2014/main" id="{E6F8085E-7EF1-4FF9-A0DD-47852D11A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Line">
                <a:extLst>
                  <a:ext uri="{FF2B5EF4-FFF2-40B4-BE49-F238E27FC236}">
                    <a16:creationId xmlns:a16="http://schemas.microsoft.com/office/drawing/2014/main" id="{9848C220-6541-4057-A016-E4AA357F0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23A86484-659C-438D-8317-C3CA1EE46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X Axis Labels">
              <a:extLst>
                <a:ext uri="{FF2B5EF4-FFF2-40B4-BE49-F238E27FC236}">
                  <a16:creationId xmlns:a16="http://schemas.microsoft.com/office/drawing/2014/main" id="{14CF5769-CCD2-4592-8701-A7D134479497}"/>
                </a:ext>
              </a:extLst>
            </p:cNvPr>
            <p:cNvGrpSpPr/>
            <p:nvPr/>
          </p:nvGrpSpPr>
          <p:grpSpPr>
            <a:xfrm>
              <a:off x="1980204" y="2901036"/>
              <a:ext cx="2393506" cy="78531"/>
              <a:chOff x="1980204" y="2901036"/>
              <a:chExt cx="2393506" cy="78531"/>
            </a:xfrm>
          </p:grpSpPr>
          <p:sp>
            <p:nvSpPr>
              <p:cNvPr id="61" name="Label">
                <a:extLst>
                  <a:ext uri="{FF2B5EF4-FFF2-40B4-BE49-F238E27FC236}">
                    <a16:creationId xmlns:a16="http://schemas.microsoft.com/office/drawing/2014/main" id="{0D082A8D-F43A-4F49-94CB-5B3F8486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204" y="2902623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>
                <a:extLst>
                  <a:ext uri="{FF2B5EF4-FFF2-40B4-BE49-F238E27FC236}">
                    <a16:creationId xmlns:a16="http://schemas.microsoft.com/office/drawing/2014/main" id="{00AC8529-E900-4D5B-8C64-049F0302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921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3" name="Label">
                <a:extLst>
                  <a:ext uri="{FF2B5EF4-FFF2-40B4-BE49-F238E27FC236}">
                    <a16:creationId xmlns:a16="http://schemas.microsoft.com/office/drawing/2014/main" id="{5CD9374E-2960-4B83-88CE-592154B89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630" y="2902623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4" name="Label">
                <a:extLst>
                  <a:ext uri="{FF2B5EF4-FFF2-40B4-BE49-F238E27FC236}">
                    <a16:creationId xmlns:a16="http://schemas.microsoft.com/office/drawing/2014/main" id="{DFFD5550-B035-4E2C-BAF3-4CAB7DD59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53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5" name="Label">
                <a:extLst>
                  <a:ext uri="{FF2B5EF4-FFF2-40B4-BE49-F238E27FC236}">
                    <a16:creationId xmlns:a16="http://schemas.microsoft.com/office/drawing/2014/main" id="{554D7FFA-32E7-4D3A-806F-E03484CD5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63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6" name="Label">
                <a:extLst>
                  <a:ext uri="{FF2B5EF4-FFF2-40B4-BE49-F238E27FC236}">
                    <a16:creationId xmlns:a16="http://schemas.microsoft.com/office/drawing/2014/main" id="{715D7687-4AAE-4E4F-B461-7123A2EE5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576" y="2902623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7" name="Label">
                <a:extLst>
                  <a:ext uri="{FF2B5EF4-FFF2-40B4-BE49-F238E27FC236}">
                    <a16:creationId xmlns:a16="http://schemas.microsoft.com/office/drawing/2014/main" id="{3960B850-C99C-46B6-9AC9-AD1FB432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7" y="2902623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8" name="Label">
                <a:extLst>
                  <a:ext uri="{FF2B5EF4-FFF2-40B4-BE49-F238E27FC236}">
                    <a16:creationId xmlns:a16="http://schemas.microsoft.com/office/drawing/2014/main" id="{D6A68C38-EEC7-4367-8473-9E4B99D1F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789" y="2902623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9" name="Label">
                <a:extLst>
                  <a:ext uri="{FF2B5EF4-FFF2-40B4-BE49-F238E27FC236}">
                    <a16:creationId xmlns:a16="http://schemas.microsoft.com/office/drawing/2014/main" id="{5FC8B6C6-4392-4B17-8004-2D19320AE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726" y="2902623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0" name="Label">
                <a:extLst>
                  <a:ext uri="{FF2B5EF4-FFF2-40B4-BE49-F238E27FC236}">
                    <a16:creationId xmlns:a16="http://schemas.microsoft.com/office/drawing/2014/main" id="{B415625C-2794-4B3C-9B77-30F22A281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635" y="2901036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1" name="Label">
                <a:extLst>
                  <a:ext uri="{FF2B5EF4-FFF2-40B4-BE49-F238E27FC236}">
                    <a16:creationId xmlns:a16="http://schemas.microsoft.com/office/drawing/2014/main" id="{AB725D80-5F23-4D6B-AEED-E8DDB9899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5733" y="2902623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72" name="Label">
                <a:extLst>
                  <a:ext uri="{FF2B5EF4-FFF2-40B4-BE49-F238E27FC236}">
                    <a16:creationId xmlns:a16="http://schemas.microsoft.com/office/drawing/2014/main" id="{C611C24A-0B30-4561-BF1A-D6A0550F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252" y="2902623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9" name="Series 1 Data">
              <a:extLst>
                <a:ext uri="{FF2B5EF4-FFF2-40B4-BE49-F238E27FC236}">
                  <a16:creationId xmlns:a16="http://schemas.microsoft.com/office/drawing/2014/main" id="{9704F955-369D-4DB0-B31F-D761F63779F3}"/>
                </a:ext>
              </a:extLst>
            </p:cNvPr>
            <p:cNvGrpSpPr/>
            <p:nvPr/>
          </p:nvGrpSpPr>
          <p:grpSpPr>
            <a:xfrm>
              <a:off x="1920081" y="1791373"/>
              <a:ext cx="2438400" cy="1065213"/>
              <a:chOff x="1920081" y="1791373"/>
              <a:chExt cx="2438400" cy="1065213"/>
            </a:xfrm>
          </p:grpSpPr>
          <p:sp>
            <p:nvSpPr>
              <p:cNvPr id="49" name="Column">
                <a:extLst>
                  <a:ext uri="{FF2B5EF4-FFF2-40B4-BE49-F238E27FC236}">
                    <a16:creationId xmlns:a16="http://schemas.microsoft.com/office/drawing/2014/main" id="{985AC80C-DFC8-4FAD-9F5D-D507DD58B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081" y="2421611"/>
                <a:ext cx="80962" cy="43497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Column">
                <a:extLst>
                  <a:ext uri="{FF2B5EF4-FFF2-40B4-BE49-F238E27FC236}">
                    <a16:creationId xmlns:a16="http://schemas.microsoft.com/office/drawing/2014/main" id="{4FCF3F9D-C659-40E4-8C74-70BEF6C13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394" y="2404148"/>
                <a:ext cx="80962" cy="452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Column">
                <a:extLst>
                  <a:ext uri="{FF2B5EF4-FFF2-40B4-BE49-F238E27FC236}">
                    <a16:creationId xmlns:a16="http://schemas.microsoft.com/office/drawing/2014/main" id="{667F860B-2EA1-4EF3-A56D-8C4201A1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706" y="2266036"/>
                <a:ext cx="80962" cy="5905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Column">
                <a:extLst>
                  <a:ext uri="{FF2B5EF4-FFF2-40B4-BE49-F238E27FC236}">
                    <a16:creationId xmlns:a16="http://schemas.microsoft.com/office/drawing/2014/main" id="{E74D906A-BA30-49EC-B500-2A749D1CC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19" y="2305723"/>
                <a:ext cx="80962" cy="5508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Column">
                <a:extLst>
                  <a:ext uri="{FF2B5EF4-FFF2-40B4-BE49-F238E27FC236}">
                    <a16:creationId xmlns:a16="http://schemas.microsoft.com/office/drawing/2014/main" id="{32991D55-3ED2-4B47-A09A-B5CAF943D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7331" y="2340648"/>
                <a:ext cx="80962" cy="5159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Column">
                <a:extLst>
                  <a:ext uri="{FF2B5EF4-FFF2-40B4-BE49-F238E27FC236}">
                    <a16:creationId xmlns:a16="http://schemas.microsoft.com/office/drawing/2014/main" id="{07380BB8-10A0-4470-9883-D4B75C9B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1644" y="2270798"/>
                <a:ext cx="80962" cy="58578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Column">
                <a:extLst>
                  <a:ext uri="{FF2B5EF4-FFF2-40B4-BE49-F238E27FC236}">
                    <a16:creationId xmlns:a16="http://schemas.microsoft.com/office/drawing/2014/main" id="{FEC5FA48-C995-4AFC-9655-2450AF67B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956" y="2369223"/>
                <a:ext cx="80962" cy="48736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Column">
                <a:extLst>
                  <a:ext uri="{FF2B5EF4-FFF2-40B4-BE49-F238E27FC236}">
                    <a16:creationId xmlns:a16="http://schemas.microsoft.com/office/drawing/2014/main" id="{5325998C-AE95-4F25-B1DB-AB1C1123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269" y="2069186"/>
                <a:ext cx="80962" cy="78740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Column">
                <a:extLst>
                  <a:ext uri="{FF2B5EF4-FFF2-40B4-BE49-F238E27FC236}">
                    <a16:creationId xmlns:a16="http://schemas.microsoft.com/office/drawing/2014/main" id="{B75C7FE9-A035-47CC-A615-5E625A6E8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581" y="2023148"/>
                <a:ext cx="80962" cy="833437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Column">
                <a:extLst>
                  <a:ext uri="{FF2B5EF4-FFF2-40B4-BE49-F238E27FC236}">
                    <a16:creationId xmlns:a16="http://schemas.microsoft.com/office/drawing/2014/main" id="{645767E9-4C41-4CF4-9BEC-BE9F0DCEA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894" y="1970761"/>
                <a:ext cx="80962" cy="885825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Column">
                <a:extLst>
                  <a:ext uri="{FF2B5EF4-FFF2-40B4-BE49-F238E27FC236}">
                    <a16:creationId xmlns:a16="http://schemas.microsoft.com/office/drawing/2014/main" id="{5416A2F6-80B7-4262-A6AE-EB5645DEB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206" y="1791373"/>
                <a:ext cx="80962" cy="10652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Column">
                <a:extLst>
                  <a:ext uri="{FF2B5EF4-FFF2-40B4-BE49-F238E27FC236}">
                    <a16:creationId xmlns:a16="http://schemas.microsoft.com/office/drawing/2014/main" id="{EB9829DE-19EA-4FBF-91A0-9DA1F6321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7519" y="2439073"/>
                <a:ext cx="80962" cy="417512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Series 2 Data">
              <a:extLst>
                <a:ext uri="{FF2B5EF4-FFF2-40B4-BE49-F238E27FC236}">
                  <a16:creationId xmlns:a16="http://schemas.microsoft.com/office/drawing/2014/main" id="{B44DE06F-B989-4173-9CB9-DA48B7ABF9DE}"/>
                </a:ext>
              </a:extLst>
            </p:cNvPr>
            <p:cNvGrpSpPr/>
            <p:nvPr/>
          </p:nvGrpSpPr>
          <p:grpSpPr>
            <a:xfrm>
              <a:off x="2001044" y="1848523"/>
              <a:ext cx="2438399" cy="1008063"/>
              <a:chOff x="2001044" y="1848523"/>
              <a:chExt cx="2438399" cy="1008063"/>
            </a:xfrm>
          </p:grpSpPr>
          <p:sp>
            <p:nvSpPr>
              <p:cNvPr id="37" name="Column">
                <a:extLst>
                  <a:ext uri="{FF2B5EF4-FFF2-40B4-BE49-F238E27FC236}">
                    <a16:creationId xmlns:a16="http://schemas.microsoft.com/office/drawing/2014/main" id="{7EBED5FD-8E74-484A-BA23-6745906FC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044" y="2397798"/>
                <a:ext cx="80962" cy="4587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Column">
                <a:extLst>
                  <a:ext uri="{FF2B5EF4-FFF2-40B4-BE49-F238E27FC236}">
                    <a16:creationId xmlns:a16="http://schemas.microsoft.com/office/drawing/2014/main" id="{0527466E-F173-4B09-B810-1221FC222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356" y="2369223"/>
                <a:ext cx="80962" cy="4873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Column">
                <a:extLst>
                  <a:ext uri="{FF2B5EF4-FFF2-40B4-BE49-F238E27FC236}">
                    <a16:creationId xmlns:a16="http://schemas.microsoft.com/office/drawing/2014/main" id="{01CA8E59-5D78-4CA7-B8A3-F144232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669" y="2334298"/>
                <a:ext cx="80962" cy="522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Column">
                <a:extLst>
                  <a:ext uri="{FF2B5EF4-FFF2-40B4-BE49-F238E27FC236}">
                    <a16:creationId xmlns:a16="http://schemas.microsoft.com/office/drawing/2014/main" id="{6149BE8D-DD09-4E84-8C55-ED1498880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981" y="2340648"/>
                <a:ext cx="80962" cy="515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Column">
                <a:extLst>
                  <a:ext uri="{FF2B5EF4-FFF2-40B4-BE49-F238E27FC236}">
                    <a16:creationId xmlns:a16="http://schemas.microsoft.com/office/drawing/2014/main" id="{2872FE32-175A-41DF-B32A-591117EB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94" y="2364461"/>
                <a:ext cx="80962" cy="492125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Column">
                <a:extLst>
                  <a:ext uri="{FF2B5EF4-FFF2-40B4-BE49-F238E27FC236}">
                    <a16:creationId xmlns:a16="http://schemas.microsoft.com/office/drawing/2014/main" id="{A7E73CEF-4B90-41F8-AD03-D11C193DF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606" y="2248573"/>
                <a:ext cx="80962" cy="60801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Column">
                <a:extLst>
                  <a:ext uri="{FF2B5EF4-FFF2-40B4-BE49-F238E27FC236}">
                    <a16:creationId xmlns:a16="http://schemas.microsoft.com/office/drawing/2014/main" id="{3D0AAFFD-100D-4A1B-92F7-AD2A5907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919" y="2346998"/>
                <a:ext cx="80962" cy="5095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Column">
                <a:extLst>
                  <a:ext uri="{FF2B5EF4-FFF2-40B4-BE49-F238E27FC236}">
                    <a16:creationId xmlns:a16="http://schemas.microsoft.com/office/drawing/2014/main" id="{AA2FCB7A-43E8-45DB-9BB0-A1FDBD2D5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231" y="2086648"/>
                <a:ext cx="80962" cy="76993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Column">
                <a:extLst>
                  <a:ext uri="{FF2B5EF4-FFF2-40B4-BE49-F238E27FC236}">
                    <a16:creationId xmlns:a16="http://schemas.microsoft.com/office/drawing/2014/main" id="{AF9AB919-514E-4FFA-8ABD-1F4D91C9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544" y="1992986"/>
                <a:ext cx="80962" cy="863600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Column">
                <a:extLst>
                  <a:ext uri="{FF2B5EF4-FFF2-40B4-BE49-F238E27FC236}">
                    <a16:creationId xmlns:a16="http://schemas.microsoft.com/office/drawing/2014/main" id="{BDB18B39-3DFA-4000-8D2A-46BBCED7F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856" y="1953298"/>
                <a:ext cx="80962" cy="9032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Column">
                <a:extLst>
                  <a:ext uri="{FF2B5EF4-FFF2-40B4-BE49-F238E27FC236}">
                    <a16:creationId xmlns:a16="http://schemas.microsoft.com/office/drawing/2014/main" id="{9C9600A4-06E4-479C-9EF4-024068E92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169" y="1848523"/>
                <a:ext cx="80962" cy="1008062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Column">
                <a:extLst>
                  <a:ext uri="{FF2B5EF4-FFF2-40B4-BE49-F238E27FC236}">
                    <a16:creationId xmlns:a16="http://schemas.microsoft.com/office/drawing/2014/main" id="{1BF575D9-C72E-40BC-B5C5-09140CADC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481" y="2410498"/>
                <a:ext cx="80962" cy="446087"/>
              </a:xfrm>
              <a:prstGeom prst="rect">
                <a:avLst/>
              </a:prstGeom>
              <a:solidFill>
                <a:srgbClr val="2B405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1" name="Series">
              <a:extLst>
                <a:ext uri="{FF2B5EF4-FFF2-40B4-BE49-F238E27FC236}">
                  <a16:creationId xmlns:a16="http://schemas.microsoft.com/office/drawing/2014/main" id="{7B9B54BA-D472-4F45-93D5-BB9AADEA7E74}"/>
                </a:ext>
              </a:extLst>
            </p:cNvPr>
            <p:cNvGrpSpPr/>
            <p:nvPr/>
          </p:nvGrpSpPr>
          <p:grpSpPr>
            <a:xfrm>
              <a:off x="1696244" y="1327294"/>
              <a:ext cx="1086987" cy="154205"/>
              <a:chOff x="1696244" y="1327294"/>
              <a:chExt cx="1086987" cy="154205"/>
            </a:xfrm>
          </p:grpSpPr>
          <p:sp>
            <p:nvSpPr>
              <p:cNvPr id="32" name="Series">
                <a:extLst>
                  <a:ext uri="{FF2B5EF4-FFF2-40B4-BE49-F238E27FC236}">
                    <a16:creationId xmlns:a16="http://schemas.microsoft.com/office/drawing/2014/main" id="{C9B7529E-6823-44A1-8BDD-5F816DADD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33" name="Series Label">
                <a:extLst>
                  <a:ext uri="{FF2B5EF4-FFF2-40B4-BE49-F238E27FC236}">
                    <a16:creationId xmlns:a16="http://schemas.microsoft.com/office/drawing/2014/main" id="{65869B9A-01F5-4022-AF0E-714EC805B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4" name="Series Color">
                <a:extLst>
                  <a:ext uri="{FF2B5EF4-FFF2-40B4-BE49-F238E27FC236}">
                    <a16:creationId xmlns:a16="http://schemas.microsoft.com/office/drawing/2014/main" id="{6ED9A07F-4720-4030-9EFA-6E51C93B9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Series Label">
                <a:extLst>
                  <a:ext uri="{FF2B5EF4-FFF2-40B4-BE49-F238E27FC236}">
                    <a16:creationId xmlns:a16="http://schemas.microsoft.com/office/drawing/2014/main" id="{B3A13A3F-437F-4B56-9BA2-9991A2687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506" y="1327294"/>
                <a:ext cx="383725" cy="154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6" name="Series Color">
                <a:extLst>
                  <a:ext uri="{FF2B5EF4-FFF2-40B4-BE49-F238E27FC236}">
                    <a16:creationId xmlns:a16="http://schemas.microsoft.com/office/drawing/2014/main" id="{DD9594C8-6C87-44D3-B791-519217A9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2" name="Y Axis Labels">
              <a:extLst>
                <a:ext uri="{FF2B5EF4-FFF2-40B4-BE49-F238E27FC236}">
                  <a16:creationId xmlns:a16="http://schemas.microsoft.com/office/drawing/2014/main" id="{F733D2F3-22EE-417F-A5B4-58CE7CCE0B49}"/>
                </a:ext>
              </a:extLst>
            </p:cNvPr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23" name="Label">
                <a:extLst>
                  <a:ext uri="{FF2B5EF4-FFF2-40B4-BE49-F238E27FC236}">
                    <a16:creationId xmlns:a16="http://schemas.microsoft.com/office/drawing/2014/main" id="{501BE602-10BD-44D4-8259-71B791A5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4" name="Label">
                <a:extLst>
                  <a:ext uri="{FF2B5EF4-FFF2-40B4-BE49-F238E27FC236}">
                    <a16:creationId xmlns:a16="http://schemas.microsoft.com/office/drawing/2014/main" id="{46DF691A-661A-46F0-A122-46710773D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26" name="Label">
                <a:extLst>
                  <a:ext uri="{FF2B5EF4-FFF2-40B4-BE49-F238E27FC236}">
                    <a16:creationId xmlns:a16="http://schemas.microsoft.com/office/drawing/2014/main" id="{701F9694-C75D-43F1-86C0-ABBEA22D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0" name="Label">
                <a:extLst>
                  <a:ext uri="{FF2B5EF4-FFF2-40B4-BE49-F238E27FC236}">
                    <a16:creationId xmlns:a16="http://schemas.microsoft.com/office/drawing/2014/main" id="{D598B4C0-3C6A-421C-87B5-42BC00D9C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31" name="Label">
                <a:extLst>
                  <a:ext uri="{FF2B5EF4-FFF2-40B4-BE49-F238E27FC236}">
                    <a16:creationId xmlns:a16="http://schemas.microsoft.com/office/drawing/2014/main" id="{CFAD0574-70A3-4D6F-98F3-E07836713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</p:grpSp>
      <p:sp>
        <p:nvSpPr>
          <p:cNvPr id="79" name="Button">
            <a:extLst>
              <a:ext uri="{FF2B5EF4-FFF2-40B4-BE49-F238E27FC236}">
                <a16:creationId xmlns:a16="http://schemas.microsoft.com/office/drawing/2014/main" id="{EE548733-5A76-44C0-9551-C51BE6D4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154" y="248721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이력서 열람하기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853AE-FF7D-4D77-81B8-3A506FD2B75B}"/>
              </a:ext>
            </a:extLst>
          </p:cNvPr>
          <p:cNvSpPr txBox="1"/>
          <p:nvPr/>
        </p:nvSpPr>
        <p:spPr>
          <a:xfrm>
            <a:off x="2854717" y="2469080"/>
            <a:ext cx="4500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이력서 개요가 나오는 부분입니다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자세한 열람은 버튼클릭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7F6096-5BCF-499E-8B34-FBD79AE11F9F}"/>
              </a:ext>
            </a:extLst>
          </p:cNvPr>
          <p:cNvSpPr/>
          <p:nvPr/>
        </p:nvSpPr>
        <p:spPr>
          <a:xfrm>
            <a:off x="7163862" y="2170710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5A8488-2639-4F66-83BB-641D42C6FDFF}"/>
              </a:ext>
            </a:extLst>
          </p:cNvPr>
          <p:cNvSpPr/>
          <p:nvPr/>
        </p:nvSpPr>
        <p:spPr>
          <a:xfrm>
            <a:off x="2942994" y="279835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B2EDEC-4D00-44E7-8E29-AF1ACC4C7BB2}"/>
              </a:ext>
            </a:extLst>
          </p:cNvPr>
          <p:cNvSpPr/>
          <p:nvPr/>
        </p:nvSpPr>
        <p:spPr>
          <a:xfrm>
            <a:off x="5524535" y="278663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7D35BB-6A1A-4031-98E4-79511175381B}"/>
              </a:ext>
            </a:extLst>
          </p:cNvPr>
          <p:cNvSpPr/>
          <p:nvPr/>
        </p:nvSpPr>
        <p:spPr>
          <a:xfrm>
            <a:off x="321229" y="474954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84" name="Cutout">
            <a:extLst>
              <a:ext uri="{FF2B5EF4-FFF2-40B4-BE49-F238E27FC236}">
                <a16:creationId xmlns:a16="http://schemas.microsoft.com/office/drawing/2014/main" id="{2F7B0450-5560-47A8-81AF-34BE41090851}"/>
              </a:ext>
            </a:extLst>
          </p:cNvPr>
          <p:cNvGrpSpPr/>
          <p:nvPr/>
        </p:nvGrpSpPr>
        <p:grpSpPr>
          <a:xfrm rot="5400000">
            <a:off x="4020202" y="2636712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5" name="Fill">
              <a:extLst>
                <a:ext uri="{FF2B5EF4-FFF2-40B4-BE49-F238E27FC236}">
                  <a16:creationId xmlns:a16="http://schemas.microsoft.com/office/drawing/2014/main" id="{4E921956-FCAE-41AF-8757-2868FB91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Border">
              <a:extLst>
                <a:ext uri="{FF2B5EF4-FFF2-40B4-BE49-F238E27FC236}">
                  <a16:creationId xmlns:a16="http://schemas.microsoft.com/office/drawing/2014/main" id="{BC250F81-3692-433A-AF6D-86E77D7AD9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Progress Bar">
            <a:extLst>
              <a:ext uri="{FF2B5EF4-FFF2-40B4-BE49-F238E27FC236}">
                <a16:creationId xmlns:a16="http://schemas.microsoft.com/office/drawing/2014/main" id="{AE192277-D733-473E-8297-AC803E464899}"/>
              </a:ext>
            </a:extLst>
          </p:cNvPr>
          <p:cNvGrpSpPr/>
          <p:nvPr/>
        </p:nvGrpSpPr>
        <p:grpSpPr>
          <a:xfrm>
            <a:off x="436743" y="6392340"/>
            <a:ext cx="7206191" cy="135408"/>
            <a:chOff x="595686" y="1261242"/>
            <a:chExt cx="1772836" cy="38100"/>
          </a:xfrm>
        </p:grpSpPr>
        <p:sp>
          <p:nvSpPr>
            <p:cNvPr id="110" name="Track">
              <a:extLst>
                <a:ext uri="{FF2B5EF4-FFF2-40B4-BE49-F238E27FC236}">
                  <a16:creationId xmlns:a16="http://schemas.microsoft.com/office/drawing/2014/main" id="{622F7B89-0E31-468E-9CD3-A4AC6D036E27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Progress">
              <a:extLst>
                <a:ext uri="{FF2B5EF4-FFF2-40B4-BE49-F238E27FC236}">
                  <a16:creationId xmlns:a16="http://schemas.microsoft.com/office/drawing/2014/main" id="{C37A5327-0914-44BD-A472-EA1853D044DB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Oval">
              <a:extLst>
                <a:ext uri="{FF2B5EF4-FFF2-40B4-BE49-F238E27FC236}">
                  <a16:creationId xmlns:a16="http://schemas.microsoft.com/office/drawing/2014/main" id="{73F40B05-54EE-48D0-B582-A6D32930B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21EC9CB6-7BD1-41C8-B56B-A6718F59C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Oval">
              <a:extLst>
                <a:ext uri="{FF2B5EF4-FFF2-40B4-BE49-F238E27FC236}">
                  <a16:creationId xmlns:a16="http://schemas.microsoft.com/office/drawing/2014/main" id="{8DE13A15-C047-4A29-9A05-48BF297A9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Oval">
              <a:extLst>
                <a:ext uri="{FF2B5EF4-FFF2-40B4-BE49-F238E27FC236}">
                  <a16:creationId xmlns:a16="http://schemas.microsoft.com/office/drawing/2014/main" id="{3437F30C-4946-4A56-B45A-5D6EFEDE4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Oval">
              <a:extLst>
                <a:ext uri="{FF2B5EF4-FFF2-40B4-BE49-F238E27FC236}">
                  <a16:creationId xmlns:a16="http://schemas.microsoft.com/office/drawing/2014/main" id="{09C8F174-E953-4C8A-BC93-CDB0B0F8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Oval">
              <a:extLst>
                <a:ext uri="{FF2B5EF4-FFF2-40B4-BE49-F238E27FC236}">
                  <a16:creationId xmlns:a16="http://schemas.microsoft.com/office/drawing/2014/main" id="{510D40D3-99BE-4F0F-B6F9-FFFF4D682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Oval">
              <a:extLst>
                <a:ext uri="{FF2B5EF4-FFF2-40B4-BE49-F238E27FC236}">
                  <a16:creationId xmlns:a16="http://schemas.microsoft.com/office/drawing/2014/main" id="{34325684-A6A5-4D43-8BA1-55965E0F7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Oval">
              <a:extLst>
                <a:ext uri="{FF2B5EF4-FFF2-40B4-BE49-F238E27FC236}">
                  <a16:creationId xmlns:a16="http://schemas.microsoft.com/office/drawing/2014/main" id="{06EFFE33-230C-4834-9545-38B82214D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E06893ED-5AA1-4A62-858A-6F2D37B16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Oval">
              <a:extLst>
                <a:ext uri="{FF2B5EF4-FFF2-40B4-BE49-F238E27FC236}">
                  <a16:creationId xmlns:a16="http://schemas.microsoft.com/office/drawing/2014/main" id="{FD3B010D-B59F-4ACC-9EE3-845227DC6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Oval">
              <a:extLst>
                <a:ext uri="{FF2B5EF4-FFF2-40B4-BE49-F238E27FC236}">
                  <a16:creationId xmlns:a16="http://schemas.microsoft.com/office/drawing/2014/main" id="{01AE2189-BE6D-44FA-9FE7-13120CF10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Oval">
              <a:extLst>
                <a:ext uri="{FF2B5EF4-FFF2-40B4-BE49-F238E27FC236}">
                  <a16:creationId xmlns:a16="http://schemas.microsoft.com/office/drawing/2014/main" id="{DA2B3B6E-6123-4B87-9DA5-C597761C6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Oval">
              <a:extLst>
                <a:ext uri="{FF2B5EF4-FFF2-40B4-BE49-F238E27FC236}">
                  <a16:creationId xmlns:a16="http://schemas.microsoft.com/office/drawing/2014/main" id="{27554500-692A-4AF1-AB68-B63AEA8E3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Oval">
              <a:extLst>
                <a:ext uri="{FF2B5EF4-FFF2-40B4-BE49-F238E27FC236}">
                  <a16:creationId xmlns:a16="http://schemas.microsoft.com/office/drawing/2014/main" id="{254B6F1B-321D-486D-B233-B4ED1A3F9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Oval">
              <a:extLst>
                <a:ext uri="{FF2B5EF4-FFF2-40B4-BE49-F238E27FC236}">
                  <a16:creationId xmlns:a16="http://schemas.microsoft.com/office/drawing/2014/main" id="{E8FE7867-CF6A-427C-B91F-831234AC8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060B89-C024-4B6B-BF06-42081414868F}"/>
              </a:ext>
            </a:extLst>
          </p:cNvPr>
          <p:cNvSpPr/>
          <p:nvPr/>
        </p:nvSpPr>
        <p:spPr>
          <a:xfrm>
            <a:off x="1526119" y="6048219"/>
            <a:ext cx="906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진행가능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852D5-5F0F-4D6C-9DB1-38247B8EF009}"/>
              </a:ext>
            </a:extLst>
          </p:cNvPr>
          <p:cNvSpPr/>
          <p:nvPr/>
        </p:nvSpPr>
        <p:spPr>
          <a:xfrm>
            <a:off x="577228" y="6048220"/>
            <a:ext cx="731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진행중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FE26AC8-36FD-4549-A17C-14C1E66C7278}"/>
              </a:ext>
            </a:extLst>
          </p:cNvPr>
          <p:cNvSpPr/>
          <p:nvPr/>
        </p:nvSpPr>
        <p:spPr>
          <a:xfrm>
            <a:off x="3661106" y="6048219"/>
            <a:ext cx="906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>
                <a:latin typeface="+mn-ea"/>
              </a:rPr>
              <a:t>진행완료</a:t>
            </a:r>
            <a:endParaRPr lang="en-US" altLang="ko-KR" sz="700" dirty="0">
              <a:latin typeface="+mn-ea"/>
            </a:endParaRPr>
          </a:p>
          <a:p>
            <a:pPr algn="ctr"/>
            <a:r>
              <a:rPr lang="ko-KR" altLang="en-US" sz="700" dirty="0">
                <a:latin typeface="+mn-ea"/>
              </a:rPr>
              <a:t>퀘스트</a:t>
            </a:r>
          </a:p>
        </p:txBody>
      </p:sp>
    </p:spTree>
    <p:extLst>
      <p:ext uri="{BB962C8B-B14F-4D97-AF65-F5344CB8AC3E}">
        <p14:creationId xmlns:p14="http://schemas.microsoft.com/office/powerpoint/2010/main" val="21284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69274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진행중 </a:t>
                      </a:r>
                      <a:r>
                        <a:rPr lang="ko-KR" altLang="en-US" sz="1400" dirty="0" err="1"/>
                        <a:t>목록탭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진행중인 퀘스트를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진행도 퍼센티지에 따라 바가 오른쪽으로 채워진다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진행완료시 획득점수를 확인 할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진행가능 퀘스트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진행가능한 퀘스트를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획득가능한 점수를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[3] </a:t>
                      </a:r>
                      <a:r>
                        <a:rPr lang="ko-KR" altLang="en-US" sz="1400" dirty="0"/>
                        <a:t>진행완료 퀘스트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그동안 진행완료한 퀘스트를 보며 성취감을 얻을 수 있게 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▶프로필</a:t>
            </a:r>
          </a:p>
        </p:txBody>
      </p:sp>
      <p:grpSp>
        <p:nvGrpSpPr>
          <p:cNvPr id="12" name="Progress Bar">
            <a:extLst>
              <a:ext uri="{FF2B5EF4-FFF2-40B4-BE49-F238E27FC236}">
                <a16:creationId xmlns:a16="http://schemas.microsoft.com/office/drawing/2014/main" id="{5ADCDF16-EF15-42AA-BAEC-E4DD92FD95F7}"/>
              </a:ext>
            </a:extLst>
          </p:cNvPr>
          <p:cNvGrpSpPr/>
          <p:nvPr/>
        </p:nvGrpSpPr>
        <p:grpSpPr>
          <a:xfrm>
            <a:off x="403542" y="1416725"/>
            <a:ext cx="6363020" cy="210983"/>
            <a:chOff x="595686" y="1261242"/>
            <a:chExt cx="1772836" cy="38100"/>
          </a:xfrm>
        </p:grpSpPr>
        <p:sp>
          <p:nvSpPr>
            <p:cNvPr id="13" name="Track">
              <a:extLst>
                <a:ext uri="{FF2B5EF4-FFF2-40B4-BE49-F238E27FC236}">
                  <a16:creationId xmlns:a16="http://schemas.microsoft.com/office/drawing/2014/main" id="{8A971C4F-7CDD-4210-B705-927392D3C594}"/>
                </a:ext>
              </a:extLst>
            </p:cNvPr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Progress">
              <a:extLst>
                <a:ext uri="{FF2B5EF4-FFF2-40B4-BE49-F238E27FC236}">
                  <a16:creationId xmlns:a16="http://schemas.microsoft.com/office/drawing/2014/main" id="{BC5C91C3-6EE8-4157-AC8B-D0955F545527}"/>
                </a:ext>
              </a:extLst>
            </p:cNvPr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">
              <a:extLst>
                <a:ext uri="{FF2B5EF4-FFF2-40B4-BE49-F238E27FC236}">
                  <a16:creationId xmlns:a16="http://schemas.microsoft.com/office/drawing/2014/main" id="{C82C8061-9FCF-4D78-B62A-387355F04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">
              <a:extLst>
                <a:ext uri="{FF2B5EF4-FFF2-40B4-BE49-F238E27FC236}">
                  <a16:creationId xmlns:a16="http://schemas.microsoft.com/office/drawing/2014/main" id="{F3741888-7742-43AF-82D1-A1AE62586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">
              <a:extLst>
                <a:ext uri="{FF2B5EF4-FFF2-40B4-BE49-F238E27FC236}">
                  <a16:creationId xmlns:a16="http://schemas.microsoft.com/office/drawing/2014/main" id="{398013A8-6EF5-4A63-980B-10E7B3A04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">
              <a:extLst>
                <a:ext uri="{FF2B5EF4-FFF2-40B4-BE49-F238E27FC236}">
                  <a16:creationId xmlns:a16="http://schemas.microsoft.com/office/drawing/2014/main" id="{1369C5E9-10DF-4A5E-AB36-4C16960AD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">
              <a:extLst>
                <a:ext uri="{FF2B5EF4-FFF2-40B4-BE49-F238E27FC236}">
                  <a16:creationId xmlns:a16="http://schemas.microsoft.com/office/drawing/2014/main" id="{69EDBAFF-7344-49E3-8AAB-37142352F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">
              <a:extLst>
                <a:ext uri="{FF2B5EF4-FFF2-40B4-BE49-F238E27FC236}">
                  <a16:creationId xmlns:a16="http://schemas.microsoft.com/office/drawing/2014/main" id="{C30D08E9-AE52-49F6-9D8C-6245B58B8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">
              <a:extLst>
                <a:ext uri="{FF2B5EF4-FFF2-40B4-BE49-F238E27FC236}">
                  <a16:creationId xmlns:a16="http://schemas.microsoft.com/office/drawing/2014/main" id="{23177A36-3A3F-449D-A0A9-4B02A1B22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">
              <a:extLst>
                <a:ext uri="{FF2B5EF4-FFF2-40B4-BE49-F238E27FC236}">
                  <a16:creationId xmlns:a16="http://schemas.microsoft.com/office/drawing/2014/main" id="{687B5D5D-9FCF-406E-B66E-079D5CEB1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">
              <a:extLst>
                <a:ext uri="{FF2B5EF4-FFF2-40B4-BE49-F238E27FC236}">
                  <a16:creationId xmlns:a16="http://schemas.microsoft.com/office/drawing/2014/main" id="{96D40CB3-DD37-49D4-93A1-118EA3E6F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">
              <a:extLst>
                <a:ext uri="{FF2B5EF4-FFF2-40B4-BE49-F238E27FC236}">
                  <a16:creationId xmlns:a16="http://schemas.microsoft.com/office/drawing/2014/main" id="{F44700A7-AC58-4196-B864-438711C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">
              <a:extLst>
                <a:ext uri="{FF2B5EF4-FFF2-40B4-BE49-F238E27FC236}">
                  <a16:creationId xmlns:a16="http://schemas.microsoft.com/office/drawing/2014/main" id="{8CCDD410-672D-4C30-AF12-28A7875A1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">
              <a:extLst>
                <a:ext uri="{FF2B5EF4-FFF2-40B4-BE49-F238E27FC236}">
                  <a16:creationId xmlns:a16="http://schemas.microsoft.com/office/drawing/2014/main" id="{E301AFFA-0226-4F96-8319-3353653AF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">
              <a:extLst>
                <a:ext uri="{FF2B5EF4-FFF2-40B4-BE49-F238E27FC236}">
                  <a16:creationId xmlns:a16="http://schemas.microsoft.com/office/drawing/2014/main" id="{0DD77541-41B3-4736-9924-FE2C8E56E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">
              <a:extLst>
                <a:ext uri="{FF2B5EF4-FFF2-40B4-BE49-F238E27FC236}">
                  <a16:creationId xmlns:a16="http://schemas.microsoft.com/office/drawing/2014/main" id="{E7379C91-4D3E-473F-9371-1B4A3FB26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Oval">
              <a:extLst>
                <a:ext uri="{FF2B5EF4-FFF2-40B4-BE49-F238E27FC236}">
                  <a16:creationId xmlns:a16="http://schemas.microsoft.com/office/drawing/2014/main" id="{2D3CEA92-9F16-40F4-B60F-FF2FD6933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9D064C-4E4E-4F55-BF68-0D7B35BD27C2}"/>
              </a:ext>
            </a:extLst>
          </p:cNvPr>
          <p:cNvSpPr/>
          <p:nvPr/>
        </p:nvSpPr>
        <p:spPr>
          <a:xfrm>
            <a:off x="1485092" y="9550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진행가능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89A1D9-EF92-4C42-A51E-54D39940D4F0}"/>
              </a:ext>
            </a:extLst>
          </p:cNvPr>
          <p:cNvSpPr/>
          <p:nvPr/>
        </p:nvSpPr>
        <p:spPr>
          <a:xfrm>
            <a:off x="536201" y="95506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진행중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33D2B2-A10F-4349-BDD8-499311BBFF85}"/>
              </a:ext>
            </a:extLst>
          </p:cNvPr>
          <p:cNvSpPr/>
          <p:nvPr/>
        </p:nvSpPr>
        <p:spPr>
          <a:xfrm>
            <a:off x="3620079" y="9550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진행완료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200" dirty="0">
                <a:latin typeface="+mn-ea"/>
              </a:rPr>
              <a:t>퀘스트</a:t>
            </a:r>
          </a:p>
        </p:txBody>
      </p:sp>
      <p:grpSp>
        <p:nvGrpSpPr>
          <p:cNvPr id="37" name="Bar Chart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3CD98679-83FC-420B-976D-028DB1CB3DB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4367" y="1878390"/>
            <a:ext cx="8407222" cy="4792376"/>
            <a:chOff x="1525687" y="1022033"/>
            <a:chExt cx="1723166" cy="1170992"/>
          </a:xfrm>
        </p:grpSpPr>
        <p:sp>
          <p:nvSpPr>
            <p:cNvPr id="38" name="Tile Background">
              <a:extLst>
                <a:ext uri="{FF2B5EF4-FFF2-40B4-BE49-F238E27FC236}">
                  <a16:creationId xmlns:a16="http://schemas.microsoft.com/office/drawing/2014/main" id="{888C5E1D-781C-457F-B5B6-A11BC07FEA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582" y="1022033"/>
              <a:ext cx="1722271" cy="1170992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39" name="Subtitl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ABC74E4-E6C1-4F55-A860-9F923BEA4914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48360" y="1059125"/>
              <a:ext cx="53555" cy="18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3D68E0-E55F-4527-AC3E-E91C9EEC8942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38300" y="1090544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41" name="Lines">
              <a:extLst>
                <a:ext uri="{FF2B5EF4-FFF2-40B4-BE49-F238E27FC236}">
                  <a16:creationId xmlns:a16="http://schemas.microsoft.com/office/drawing/2014/main" id="{E169131F-880E-460E-A7B1-938E62D7BEB1}"/>
                </a:ext>
              </a:extLst>
            </p:cNvPr>
            <p:cNvGrpSpPr/>
            <p:nvPr/>
          </p:nvGrpSpPr>
          <p:grpSpPr>
            <a:xfrm>
              <a:off x="1997921" y="1167674"/>
              <a:ext cx="949325" cy="577850"/>
              <a:chOff x="1997921" y="1167674"/>
              <a:chExt cx="949325" cy="577850"/>
            </a:xfrm>
          </p:grpSpPr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4899F2B7-313B-4421-9D94-94155F24B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7921" y="1170849"/>
                <a:ext cx="0" cy="57150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61E6813A-0DD3-4C26-9ED4-0B2E75CB4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1334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E16DB1B0-B33F-4133-B073-89D9BF51E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7246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E332C825-0462-4E34-883D-D27FDB71B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834" y="1167674"/>
                <a:ext cx="0" cy="57785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2" name="X Axis Labels">
              <a:extLst>
                <a:ext uri="{FF2B5EF4-FFF2-40B4-BE49-F238E27FC236}">
                  <a16:creationId xmlns:a16="http://schemas.microsoft.com/office/drawing/2014/main" id="{C5E6C4DF-DDD2-470D-BE6D-47F07BC89C7E}"/>
                </a:ext>
              </a:extLst>
            </p:cNvPr>
            <p:cNvGrpSpPr/>
            <p:nvPr/>
          </p:nvGrpSpPr>
          <p:grpSpPr>
            <a:xfrm>
              <a:off x="1986338" y="1776307"/>
              <a:ext cx="978765" cy="76944"/>
              <a:chOff x="1986338" y="1776307"/>
              <a:chExt cx="978765" cy="76944"/>
            </a:xfrm>
          </p:grpSpPr>
          <p:sp>
            <p:nvSpPr>
              <p:cNvPr id="59" name="Label">
                <a:extLst>
                  <a:ext uri="{FF2B5EF4-FFF2-40B4-BE49-F238E27FC236}">
                    <a16:creationId xmlns:a16="http://schemas.microsoft.com/office/drawing/2014/main" id="{7F179D57-4047-4F86-84B5-98BBF88DE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418" y="1776307"/>
                <a:ext cx="21685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0" name="Label">
                <a:extLst>
                  <a:ext uri="{FF2B5EF4-FFF2-40B4-BE49-F238E27FC236}">
                    <a16:creationId xmlns:a16="http://schemas.microsoft.com/office/drawing/2014/main" id="{4E330CA3-60C6-4DD3-8BEB-E48D4226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118" y="1776307"/>
                <a:ext cx="14457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66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1" name="Label">
                <a:extLst>
                  <a:ext uri="{FF2B5EF4-FFF2-40B4-BE49-F238E27FC236}">
                    <a16:creationId xmlns:a16="http://schemas.microsoft.com/office/drawing/2014/main" id="{88575F74-FBEA-4748-ACDF-B703F439E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654" y="1776307"/>
                <a:ext cx="14457" cy="17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33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62" name="Label">
                <a:extLst>
                  <a:ext uri="{FF2B5EF4-FFF2-40B4-BE49-F238E27FC236}">
                    <a16:creationId xmlns:a16="http://schemas.microsoft.com/office/drawing/2014/main" id="{09ABC9DE-B0C1-41DE-948D-124B4B143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338" y="1776307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43" name="Y Axis Labels">
              <a:extLst>
                <a:ext uri="{FF2B5EF4-FFF2-40B4-BE49-F238E27FC236}">
                  <a16:creationId xmlns:a16="http://schemas.microsoft.com/office/drawing/2014/main" id="{E712E136-E226-4AC4-9696-DF422517C447}"/>
                </a:ext>
              </a:extLst>
            </p:cNvPr>
            <p:cNvGrpSpPr/>
            <p:nvPr/>
          </p:nvGrpSpPr>
          <p:grpSpPr>
            <a:xfrm>
              <a:off x="1525687" y="1086555"/>
              <a:ext cx="467064" cy="608954"/>
              <a:chOff x="3475228" y="1086555"/>
              <a:chExt cx="467064" cy="608954"/>
            </a:xfrm>
          </p:grpSpPr>
          <p:sp>
            <p:nvSpPr>
              <p:cNvPr id="52" name="Label">
                <a:extLst>
                  <a:ext uri="{FF2B5EF4-FFF2-40B4-BE49-F238E27FC236}">
                    <a16:creationId xmlns:a16="http://schemas.microsoft.com/office/drawing/2014/main" id="{FB150C85-D728-4C9A-BD1C-BA2478C3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679" y="1086555"/>
                <a:ext cx="224732" cy="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</a:rPr>
                  <a:t>퀘스트명</a:t>
                </a:r>
                <a:r>
                  <a:rPr kumimoji="0" lang="ko-KR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</a:endParaRPr>
              </a:p>
            </p:txBody>
          </p:sp>
          <p:sp>
            <p:nvSpPr>
              <p:cNvPr id="53" name="Label">
                <a:extLst>
                  <a:ext uri="{FF2B5EF4-FFF2-40B4-BE49-F238E27FC236}">
                    <a16:creationId xmlns:a16="http://schemas.microsoft.com/office/drawing/2014/main" id="{F77C5388-1B44-48E7-AD9C-89A71625F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885" y="1226747"/>
                <a:ext cx="453407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답변채택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10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개 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4" name="Label">
                <a:extLst>
                  <a:ext uri="{FF2B5EF4-FFF2-40B4-BE49-F238E27FC236}">
                    <a16:creationId xmlns:a16="http://schemas.microsoft.com/office/drawing/2014/main" id="{82ECD170-76AB-4A9C-A0AE-02832C023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457" y="1304617"/>
                <a:ext cx="390324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점수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3000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점 </a:t>
                </a:r>
                <a:r>
                  <a:rPr kumimoji="0" lang="ko-KR" altLang="en-US" sz="20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5" name="Label">
                <a:extLst>
                  <a:ext uri="{FF2B5EF4-FFF2-40B4-BE49-F238E27FC236}">
                    <a16:creationId xmlns:a16="http://schemas.microsoft.com/office/drawing/2014/main" id="{79F029A6-FE3D-4205-A44C-C1CD02D0C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511" y="1384521"/>
                <a:ext cx="348269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질문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30</a:t>
                </a: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개 달성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6" name="Label">
                <a:extLst>
                  <a:ext uri="{FF2B5EF4-FFF2-40B4-BE49-F238E27FC236}">
                    <a16:creationId xmlns:a16="http://schemas.microsoft.com/office/drawing/2014/main" id="{AA6A058D-99F4-492C-AE63-2449AD2D9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776" y="1464425"/>
                <a:ext cx="329870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프로필 채우기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7" name="Label">
                <a:extLst>
                  <a:ext uri="{FF2B5EF4-FFF2-40B4-BE49-F238E27FC236}">
                    <a16:creationId xmlns:a16="http://schemas.microsoft.com/office/drawing/2014/main" id="{FC14C6D3-8299-4BD0-B1F2-0882E1CE9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529" y="1555020"/>
                <a:ext cx="418251" cy="49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프로그래밍 대회 </a:t>
                </a:r>
                <a:r>
                  <a:rPr lang="en-US" altLang="ko-KR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3</a:t>
                </a:r>
                <a:r>
                  <a:rPr lang="ko-KR" altLang="en-US" sz="14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회 우승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58" name="Label">
                <a:extLst>
                  <a:ext uri="{FF2B5EF4-FFF2-40B4-BE49-F238E27FC236}">
                    <a16:creationId xmlns:a16="http://schemas.microsoft.com/office/drawing/2014/main" id="{4243665E-80D1-4A78-97FD-471CDB32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228" y="1624233"/>
                <a:ext cx="420551" cy="71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20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알고리즘고수되기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44" name="Bars">
              <a:extLst>
                <a:ext uri="{FF2B5EF4-FFF2-40B4-BE49-F238E27FC236}">
                  <a16:creationId xmlns:a16="http://schemas.microsoft.com/office/drawing/2014/main" id="{8769D0FD-4D8A-4628-A606-E8814DFBAD1E}"/>
                </a:ext>
              </a:extLst>
            </p:cNvPr>
            <p:cNvGrpSpPr/>
            <p:nvPr/>
          </p:nvGrpSpPr>
          <p:grpSpPr>
            <a:xfrm>
              <a:off x="1995745" y="1159934"/>
              <a:ext cx="904875" cy="538162"/>
              <a:chOff x="1995745" y="1159934"/>
              <a:chExt cx="904875" cy="538162"/>
            </a:xfrm>
          </p:grpSpPr>
          <p:sp>
            <p:nvSpPr>
              <p:cNvPr id="45" name="Bar">
                <a:extLst>
                  <a:ext uri="{FF2B5EF4-FFF2-40B4-BE49-F238E27FC236}">
                    <a16:creationId xmlns:a16="http://schemas.microsoft.com/office/drawing/2014/main" id="{B1B1F632-29C7-4CE0-8FD4-CA9C37E9C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640946"/>
                <a:ext cx="1571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Bar">
                <a:extLst>
                  <a:ext uri="{FF2B5EF4-FFF2-40B4-BE49-F238E27FC236}">
                    <a16:creationId xmlns:a16="http://schemas.microsoft.com/office/drawing/2014/main" id="{DF4ADBF0-ECC9-42BB-9FDA-BFDCE27E6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559984"/>
                <a:ext cx="20796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Bar">
                <a:extLst>
                  <a:ext uri="{FF2B5EF4-FFF2-40B4-BE49-F238E27FC236}">
                    <a16:creationId xmlns:a16="http://schemas.microsoft.com/office/drawing/2014/main" id="{F5139DC2-9998-4F22-B2F8-4F434123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480609"/>
                <a:ext cx="26352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Bar">
                <a:extLst>
                  <a:ext uri="{FF2B5EF4-FFF2-40B4-BE49-F238E27FC236}">
                    <a16:creationId xmlns:a16="http://schemas.microsoft.com/office/drawing/2014/main" id="{7B27FCFB-3265-43D7-849D-036278782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399646"/>
                <a:ext cx="342900" cy="58738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Bar">
                <a:extLst>
                  <a:ext uri="{FF2B5EF4-FFF2-40B4-BE49-F238E27FC236}">
                    <a16:creationId xmlns:a16="http://schemas.microsoft.com/office/drawing/2014/main" id="{427D87DE-0557-40AD-A9B7-474EC272E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320271"/>
                <a:ext cx="482600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Bar">
                <a:extLst>
                  <a:ext uri="{FF2B5EF4-FFF2-40B4-BE49-F238E27FC236}">
                    <a16:creationId xmlns:a16="http://schemas.microsoft.com/office/drawing/2014/main" id="{EE9F796C-4BF5-41CB-AC0C-33C52AC30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240896"/>
                <a:ext cx="620713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Bar">
                <a:extLst>
                  <a:ext uri="{FF2B5EF4-FFF2-40B4-BE49-F238E27FC236}">
                    <a16:creationId xmlns:a16="http://schemas.microsoft.com/office/drawing/2014/main" id="{E89F5903-53FB-40B7-922C-BD9ECD23F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745" y="1159934"/>
                <a:ext cx="904875" cy="57150"/>
              </a:xfrm>
              <a:prstGeom prst="rect">
                <a:avLst/>
              </a:prstGeom>
              <a:solidFill>
                <a:srgbClr val="5DA1E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C9340D6-C28E-4083-B65D-3C1998468950}"/>
              </a:ext>
            </a:extLst>
          </p:cNvPr>
          <p:cNvSpPr/>
          <p:nvPr/>
        </p:nvSpPr>
        <p:spPr>
          <a:xfrm>
            <a:off x="230039" y="885654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778BA007-9311-44BA-9EB0-C5A5AE2E4A3E}"/>
              </a:ext>
            </a:extLst>
          </p:cNvPr>
          <p:cNvSpPr/>
          <p:nvPr/>
        </p:nvSpPr>
        <p:spPr>
          <a:xfrm>
            <a:off x="7197968" y="2467075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F1E7EA45-7096-4C30-8E28-C3ECC6FF4DCE}"/>
              </a:ext>
            </a:extLst>
          </p:cNvPr>
          <p:cNvSpPr/>
          <p:nvPr/>
        </p:nvSpPr>
        <p:spPr>
          <a:xfrm>
            <a:off x="7196170" y="2854738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9D801208-CC9C-48F7-95AC-3C3DA47C0373}"/>
              </a:ext>
            </a:extLst>
          </p:cNvPr>
          <p:cNvSpPr/>
          <p:nvPr/>
        </p:nvSpPr>
        <p:spPr>
          <a:xfrm>
            <a:off x="7196169" y="321102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B4046984-7BC2-45C4-AFA7-227E430B58B4}"/>
              </a:ext>
            </a:extLst>
          </p:cNvPr>
          <p:cNvSpPr/>
          <p:nvPr/>
        </p:nvSpPr>
        <p:spPr>
          <a:xfrm>
            <a:off x="7196169" y="3562315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57A6E4DA-2825-4C8E-A6E3-734D7FDE1C87}"/>
              </a:ext>
            </a:extLst>
          </p:cNvPr>
          <p:cNvSpPr/>
          <p:nvPr/>
        </p:nvSpPr>
        <p:spPr>
          <a:xfrm>
            <a:off x="7213299" y="3918277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DF8135A7-191B-434E-AC7B-D715208A2BCD}"/>
              </a:ext>
            </a:extLst>
          </p:cNvPr>
          <p:cNvSpPr/>
          <p:nvPr/>
        </p:nvSpPr>
        <p:spPr>
          <a:xfrm>
            <a:off x="7201678" y="427423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4ED8F1C2-6CD9-403D-B1F3-928ECE8E2D26}"/>
              </a:ext>
            </a:extLst>
          </p:cNvPr>
          <p:cNvSpPr/>
          <p:nvPr/>
        </p:nvSpPr>
        <p:spPr>
          <a:xfrm>
            <a:off x="7213298" y="4648649"/>
            <a:ext cx="737265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획득점수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Cutout">
            <a:extLst>
              <a:ext uri="{FF2B5EF4-FFF2-40B4-BE49-F238E27FC236}">
                <a16:creationId xmlns:a16="http://schemas.microsoft.com/office/drawing/2014/main" id="{999CAFBA-739F-4C3D-B3F5-E0B7A192E65B}"/>
              </a:ext>
            </a:extLst>
          </p:cNvPr>
          <p:cNvGrpSpPr/>
          <p:nvPr/>
        </p:nvGrpSpPr>
        <p:grpSpPr>
          <a:xfrm rot="5400000">
            <a:off x="4109181" y="-3284112"/>
            <a:ext cx="184492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1" name="Fill">
              <a:extLst>
                <a:ext uri="{FF2B5EF4-FFF2-40B4-BE49-F238E27FC236}">
                  <a16:creationId xmlns:a16="http://schemas.microsoft.com/office/drawing/2014/main" id="{FD314A93-14AA-4DFC-A7B6-C83F866AF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Border">
              <a:extLst>
                <a:ext uri="{FF2B5EF4-FFF2-40B4-BE49-F238E27FC236}">
                  <a16:creationId xmlns:a16="http://schemas.microsoft.com/office/drawing/2014/main" id="{47DE7B17-F035-4768-B6A7-FEF7B8DE0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Label">
            <a:extLst>
              <a:ext uri="{FF2B5EF4-FFF2-40B4-BE49-F238E27FC236}">
                <a16:creationId xmlns:a16="http://schemas.microsoft.com/office/drawing/2014/main" id="{40D0B9A4-7B60-4582-BC73-6C9FCF45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9" y="2432099"/>
            <a:ext cx="2219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좋아요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Vote 40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개 받기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34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26967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[1] </a:t>
                      </a:r>
                      <a:r>
                        <a:rPr lang="ko-KR" altLang="en-US" sz="1400" dirty="0"/>
                        <a:t>점수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로그인한 계정의 점수를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 err="1"/>
                        <a:t>드롭다운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: </a:t>
                      </a:r>
                    </a:p>
                    <a:p>
                      <a:pPr latinLnBrk="1"/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점수를 </a:t>
                      </a:r>
                      <a:r>
                        <a:rPr lang="ko-KR" altLang="en-US" sz="1400" dirty="0" err="1"/>
                        <a:t>다운시켜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CodePower</a:t>
                      </a:r>
                      <a:r>
                        <a:rPr lang="ko-KR" altLang="en-US" sz="1400" dirty="0"/>
                        <a:t>토큰으로 환전 받을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해당계정 이름과 점수가 나타나며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슬라이더로 조절하여 점수 다운하여 얻을 수 있는 토큰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amount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를 보여준다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[2] </a:t>
                      </a:r>
                      <a:r>
                        <a:rPr lang="ko-KR" altLang="en-US" sz="1400" dirty="0"/>
                        <a:t>잔액 </a:t>
                      </a:r>
                      <a:r>
                        <a:rPr lang="en-US" altLang="ko-KR" sz="1400" dirty="0"/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해당 계정의 토큰 잔액을 보여준다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 err="1"/>
                        <a:t>드롭다운</a:t>
                      </a:r>
                      <a:r>
                        <a:rPr lang="ko-KR" altLang="en-US" sz="1400" dirty="0"/>
                        <a:t> 박스</a:t>
                      </a:r>
                      <a:r>
                        <a:rPr lang="en-US" altLang="ko-KR" sz="1400" dirty="0"/>
                        <a:t>1)</a:t>
                      </a:r>
                      <a:r>
                        <a:rPr lang="ko-KR" altLang="en-US" sz="1400" dirty="0"/>
                        <a:t>출금 </a:t>
                      </a:r>
                      <a:r>
                        <a:rPr lang="en-US" altLang="ko-KR" sz="1400" dirty="0"/>
                        <a:t>2)</a:t>
                      </a:r>
                      <a:r>
                        <a:rPr lang="ko-KR" altLang="en-US" sz="1400" dirty="0"/>
                        <a:t>송금 두개로 나뉘며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수령자주소와 양을 입력 받아야 하며 메모는 선택사항이다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3)(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구매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4)(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판매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▶지갑기능</a:t>
            </a: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031377DE-8B0E-44EE-B014-C65317EB4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908" y="1406885"/>
            <a:ext cx="16815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Cashcode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토큰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grpSp>
        <p:nvGrpSpPr>
          <p:cNvPr id="10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8A3C901B-B866-45AA-90AE-33ED8EC5ABF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23425" y="866076"/>
            <a:ext cx="1681551" cy="307775"/>
            <a:chOff x="5537200" y="2495550"/>
            <a:chExt cx="1281113" cy="206375"/>
          </a:xfrm>
        </p:grpSpPr>
        <p:sp>
          <p:nvSpPr>
            <p:cNvPr id="11" name="Input Field">
              <a:extLst>
                <a:ext uri="{FF2B5EF4-FFF2-40B4-BE49-F238E27FC236}">
                  <a16:creationId xmlns:a16="http://schemas.microsoft.com/office/drawing/2014/main" id="{DDA657DB-E611-41B7-B562-1D4EA91E9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12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25B35D-A5EC-48F5-8372-B5207C896F2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734861" y="2586226"/>
              <a:ext cx="37494" cy="26612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Label">
            <a:extLst>
              <a:ext uri="{FF2B5EF4-FFF2-40B4-BE49-F238E27FC236}">
                <a16:creationId xmlns:a16="http://schemas.microsoft.com/office/drawing/2014/main" id="{58AB1127-5D81-4E4A-B8A9-F1DEFBA3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683" y="1373655"/>
            <a:ext cx="21285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{{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account.balance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}}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38B0FD9C-538B-4542-A0B9-439FBFE2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250" y="914891"/>
            <a:ext cx="20045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{{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account.score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Segoe UI" panose="020B0502040204020203" pitchFamily="34" charset="0"/>
              </a:rPr>
              <a:t>}}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18" name="Modal Dialog Overlay">
            <a:extLst>
              <a:ext uri="{FF2B5EF4-FFF2-40B4-BE49-F238E27FC236}">
                <a16:creationId xmlns:a16="http://schemas.microsoft.com/office/drawing/2014/main" id="{B17313EB-3C16-4E67-80AF-D27C1A70BF4B}"/>
              </a:ext>
            </a:extLst>
          </p:cNvPr>
          <p:cNvSpPr>
            <a:spLocks/>
          </p:cNvSpPr>
          <p:nvPr/>
        </p:nvSpPr>
        <p:spPr bwMode="auto">
          <a:xfrm>
            <a:off x="4014695" y="2711471"/>
            <a:ext cx="4284119" cy="34895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Cutout">
            <a:extLst>
              <a:ext uri="{FF2B5EF4-FFF2-40B4-BE49-F238E27FC236}">
                <a16:creationId xmlns:a16="http://schemas.microsoft.com/office/drawing/2014/main" id="{7014B4B7-2ECF-4D7D-93BB-49A21A2E729D}"/>
              </a:ext>
            </a:extLst>
          </p:cNvPr>
          <p:cNvGrpSpPr/>
          <p:nvPr/>
        </p:nvGrpSpPr>
        <p:grpSpPr>
          <a:xfrm rot="5400000">
            <a:off x="4142972" y="-1968206"/>
            <a:ext cx="239713" cy="807197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0" name="Fill">
              <a:extLst>
                <a:ext uri="{FF2B5EF4-FFF2-40B4-BE49-F238E27FC236}">
                  <a16:creationId xmlns:a16="http://schemas.microsoft.com/office/drawing/2014/main" id="{4BF687DA-2EA3-4F96-9E22-9C9B091A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8B622C1A-C98B-454D-AFC9-6E3FB7513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2DBF72-8721-42D0-85EC-28FEBD4FB4A9}"/>
              </a:ext>
            </a:extLst>
          </p:cNvPr>
          <p:cNvSpPr/>
          <p:nvPr/>
        </p:nvSpPr>
        <p:spPr>
          <a:xfrm>
            <a:off x="-8876" y="96098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5FD9A0-36DF-46A6-A434-C2D979007DF2}"/>
              </a:ext>
            </a:extLst>
          </p:cNvPr>
          <p:cNvSpPr/>
          <p:nvPr/>
        </p:nvSpPr>
        <p:spPr>
          <a:xfrm>
            <a:off x="-5494" y="1414831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0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A17E6586-EC77-424B-8294-2D8DC0940D5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23424" y="1403171"/>
            <a:ext cx="1681551" cy="307775"/>
            <a:chOff x="5537200" y="2495550"/>
            <a:chExt cx="1281113" cy="206375"/>
          </a:xfrm>
        </p:grpSpPr>
        <p:sp>
          <p:nvSpPr>
            <p:cNvPr id="31" name="Input Field">
              <a:extLst>
                <a:ext uri="{FF2B5EF4-FFF2-40B4-BE49-F238E27FC236}">
                  <a16:creationId xmlns:a16="http://schemas.microsoft.com/office/drawing/2014/main" id="{E1CD2A8D-769B-4C1E-8212-EFFF0B31C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32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7B4A21-65CA-4792-B43B-A85495A8FFF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734861" y="2586226"/>
              <a:ext cx="37494" cy="26612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Label">
            <a:extLst>
              <a:ext uri="{FF2B5EF4-FFF2-40B4-BE49-F238E27FC236}">
                <a16:creationId xmlns:a16="http://schemas.microsoft.com/office/drawing/2014/main" id="{0BC63938-23B1-4383-AFE5-801C2CFC5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98" y="957620"/>
            <a:ext cx="12448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rPr>
              <a:t>Your Score</a:t>
            </a:r>
          </a:p>
        </p:txBody>
      </p:sp>
      <p:sp>
        <p:nvSpPr>
          <p:cNvPr id="37" name="Input Field">
            <a:extLst>
              <a:ext uri="{FF2B5EF4-FFF2-40B4-BE49-F238E27FC236}">
                <a16:creationId xmlns:a16="http://schemas.microsoft.com/office/drawing/2014/main" id="{E23E86CB-8480-43C3-8BF7-0F71AF7B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49" y="3352981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송금자</a:t>
            </a:r>
            <a:r>
              <a:rPr lang="en-US" altLang="ko-KR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자동으로 </a:t>
            </a:r>
            <a:r>
              <a:rPr lang="ko-KR" alt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채워짐</a:t>
            </a:r>
            <a:r>
              <a:rPr lang="en-US" altLang="ko-KR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Label">
            <a:extLst>
              <a:ext uri="{FF2B5EF4-FFF2-40B4-BE49-F238E27FC236}">
                <a16:creationId xmlns:a16="http://schemas.microsoft.com/office/drawing/2014/main" id="{60B1FC67-C89E-4603-BF91-B4CA1B6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682" y="3333059"/>
            <a:ext cx="12663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sp>
        <p:nvSpPr>
          <p:cNvPr id="40" name="Label">
            <a:extLst>
              <a:ext uri="{FF2B5EF4-FFF2-40B4-BE49-F238E27FC236}">
                <a16:creationId xmlns:a16="http://schemas.microsoft.com/office/drawing/2014/main" id="{91816747-9E29-494F-BB3A-76772B8D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483" y="3762282"/>
            <a:ext cx="3589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Input Field">
            <a:extLst>
              <a:ext uri="{FF2B5EF4-FFF2-40B4-BE49-F238E27FC236}">
                <a16:creationId xmlns:a16="http://schemas.microsoft.com/office/drawing/2014/main" id="{AB2E27AA-05C8-4396-89A4-F7F5D474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449" y="3762282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수령자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지갑 주소 입력필드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Input Field">
            <a:extLst>
              <a:ext uri="{FF2B5EF4-FFF2-40B4-BE49-F238E27FC236}">
                <a16:creationId xmlns:a16="http://schemas.microsoft.com/office/drawing/2014/main" id="{092EBD04-F84C-4ABB-BA12-0BC299A5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728" y="4223909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field</a:t>
            </a: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284275D9-CB60-41B8-A9B1-3D8C29F8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066" y="4247555"/>
            <a:ext cx="774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46" name="Label">
            <a:extLst>
              <a:ext uri="{FF2B5EF4-FFF2-40B4-BE49-F238E27FC236}">
                <a16:creationId xmlns:a16="http://schemas.microsoft.com/office/drawing/2014/main" id="{F106F07F-D43C-48E4-A3AF-79CB330C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682" y="4780534"/>
            <a:ext cx="6672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memo</a:t>
            </a:r>
          </a:p>
        </p:txBody>
      </p:sp>
      <p:sp>
        <p:nvSpPr>
          <p:cNvPr id="47" name="Input Field">
            <a:extLst>
              <a:ext uri="{FF2B5EF4-FFF2-40B4-BE49-F238E27FC236}">
                <a16:creationId xmlns:a16="http://schemas.microsoft.com/office/drawing/2014/main" id="{E4F4D911-4A99-40C5-A4C3-C61AACDC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728" y="4760443"/>
            <a:ext cx="2504700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선택사항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3B439-9D3D-45CD-AEA6-025465D60C12}"/>
              </a:ext>
            </a:extLst>
          </p:cNvPr>
          <p:cNvSpPr txBox="1"/>
          <p:nvPr/>
        </p:nvSpPr>
        <p:spPr>
          <a:xfrm>
            <a:off x="4115930" y="2843784"/>
            <a:ext cx="39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출금</a:t>
            </a:r>
            <a:r>
              <a:rPr lang="en-US" altLang="ko-KR" dirty="0"/>
              <a:t>’or’</a:t>
            </a:r>
            <a:r>
              <a:rPr lang="ko-KR" altLang="en-US" dirty="0"/>
              <a:t>송금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18181C93-6205-4CC5-8EE1-71C854C4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277" y="5601148"/>
            <a:ext cx="1149151" cy="37043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60" name="Modal Dialog Overlay">
            <a:extLst>
              <a:ext uri="{FF2B5EF4-FFF2-40B4-BE49-F238E27FC236}">
                <a16:creationId xmlns:a16="http://schemas.microsoft.com/office/drawing/2014/main" id="{5C438B1F-E3E9-40AF-809B-8D62FD9D2641}"/>
              </a:ext>
            </a:extLst>
          </p:cNvPr>
          <p:cNvSpPr>
            <a:spLocks/>
          </p:cNvSpPr>
          <p:nvPr/>
        </p:nvSpPr>
        <p:spPr bwMode="auto">
          <a:xfrm>
            <a:off x="26162" y="2711471"/>
            <a:ext cx="3931307" cy="34895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id="{9DAFEA8F-BBCC-423D-9862-832F4ADE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6" y="3352981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송금자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Label">
            <a:extLst>
              <a:ext uri="{FF2B5EF4-FFF2-40B4-BE49-F238E27FC236}">
                <a16:creationId xmlns:a16="http://schemas.microsoft.com/office/drawing/2014/main" id="{68042885-ED0E-4E18-9C12-3C0482E6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49" y="3333059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</p:txBody>
      </p:sp>
      <p:sp>
        <p:nvSpPr>
          <p:cNvPr id="65" name="Input Field">
            <a:extLst>
              <a:ext uri="{FF2B5EF4-FFF2-40B4-BE49-F238E27FC236}">
                <a16:creationId xmlns:a16="http://schemas.microsoft.com/office/drawing/2014/main" id="{B3AA7939-9AA3-4AC9-BE96-87146E9E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6" y="4665235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점수 다운하여 얻을 수 있는 토큰 양</a:t>
            </a:r>
            <a:endParaRPr lang="en-US" sz="11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abel">
            <a:extLst>
              <a:ext uri="{FF2B5EF4-FFF2-40B4-BE49-F238E27FC236}">
                <a16:creationId xmlns:a16="http://schemas.microsoft.com/office/drawing/2014/main" id="{279955F9-448F-4020-8F6A-A141CAFA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4" y="4729571"/>
            <a:ext cx="7743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468F27-442A-4918-9C49-AFF57C2908BE}"/>
              </a:ext>
            </a:extLst>
          </p:cNvPr>
          <p:cNvSpPr txBox="1"/>
          <p:nvPr/>
        </p:nvSpPr>
        <p:spPr>
          <a:xfrm>
            <a:off x="127398" y="2843784"/>
            <a:ext cx="36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다운</a:t>
            </a: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2F2DD806-CC71-4125-AF0E-F32AA756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45" y="5601148"/>
            <a:ext cx="1054514" cy="37043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cxnSp>
        <p:nvCxnSpPr>
          <p:cNvPr id="77" name="Line">
            <a:extLst>
              <a:ext uri="{FF2B5EF4-FFF2-40B4-BE49-F238E27FC236}">
                <a16:creationId xmlns:a16="http://schemas.microsoft.com/office/drawing/2014/main" id="{B37118C6-D2DA-4F47-B586-F38DA2937087}"/>
              </a:ext>
            </a:extLst>
          </p:cNvPr>
          <p:cNvCxnSpPr>
            <a:cxnSpLocks/>
          </p:cNvCxnSpPr>
          <p:nvPr/>
        </p:nvCxnSpPr>
        <p:spPr bwMode="auto">
          <a:xfrm>
            <a:off x="828903" y="4295262"/>
            <a:ext cx="283144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">
            <a:extLst>
              <a:ext uri="{FF2B5EF4-FFF2-40B4-BE49-F238E27FC236}">
                <a16:creationId xmlns:a16="http://schemas.microsoft.com/office/drawing/2014/main" id="{33E7BEA7-D216-4E1D-8194-76C616245F67}"/>
              </a:ext>
            </a:extLst>
          </p:cNvPr>
          <p:cNvSpPr/>
          <p:nvPr/>
        </p:nvSpPr>
        <p:spPr>
          <a:xfrm>
            <a:off x="2368980" y="4161352"/>
            <a:ext cx="249735" cy="249735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bel">
            <a:extLst>
              <a:ext uri="{FF2B5EF4-FFF2-40B4-BE49-F238E27FC236}">
                <a16:creationId xmlns:a16="http://schemas.microsoft.com/office/drawing/2014/main" id="{237C95A1-22FE-4974-8F37-10BE1FAB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319" y="4431355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74%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Label">
            <a:extLst>
              <a:ext uri="{FF2B5EF4-FFF2-40B4-BE49-F238E27FC236}">
                <a16:creationId xmlns:a16="http://schemas.microsoft.com/office/drawing/2014/main" id="{490B43F3-0544-4110-8223-5A9841FE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43" y="4172151"/>
            <a:ext cx="1162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sp>
        <p:nvSpPr>
          <p:cNvPr id="81" name="Label">
            <a:extLst>
              <a:ext uri="{FF2B5EF4-FFF2-40B4-BE49-F238E27FC236}">
                <a16:creationId xmlns:a16="http://schemas.microsoft.com/office/drawing/2014/main" id="{DA0713E1-A7D0-40A6-8C98-F7EFAE3F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0" y="3735110"/>
            <a:ext cx="6831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</a:p>
        </p:txBody>
      </p:sp>
      <p:sp>
        <p:nvSpPr>
          <p:cNvPr id="82" name="Input Field">
            <a:extLst>
              <a:ext uri="{FF2B5EF4-FFF2-40B4-BE49-F238E27FC236}">
                <a16:creationId xmlns:a16="http://schemas.microsoft.com/office/drawing/2014/main" id="{89DE691A-5C26-4336-9836-35E63B37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915" y="3791380"/>
            <a:ext cx="2298429" cy="30772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1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amount.score</a:t>
            </a:r>
            <a:r>
              <a:rPr lang="en-US" sz="11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3D6B6A8-156C-4638-B139-5BCD87B6CB75}"/>
              </a:ext>
            </a:extLst>
          </p:cNvPr>
          <p:cNvCxnSpPr/>
          <p:nvPr/>
        </p:nvCxnSpPr>
        <p:spPr>
          <a:xfrm flipH="1">
            <a:off x="3390900" y="1173851"/>
            <a:ext cx="3300377" cy="14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A90DCDB-FC84-450A-B48A-A9AD0E034E45}"/>
              </a:ext>
            </a:extLst>
          </p:cNvPr>
          <p:cNvCxnSpPr>
            <a:cxnSpLocks/>
          </p:cNvCxnSpPr>
          <p:nvPr/>
        </p:nvCxnSpPr>
        <p:spPr>
          <a:xfrm flipH="1">
            <a:off x="7401727" y="1697686"/>
            <a:ext cx="177773" cy="9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81CEFA-95AD-49EC-903A-F5D64F94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2987"/>
              </p:ext>
            </p:extLst>
          </p:nvPr>
        </p:nvGraphicFramePr>
        <p:xfrm>
          <a:off x="8492650" y="71475"/>
          <a:ext cx="3606304" cy="662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304">
                  <a:extLst>
                    <a:ext uri="{9D8B030D-6E8A-4147-A177-3AD203B41FA5}">
                      <a16:colId xmlns:a16="http://schemas.microsoft.com/office/drawing/2014/main" val="2788120715"/>
                    </a:ext>
                  </a:extLst>
                </a:gridCol>
              </a:tblGrid>
              <a:tr h="328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41788"/>
                  </a:ext>
                </a:extLst>
              </a:tr>
              <a:tr h="6299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[1]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질문의 제목을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[2]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태그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질문과 관련된 태그를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콤마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, 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이용하여 태그를 끊을 수 있으며 최대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개까지 입력 가능하다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[3]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코인수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질문에 걸을 코인수를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해당 계정의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보유코인수를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[4]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체크박스로 파워질문 선택여부를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클릭하면 파워질문이 무엇인지 확인할 수 있는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창이 나온다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-Information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파워질문이란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빨리 답변을 받고 싶은 질문에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시간당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코인을 더 걸어 질문 리스트의 상위에 노출 시킬 수 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파워질문하기는 하루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번으로 제한 되어있습니다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.”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[5]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체크박스 체크하면 활성화된다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파워질문 리스트에 올리고 싶은 시간을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[6]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질문 내용을 입력 받는다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[7]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 버튼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취소하기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 전 화면으로 돌아간다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작성완료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 완료되며 작성 전 화면으로 돌아간다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78885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02BC590-ED67-4F3E-BFD4-2AD413A7139A}"/>
              </a:ext>
            </a:extLst>
          </p:cNvPr>
          <p:cNvCxnSpPr/>
          <p:nvPr/>
        </p:nvCxnSpPr>
        <p:spPr>
          <a:xfrm>
            <a:off x="93046" y="558265"/>
            <a:ext cx="830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2261BC-19D4-43E2-A342-5328596909B2}"/>
              </a:ext>
            </a:extLst>
          </p:cNvPr>
          <p:cNvSpPr txBox="1"/>
          <p:nvPr/>
        </p:nvSpPr>
        <p:spPr>
          <a:xfrm>
            <a:off x="93046" y="124475"/>
            <a:ext cx="465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화면위치 ▶질문작성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2DBF72-8721-42D0-85EC-28FEBD4FB4A9}"/>
              </a:ext>
            </a:extLst>
          </p:cNvPr>
          <p:cNvSpPr/>
          <p:nvPr/>
        </p:nvSpPr>
        <p:spPr>
          <a:xfrm>
            <a:off x="86055" y="875743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id="{9DAFEA8F-BBCC-423D-9862-832F4ADE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7" y="952389"/>
            <a:ext cx="6461113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>
            <a:extLst>
              <a:ext uri="{FF2B5EF4-FFF2-40B4-BE49-F238E27FC236}">
                <a16:creationId xmlns:a16="http://schemas.microsoft.com/office/drawing/2014/main" id="{867FC71E-D1AF-425E-A773-0C996453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6" y="1577850"/>
            <a:ext cx="6461113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Label">
            <a:extLst>
              <a:ext uri="{FF2B5EF4-FFF2-40B4-BE49-F238E27FC236}">
                <a16:creationId xmlns:a16="http://schemas.microsoft.com/office/drawing/2014/main" id="{255B0A21-D717-46BB-B2C9-A2FF3747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6" y="1054287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</a:rPr>
              <a:t>제목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1" name="Label">
            <a:extLst>
              <a:ext uri="{FF2B5EF4-FFF2-40B4-BE49-F238E27FC236}">
                <a16:creationId xmlns:a16="http://schemas.microsoft.com/office/drawing/2014/main" id="{A9541C2B-D723-4EB2-A47A-EF70F9A7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6" y="1633513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</a:rPr>
              <a:t>태그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2" name="Input Field">
            <a:extLst>
              <a:ext uri="{FF2B5EF4-FFF2-40B4-BE49-F238E27FC236}">
                <a16:creationId xmlns:a16="http://schemas.microsoft.com/office/drawing/2014/main" id="{96220ED3-A8DB-43C1-B4C5-AD8D0BC7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96" y="3570892"/>
            <a:ext cx="6461113" cy="270343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B338567B-4EDA-481F-8724-26D32350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8" y="2184722"/>
            <a:ext cx="3154401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Input Field">
            <a:extLst>
              <a:ext uri="{FF2B5EF4-FFF2-40B4-BE49-F238E27FC236}">
                <a16:creationId xmlns:a16="http://schemas.microsoft.com/office/drawing/2014/main" id="{B9BF5221-66DF-4E4F-96F6-F18A18C3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06" y="2791594"/>
            <a:ext cx="3154401" cy="41910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Textfield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ko-KR" altLang="en-US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파워질문 체크박스 체크하면 활성화됨</a:t>
            </a:r>
            <a:endParaRPr lang="en-US" sz="11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bel">
            <a:extLst>
              <a:ext uri="{FF2B5EF4-FFF2-40B4-BE49-F238E27FC236}">
                <a16:creationId xmlns:a16="http://schemas.microsoft.com/office/drawing/2014/main" id="{8BC60250-E3FF-4CFD-AF80-D8112511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6" y="2237188"/>
            <a:ext cx="769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solidFill>
                  <a:srgbClr val="777777"/>
                </a:solidFill>
              </a:rPr>
              <a:t>코인수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56" name="Label">
            <a:extLst>
              <a:ext uri="{FF2B5EF4-FFF2-40B4-BE49-F238E27FC236}">
                <a16:creationId xmlns:a16="http://schemas.microsoft.com/office/drawing/2014/main" id="{0A8963AA-4BC1-4970-9785-75E733E2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53" y="2847257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시간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59" name="Label">
            <a:extLst>
              <a:ext uri="{FF2B5EF4-FFF2-40B4-BE49-F238E27FC236}">
                <a16:creationId xmlns:a16="http://schemas.microsoft.com/office/drawing/2014/main" id="{97871AC2-9002-4430-92AF-A18993E2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618" y="2272111"/>
            <a:ext cx="820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777777"/>
                </a:solidFill>
              </a:rPr>
              <a:t>파워질문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6696036-2A88-4AC6-A407-486EA2C5AA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935788" y="2305966"/>
            <a:ext cx="776220" cy="212366"/>
            <a:chOff x="554563" y="2592239"/>
            <a:chExt cx="776220" cy="212366"/>
          </a:xfrm>
        </p:grpSpPr>
        <p:sp>
          <p:nvSpPr>
            <p:cNvPr id="6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F49DD5A-097F-479F-BB4F-91586739AB6E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3CB152A-7AB8-4F3D-A6D5-16470A0D49F5}"/>
                </a:ext>
              </a:extLst>
            </p:cNvPr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68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98516155-471F-47AE-9225-2D414322F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bout">
            <a:extLst>
              <a:ext uri="{FF2B5EF4-FFF2-40B4-BE49-F238E27FC236}">
                <a16:creationId xmlns:a16="http://schemas.microsoft.com/office/drawing/2014/main" id="{7396BA46-1997-416E-AC00-7FC1A903BE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2898" y="2023214"/>
            <a:ext cx="270505" cy="26255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Label">
            <a:extLst>
              <a:ext uri="{FF2B5EF4-FFF2-40B4-BE49-F238E27FC236}">
                <a16:creationId xmlns:a16="http://schemas.microsoft.com/office/drawing/2014/main" id="{ED5EC75F-84D3-4068-8704-121B3462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69" y="3549078"/>
            <a:ext cx="512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solidFill>
                  <a:srgbClr val="777777"/>
                </a:solidFill>
              </a:rPr>
              <a:t>내용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77777"/>
              </a:solidFill>
              <a:effectLst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11B823D5-676B-4022-9A18-153E9C61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79" y="6426043"/>
            <a:ext cx="1025030" cy="310324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작성완료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C77D1C28-E59F-4D3C-B7AE-AA48C2F4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795" y="6423854"/>
            <a:ext cx="1025030" cy="31032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취소하기</a:t>
            </a:r>
            <a:endParaRPr lang="en-US" sz="14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78268-F2C1-447B-99CE-C1A0036FDD15}"/>
              </a:ext>
            </a:extLst>
          </p:cNvPr>
          <p:cNvSpPr/>
          <p:nvPr/>
        </p:nvSpPr>
        <p:spPr>
          <a:xfrm>
            <a:off x="34151" y="1588548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3128B71-A4A8-4453-A8B6-3664CC67A6DF}"/>
              </a:ext>
            </a:extLst>
          </p:cNvPr>
          <p:cNvSpPr/>
          <p:nvPr/>
        </p:nvSpPr>
        <p:spPr>
          <a:xfrm>
            <a:off x="385" y="1996955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8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E5D44E30-7AFA-4610-9665-69BF47FD1D2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282809" y="620237"/>
            <a:ext cx="2413000" cy="1397000"/>
            <a:chOff x="595686" y="1261242"/>
            <a:chExt cx="3222247" cy="1507358"/>
          </a:xfrm>
        </p:grpSpPr>
        <p:sp>
          <p:nvSpPr>
            <p:cNvPr id="8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E8A827-EC63-431C-A1C9-1CEF442A99F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517767"/>
              <a:ext cx="3222245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0944A5-7810-40DE-93A4-2026116AA24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370228" y="1583022"/>
              <a:ext cx="2286754" cy="1081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noProof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파워질문이란</a:t>
              </a:r>
              <a:r>
                <a:rPr lang="en-US" altLang="ko-KR" sz="1100" noProof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  <a:p>
              <a:r>
                <a:rPr lang="ko-KR" altLang="en-US" sz="900" dirty="0"/>
                <a:t>빨리 답변을 받고 싶은 질문에 </a:t>
              </a:r>
              <a:r>
                <a:rPr lang="en-US" altLang="ko-KR" sz="900" dirty="0"/>
                <a:t>1</a:t>
              </a:r>
              <a:r>
                <a:rPr lang="ko-KR" altLang="en-US" sz="900" dirty="0"/>
                <a:t>시간당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코인을 더 걸어 질문 리스트의 상위에 노출 시킬 수 있습니다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파워질문하기는 하루 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번으로 제한 되어있습니다</a:t>
              </a:r>
              <a:r>
                <a:rPr lang="en-US" altLang="ko-KR" sz="900" dirty="0"/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59CC443-C5B9-414F-8121-352D8BC9112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7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Information</a:t>
              </a:r>
            </a:p>
          </p:txBody>
        </p:sp>
        <p:sp>
          <p:nvSpPr>
            <p:cNvPr id="9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182EE4F-3C32-44C9-85E0-504E9B4BA20C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36326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Icons">
              <a:extLst>
                <a:ext uri="{FF2B5EF4-FFF2-40B4-BE49-F238E27FC236}">
                  <a16:creationId xmlns:a16="http://schemas.microsoft.com/office/drawing/2014/main" id="{00BC0C33-91CF-4EC7-A378-D3EE35FBFDB2}"/>
                </a:ext>
              </a:extLst>
            </p:cNvPr>
            <p:cNvGrpSpPr/>
            <p:nvPr/>
          </p:nvGrpSpPr>
          <p:grpSpPr>
            <a:xfrm>
              <a:off x="802846" y="1701980"/>
              <a:ext cx="640864" cy="642172"/>
              <a:chOff x="802846" y="1701980"/>
              <a:chExt cx="640864" cy="642172"/>
            </a:xfrm>
          </p:grpSpPr>
          <p:sp>
            <p:nvSpPr>
              <p:cNvPr id="97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B7C65F6-DACC-4625-8A67-6D79308325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02846" y="1917640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A47AF5AB-EEB8-429E-8A7F-38B9B9DB2FC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33179" y="1702837"/>
                <a:ext cx="610531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07FAEDAA-BBA0-4844-AE7C-3665D65AF8A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FA26F068-E0E5-4C57-9167-36C0C68F648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7" y="1701980"/>
                <a:ext cx="532095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76C1C2B-043E-4A04-A693-C73FC4B5516A}"/>
              </a:ext>
            </a:extLst>
          </p:cNvPr>
          <p:cNvSpPr/>
          <p:nvPr/>
        </p:nvSpPr>
        <p:spPr>
          <a:xfrm>
            <a:off x="103566" y="2862922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1F45F1-3673-4BA1-9B32-DC97802F2A3A}"/>
              </a:ext>
            </a:extLst>
          </p:cNvPr>
          <p:cNvSpPr/>
          <p:nvPr/>
        </p:nvSpPr>
        <p:spPr>
          <a:xfrm>
            <a:off x="67463" y="3549078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72F2134F-0F7B-4FC8-AC17-361B42640EAA}"/>
              </a:ext>
            </a:extLst>
          </p:cNvPr>
          <p:cNvSpPr/>
          <p:nvPr/>
        </p:nvSpPr>
        <p:spPr>
          <a:xfrm>
            <a:off x="2018559" y="1633513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7C8E8B92-8901-44F6-892C-41F7989223F7}"/>
              </a:ext>
            </a:extLst>
          </p:cNvPr>
          <p:cNvSpPr/>
          <p:nvPr/>
        </p:nvSpPr>
        <p:spPr>
          <a:xfrm>
            <a:off x="2752143" y="1635128"/>
            <a:ext cx="573458" cy="3286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{{tag}}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4D1914-92EB-4B13-B81B-0646EAC1F122}"/>
              </a:ext>
            </a:extLst>
          </p:cNvPr>
          <p:cNvSpPr/>
          <p:nvPr/>
        </p:nvSpPr>
        <p:spPr>
          <a:xfrm>
            <a:off x="2573645" y="1651231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1FC51-EF1C-4B9F-A6F4-27C5D923046A}"/>
              </a:ext>
            </a:extLst>
          </p:cNvPr>
          <p:cNvSpPr/>
          <p:nvPr/>
        </p:nvSpPr>
        <p:spPr>
          <a:xfrm>
            <a:off x="3325601" y="1663675"/>
            <a:ext cx="23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</p:txBody>
      </p:sp>
      <p:sp>
        <p:nvSpPr>
          <p:cNvPr id="105" name="Label">
            <a:extLst>
              <a:ext uri="{FF2B5EF4-FFF2-40B4-BE49-F238E27FC236}">
                <a16:creationId xmlns:a16="http://schemas.microsoft.com/office/drawing/2014/main" id="{F325D308-2996-43B3-968F-A2F5DB70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698" y="2295182"/>
            <a:ext cx="7053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err="1"/>
              <a:t>보유코인수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F5F832AD-31A0-48AF-9CC6-4684D8887946}"/>
              </a:ext>
            </a:extLst>
          </p:cNvPr>
          <p:cNvSpPr/>
          <p:nvPr/>
        </p:nvSpPr>
        <p:spPr>
          <a:xfrm>
            <a:off x="5138314" y="2253061"/>
            <a:ext cx="89739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10,000 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코인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2D94312-E437-4AB6-AD1A-03655C803426}"/>
              </a:ext>
            </a:extLst>
          </p:cNvPr>
          <p:cNvSpPr/>
          <p:nvPr/>
        </p:nvSpPr>
        <p:spPr>
          <a:xfrm>
            <a:off x="6624155" y="1812374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7" name="About">
            <a:extLst>
              <a:ext uri="{FF2B5EF4-FFF2-40B4-BE49-F238E27FC236}">
                <a16:creationId xmlns:a16="http://schemas.microsoft.com/office/drawing/2014/main" id="{832ED859-A5D4-4AB6-86A4-90C8D3277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01259" y="2998336"/>
            <a:ext cx="218797" cy="21236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4162DFB-9CDC-4592-BE99-9A5024CAD497}"/>
              </a:ext>
            </a:extLst>
          </p:cNvPr>
          <p:cNvSpPr/>
          <p:nvPr/>
        </p:nvSpPr>
        <p:spPr>
          <a:xfrm>
            <a:off x="4992022" y="6422966"/>
            <a:ext cx="292583" cy="292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88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958</Words>
  <Application>Microsoft Office PowerPoint</Application>
  <PresentationFormat>와이드스크린</PresentationFormat>
  <Paragraphs>248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(소프트웨어학부)김형민</dc:creator>
  <cp:lastModifiedBy>(소프트웨어학부)김형민</cp:lastModifiedBy>
  <cp:revision>29</cp:revision>
  <dcterms:created xsi:type="dcterms:W3CDTF">2018-04-07T13:22:02Z</dcterms:created>
  <dcterms:modified xsi:type="dcterms:W3CDTF">2018-04-08T06:14:48Z</dcterms:modified>
</cp:coreProperties>
</file>