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 autoAdjust="0"/>
    <p:restoredTop sz="94660"/>
  </p:normalViewPr>
  <p:slideViewPr>
    <p:cSldViewPr snapToGrid="0">
      <p:cViewPr>
        <p:scale>
          <a:sx n="100" d="100"/>
          <a:sy n="100" d="100"/>
        </p:scale>
        <p:origin x="277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5A586-2EA2-444F-8682-A75621EFD5F9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1FCD-1E40-4FA1-A6CB-159D70042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4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9E9E1-0B6D-40B3-8DFD-6A507231B78D}"/>
              </a:ext>
            </a:extLst>
          </p:cNvPr>
          <p:cNvSpPr/>
          <p:nvPr/>
        </p:nvSpPr>
        <p:spPr>
          <a:xfrm>
            <a:off x="0" y="0"/>
            <a:ext cx="6858000" cy="1827914"/>
          </a:xfrm>
          <a:prstGeom prst="rect">
            <a:avLst/>
          </a:prstGeom>
          <a:solidFill>
            <a:srgbClr val="215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555" y="200260"/>
            <a:ext cx="62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554" y="1481549"/>
            <a:ext cx="620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김채은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김세훈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김윤성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이준영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장예은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|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김혁만 교수님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CF00E-2EBE-46DB-8C17-F5EE0DA1EC29}"/>
              </a:ext>
            </a:extLst>
          </p:cNvPr>
          <p:cNvSpPr txBox="1"/>
          <p:nvPr/>
        </p:nvSpPr>
        <p:spPr>
          <a:xfrm>
            <a:off x="562679" y="654578"/>
            <a:ext cx="535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손으로 보는 세상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Dot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단배</a:t>
            </a:r>
          </a:p>
        </p:txBody>
      </p:sp>
      <p:pic>
        <p:nvPicPr>
          <p:cNvPr id="7" name="그림 6" descr="사람, 하늘, 그룹, 가장이(가) 표시된 사진&#10;&#10;자동 생성된 설명">
            <a:extLst>
              <a:ext uri="{FF2B5EF4-FFF2-40B4-BE49-F238E27FC236}">
                <a16:creationId xmlns:a16="http://schemas.microsoft.com/office/drawing/2014/main" id="{0682F47A-9352-463E-B11D-2E6C63F68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26" y="2427037"/>
            <a:ext cx="3153569" cy="2102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38891-F0C1-437F-B91C-C168E29B4B96}"/>
              </a:ext>
            </a:extLst>
          </p:cNvPr>
          <p:cNvSpPr txBox="1"/>
          <p:nvPr/>
        </p:nvSpPr>
        <p:spPr>
          <a:xfrm>
            <a:off x="1860992" y="4598308"/>
            <a:ext cx="335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34" charset="-127"/>
              </a:rPr>
              <a:t>&lt;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34" charset="-127"/>
              </a:rPr>
              <a:t>김세훈  김윤성 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34" charset="-127"/>
              </a:rPr>
              <a:t>김채은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34" charset="-127"/>
              </a:rPr>
              <a:t>  장예은  이준영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34" charset="-127"/>
              </a:rPr>
              <a:t>&gt;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8DCF1B-9C6D-4DA6-A003-F3CE56101FA4}"/>
              </a:ext>
            </a:extLst>
          </p:cNvPr>
          <p:cNvGrpSpPr/>
          <p:nvPr/>
        </p:nvGrpSpPr>
        <p:grpSpPr>
          <a:xfrm>
            <a:off x="487184" y="2046381"/>
            <a:ext cx="3234976" cy="369332"/>
            <a:chOff x="546449" y="2457450"/>
            <a:chExt cx="323497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AAEA96-5F8B-40AD-B59E-462D8F1B5C26}"/>
                </a:ext>
              </a:extLst>
            </p:cNvPr>
            <p:cNvSpPr txBox="1"/>
            <p:nvPr/>
          </p:nvSpPr>
          <p:spPr>
            <a:xfrm>
              <a:off x="553154" y="2457450"/>
              <a:ext cx="32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 1 .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팀원 소개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EDD506-36FC-44FD-84FC-8F84A532F185}"/>
                </a:ext>
              </a:extLst>
            </p:cNvPr>
            <p:cNvSpPr/>
            <p:nvPr/>
          </p:nvSpPr>
          <p:spPr>
            <a:xfrm>
              <a:off x="546449" y="2494478"/>
              <a:ext cx="45719" cy="295275"/>
            </a:xfrm>
            <a:prstGeom prst="rect">
              <a:avLst/>
            </a:prstGeom>
            <a:solidFill>
              <a:srgbClr val="215483"/>
            </a:solidFill>
            <a:ln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2C3DEB-2770-40B6-B935-13953566EB23}"/>
              </a:ext>
            </a:extLst>
          </p:cNvPr>
          <p:cNvGrpSpPr/>
          <p:nvPr/>
        </p:nvGrpSpPr>
        <p:grpSpPr>
          <a:xfrm>
            <a:off x="487184" y="4980082"/>
            <a:ext cx="3234975" cy="369332"/>
            <a:chOff x="546449" y="6433852"/>
            <a:chExt cx="3234975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931401-964E-43D7-BB55-E008E33DF5F7}"/>
                </a:ext>
              </a:extLst>
            </p:cNvPr>
            <p:cNvSpPr txBox="1"/>
            <p:nvPr/>
          </p:nvSpPr>
          <p:spPr>
            <a:xfrm>
              <a:off x="553153" y="6433852"/>
              <a:ext cx="32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 2 .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프로젝트 소개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4796E0-9C5D-4B6E-A0C6-47C4E3769041}"/>
                </a:ext>
              </a:extLst>
            </p:cNvPr>
            <p:cNvSpPr/>
            <p:nvPr/>
          </p:nvSpPr>
          <p:spPr>
            <a:xfrm>
              <a:off x="546449" y="6470880"/>
              <a:ext cx="45719" cy="295275"/>
            </a:xfrm>
            <a:prstGeom prst="rect">
              <a:avLst/>
            </a:prstGeom>
            <a:solidFill>
              <a:srgbClr val="215483"/>
            </a:solidFill>
            <a:ln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A5CD46-14F2-46F2-825F-3A10AE91C2BC}"/>
              </a:ext>
            </a:extLst>
          </p:cNvPr>
          <p:cNvSpPr txBox="1"/>
          <p:nvPr/>
        </p:nvSpPr>
        <p:spPr>
          <a:xfrm>
            <a:off x="703086" y="5346497"/>
            <a:ext cx="583812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본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프로젝트는 시각장애인의 점자 문맹률이 높은 이유를 부족한 점자 교육 인력과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이에 따른 시각장애인의 학습 부재로 보고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시각장애인 혼자서도 학습이 가능한 점자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교육 기기</a:t>
            </a: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어플리케이션을</a:t>
            </a:r>
            <a:r>
              <a:rPr lang="ko-KR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 개발하여 문맹률을 낮추는데 목표를 두고 있다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기기 및 어플의 이름인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Dot</a:t>
            </a:r>
            <a:r>
              <a:rPr lang="ko-KR" alt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단배란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Dot(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점자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) +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돛단배의 합성어로 점자를 통해서 세상을 항해하자는 의미를 담았습니다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969D8-2D03-4FC2-A121-50734771148A}"/>
              </a:ext>
            </a:extLst>
          </p:cNvPr>
          <p:cNvGrpSpPr/>
          <p:nvPr/>
        </p:nvGrpSpPr>
        <p:grpSpPr>
          <a:xfrm>
            <a:off x="5437089" y="196704"/>
            <a:ext cx="1104115" cy="1042649"/>
            <a:chOff x="-47626" y="1205169"/>
            <a:chExt cx="4182979" cy="395011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1D6F58F-1574-4479-8C6F-E42ED991E9A4}"/>
                </a:ext>
              </a:extLst>
            </p:cNvPr>
            <p:cNvSpPr/>
            <p:nvPr/>
          </p:nvSpPr>
          <p:spPr>
            <a:xfrm>
              <a:off x="342900" y="1647420"/>
              <a:ext cx="3401929" cy="3401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elvetica Rounded" pitchFamily="50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EF9EF17-897B-4C6E-ACC6-42DA8BBAE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99" t="33486" r="31192" b="32510"/>
            <a:stretch/>
          </p:blipFill>
          <p:spPr>
            <a:xfrm>
              <a:off x="-47626" y="1205169"/>
              <a:ext cx="4182979" cy="395011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2E8C04-E47C-4D67-B5FB-32A780392800}"/>
              </a:ext>
            </a:extLst>
          </p:cNvPr>
          <p:cNvGrpSpPr/>
          <p:nvPr/>
        </p:nvGrpSpPr>
        <p:grpSpPr>
          <a:xfrm>
            <a:off x="490535" y="7056009"/>
            <a:ext cx="3234975" cy="369332"/>
            <a:chOff x="546450" y="1163352"/>
            <a:chExt cx="3234975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134AFB-F5D1-4FDE-AA3F-60FB187468C7}"/>
                </a:ext>
              </a:extLst>
            </p:cNvPr>
            <p:cNvSpPr txBox="1"/>
            <p:nvPr/>
          </p:nvSpPr>
          <p:spPr>
            <a:xfrm>
              <a:off x="553154" y="1163352"/>
              <a:ext cx="32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 3 .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시스템 구조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31BD40F-67D9-4693-9ABF-E8CFA7BD077A}"/>
                </a:ext>
              </a:extLst>
            </p:cNvPr>
            <p:cNvSpPr/>
            <p:nvPr/>
          </p:nvSpPr>
          <p:spPr>
            <a:xfrm>
              <a:off x="546450" y="1200380"/>
              <a:ext cx="45719" cy="295275"/>
            </a:xfrm>
            <a:prstGeom prst="rect">
              <a:avLst/>
            </a:prstGeom>
            <a:solidFill>
              <a:srgbClr val="215483"/>
            </a:solidFill>
            <a:ln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B6AF50-A028-48E4-9585-3C7287441E69}"/>
              </a:ext>
            </a:extLst>
          </p:cNvPr>
          <p:cNvSpPr/>
          <p:nvPr/>
        </p:nvSpPr>
        <p:spPr>
          <a:xfrm>
            <a:off x="703086" y="7828439"/>
            <a:ext cx="2435053" cy="165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F0C0D-D82E-4003-AD5F-E1D28107253B}"/>
              </a:ext>
            </a:extLst>
          </p:cNvPr>
          <p:cNvSpPr txBox="1"/>
          <p:nvPr/>
        </p:nvSpPr>
        <p:spPr>
          <a:xfrm>
            <a:off x="4890415" y="8279138"/>
            <a:ext cx="1080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icrosoft GothicNeo" panose="020B0500000101010101" pitchFamily="50" charset="-127"/>
              </a:rPr>
              <a:t>Dot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icrosoft GothicNeo" panose="020B0500000101010101" pitchFamily="50" charset="-127"/>
              </a:rPr>
              <a:t>단배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629095-DAFF-4615-8E78-8EBC3A1104D3}"/>
              </a:ext>
            </a:extLst>
          </p:cNvPr>
          <p:cNvSpPr/>
          <p:nvPr/>
        </p:nvSpPr>
        <p:spPr>
          <a:xfrm>
            <a:off x="4412701" y="8576029"/>
            <a:ext cx="2043135" cy="362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0F083D-37D7-4F60-B190-96D670B36139}"/>
              </a:ext>
            </a:extLst>
          </p:cNvPr>
          <p:cNvSpPr/>
          <p:nvPr/>
        </p:nvSpPr>
        <p:spPr>
          <a:xfrm>
            <a:off x="840462" y="8114532"/>
            <a:ext cx="2166547" cy="7344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43CA9-4DAC-47F2-ACDD-CF1AEB5C35ED}"/>
              </a:ext>
            </a:extLst>
          </p:cNvPr>
          <p:cNvSpPr txBox="1"/>
          <p:nvPr/>
        </p:nvSpPr>
        <p:spPr>
          <a:xfrm>
            <a:off x="1412174" y="7867046"/>
            <a:ext cx="1008000" cy="246221"/>
          </a:xfrm>
          <a:prstGeom prst="rect">
            <a:avLst/>
          </a:prstGeom>
          <a:solidFill>
            <a:srgbClr val="215483"/>
          </a:solidFill>
          <a:ln w="28575">
            <a:solidFill>
              <a:srgbClr val="215483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Dot</a:t>
            </a:r>
            <a:r>
              <a:rPr lang="ko-KR" altLang="en-US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단배 </a:t>
            </a:r>
            <a:r>
              <a:rPr lang="en-US" altLang="ko-KR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@</a:t>
            </a:r>
            <a:endParaRPr lang="ko-KR" altLang="en-US" sz="1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272638-47C4-4E55-85CC-7C3B6907FAF0}"/>
              </a:ext>
            </a:extLst>
          </p:cNvPr>
          <p:cNvSpPr/>
          <p:nvPr/>
        </p:nvSpPr>
        <p:spPr>
          <a:xfrm>
            <a:off x="840462" y="9148896"/>
            <a:ext cx="2166547" cy="247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3BE4D-359C-4504-9030-5D09DE2DDB24}"/>
              </a:ext>
            </a:extLst>
          </p:cNvPr>
          <p:cNvSpPr txBox="1"/>
          <p:nvPr/>
        </p:nvSpPr>
        <p:spPr>
          <a:xfrm>
            <a:off x="825340" y="8092312"/>
            <a:ext cx="2181669" cy="7848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React-Native STT,TTS API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음성인식으로 앱을 제어</a:t>
            </a:r>
            <a:endParaRPr lang="en-US" altLang="ko-KR" sz="1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음성데이터를 점자데이터로 변환</a:t>
            </a:r>
            <a:endParaRPr lang="en-US" altLang="ko-KR" sz="1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BA89C-E0A2-41B9-B66D-5357EAF4298F}"/>
              </a:ext>
            </a:extLst>
          </p:cNvPr>
          <p:cNvSpPr txBox="1"/>
          <p:nvPr/>
        </p:nvSpPr>
        <p:spPr>
          <a:xfrm>
            <a:off x="4395714" y="8640846"/>
            <a:ext cx="20431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데이터를 </a:t>
            </a:r>
            <a:r>
              <a:rPr lang="ko-KR" altLang="en-US" sz="10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전송받아</a:t>
            </a: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 점자 출력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8FA975-F142-477C-B41C-B7B45007B82A}"/>
              </a:ext>
            </a:extLst>
          </p:cNvPr>
          <p:cNvSpPr txBox="1"/>
          <p:nvPr/>
        </p:nvSpPr>
        <p:spPr>
          <a:xfrm>
            <a:off x="863441" y="9142547"/>
            <a:ext cx="1645079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음성입력</a:t>
            </a:r>
            <a:r>
              <a:rPr lang="en-US" altLang="ko-KR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음성출력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531EA-2469-4BD3-9A7A-6E45448BB915}"/>
              </a:ext>
            </a:extLst>
          </p:cNvPr>
          <p:cNvSpPr txBox="1"/>
          <p:nvPr/>
        </p:nvSpPr>
        <p:spPr>
          <a:xfrm>
            <a:off x="1383735" y="7526193"/>
            <a:ext cx="1080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icrosoft GothicNeo" panose="020B0500000101010101" pitchFamily="50" charset="-127"/>
              </a:rPr>
              <a:t>스마트폰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FF1752-2622-429B-9086-2A8E61C31812}"/>
              </a:ext>
            </a:extLst>
          </p:cNvPr>
          <p:cNvSpPr txBox="1"/>
          <p:nvPr/>
        </p:nvSpPr>
        <p:spPr>
          <a:xfrm>
            <a:off x="1412174" y="8893125"/>
            <a:ext cx="1008000" cy="246221"/>
          </a:xfrm>
          <a:prstGeom prst="rect">
            <a:avLst/>
          </a:prstGeom>
          <a:solidFill>
            <a:srgbClr val="215483"/>
          </a:solidFill>
          <a:ln w="28575">
            <a:solidFill>
              <a:srgbClr val="215483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마이크</a:t>
            </a:r>
            <a:r>
              <a:rPr lang="en-US" altLang="ko-KR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스피커</a:t>
            </a: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3EF40CE2-5BB2-444D-AADE-F664AD874A32}"/>
              </a:ext>
            </a:extLst>
          </p:cNvPr>
          <p:cNvSpPr/>
          <p:nvPr/>
        </p:nvSpPr>
        <p:spPr>
          <a:xfrm>
            <a:off x="3538011" y="8640846"/>
            <a:ext cx="504825" cy="157419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2BFFDB3-F86E-4CFD-97EF-BD0BEDA6B0F8}"/>
              </a:ext>
            </a:extLst>
          </p:cNvPr>
          <p:cNvSpPr/>
          <p:nvPr/>
        </p:nvSpPr>
        <p:spPr>
          <a:xfrm rot="16200000">
            <a:off x="882575" y="8958855"/>
            <a:ext cx="220506" cy="68760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53EDB85-87C8-451C-B524-A7FF1FDE9B74}"/>
              </a:ext>
            </a:extLst>
          </p:cNvPr>
          <p:cNvSpPr/>
          <p:nvPr/>
        </p:nvSpPr>
        <p:spPr>
          <a:xfrm rot="5400000" flipV="1">
            <a:off x="2745097" y="8958855"/>
            <a:ext cx="220506" cy="68760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08257FC-BA8A-4ECD-ADA9-FBEDB98F7311}"/>
              </a:ext>
            </a:extLst>
          </p:cNvPr>
          <p:cNvGrpSpPr/>
          <p:nvPr/>
        </p:nvGrpSpPr>
        <p:grpSpPr>
          <a:xfrm>
            <a:off x="579296" y="666850"/>
            <a:ext cx="3234975" cy="369332"/>
            <a:chOff x="546450" y="5033612"/>
            <a:chExt cx="323497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6B3619-05B6-4B20-8F90-8011EFEF3E37}"/>
                </a:ext>
              </a:extLst>
            </p:cNvPr>
            <p:cNvSpPr txBox="1"/>
            <p:nvPr/>
          </p:nvSpPr>
          <p:spPr>
            <a:xfrm>
              <a:off x="553154" y="5033612"/>
              <a:ext cx="32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 4.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시나리오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CE1396-253A-4A29-8552-1345956510AE}"/>
                </a:ext>
              </a:extLst>
            </p:cNvPr>
            <p:cNvSpPr/>
            <p:nvPr/>
          </p:nvSpPr>
          <p:spPr>
            <a:xfrm>
              <a:off x="546450" y="5070640"/>
              <a:ext cx="45719" cy="295275"/>
            </a:xfrm>
            <a:prstGeom prst="rect">
              <a:avLst/>
            </a:prstGeom>
            <a:solidFill>
              <a:srgbClr val="215483"/>
            </a:solidFill>
            <a:ln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C2863B-3855-4300-9AE4-8568EABA8BEA}"/>
              </a:ext>
            </a:extLst>
          </p:cNvPr>
          <p:cNvSpPr txBox="1"/>
          <p:nvPr/>
        </p:nvSpPr>
        <p:spPr>
          <a:xfrm>
            <a:off x="694680" y="7651306"/>
            <a:ext cx="598646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학습기를 통해 효과적으로 점자에 대한 학습 가능</a:t>
            </a:r>
            <a:endParaRPr lang="en-US" altLang="ko-KR" sz="1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기존의 제품과 다르게 음성인식으로 앱을 제어 가능</a:t>
            </a:r>
            <a:r>
              <a: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사용자 혼자서 학습 가능</a:t>
            </a:r>
            <a:endParaRPr lang="en-US" altLang="ko-KR" sz="1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점자 교육을 제대로 받지 못한 일반학교 특수교사들에게 보급하여 점자 교육 인력 양성에 도움</a:t>
            </a:r>
            <a:endParaRPr lang="en-US" altLang="ko-KR" sz="1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점자를 읽을 수 있는 인구가 증가하여 다양한 점자 간행물 생김</a:t>
            </a:r>
            <a:r>
              <a: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점자 문맹률 감소 희망</a:t>
            </a:r>
            <a:endParaRPr lang="en-US" altLang="ko-KR" sz="1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A60912B-401E-4D27-BE74-6D333C62E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4893" y="1884651"/>
            <a:ext cx="819875" cy="819875"/>
          </a:xfrm>
          <a:prstGeom prst="rect">
            <a:avLst/>
          </a:prstGeom>
        </p:spPr>
      </p:pic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61215320-723A-4EA9-AF2F-21EF1F7EB700}"/>
              </a:ext>
            </a:extLst>
          </p:cNvPr>
          <p:cNvSpPr/>
          <p:nvPr/>
        </p:nvSpPr>
        <p:spPr>
          <a:xfrm flipH="1">
            <a:off x="1925715" y="1279626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퀴즈 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28202668-A424-4DCD-AE6E-3DF25BA8D697}"/>
              </a:ext>
            </a:extLst>
          </p:cNvPr>
          <p:cNvSpPr/>
          <p:nvPr/>
        </p:nvSpPr>
        <p:spPr>
          <a:xfrm>
            <a:off x="1073274" y="2221474"/>
            <a:ext cx="311695" cy="166286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20BAF-9509-426F-98A6-67F98DD2FAFB}"/>
              </a:ext>
            </a:extLst>
          </p:cNvPr>
          <p:cNvGrpSpPr/>
          <p:nvPr/>
        </p:nvGrpSpPr>
        <p:grpSpPr>
          <a:xfrm>
            <a:off x="0" y="1694474"/>
            <a:ext cx="1220289" cy="1220289"/>
            <a:chOff x="1044886" y="5275877"/>
            <a:chExt cx="1220289" cy="1220289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C74B9B8-F6D2-4057-ABA0-6CCAB662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86" y="5275877"/>
              <a:ext cx="1220289" cy="1220289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118615F-D295-43B8-9F6F-48EA2757AA22}"/>
                </a:ext>
              </a:extLst>
            </p:cNvPr>
            <p:cNvGrpSpPr/>
            <p:nvPr/>
          </p:nvGrpSpPr>
          <p:grpSpPr>
            <a:xfrm>
              <a:off x="1298410" y="5489240"/>
              <a:ext cx="701840" cy="662768"/>
              <a:chOff x="-47626" y="1205169"/>
              <a:chExt cx="4182979" cy="3950111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DD15737D-EC55-445D-86F1-5579033C3410}"/>
                  </a:ext>
                </a:extLst>
              </p:cNvPr>
              <p:cNvSpPr/>
              <p:nvPr/>
            </p:nvSpPr>
            <p:spPr>
              <a:xfrm>
                <a:off x="342900" y="1647420"/>
                <a:ext cx="3401929" cy="34019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elvetica Rounded" pitchFamily="50" charset="0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A68FDA0E-0E4E-40BD-915D-35CA44E87A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99" t="33486" r="31192" b="32510"/>
              <a:stretch/>
            </p:blipFill>
            <p:spPr>
              <a:xfrm>
                <a:off x="-47626" y="1205169"/>
                <a:ext cx="4182979" cy="3950111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28706DE-25F3-4B36-84DA-D84652A6A4A6}"/>
              </a:ext>
            </a:extLst>
          </p:cNvPr>
          <p:cNvGrpSpPr/>
          <p:nvPr/>
        </p:nvGrpSpPr>
        <p:grpSpPr>
          <a:xfrm>
            <a:off x="4183614" y="1644300"/>
            <a:ext cx="600345" cy="730166"/>
            <a:chOff x="5692331" y="3082826"/>
            <a:chExt cx="600345" cy="73016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61F04EB-1B2F-4126-AAE0-7FBCA003B1A1}"/>
                </a:ext>
              </a:extLst>
            </p:cNvPr>
            <p:cNvSpPr/>
            <p:nvPr/>
          </p:nvSpPr>
          <p:spPr>
            <a:xfrm>
              <a:off x="5692331" y="3082826"/>
              <a:ext cx="593465" cy="285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자음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F8A369B-00B4-475B-B0D0-12D6F1BB3D94}"/>
                </a:ext>
              </a:extLst>
            </p:cNvPr>
            <p:cNvSpPr/>
            <p:nvPr/>
          </p:nvSpPr>
          <p:spPr>
            <a:xfrm>
              <a:off x="5699211" y="3527538"/>
              <a:ext cx="593465" cy="285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모음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D6A826-0DAF-484A-9D0E-ED03BE116895}"/>
              </a:ext>
            </a:extLst>
          </p:cNvPr>
          <p:cNvCxnSpPr>
            <a:cxnSpLocks/>
          </p:cNvCxnSpPr>
          <p:nvPr/>
        </p:nvCxnSpPr>
        <p:spPr>
          <a:xfrm flipV="1">
            <a:off x="3616747" y="1543426"/>
            <a:ext cx="469804" cy="491613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F6E34A7-66D2-4FB8-99F5-21D89304FA7E}"/>
              </a:ext>
            </a:extLst>
          </p:cNvPr>
          <p:cNvCxnSpPr>
            <a:cxnSpLocks/>
          </p:cNvCxnSpPr>
          <p:nvPr/>
        </p:nvCxnSpPr>
        <p:spPr>
          <a:xfrm>
            <a:off x="3580936" y="2431676"/>
            <a:ext cx="542508" cy="465488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654587-EC9D-4A14-B552-D23FC7FC24DD}"/>
              </a:ext>
            </a:extLst>
          </p:cNvPr>
          <p:cNvSpPr/>
          <p:nvPr/>
        </p:nvSpPr>
        <p:spPr>
          <a:xfrm>
            <a:off x="4190494" y="2520545"/>
            <a:ext cx="593465" cy="28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….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9C6DDBBE-51C0-4B49-AADC-B6A18C527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" y="4800049"/>
            <a:ext cx="1220289" cy="122028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B68719F1-FB61-4A12-B1A7-E6CA8607B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970" y="1892818"/>
            <a:ext cx="819875" cy="819875"/>
          </a:xfrm>
          <a:prstGeom prst="rect">
            <a:avLst/>
          </a:prstGeom>
        </p:spPr>
      </p:pic>
      <p:sp>
        <p:nvSpPr>
          <p:cNvPr id="79" name="말풍선: 모서리가 둥근 사각형 78">
            <a:extLst>
              <a:ext uri="{FF2B5EF4-FFF2-40B4-BE49-F238E27FC236}">
                <a16:creationId xmlns:a16="http://schemas.microsoft.com/office/drawing/2014/main" id="{8016D147-8C7E-4DAD-B9CC-DCE236CF5F4C}"/>
              </a:ext>
            </a:extLst>
          </p:cNvPr>
          <p:cNvSpPr/>
          <p:nvPr/>
        </p:nvSpPr>
        <p:spPr>
          <a:xfrm flipH="1">
            <a:off x="5863931" y="1270853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자음 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0" name="말풍선: 모서리가 둥근 사각형 79">
            <a:extLst>
              <a:ext uri="{FF2B5EF4-FFF2-40B4-BE49-F238E27FC236}">
                <a16:creationId xmlns:a16="http://schemas.microsoft.com/office/drawing/2014/main" id="{6687857E-2CB6-4CC0-ADE4-632496FD2B47}"/>
              </a:ext>
            </a:extLst>
          </p:cNvPr>
          <p:cNvSpPr/>
          <p:nvPr/>
        </p:nvSpPr>
        <p:spPr>
          <a:xfrm flipH="1">
            <a:off x="258658" y="4102592"/>
            <a:ext cx="257149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초성 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ㄱ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은 무엇인가요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63D7187-6273-4144-B839-5DB4F3861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90" y="4699386"/>
            <a:ext cx="276225" cy="3333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E37DCB-D761-4500-A15C-A2CFBC4E8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2" y="4680896"/>
            <a:ext cx="247650" cy="3333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31D2D1A-F659-4D85-A292-B29135DCA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946" y="4678837"/>
            <a:ext cx="266700" cy="33337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06EF71A-6B70-474B-99AF-EE942A7FE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21" y="1666188"/>
            <a:ext cx="1220289" cy="1220289"/>
          </a:xfrm>
          <a:prstGeom prst="rect">
            <a:avLst/>
          </a:prstGeom>
        </p:spPr>
      </p:pic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2406720" y="2193189"/>
            <a:ext cx="311695" cy="166286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2116212D-194D-41C9-BF7A-04B007204685}"/>
              </a:ext>
            </a:extLst>
          </p:cNvPr>
          <p:cNvSpPr/>
          <p:nvPr/>
        </p:nvSpPr>
        <p:spPr>
          <a:xfrm>
            <a:off x="4918808" y="2184292"/>
            <a:ext cx="311695" cy="166286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D99DF694-99DC-4205-B324-29E4044CAB54}"/>
              </a:ext>
            </a:extLst>
          </p:cNvPr>
          <p:cNvSpPr/>
          <p:nvPr/>
        </p:nvSpPr>
        <p:spPr>
          <a:xfrm>
            <a:off x="1869213" y="5288833"/>
            <a:ext cx="311695" cy="166286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0E64A-88EA-46FE-9876-79F5612E4335}"/>
              </a:ext>
            </a:extLst>
          </p:cNvPr>
          <p:cNvSpPr/>
          <p:nvPr/>
        </p:nvSpPr>
        <p:spPr>
          <a:xfrm>
            <a:off x="2194539" y="4692323"/>
            <a:ext cx="247651" cy="330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5A9C7E-78AB-45C0-B2DE-11D277A4FA95}"/>
              </a:ext>
            </a:extLst>
          </p:cNvPr>
          <p:cNvSpPr/>
          <p:nvPr/>
        </p:nvSpPr>
        <p:spPr>
          <a:xfrm>
            <a:off x="2803431" y="4689031"/>
            <a:ext cx="247651" cy="330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C6F4194-DAB4-4FB7-8E1C-92386B1127A0}"/>
              </a:ext>
            </a:extLst>
          </p:cNvPr>
          <p:cNvSpPr/>
          <p:nvPr/>
        </p:nvSpPr>
        <p:spPr>
          <a:xfrm>
            <a:off x="3429330" y="4689031"/>
            <a:ext cx="187490" cy="330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BC98546-7B03-4B9A-AE9F-635BE187FC17}"/>
              </a:ext>
            </a:extLst>
          </p:cNvPr>
          <p:cNvCxnSpPr>
            <a:cxnSpLocks/>
          </p:cNvCxnSpPr>
          <p:nvPr/>
        </p:nvCxnSpPr>
        <p:spPr>
          <a:xfrm flipH="1" flipV="1">
            <a:off x="2290703" y="5126721"/>
            <a:ext cx="455388" cy="321797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BF078C3-3471-4968-84CB-E49177CD19FC}"/>
              </a:ext>
            </a:extLst>
          </p:cNvPr>
          <p:cNvCxnSpPr>
            <a:cxnSpLocks/>
          </p:cNvCxnSpPr>
          <p:nvPr/>
        </p:nvCxnSpPr>
        <p:spPr>
          <a:xfrm flipH="1">
            <a:off x="3469877" y="5110132"/>
            <a:ext cx="440930" cy="352937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A87AAA-185B-4BDE-91A0-DB2834B257CD}"/>
              </a:ext>
            </a:extLst>
          </p:cNvPr>
          <p:cNvGrpSpPr/>
          <p:nvPr/>
        </p:nvGrpSpPr>
        <p:grpSpPr>
          <a:xfrm>
            <a:off x="2647263" y="5327148"/>
            <a:ext cx="829001" cy="686824"/>
            <a:chOff x="14123426" y="17814593"/>
            <a:chExt cx="6219644" cy="4473907"/>
          </a:xfrm>
        </p:grpSpPr>
        <p:sp>
          <p:nvSpPr>
            <p:cNvPr id="44" name="정육면체 43">
              <a:extLst>
                <a:ext uri="{FF2B5EF4-FFF2-40B4-BE49-F238E27FC236}">
                  <a16:creationId xmlns:a16="http://schemas.microsoft.com/office/drawing/2014/main" id="{4908F310-052D-4D34-8001-96C9EFF39EB8}"/>
                </a:ext>
              </a:extLst>
            </p:cNvPr>
            <p:cNvSpPr/>
            <p:nvPr/>
          </p:nvSpPr>
          <p:spPr>
            <a:xfrm>
              <a:off x="14123426" y="17814593"/>
              <a:ext cx="6219644" cy="4473907"/>
            </a:xfrm>
            <a:prstGeom prst="cube">
              <a:avLst>
                <a:gd name="adj" fmla="val 3279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평행 사변형 44">
              <a:extLst>
                <a:ext uri="{FF2B5EF4-FFF2-40B4-BE49-F238E27FC236}">
                  <a16:creationId xmlns:a16="http://schemas.microsoft.com/office/drawing/2014/main" id="{467412D6-E255-46D8-B1FB-9AA0130B448E}"/>
                </a:ext>
              </a:extLst>
            </p:cNvPr>
            <p:cNvSpPr/>
            <p:nvPr/>
          </p:nvSpPr>
          <p:spPr>
            <a:xfrm>
              <a:off x="16019393" y="18172273"/>
              <a:ext cx="2427709" cy="697153"/>
            </a:xfrm>
            <a:prstGeom prst="parallelogram">
              <a:avLst>
                <a:gd name="adj" fmla="val 9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917F5E96-2A21-40F0-8844-D4F05663C5BA}"/>
                </a:ext>
              </a:extLst>
            </p:cNvPr>
            <p:cNvSpPr/>
            <p:nvPr/>
          </p:nvSpPr>
          <p:spPr>
            <a:xfrm>
              <a:off x="16459508" y="18520850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8F52DAA9-D276-469F-B98C-36B258C5548A}"/>
                </a:ext>
              </a:extLst>
            </p:cNvPr>
            <p:cNvSpPr/>
            <p:nvPr/>
          </p:nvSpPr>
          <p:spPr>
            <a:xfrm>
              <a:off x="16758088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통형 47">
              <a:extLst>
                <a:ext uri="{FF2B5EF4-FFF2-40B4-BE49-F238E27FC236}">
                  <a16:creationId xmlns:a16="http://schemas.microsoft.com/office/drawing/2014/main" id="{06F5851B-CE8E-4ADB-AC14-3A914676BD8D}"/>
                </a:ext>
              </a:extLst>
            </p:cNvPr>
            <p:cNvSpPr/>
            <p:nvPr/>
          </p:nvSpPr>
          <p:spPr>
            <a:xfrm>
              <a:off x="1723080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5BB2C4CC-E3C2-4F32-9FE8-AB145BB2AB20}"/>
                </a:ext>
              </a:extLst>
            </p:cNvPr>
            <p:cNvSpPr/>
            <p:nvPr/>
          </p:nvSpPr>
          <p:spPr>
            <a:xfrm>
              <a:off x="1752938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C0D12DE2-9E53-4257-950A-3BEAF7713056}"/>
                </a:ext>
              </a:extLst>
            </p:cNvPr>
            <p:cNvSpPr/>
            <p:nvPr/>
          </p:nvSpPr>
          <p:spPr>
            <a:xfrm>
              <a:off x="16627236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형 50">
              <a:extLst>
                <a:ext uri="{FF2B5EF4-FFF2-40B4-BE49-F238E27FC236}">
                  <a16:creationId xmlns:a16="http://schemas.microsoft.com/office/drawing/2014/main" id="{05D55926-6D06-4DA1-A39A-DDDB2F699FC1}"/>
                </a:ext>
              </a:extLst>
            </p:cNvPr>
            <p:cNvSpPr/>
            <p:nvPr/>
          </p:nvSpPr>
          <p:spPr>
            <a:xfrm>
              <a:off x="1678140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통형 51">
              <a:extLst>
                <a:ext uri="{FF2B5EF4-FFF2-40B4-BE49-F238E27FC236}">
                  <a16:creationId xmlns:a16="http://schemas.microsoft.com/office/drawing/2014/main" id="{A19A9313-67D2-4804-AE72-A8BB65B358EE}"/>
                </a:ext>
              </a:extLst>
            </p:cNvPr>
            <p:cNvSpPr/>
            <p:nvPr/>
          </p:nvSpPr>
          <p:spPr>
            <a:xfrm>
              <a:off x="16903407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통형 52">
              <a:extLst>
                <a:ext uri="{FF2B5EF4-FFF2-40B4-BE49-F238E27FC236}">
                  <a16:creationId xmlns:a16="http://schemas.microsoft.com/office/drawing/2014/main" id="{18703D40-F204-4F0C-91DE-A5F7E196075A}"/>
                </a:ext>
              </a:extLst>
            </p:cNvPr>
            <p:cNvSpPr/>
            <p:nvPr/>
          </p:nvSpPr>
          <p:spPr>
            <a:xfrm>
              <a:off x="1705757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C7A0D576-7EF6-4DED-81A5-5F1F44DE436F}"/>
                </a:ext>
              </a:extLst>
            </p:cNvPr>
            <p:cNvSpPr/>
            <p:nvPr/>
          </p:nvSpPr>
          <p:spPr>
            <a:xfrm>
              <a:off x="17423553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통형 54">
              <a:extLst>
                <a:ext uri="{FF2B5EF4-FFF2-40B4-BE49-F238E27FC236}">
                  <a16:creationId xmlns:a16="http://schemas.microsoft.com/office/drawing/2014/main" id="{B7934E49-ABB5-4DE7-AA5E-8118B225162B}"/>
                </a:ext>
              </a:extLst>
            </p:cNvPr>
            <p:cNvSpPr/>
            <p:nvPr/>
          </p:nvSpPr>
          <p:spPr>
            <a:xfrm>
              <a:off x="1758232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원통형 55">
              <a:extLst>
                <a:ext uri="{FF2B5EF4-FFF2-40B4-BE49-F238E27FC236}">
                  <a16:creationId xmlns:a16="http://schemas.microsoft.com/office/drawing/2014/main" id="{39698445-3E13-4B90-B906-1B771F128261}"/>
                </a:ext>
              </a:extLst>
            </p:cNvPr>
            <p:cNvSpPr/>
            <p:nvPr/>
          </p:nvSpPr>
          <p:spPr>
            <a:xfrm>
              <a:off x="17699724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통형 56">
              <a:extLst>
                <a:ext uri="{FF2B5EF4-FFF2-40B4-BE49-F238E27FC236}">
                  <a16:creationId xmlns:a16="http://schemas.microsoft.com/office/drawing/2014/main" id="{575CBC07-5BD0-48B8-B844-0E351C681EF8}"/>
                </a:ext>
              </a:extLst>
            </p:cNvPr>
            <p:cNvSpPr/>
            <p:nvPr/>
          </p:nvSpPr>
          <p:spPr>
            <a:xfrm>
              <a:off x="1785849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868F4CE-C999-474E-9C5E-CC2E453B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297111" y="18605187"/>
              <a:ext cx="2430019" cy="2430019"/>
            </a:xfrm>
            <a:prstGeom prst="rect">
              <a:avLst/>
            </a:prstGeom>
          </p:spPr>
        </p:pic>
      </p:grpSp>
      <p:pic>
        <p:nvPicPr>
          <p:cNvPr id="94" name="그래픽 93" descr="음량">
            <a:extLst>
              <a:ext uri="{FF2B5EF4-FFF2-40B4-BE49-F238E27FC236}">
                <a16:creationId xmlns:a16="http://schemas.microsoft.com/office/drawing/2014/main" id="{11DAA245-25B6-45B9-BD14-F010F441E2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98819" y="5070931"/>
            <a:ext cx="593466" cy="593466"/>
          </a:xfrm>
          <a:prstGeom prst="rect">
            <a:avLst/>
          </a:prstGeom>
        </p:spPr>
      </p:pic>
      <p:sp>
        <p:nvSpPr>
          <p:cNvPr id="96" name="말풍선: 모서리가 둥근 사각형 95">
            <a:extLst>
              <a:ext uri="{FF2B5EF4-FFF2-40B4-BE49-F238E27FC236}">
                <a16:creationId xmlns:a16="http://schemas.microsoft.com/office/drawing/2014/main" id="{3B9C1D5F-26A1-4C4E-BDE6-7620350377FB}"/>
              </a:ext>
            </a:extLst>
          </p:cNvPr>
          <p:cNvSpPr/>
          <p:nvPr/>
        </p:nvSpPr>
        <p:spPr>
          <a:xfrm flipH="1">
            <a:off x="5358792" y="4113650"/>
            <a:ext cx="1398996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정답입니다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9" name="그래픽 98" descr="음량">
            <a:extLst>
              <a:ext uri="{FF2B5EF4-FFF2-40B4-BE49-F238E27FC236}">
                <a16:creationId xmlns:a16="http://schemas.microsoft.com/office/drawing/2014/main" id="{56DE5542-8B6F-4433-A517-62309DEC84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56414" y="5050600"/>
            <a:ext cx="593466" cy="593466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4DFBA95-53D7-4E37-8BF9-92B2BF797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08" y="4757519"/>
            <a:ext cx="1220289" cy="1220289"/>
          </a:xfrm>
          <a:prstGeom prst="rect">
            <a:avLst/>
          </a:prstGeom>
        </p:spPr>
      </p:pic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5E386557-56F7-44D7-B3C8-B4E60D3C0FB7}"/>
              </a:ext>
            </a:extLst>
          </p:cNvPr>
          <p:cNvSpPr/>
          <p:nvPr/>
        </p:nvSpPr>
        <p:spPr>
          <a:xfrm>
            <a:off x="4896093" y="5278064"/>
            <a:ext cx="311695" cy="166286"/>
          </a:xfrm>
          <a:prstGeom prst="rightArrow">
            <a:avLst/>
          </a:prstGeom>
          <a:solidFill>
            <a:srgbClr val="215483"/>
          </a:solidFill>
          <a:ln>
            <a:solidFill>
              <a:srgbClr val="215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4A739B9-77BB-4AEB-8F5C-D5D2A24BC87A}"/>
              </a:ext>
            </a:extLst>
          </p:cNvPr>
          <p:cNvSpPr/>
          <p:nvPr/>
        </p:nvSpPr>
        <p:spPr>
          <a:xfrm>
            <a:off x="103785" y="3125419"/>
            <a:ext cx="1005026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15279B8-4854-4181-94BB-23D045C6E17F}"/>
              </a:ext>
            </a:extLst>
          </p:cNvPr>
          <p:cNvSpPr/>
          <p:nvPr/>
        </p:nvSpPr>
        <p:spPr>
          <a:xfrm>
            <a:off x="1344657" y="3106217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퀴즈메뉴선택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49D3D9E-4BC7-433A-8E0C-9774AE162CAF}"/>
              </a:ext>
            </a:extLst>
          </p:cNvPr>
          <p:cNvSpPr/>
          <p:nvPr/>
        </p:nvSpPr>
        <p:spPr>
          <a:xfrm>
            <a:off x="5142886" y="3106217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자음 선택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7FFA95C-884F-4D2A-9B22-E1D68725AB66}"/>
              </a:ext>
            </a:extLst>
          </p:cNvPr>
          <p:cNvSpPr/>
          <p:nvPr/>
        </p:nvSpPr>
        <p:spPr>
          <a:xfrm>
            <a:off x="3220799" y="3117310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퀴즈메뉴화면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D5C284C-A31C-40DA-8A44-72F18F852217}"/>
              </a:ext>
            </a:extLst>
          </p:cNvPr>
          <p:cNvSpPr/>
          <p:nvPr/>
        </p:nvSpPr>
        <p:spPr>
          <a:xfrm>
            <a:off x="73508" y="6214082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퀴즈 출제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CDB9DA8-43F5-4DAB-83E4-C265E36A50F4}"/>
              </a:ext>
            </a:extLst>
          </p:cNvPr>
          <p:cNvSpPr/>
          <p:nvPr/>
        </p:nvSpPr>
        <p:spPr>
          <a:xfrm>
            <a:off x="2475692" y="6187322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선택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D5DD4B-1C2E-44D9-98B9-C1CFCC50B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3179" y="5094454"/>
            <a:ext cx="819875" cy="819875"/>
          </a:xfrm>
          <a:prstGeom prst="rect">
            <a:avLst/>
          </a:prstGeom>
        </p:spPr>
      </p:pic>
      <p:sp>
        <p:nvSpPr>
          <p:cNvPr id="111" name="말풍선: 모서리가 둥근 사각형 110">
            <a:extLst>
              <a:ext uri="{FF2B5EF4-FFF2-40B4-BE49-F238E27FC236}">
                <a16:creationId xmlns:a16="http://schemas.microsoft.com/office/drawing/2014/main" id="{F61F8B67-823E-4A0A-81D3-6973CFD19A66}"/>
              </a:ext>
            </a:extLst>
          </p:cNvPr>
          <p:cNvSpPr/>
          <p:nvPr/>
        </p:nvSpPr>
        <p:spPr>
          <a:xfrm flipH="1">
            <a:off x="4145354" y="4395656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번 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52D652B-EDA0-448C-8EA1-7E1AFE6FBDB0}"/>
              </a:ext>
            </a:extLst>
          </p:cNvPr>
          <p:cNvSpPr/>
          <p:nvPr/>
        </p:nvSpPr>
        <p:spPr>
          <a:xfrm>
            <a:off x="5031103" y="6156889"/>
            <a:ext cx="1125311" cy="302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확인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1A0CD77-C7A6-4F7B-B934-6D6F01A4B03B}"/>
              </a:ext>
            </a:extLst>
          </p:cNvPr>
          <p:cNvGrpSpPr/>
          <p:nvPr/>
        </p:nvGrpSpPr>
        <p:grpSpPr>
          <a:xfrm>
            <a:off x="636293" y="7180494"/>
            <a:ext cx="3234975" cy="369332"/>
            <a:chOff x="546450" y="5033612"/>
            <a:chExt cx="3234975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4AC045-181E-459C-A4E1-21001424AC93}"/>
                </a:ext>
              </a:extLst>
            </p:cNvPr>
            <p:cNvSpPr txBox="1"/>
            <p:nvPr/>
          </p:nvSpPr>
          <p:spPr>
            <a:xfrm>
              <a:off x="553154" y="5033612"/>
              <a:ext cx="322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 5 .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icrosoft GothicNeo" panose="020B0500000101010101" pitchFamily="34" charset="-127"/>
                </a:rPr>
                <a:t>기대효과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2D2F4A4-29E5-453C-9ACF-97083D019538}"/>
                </a:ext>
              </a:extLst>
            </p:cNvPr>
            <p:cNvSpPr/>
            <p:nvPr/>
          </p:nvSpPr>
          <p:spPr>
            <a:xfrm>
              <a:off x="546450" y="5070640"/>
              <a:ext cx="45719" cy="295275"/>
            </a:xfrm>
            <a:prstGeom prst="rect">
              <a:avLst/>
            </a:prstGeom>
            <a:solidFill>
              <a:srgbClr val="215483"/>
            </a:solidFill>
            <a:ln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76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232</Words>
  <Application>Microsoft Office PowerPoint</Application>
  <PresentationFormat>A4 용지(210x297mm)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Helvetica Rounded</vt:lpstr>
      <vt:lpstr>Microsoft GothicNeo</vt:lpstr>
      <vt:lpstr>나눔스퀘어라운드 Bold</vt:lpstr>
      <vt:lpstr>나눔스퀘어라운드 Regular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50</cp:revision>
  <cp:lastPrinted>2018-05-02T07:42:47Z</cp:lastPrinted>
  <dcterms:created xsi:type="dcterms:W3CDTF">2018-05-02T07:27:21Z</dcterms:created>
  <dcterms:modified xsi:type="dcterms:W3CDTF">2019-05-25T16:33:30Z</dcterms:modified>
</cp:coreProperties>
</file>