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4"/>
  </p:notesMasterIdLst>
  <p:sldIdLst>
    <p:sldId id="256" r:id="rId2"/>
    <p:sldId id="279" r:id="rId3"/>
    <p:sldId id="284" r:id="rId4"/>
    <p:sldId id="289" r:id="rId5"/>
    <p:sldId id="290" r:id="rId6"/>
    <p:sldId id="282" r:id="rId7"/>
    <p:sldId id="292" r:id="rId8"/>
    <p:sldId id="291" r:id="rId9"/>
    <p:sldId id="286" r:id="rId10"/>
    <p:sldId id="288" r:id="rId11"/>
    <p:sldId id="285" r:id="rId12"/>
    <p:sldId id="27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E6E6E6"/>
    <a:srgbClr val="0037A4"/>
    <a:srgbClr val="00002F"/>
    <a:srgbClr val="FFA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17" autoAdjust="0"/>
    <p:restoredTop sz="94280" autoAdjust="0"/>
  </p:normalViewPr>
  <p:slideViewPr>
    <p:cSldViewPr snapToGrid="0">
      <p:cViewPr varScale="1">
        <p:scale>
          <a:sx n="115" d="100"/>
          <a:sy n="115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85017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8757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5248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47921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감사합니다. </a:t>
            </a:r>
            <a:endParaRPr/>
          </a:p>
        </p:txBody>
      </p:sp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7406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8158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23696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52202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17352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26476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55793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1465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4748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 w="12700" cap="flat" cmpd="sng">
            <a:solidFill>
              <a:srgbClr val="5B3F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1"/>
          <p:cNvSpPr/>
          <p:nvPr/>
        </p:nvSpPr>
        <p:spPr>
          <a:xfrm rot="-54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 w="12700" cap="flat" cmpd="sng">
            <a:solidFill>
              <a:srgbClr val="5B3F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/>
        </p:nvSpPr>
        <p:spPr>
          <a:xfrm>
            <a:off x="1023900" y="2228700"/>
            <a:ext cx="10144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GothicNeo" panose="020B0503020000020004" pitchFamily="34" charset="-127"/>
              </a:rPr>
              <a:t>손으로 보는 세상</a:t>
            </a:r>
            <a:r>
              <a:rPr lang="en-US" altLang="ko-KR" sz="5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GothicNeo" panose="020B0503020000020004" pitchFamily="34" charset="-127"/>
              </a:rPr>
              <a:t>, </a:t>
            </a:r>
            <a:r>
              <a:rPr lang="en-US" sz="6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GothicNeo" panose="020B0503020000020004" pitchFamily="34" charset="-127"/>
              </a:rPr>
              <a:t>Dot</a:t>
            </a:r>
            <a:r>
              <a:rPr lang="ko-KR" altLang="en-US" sz="6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GothicNeo" panose="020B0503020000020004" pitchFamily="34" charset="-127"/>
              </a:rPr>
              <a:t>단배</a:t>
            </a:r>
            <a:endParaRPr sz="6000" b="0" i="0" u="none" strike="noStrike" cap="none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GothicNeo" panose="020B0503020000020004" pitchFamily="34" charset="-127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3822604" y="4033410"/>
            <a:ext cx="4546789" cy="454075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GothicNeo" panose="020B0500000101010101" pitchFamily="50" charset="-127"/>
              </a:rPr>
              <a:t>김채은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GothicNeo" panose="020B0500000101010101" pitchFamily="50" charset="-127"/>
              </a:rPr>
              <a:t> 김세훈 김윤성 이준영 장예은</a:t>
            </a:r>
            <a:endParaRPr sz="2000" b="1" i="0" u="none" strike="noStrike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GothicNeo" panose="020B0500000101010101" pitchFamily="50" charset="-127"/>
              <a:sym typeface="Arial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6169603"/>
            <a:ext cx="1476374" cy="4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0;p4"/>
          <p:cNvSpPr/>
          <p:nvPr/>
        </p:nvSpPr>
        <p:spPr>
          <a:xfrm>
            <a:off x="5131340" y="4513611"/>
            <a:ext cx="1929318" cy="4540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GothicNeo" panose="020B0500000101010101" pitchFamily="50" charset="-127"/>
              </a:rPr>
              <a:t>김혁만</a:t>
            </a:r>
            <a:r>
              <a:rPr lang="ko-KR" alt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GothicNeo" panose="020B0500000101010101" pitchFamily="50" charset="-127"/>
              </a:rPr>
              <a:t> 교수님</a:t>
            </a:r>
            <a:endParaRPr sz="2000" b="1" i="0" u="none" strike="noStrike" cap="none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GothicNeo" panose="020B0500000101010101" pitchFamily="50" charset="-127"/>
              <a:sym typeface="Arial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12700" y="-127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16200000">
            <a:off x="11087100" y="57531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20;p4"/>
          <p:cNvSpPr/>
          <p:nvPr/>
        </p:nvSpPr>
        <p:spPr>
          <a:xfrm>
            <a:off x="1470829" y="6150752"/>
            <a:ext cx="3111866" cy="45407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GothicNeo" panose="020B0500000101010101" pitchFamily="50" charset="-127"/>
              </a:rPr>
              <a:t>2019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GothicNeo" panose="020B0500000101010101" pitchFamily="50" charset="-127"/>
              </a:rPr>
              <a:t>캡스톤디자인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GothicNeo" panose="020B0500000101010101" pitchFamily="50" charset="-127"/>
              </a:rPr>
              <a:t>13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GothicNeo" panose="020B0500000101010101" pitchFamily="50" charset="-127"/>
              </a:rPr>
              <a:t>조</a:t>
            </a:r>
            <a:endParaRPr sz="160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GothicNeo" panose="020B0500000101010101" pitchFamily="50" charset="-127"/>
              <a:sym typeface="Arial"/>
            </a:endParaRPr>
          </a:p>
        </p:txBody>
      </p:sp>
    </p:spTree>
  </p:cSld>
  <p:clrMapOvr>
    <a:masterClrMapping/>
  </p:clrMapOvr>
  <p:transition spd="slow" advClick="0" advTm="75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52407" y="433953"/>
            <a:ext cx="2106693" cy="46166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61C66-770A-4ED7-9D85-BE883753743F}"/>
              </a:ext>
            </a:extLst>
          </p:cNvPr>
          <p:cNvSpPr txBox="1"/>
          <p:nvPr/>
        </p:nvSpPr>
        <p:spPr>
          <a:xfrm>
            <a:off x="852407" y="450579"/>
            <a:ext cx="210669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시나리오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12700" y="-127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6200000">
            <a:off x="11087100" y="57531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803639" y="1506130"/>
            <a:ext cx="1674876" cy="1674876"/>
            <a:chOff x="1318760" y="2475131"/>
            <a:chExt cx="3062740" cy="3062740"/>
          </a:xfrm>
        </p:grpSpPr>
        <p:grpSp>
          <p:nvGrpSpPr>
            <p:cNvPr id="13" name="그룹 12"/>
            <p:cNvGrpSpPr/>
            <p:nvPr/>
          </p:nvGrpSpPr>
          <p:grpSpPr>
            <a:xfrm>
              <a:off x="1318760" y="2475131"/>
              <a:ext cx="3062740" cy="3062740"/>
              <a:chOff x="1318760" y="2475131"/>
              <a:chExt cx="3062740" cy="3062740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760" y="2475131"/>
                <a:ext cx="3062740" cy="3062740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2155371" y="2860766"/>
                <a:ext cx="1384663" cy="2259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92" t="38286" r="38508" b="37142"/>
            <a:stretch/>
          </p:blipFill>
          <p:spPr>
            <a:xfrm>
              <a:off x="2299062" y="3215942"/>
              <a:ext cx="1097280" cy="1123406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5A60912B-401E-4D27-BE74-6D333C62E9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07267" y="1965553"/>
            <a:ext cx="819875" cy="819875"/>
          </a:xfrm>
          <a:prstGeom prst="rect">
            <a:avLst/>
          </a:prstGeom>
        </p:spPr>
      </p:pic>
      <p:sp>
        <p:nvSpPr>
          <p:cNvPr id="18" name="말풍선: 모서리가 둥근 사각형 61">
            <a:extLst>
              <a:ext uri="{FF2B5EF4-FFF2-40B4-BE49-F238E27FC236}">
                <a16:creationId xmlns:a16="http://schemas.microsoft.com/office/drawing/2014/main" id="{61215320-723A-4EA9-AF2F-21EF1F7EB700}"/>
              </a:ext>
            </a:extLst>
          </p:cNvPr>
          <p:cNvSpPr/>
          <p:nvPr/>
        </p:nvSpPr>
        <p:spPr>
          <a:xfrm flipH="1">
            <a:off x="3071909" y="1328657"/>
            <a:ext cx="1040560" cy="519682"/>
          </a:xfrm>
          <a:prstGeom prst="wedgeRoundRectCallout">
            <a:avLst>
              <a:gd name="adj1" fmla="val -6064"/>
              <a:gd name="adj2" fmla="val 78826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icrosoft GothicNeo" panose="020B0500000101010101" pitchFamily="50" charset="-127"/>
              </a:rPr>
              <a:t>퀴즈모드</a:t>
            </a:r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icrosoft GothicNeo" panose="020B0500000101010101" pitchFamily="50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9" name="화살표: 오른쪽 85">
            <a:extLst>
              <a:ext uri="{FF2B5EF4-FFF2-40B4-BE49-F238E27FC236}">
                <a16:creationId xmlns:a16="http://schemas.microsoft.com/office/drawing/2014/main" id="{A1FA8AD0-EC33-4085-A0F8-3F7EDB96B3AC}"/>
              </a:ext>
            </a:extLst>
          </p:cNvPr>
          <p:cNvSpPr/>
          <p:nvPr/>
        </p:nvSpPr>
        <p:spPr>
          <a:xfrm>
            <a:off x="4047517" y="2281960"/>
            <a:ext cx="519129" cy="27695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FA87AAA-185B-4BDE-91A0-DB2834B257CD}"/>
              </a:ext>
            </a:extLst>
          </p:cNvPr>
          <p:cNvGrpSpPr/>
          <p:nvPr/>
        </p:nvGrpSpPr>
        <p:grpSpPr>
          <a:xfrm>
            <a:off x="4970506" y="4701424"/>
            <a:ext cx="1384923" cy="1147403"/>
            <a:chOff x="14123426" y="17814593"/>
            <a:chExt cx="6219644" cy="4473907"/>
          </a:xfrm>
        </p:grpSpPr>
        <p:sp>
          <p:nvSpPr>
            <p:cNvPr id="26" name="정육면체 25">
              <a:extLst>
                <a:ext uri="{FF2B5EF4-FFF2-40B4-BE49-F238E27FC236}">
                  <a16:creationId xmlns:a16="http://schemas.microsoft.com/office/drawing/2014/main" id="{4908F310-052D-4D34-8001-96C9EFF39EB8}"/>
                </a:ext>
              </a:extLst>
            </p:cNvPr>
            <p:cNvSpPr/>
            <p:nvPr/>
          </p:nvSpPr>
          <p:spPr>
            <a:xfrm>
              <a:off x="14123426" y="17814593"/>
              <a:ext cx="6219644" cy="4473907"/>
            </a:xfrm>
            <a:prstGeom prst="cube">
              <a:avLst>
                <a:gd name="adj" fmla="val 3279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467412D6-E255-46D8-B1FB-9AA0130B448E}"/>
                </a:ext>
              </a:extLst>
            </p:cNvPr>
            <p:cNvSpPr/>
            <p:nvPr/>
          </p:nvSpPr>
          <p:spPr>
            <a:xfrm>
              <a:off x="16019393" y="18172273"/>
              <a:ext cx="2427709" cy="697153"/>
            </a:xfrm>
            <a:prstGeom prst="parallelogram">
              <a:avLst>
                <a:gd name="adj" fmla="val 95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원통형 45">
              <a:extLst>
                <a:ext uri="{FF2B5EF4-FFF2-40B4-BE49-F238E27FC236}">
                  <a16:creationId xmlns:a16="http://schemas.microsoft.com/office/drawing/2014/main" id="{917F5E96-2A21-40F0-8844-D4F05663C5BA}"/>
                </a:ext>
              </a:extLst>
            </p:cNvPr>
            <p:cNvSpPr/>
            <p:nvPr/>
          </p:nvSpPr>
          <p:spPr>
            <a:xfrm>
              <a:off x="16459508" y="18520850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원통형 46">
              <a:extLst>
                <a:ext uri="{FF2B5EF4-FFF2-40B4-BE49-F238E27FC236}">
                  <a16:creationId xmlns:a16="http://schemas.microsoft.com/office/drawing/2014/main" id="{8F52DAA9-D276-469F-B98C-36B258C5548A}"/>
                </a:ext>
              </a:extLst>
            </p:cNvPr>
            <p:cNvSpPr/>
            <p:nvPr/>
          </p:nvSpPr>
          <p:spPr>
            <a:xfrm>
              <a:off x="16758088" y="18520849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원통형 47">
              <a:extLst>
                <a:ext uri="{FF2B5EF4-FFF2-40B4-BE49-F238E27FC236}">
                  <a16:creationId xmlns:a16="http://schemas.microsoft.com/office/drawing/2014/main" id="{06F5851B-CE8E-4ADB-AC14-3A914676BD8D}"/>
                </a:ext>
              </a:extLst>
            </p:cNvPr>
            <p:cNvSpPr/>
            <p:nvPr/>
          </p:nvSpPr>
          <p:spPr>
            <a:xfrm>
              <a:off x="17230800" y="18520849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원통형 48">
              <a:extLst>
                <a:ext uri="{FF2B5EF4-FFF2-40B4-BE49-F238E27FC236}">
                  <a16:creationId xmlns:a16="http://schemas.microsoft.com/office/drawing/2014/main" id="{5BB2C4CC-E3C2-4F32-9FE8-AB145BB2AB20}"/>
                </a:ext>
              </a:extLst>
            </p:cNvPr>
            <p:cNvSpPr/>
            <p:nvPr/>
          </p:nvSpPr>
          <p:spPr>
            <a:xfrm>
              <a:off x="17529380" y="18520849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원통형 49">
              <a:extLst>
                <a:ext uri="{FF2B5EF4-FFF2-40B4-BE49-F238E27FC236}">
                  <a16:creationId xmlns:a16="http://schemas.microsoft.com/office/drawing/2014/main" id="{C0D12DE2-9E53-4257-950A-3BEAF7713056}"/>
                </a:ext>
              </a:extLst>
            </p:cNvPr>
            <p:cNvSpPr/>
            <p:nvPr/>
          </p:nvSpPr>
          <p:spPr>
            <a:xfrm>
              <a:off x="16627236" y="18310527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원통형 50">
              <a:extLst>
                <a:ext uri="{FF2B5EF4-FFF2-40B4-BE49-F238E27FC236}">
                  <a16:creationId xmlns:a16="http://schemas.microsoft.com/office/drawing/2014/main" id="{05D55926-6D06-4DA1-A39A-DDDB2F699FC1}"/>
                </a:ext>
              </a:extLst>
            </p:cNvPr>
            <p:cNvSpPr/>
            <p:nvPr/>
          </p:nvSpPr>
          <p:spPr>
            <a:xfrm>
              <a:off x="16781402" y="18109253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통형 51">
              <a:extLst>
                <a:ext uri="{FF2B5EF4-FFF2-40B4-BE49-F238E27FC236}">
                  <a16:creationId xmlns:a16="http://schemas.microsoft.com/office/drawing/2014/main" id="{A19A9313-67D2-4804-AE72-A8BB65B358EE}"/>
                </a:ext>
              </a:extLst>
            </p:cNvPr>
            <p:cNvSpPr/>
            <p:nvPr/>
          </p:nvSpPr>
          <p:spPr>
            <a:xfrm>
              <a:off x="16903407" y="18310527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통형 52">
              <a:extLst>
                <a:ext uri="{FF2B5EF4-FFF2-40B4-BE49-F238E27FC236}">
                  <a16:creationId xmlns:a16="http://schemas.microsoft.com/office/drawing/2014/main" id="{18703D40-F204-4F0C-91DE-A5F7E196075A}"/>
                </a:ext>
              </a:extLst>
            </p:cNvPr>
            <p:cNvSpPr/>
            <p:nvPr/>
          </p:nvSpPr>
          <p:spPr>
            <a:xfrm>
              <a:off x="17057573" y="18109253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원통형 53">
              <a:extLst>
                <a:ext uri="{FF2B5EF4-FFF2-40B4-BE49-F238E27FC236}">
                  <a16:creationId xmlns:a16="http://schemas.microsoft.com/office/drawing/2014/main" id="{C7A0D576-7EF6-4DED-81A5-5F1F44DE436F}"/>
                </a:ext>
              </a:extLst>
            </p:cNvPr>
            <p:cNvSpPr/>
            <p:nvPr/>
          </p:nvSpPr>
          <p:spPr>
            <a:xfrm>
              <a:off x="17423553" y="18310527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원통형 54">
              <a:extLst>
                <a:ext uri="{FF2B5EF4-FFF2-40B4-BE49-F238E27FC236}">
                  <a16:creationId xmlns:a16="http://schemas.microsoft.com/office/drawing/2014/main" id="{B7934E49-ABB5-4DE7-AA5E-8118B225162B}"/>
                </a:ext>
              </a:extLst>
            </p:cNvPr>
            <p:cNvSpPr/>
            <p:nvPr/>
          </p:nvSpPr>
          <p:spPr>
            <a:xfrm>
              <a:off x="17582322" y="18109253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원통형 55">
              <a:extLst>
                <a:ext uri="{FF2B5EF4-FFF2-40B4-BE49-F238E27FC236}">
                  <a16:creationId xmlns:a16="http://schemas.microsoft.com/office/drawing/2014/main" id="{39698445-3E13-4B90-B906-1B771F128261}"/>
                </a:ext>
              </a:extLst>
            </p:cNvPr>
            <p:cNvSpPr/>
            <p:nvPr/>
          </p:nvSpPr>
          <p:spPr>
            <a:xfrm>
              <a:off x="17699724" y="18310527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원통형 56">
              <a:extLst>
                <a:ext uri="{FF2B5EF4-FFF2-40B4-BE49-F238E27FC236}">
                  <a16:creationId xmlns:a16="http://schemas.microsoft.com/office/drawing/2014/main" id="{575CBC07-5BD0-48B8-B844-0E351C681EF8}"/>
                </a:ext>
              </a:extLst>
            </p:cNvPr>
            <p:cNvSpPr/>
            <p:nvPr/>
          </p:nvSpPr>
          <p:spPr>
            <a:xfrm>
              <a:off x="17858493" y="18109253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D868F4CE-C999-474E-9C5E-CC2E453BD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297111" y="18605187"/>
              <a:ext cx="2430019" cy="2430019"/>
            </a:xfrm>
            <a:prstGeom prst="rect">
              <a:avLst/>
            </a:prstGeom>
          </p:spPr>
        </p:pic>
      </p:grpSp>
      <p:sp>
        <p:nvSpPr>
          <p:cNvPr id="41" name="말풍선: 모서리가 둥근 사각형 79">
            <a:extLst>
              <a:ext uri="{FF2B5EF4-FFF2-40B4-BE49-F238E27FC236}">
                <a16:creationId xmlns:a16="http://schemas.microsoft.com/office/drawing/2014/main" id="{6687857E-2CB6-4CC0-ADE4-632496FD2B47}"/>
              </a:ext>
            </a:extLst>
          </p:cNvPr>
          <p:cNvSpPr/>
          <p:nvPr/>
        </p:nvSpPr>
        <p:spPr>
          <a:xfrm flipH="1">
            <a:off x="2256473" y="4161728"/>
            <a:ext cx="1368828" cy="706919"/>
          </a:xfrm>
          <a:prstGeom prst="wedgeRoundRectCallout">
            <a:avLst>
              <a:gd name="adj1" fmla="val 49345"/>
              <a:gd name="adj2" fmla="val 105876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icrosoft GothicNeo" panose="020B0500000101010101" pitchFamily="50" charset="-127"/>
              </a:rPr>
              <a:t>초성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2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icrosoft GothicNeo" panose="020B0500000101010101" pitchFamily="50" charset="-127"/>
              </a:rPr>
              <a:t>ㄱ</a:t>
            </a:r>
            <a:r>
              <a:rPr lang="en-US" altLang="ko-KR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icrosoft GothicNeo" panose="020B0500000101010101" pitchFamily="50" charset="-127"/>
              </a:rPr>
              <a:t>’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icrosoft GothicNeo" panose="020B0500000101010101" pitchFamily="50" charset="-127"/>
              </a:rPr>
              <a:t>은 무엇인가요</a:t>
            </a:r>
            <a:r>
              <a:rPr lang="en-US" altLang="ko-KR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icrosoft GothicNeo" panose="020B0500000101010101" pitchFamily="50" charset="-127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말풍선: 모서리가 둥근 사각형 78">
            <a:extLst>
              <a:ext uri="{FF2B5EF4-FFF2-40B4-BE49-F238E27FC236}">
                <a16:creationId xmlns:a16="http://schemas.microsoft.com/office/drawing/2014/main" id="{8016D147-8C7E-4DAD-B9CC-DCE236CF5F4C}"/>
              </a:ext>
            </a:extLst>
          </p:cNvPr>
          <p:cNvSpPr/>
          <p:nvPr/>
        </p:nvSpPr>
        <p:spPr>
          <a:xfrm flipH="1">
            <a:off x="8516010" y="1328657"/>
            <a:ext cx="746812" cy="519682"/>
          </a:xfrm>
          <a:prstGeom prst="wedgeRoundRectCallout">
            <a:avLst>
              <a:gd name="adj1" fmla="val -6064"/>
              <a:gd name="adj2" fmla="val 78826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icrosoft GothicNeo" panose="020B0500000101010101" pitchFamily="50" charset="-127"/>
              </a:rPr>
              <a:t>자음 </a:t>
            </a: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icrosoft GothicNeo" panose="020B0500000101010101" pitchFamily="50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5A60912B-401E-4D27-BE74-6D333C62E9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69541" y="1924991"/>
            <a:ext cx="819875" cy="81987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63D7187-6273-4144-B839-5DB4F38618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4540" y="4124179"/>
            <a:ext cx="353622" cy="42678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6E37DCB-D761-4500-A15C-A2CFBC4E88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5869" y="4111987"/>
            <a:ext cx="317040" cy="42678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31D2D1A-F659-4D85-A292-B29135DCA5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5057" y="4106210"/>
            <a:ext cx="341428" cy="426785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0030E64A-88EA-46FE-9876-79F5612E4335}"/>
              </a:ext>
            </a:extLst>
          </p:cNvPr>
          <p:cNvSpPr/>
          <p:nvPr/>
        </p:nvSpPr>
        <p:spPr>
          <a:xfrm>
            <a:off x="4730313" y="4117116"/>
            <a:ext cx="317042" cy="422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45A9C7E-78AB-45C0-B2DE-11D277A4FA95}"/>
              </a:ext>
            </a:extLst>
          </p:cNvPr>
          <p:cNvSpPr/>
          <p:nvPr/>
        </p:nvSpPr>
        <p:spPr>
          <a:xfrm>
            <a:off x="5339205" y="4126016"/>
            <a:ext cx="317042" cy="422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C6F4194-DAB4-4FB7-8E1C-92386B1127A0}"/>
              </a:ext>
            </a:extLst>
          </p:cNvPr>
          <p:cNvSpPr/>
          <p:nvPr/>
        </p:nvSpPr>
        <p:spPr>
          <a:xfrm>
            <a:off x="5965104" y="4126016"/>
            <a:ext cx="240024" cy="422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말풍선: 모서리가 둥근 사각형 110">
            <a:extLst>
              <a:ext uri="{FF2B5EF4-FFF2-40B4-BE49-F238E27FC236}">
                <a16:creationId xmlns:a16="http://schemas.microsoft.com/office/drawing/2014/main" id="{F61F8B67-823E-4A0A-81D3-6973CFD19A66}"/>
              </a:ext>
            </a:extLst>
          </p:cNvPr>
          <p:cNvSpPr/>
          <p:nvPr/>
        </p:nvSpPr>
        <p:spPr>
          <a:xfrm flipH="1">
            <a:off x="7667825" y="4083040"/>
            <a:ext cx="746812" cy="519682"/>
          </a:xfrm>
          <a:prstGeom prst="wedgeRoundRectCallout">
            <a:avLst>
              <a:gd name="adj1" fmla="val -6064"/>
              <a:gd name="adj2" fmla="val 78826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icrosoft GothicNeo" panose="020B050000010101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icrosoft GothicNeo" panose="020B0500000101010101" pitchFamily="50" charset="-127"/>
              </a:rPr>
              <a:t>번 </a:t>
            </a: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icrosoft GothicNeo" panose="020B0500000101010101" pitchFamily="50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5A60912B-401E-4D27-BE74-6D333C62E9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9781" y="4572577"/>
            <a:ext cx="819875" cy="819875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4483191" y="1506130"/>
            <a:ext cx="1674876" cy="1674876"/>
            <a:chOff x="1318760" y="2475131"/>
            <a:chExt cx="3062740" cy="3062740"/>
          </a:xfrm>
        </p:grpSpPr>
        <p:grpSp>
          <p:nvGrpSpPr>
            <p:cNvPr id="58" name="그룹 57"/>
            <p:cNvGrpSpPr/>
            <p:nvPr/>
          </p:nvGrpSpPr>
          <p:grpSpPr>
            <a:xfrm>
              <a:off x="1318760" y="2475131"/>
              <a:ext cx="3062740" cy="3062740"/>
              <a:chOff x="1318760" y="2475131"/>
              <a:chExt cx="3062740" cy="3062740"/>
            </a:xfrm>
          </p:grpSpPr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760" y="2475131"/>
                <a:ext cx="3062740" cy="3062740"/>
              </a:xfrm>
              <a:prstGeom prst="rect">
                <a:avLst/>
              </a:prstGeom>
            </p:spPr>
          </p:pic>
          <p:sp>
            <p:nvSpPr>
              <p:cNvPr id="61" name="직사각형 60"/>
              <p:cNvSpPr/>
              <p:nvPr/>
            </p:nvSpPr>
            <p:spPr>
              <a:xfrm>
                <a:off x="2155371" y="2860766"/>
                <a:ext cx="1384663" cy="2259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92" t="38286" r="38508" b="37142"/>
            <a:stretch/>
          </p:blipFill>
          <p:spPr>
            <a:xfrm>
              <a:off x="2299062" y="3215942"/>
              <a:ext cx="1097280" cy="1123406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28706DE-25F3-4B36-84DA-D84652A6A4A6}"/>
              </a:ext>
            </a:extLst>
          </p:cNvPr>
          <p:cNvGrpSpPr/>
          <p:nvPr/>
        </p:nvGrpSpPr>
        <p:grpSpPr>
          <a:xfrm>
            <a:off x="6376316" y="1795422"/>
            <a:ext cx="600345" cy="730166"/>
            <a:chOff x="5692331" y="3082826"/>
            <a:chExt cx="600345" cy="730166"/>
          </a:xfrm>
        </p:grpSpPr>
        <p:sp>
          <p:nvSpPr>
            <p:cNvPr id="63" name="사각형: 둥근 모서리 73">
              <a:extLst>
                <a:ext uri="{FF2B5EF4-FFF2-40B4-BE49-F238E27FC236}">
                  <a16:creationId xmlns:a16="http://schemas.microsoft.com/office/drawing/2014/main" id="{261F04EB-1B2F-4126-AAE0-7FBCA003B1A1}"/>
                </a:ext>
              </a:extLst>
            </p:cNvPr>
            <p:cNvSpPr/>
            <p:nvPr/>
          </p:nvSpPr>
          <p:spPr>
            <a:xfrm>
              <a:off x="5692331" y="3082826"/>
              <a:ext cx="593465" cy="285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+mj-ea"/>
                  <a:ea typeface="+mj-ea"/>
                </a:rPr>
                <a:t>자음</a:t>
              </a:r>
            </a:p>
          </p:txBody>
        </p:sp>
        <p:sp>
          <p:nvSpPr>
            <p:cNvPr id="64" name="사각형: 둥근 모서리 74">
              <a:extLst>
                <a:ext uri="{FF2B5EF4-FFF2-40B4-BE49-F238E27FC236}">
                  <a16:creationId xmlns:a16="http://schemas.microsoft.com/office/drawing/2014/main" id="{AF8A369B-00B4-475B-B0D0-12D6F1BB3D94}"/>
                </a:ext>
              </a:extLst>
            </p:cNvPr>
            <p:cNvSpPr/>
            <p:nvPr/>
          </p:nvSpPr>
          <p:spPr>
            <a:xfrm>
              <a:off x="5699211" y="3527538"/>
              <a:ext cx="593465" cy="2854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+mj-ea"/>
                  <a:ea typeface="+mj-ea"/>
                </a:rPr>
                <a:t>모음</a:t>
              </a:r>
            </a:p>
          </p:txBody>
        </p: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3D6A826-0DAF-484A-9D0E-ED03BE116895}"/>
              </a:ext>
            </a:extLst>
          </p:cNvPr>
          <p:cNvCxnSpPr>
            <a:cxnSpLocks/>
          </p:cNvCxnSpPr>
          <p:nvPr/>
        </p:nvCxnSpPr>
        <p:spPr>
          <a:xfrm flipV="1">
            <a:off x="5785065" y="1694548"/>
            <a:ext cx="469804" cy="491613"/>
          </a:xfrm>
          <a:prstGeom prst="line">
            <a:avLst/>
          </a:prstGeom>
          <a:ln w="38100">
            <a:solidFill>
              <a:srgbClr val="215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F6E34A7-66D2-4FB8-99F5-21D89304FA7E}"/>
              </a:ext>
            </a:extLst>
          </p:cNvPr>
          <p:cNvCxnSpPr>
            <a:cxnSpLocks/>
          </p:cNvCxnSpPr>
          <p:nvPr/>
        </p:nvCxnSpPr>
        <p:spPr>
          <a:xfrm>
            <a:off x="5773638" y="2582798"/>
            <a:ext cx="542508" cy="465488"/>
          </a:xfrm>
          <a:prstGeom prst="line">
            <a:avLst/>
          </a:prstGeom>
          <a:ln w="38100">
            <a:solidFill>
              <a:srgbClr val="215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5">
            <a:extLst>
              <a:ext uri="{FF2B5EF4-FFF2-40B4-BE49-F238E27FC236}">
                <a16:creationId xmlns:a16="http://schemas.microsoft.com/office/drawing/2014/main" id="{D9654587-EC9D-4A14-B552-D23FC7FC24DD}"/>
              </a:ext>
            </a:extLst>
          </p:cNvPr>
          <p:cNvSpPr/>
          <p:nvPr/>
        </p:nvSpPr>
        <p:spPr>
          <a:xfrm>
            <a:off x="6383196" y="2671667"/>
            <a:ext cx="593465" cy="285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j-ea"/>
                <a:ea typeface="+mj-ea"/>
              </a:rPr>
              <a:t>….</a:t>
            </a:r>
            <a:endParaRPr lang="ko-KR" altLang="en-US" sz="1400" dirty="0">
              <a:latin typeface="+mj-ea"/>
              <a:ea typeface="+mj-ea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803639" y="4101532"/>
            <a:ext cx="1674876" cy="1674876"/>
            <a:chOff x="1318760" y="2475131"/>
            <a:chExt cx="3062740" cy="3062740"/>
          </a:xfrm>
        </p:grpSpPr>
        <p:grpSp>
          <p:nvGrpSpPr>
            <p:cNvPr id="69" name="그룹 68"/>
            <p:cNvGrpSpPr/>
            <p:nvPr/>
          </p:nvGrpSpPr>
          <p:grpSpPr>
            <a:xfrm>
              <a:off x="1318760" y="2475131"/>
              <a:ext cx="3062740" cy="3062740"/>
              <a:chOff x="1318760" y="2475131"/>
              <a:chExt cx="3062740" cy="3062740"/>
            </a:xfrm>
          </p:grpSpPr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760" y="2475131"/>
                <a:ext cx="3062740" cy="3062740"/>
              </a:xfrm>
              <a:prstGeom prst="rect">
                <a:avLst/>
              </a:prstGeom>
            </p:spPr>
          </p:pic>
          <p:sp>
            <p:nvSpPr>
              <p:cNvPr id="72" name="직사각형 71"/>
              <p:cNvSpPr/>
              <p:nvPr/>
            </p:nvSpPr>
            <p:spPr>
              <a:xfrm>
                <a:off x="2155371" y="2860766"/>
                <a:ext cx="1384663" cy="2259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92" t="38286" r="38508" b="37142"/>
            <a:stretch/>
          </p:blipFill>
          <p:spPr>
            <a:xfrm>
              <a:off x="2299062" y="3215942"/>
              <a:ext cx="1097280" cy="1123406"/>
            </a:xfrm>
            <a:prstGeom prst="rect">
              <a:avLst/>
            </a:prstGeom>
          </p:spPr>
        </p:pic>
      </p:grpSp>
      <p:sp>
        <p:nvSpPr>
          <p:cNvPr id="73" name="화살표: 오른쪽 85">
            <a:extLst>
              <a:ext uri="{FF2B5EF4-FFF2-40B4-BE49-F238E27FC236}">
                <a16:creationId xmlns:a16="http://schemas.microsoft.com/office/drawing/2014/main" id="{A1FA8AD0-EC33-4085-A0F8-3F7EDB96B3AC}"/>
              </a:ext>
            </a:extLst>
          </p:cNvPr>
          <p:cNvSpPr/>
          <p:nvPr/>
        </p:nvSpPr>
        <p:spPr>
          <a:xfrm>
            <a:off x="7323597" y="2248638"/>
            <a:ext cx="519129" cy="27695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화살표: 오른쪽 85">
            <a:extLst>
              <a:ext uri="{FF2B5EF4-FFF2-40B4-BE49-F238E27FC236}">
                <a16:creationId xmlns:a16="http://schemas.microsoft.com/office/drawing/2014/main" id="{A1FA8AD0-EC33-4085-A0F8-3F7EDB96B3AC}"/>
              </a:ext>
            </a:extLst>
          </p:cNvPr>
          <p:cNvSpPr/>
          <p:nvPr/>
        </p:nvSpPr>
        <p:spPr>
          <a:xfrm>
            <a:off x="3873453" y="4844040"/>
            <a:ext cx="519129" cy="27695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오른쪽 85">
            <a:extLst>
              <a:ext uri="{FF2B5EF4-FFF2-40B4-BE49-F238E27FC236}">
                <a16:creationId xmlns:a16="http://schemas.microsoft.com/office/drawing/2014/main" id="{A1FA8AD0-EC33-4085-A0F8-3F7EDB96B3AC}"/>
              </a:ext>
            </a:extLst>
          </p:cNvPr>
          <p:cNvSpPr/>
          <p:nvPr/>
        </p:nvSpPr>
        <p:spPr>
          <a:xfrm>
            <a:off x="8615619" y="4840047"/>
            <a:ext cx="519129" cy="27695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8875183" y="4096152"/>
            <a:ext cx="1674876" cy="1674876"/>
            <a:chOff x="1318760" y="2475131"/>
            <a:chExt cx="3062740" cy="3062740"/>
          </a:xfrm>
        </p:grpSpPr>
        <p:grpSp>
          <p:nvGrpSpPr>
            <p:cNvPr id="77" name="그룹 76"/>
            <p:cNvGrpSpPr/>
            <p:nvPr/>
          </p:nvGrpSpPr>
          <p:grpSpPr>
            <a:xfrm>
              <a:off x="1318760" y="2475131"/>
              <a:ext cx="3062740" cy="3062740"/>
              <a:chOff x="1318760" y="2475131"/>
              <a:chExt cx="3062740" cy="3062740"/>
            </a:xfrm>
          </p:grpSpPr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760" y="2475131"/>
                <a:ext cx="3062740" cy="3062740"/>
              </a:xfrm>
              <a:prstGeom prst="rect">
                <a:avLst/>
              </a:prstGeom>
            </p:spPr>
          </p:pic>
          <p:sp>
            <p:nvSpPr>
              <p:cNvPr id="80" name="직사각형 79"/>
              <p:cNvSpPr/>
              <p:nvPr/>
            </p:nvSpPr>
            <p:spPr>
              <a:xfrm>
                <a:off x="2155371" y="2860766"/>
                <a:ext cx="1384663" cy="2259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92" t="38286" r="38508" b="37142"/>
            <a:stretch/>
          </p:blipFill>
          <p:spPr>
            <a:xfrm>
              <a:off x="2299062" y="3215942"/>
              <a:ext cx="1097280" cy="1123406"/>
            </a:xfrm>
            <a:prstGeom prst="rect">
              <a:avLst/>
            </a:prstGeom>
          </p:spPr>
        </p:pic>
      </p:grpSp>
      <p:sp>
        <p:nvSpPr>
          <p:cNvPr id="81" name="말풍선: 모서리가 둥근 사각형 110">
            <a:extLst>
              <a:ext uri="{FF2B5EF4-FFF2-40B4-BE49-F238E27FC236}">
                <a16:creationId xmlns:a16="http://schemas.microsoft.com/office/drawing/2014/main" id="{F61F8B67-823E-4A0A-81D3-6973CFD19A66}"/>
              </a:ext>
            </a:extLst>
          </p:cNvPr>
          <p:cNvSpPr/>
          <p:nvPr/>
        </p:nvSpPr>
        <p:spPr>
          <a:xfrm flipH="1">
            <a:off x="10546360" y="4106210"/>
            <a:ext cx="746812" cy="519682"/>
          </a:xfrm>
          <a:prstGeom prst="wedgeRoundRectCallout">
            <a:avLst>
              <a:gd name="adj1" fmla="val -6064"/>
              <a:gd name="adj2" fmla="val 78826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icrosoft GothicNeo" panose="020B0500000101010101" pitchFamily="50" charset="-127"/>
              </a:rPr>
              <a:t>정답</a:t>
            </a:r>
            <a:r>
              <a:rPr lang="en-US" altLang="ko-KR" dirty="0" smtClean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icrosoft GothicNeo" panose="020B0500000101010101" pitchFamily="50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2" name="화살표: 오른쪽 85">
            <a:extLst>
              <a:ext uri="{FF2B5EF4-FFF2-40B4-BE49-F238E27FC236}">
                <a16:creationId xmlns:a16="http://schemas.microsoft.com/office/drawing/2014/main" id="{A1FA8AD0-EC33-4085-A0F8-3F7EDB96B3AC}"/>
              </a:ext>
            </a:extLst>
          </p:cNvPr>
          <p:cNvSpPr/>
          <p:nvPr/>
        </p:nvSpPr>
        <p:spPr>
          <a:xfrm>
            <a:off x="9652945" y="2248638"/>
            <a:ext cx="519129" cy="27695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52407" y="433953"/>
            <a:ext cx="3592593" cy="46166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61C66-770A-4ED7-9D85-BE883753743F}"/>
              </a:ext>
            </a:extLst>
          </p:cNvPr>
          <p:cNvSpPr txBox="1"/>
          <p:nvPr/>
        </p:nvSpPr>
        <p:spPr>
          <a:xfrm>
            <a:off x="852407" y="450579"/>
            <a:ext cx="347162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기대효과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활용방안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12700" y="-127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6200000">
            <a:off x="11087100" y="57531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52406" y="1714152"/>
            <a:ext cx="11225293" cy="33239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맑은 고딕 Semilight" panose="020B0502040204020203" pitchFamily="50" charset="-127"/>
              </a:rPr>
              <a:t>학습기를</a:t>
            </a: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맑은 고딕 Semilight" panose="020B0502040204020203" pitchFamily="50" charset="-127"/>
              </a:rPr>
              <a:t> 통해 효과적으로 점자에 대한 학습 가능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맑은 고딕 Semilight" panose="020B0502040204020203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맑은 고딕 Semilight" panose="020B0502040204020203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맑은 고딕 Semilight" panose="020B0502040204020203" pitchFamily="50" charset="-127"/>
              </a:rPr>
              <a:t>기존의 제품과 다르게 음성인식으로 앱을 제어 가능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맑은 고딕 Semilight" panose="020B0502040204020203" pitchFamily="50" charset="-127"/>
              </a:rPr>
              <a:t>사용자 혼자서 학습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맑은 고딕 Semilight" panose="020B0502040204020203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맑은 고딕 Semilight" panose="020B0502040204020203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맑은 고딕 Semilight" panose="020B0502040204020203" pitchFamily="50" charset="-127"/>
              </a:rPr>
              <a:t>점자 교육을 제대로 받지 못한 일반학교 특수 교사들에게 보급되어 점자 교육 인력 양상에 도움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맑은 고딕 Semilight" panose="020B0502040204020203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맑은 고딕 Semilight" panose="020B0502040204020203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맑은 고딕 Semilight" panose="020B0502040204020203" pitchFamily="50" charset="-127"/>
              </a:rPr>
              <a:t>점자를 읽을 수 있는 인구증가로</a:t>
            </a:r>
            <a:r>
              <a:rPr lang="en-US" altLang="ko-KR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맑은 고딕 Semilight" panose="020B0502040204020203" pitchFamily="50" charset="-127"/>
              </a:rPr>
              <a:t>다양한 점자 간행물이 생기고 점자 문화생활 증가 기대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7400" y="1790700"/>
            <a:ext cx="76200" cy="406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7400" y="2692400"/>
            <a:ext cx="76200" cy="406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87400" y="3619791"/>
            <a:ext cx="76200" cy="406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7400" y="4547183"/>
            <a:ext cx="76200" cy="406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6169603"/>
            <a:ext cx="1476374" cy="4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5;p21">
            <a:extLst>
              <a:ext uri="{FF2B5EF4-FFF2-40B4-BE49-F238E27FC236}">
                <a16:creationId xmlns:a16="http://schemas.microsoft.com/office/drawing/2014/main" id="{86E52E3F-8857-414A-BF34-6B745D880475}"/>
              </a:ext>
            </a:extLst>
          </p:cNvPr>
          <p:cNvSpPr txBox="1"/>
          <p:nvPr/>
        </p:nvSpPr>
        <p:spPr>
          <a:xfrm>
            <a:off x="2471351" y="2751437"/>
            <a:ext cx="6939693" cy="1467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 smtClean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GothicNeo" panose="020B0500000101010101" pitchFamily="50" charset="-127"/>
              </a:rPr>
              <a:t>감사합니다</a:t>
            </a:r>
            <a:r>
              <a:rPr lang="en-US" altLang="ko-KR" sz="6000" dirty="0" smtClean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GothicNeo" panose="020B0500000101010101" pitchFamily="50" charset="-127"/>
              </a:rPr>
              <a:t>.</a:t>
            </a:r>
            <a:endParaRPr sz="6000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Microsoft GothicNeo" panose="020B0500000101010101" pitchFamily="50" charset="-127"/>
              <a:sym typeface="Arial"/>
            </a:endParaRPr>
          </a:p>
        </p:txBody>
      </p:sp>
      <p:sp>
        <p:nvSpPr>
          <p:cNvPr id="4" name="직각 삼각형 3"/>
          <p:cNvSpPr/>
          <p:nvPr/>
        </p:nvSpPr>
        <p:spPr>
          <a:xfrm rot="5400000">
            <a:off x="12700" y="-127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rot="16200000">
            <a:off x="11087100" y="57531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 advClick="0" advTm="15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852407" y="433953"/>
            <a:ext cx="2881393" cy="46166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5C2CC-D430-482E-B3FC-5955404CB382}"/>
              </a:ext>
            </a:extLst>
          </p:cNvPr>
          <p:cNvSpPr txBox="1"/>
          <p:nvPr/>
        </p:nvSpPr>
        <p:spPr>
          <a:xfrm>
            <a:off x="852407" y="450579"/>
            <a:ext cx="297567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  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소개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8264" y="1592165"/>
            <a:ext cx="606459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ko-KR" sz="3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Dot</a:t>
            </a:r>
            <a:r>
              <a:rPr lang="ko-KR" altLang="en-US" sz="3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단배 </a:t>
            </a:r>
            <a:r>
              <a:rPr lang="en-US" altLang="ko-KR" sz="20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Dot(</a:t>
            </a:r>
            <a:r>
              <a:rPr lang="ko-KR" altLang="en-US" sz="20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점자</a:t>
            </a:r>
            <a:r>
              <a:rPr lang="en-US" altLang="ko-KR" sz="20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+ (</a:t>
            </a:r>
            <a:r>
              <a:rPr lang="ko-KR" altLang="en-US" sz="20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돛</a:t>
            </a:r>
            <a:r>
              <a:rPr lang="en-US" altLang="ko-KR" sz="20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ko-KR" altLang="en-US" sz="20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단배 </a:t>
            </a:r>
            <a:endParaRPr lang="ko-KR" altLang="en-US" sz="32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6488" y="2520856"/>
            <a:ext cx="67945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ko-KR" altLang="en-US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시각장애인 혼자 점자 학습이 가능한 어플리케이션 </a:t>
            </a:r>
            <a:r>
              <a:rPr lang="en-US" altLang="ko-KR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  <a:r>
              <a:rPr lang="ko-KR" altLang="en-US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8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학습기</a:t>
            </a:r>
            <a:r>
              <a:rPr lang="ko-KR" altLang="en-US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4588" y="2948597"/>
            <a:ext cx="6756400" cy="88338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어플리케이션에서 음성인식을 통해 앱을 제어 할 수 있으며</a:t>
            </a:r>
            <a:endParaRPr lang="en-US" altLang="ko-KR" sz="1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학습기에</a:t>
            </a:r>
            <a:r>
              <a:rPr lang="ko-KR" altLang="en-US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출력되는 점자를 직접 만져보면서 효율적 학습 가능</a:t>
            </a:r>
          </a:p>
        </p:txBody>
      </p:sp>
      <p:sp>
        <p:nvSpPr>
          <p:cNvPr id="6" name="직각 삼각형 5"/>
          <p:cNvSpPr/>
          <p:nvPr/>
        </p:nvSpPr>
        <p:spPr>
          <a:xfrm rot="5400000">
            <a:off x="12700" y="-127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>
            <a:off x="11087100" y="57531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0" t="32264" r="31062" b="30060"/>
          <a:stretch/>
        </p:blipFill>
        <p:spPr>
          <a:xfrm>
            <a:off x="8323348" y="1879487"/>
            <a:ext cx="2463800" cy="2387600"/>
          </a:xfrm>
          <a:prstGeom prst="rect">
            <a:avLst/>
          </a:prstGeom>
        </p:spPr>
      </p:pic>
      <p:sp>
        <p:nvSpPr>
          <p:cNvPr id="10" name="직각 삼각형 9"/>
          <p:cNvSpPr/>
          <p:nvPr/>
        </p:nvSpPr>
        <p:spPr>
          <a:xfrm rot="5400000">
            <a:off x="1422506" y="2580420"/>
            <a:ext cx="220640" cy="233578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3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852407" y="433953"/>
            <a:ext cx="2157493" cy="46166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5C2CC-D430-482E-B3FC-5955404CB382}"/>
              </a:ext>
            </a:extLst>
          </p:cNvPr>
          <p:cNvSpPr txBox="1"/>
          <p:nvPr/>
        </p:nvSpPr>
        <p:spPr>
          <a:xfrm>
            <a:off x="852407" y="458892"/>
            <a:ext cx="227179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  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추진 배경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rot="5400000">
            <a:off x="12700" y="-127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11087100" y="57531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362" y="2615000"/>
            <a:ext cx="7669276" cy="162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175791" y="1524476"/>
            <a:ext cx="7930109" cy="461665"/>
            <a:chOff x="1175791" y="1524476"/>
            <a:chExt cx="7930109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1422400" y="1524476"/>
              <a:ext cx="7683500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/>
              <a:r>
                <a:rPr lang="en-US" altLang="ko-K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95%</a:t>
              </a:r>
              <a:r>
                <a:rPr lang="ko-KR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에 육박하는 시각장애인의 점자 문맹률</a:t>
              </a:r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1182260" y="1613580"/>
              <a:ext cx="220640" cy="23357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6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852407" y="433953"/>
            <a:ext cx="2157493" cy="46166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5C2CC-D430-482E-B3FC-5955404CB382}"/>
              </a:ext>
            </a:extLst>
          </p:cNvPr>
          <p:cNvSpPr txBox="1"/>
          <p:nvPr/>
        </p:nvSpPr>
        <p:spPr>
          <a:xfrm>
            <a:off x="852407" y="458892"/>
            <a:ext cx="227179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  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추진 배경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rot="5400000">
            <a:off x="12700" y="-127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11087100" y="57531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800" y="1060717"/>
            <a:ext cx="4554868" cy="5251182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175791" y="1524476"/>
            <a:ext cx="7930109" cy="461665"/>
            <a:chOff x="1175791" y="1524476"/>
            <a:chExt cx="7930109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422400" y="1524476"/>
              <a:ext cx="7683500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/>
              <a:r>
                <a:rPr lang="ko-KR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턱없이 부족한 점자 교육 인력</a:t>
              </a:r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1182260" y="1613580"/>
              <a:ext cx="220640" cy="23357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96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852407" y="433953"/>
            <a:ext cx="2157493" cy="46166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5C2CC-D430-482E-B3FC-5955404CB382}"/>
              </a:ext>
            </a:extLst>
          </p:cNvPr>
          <p:cNvSpPr txBox="1"/>
          <p:nvPr/>
        </p:nvSpPr>
        <p:spPr>
          <a:xfrm>
            <a:off x="852407" y="458892"/>
            <a:ext cx="227179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  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추진 배경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rot="5400000">
            <a:off x="12700" y="-127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11087100" y="57531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2336800"/>
            <a:ext cx="4635500" cy="309033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175791" y="1524476"/>
            <a:ext cx="7930109" cy="461665"/>
            <a:chOff x="1175791" y="1524476"/>
            <a:chExt cx="7930109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1422400" y="1524476"/>
              <a:ext cx="7683500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/>
              <a:r>
                <a:rPr lang="ko-KR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사용자 혼자서는 학습하기 불편한 기존 제품</a:t>
              </a:r>
            </a:p>
          </p:txBody>
        </p:sp>
        <p:sp>
          <p:nvSpPr>
            <p:cNvPr id="13" name="직각 삼각형 12"/>
            <p:cNvSpPr/>
            <p:nvPr/>
          </p:nvSpPr>
          <p:spPr>
            <a:xfrm rot="5400000">
              <a:off x="1182260" y="1613580"/>
              <a:ext cx="220640" cy="23357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26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852407" y="433953"/>
            <a:ext cx="2144793" cy="46166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61C66-770A-4ED7-9D85-BE883753743F}"/>
              </a:ext>
            </a:extLst>
          </p:cNvPr>
          <p:cNvSpPr txBox="1"/>
          <p:nvPr/>
        </p:nvSpPr>
        <p:spPr>
          <a:xfrm>
            <a:off x="852407" y="450579"/>
            <a:ext cx="214479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  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3854" y="2179312"/>
            <a:ext cx="6993841" cy="35548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React-Native</a:t>
            </a:r>
            <a:r>
              <a:rPr lang="ko-KR" altLang="en-US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</a:t>
            </a:r>
            <a:r>
              <a:rPr lang="en-US" altLang="ko-KR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iOS, Android</a:t>
            </a:r>
            <a:r>
              <a:rPr lang="ko-KR" altLang="en-US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실행되는 앱 개발</a:t>
            </a:r>
            <a:endParaRPr lang="en-US" altLang="ko-KR" sz="1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React-Native</a:t>
            </a:r>
            <a:r>
              <a:rPr lang="ko-KR" altLang="en-US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STT, TTS, Bluetooth API </a:t>
            </a:r>
            <a:r>
              <a:rPr lang="ko-KR" altLang="en-US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</a:t>
            </a:r>
            <a:endParaRPr lang="en-US" altLang="ko-KR" sz="1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ko-KR" altLang="en-US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앱 내에서 음성인식으로 메뉴 전환</a:t>
            </a:r>
            <a:r>
              <a:rPr lang="en-US" altLang="ko-KR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학습 진행 가능</a:t>
            </a:r>
            <a:endParaRPr lang="en-US" altLang="ko-KR" sz="1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ko-KR" altLang="en-US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스터디모드에서는 학습하고자 하는 점자를 카테고리별로 학습 가능</a:t>
            </a:r>
            <a:endParaRPr lang="en-US" altLang="ko-KR" sz="1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ko-KR" altLang="en-US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퀴즈모드에서는 앞서 배운 점자들을 퀴즈 형식을 통해 확인</a:t>
            </a:r>
            <a:endParaRPr lang="en-US" altLang="ko-KR" sz="1800" dirty="0" err="1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ko-KR" altLang="en-US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번역모드에서는 원하는 문자를 음성으로 입력 받아 점자로 출력</a:t>
            </a:r>
            <a:endParaRPr lang="en-US" altLang="ko-KR" sz="1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rot="5400000">
            <a:off x="12700" y="-127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11087100" y="57531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515624" y="1378753"/>
            <a:ext cx="2940957" cy="406400"/>
            <a:chOff x="1440543" y="1791732"/>
            <a:chExt cx="2940957" cy="406400"/>
          </a:xfrm>
        </p:grpSpPr>
        <p:sp>
          <p:nvSpPr>
            <p:cNvPr id="3" name="TextBox 2"/>
            <p:cNvSpPr txBox="1"/>
            <p:nvPr/>
          </p:nvSpPr>
          <p:spPr>
            <a:xfrm>
              <a:off x="1612900" y="1816274"/>
              <a:ext cx="276860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/>
              <a:r>
                <a:rPr lang="en-US" altLang="ko-KR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Dot</a:t>
              </a:r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단배 어플리케이션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40543" y="1791732"/>
              <a:ext cx="76200" cy="4064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177444" y="2363245"/>
            <a:ext cx="3062740" cy="3062740"/>
            <a:chOff x="1318760" y="2475131"/>
            <a:chExt cx="3062740" cy="3062740"/>
          </a:xfrm>
        </p:grpSpPr>
        <p:grpSp>
          <p:nvGrpSpPr>
            <p:cNvPr id="13" name="그룹 12"/>
            <p:cNvGrpSpPr/>
            <p:nvPr/>
          </p:nvGrpSpPr>
          <p:grpSpPr>
            <a:xfrm>
              <a:off x="1318760" y="2475131"/>
              <a:ext cx="3062740" cy="3062740"/>
              <a:chOff x="1318760" y="2475131"/>
              <a:chExt cx="3062740" cy="306274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760" y="2475131"/>
                <a:ext cx="3062740" cy="3062740"/>
              </a:xfrm>
              <a:prstGeom prst="rect">
                <a:avLst/>
              </a:prstGeom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2155371" y="2860766"/>
                <a:ext cx="1384663" cy="2259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92" t="38286" r="38508" b="37142"/>
            <a:stretch/>
          </p:blipFill>
          <p:spPr>
            <a:xfrm>
              <a:off x="2299062" y="3215942"/>
              <a:ext cx="1097280" cy="1123406"/>
            </a:xfrm>
            <a:prstGeom prst="rect">
              <a:avLst/>
            </a:prstGeom>
          </p:spPr>
        </p:pic>
      </p:grpSp>
      <p:sp>
        <p:nvSpPr>
          <p:cNvPr id="16" name="직각 삼각형 15"/>
          <p:cNvSpPr/>
          <p:nvPr/>
        </p:nvSpPr>
        <p:spPr>
          <a:xfrm rot="5400000">
            <a:off x="4466745" y="2356776"/>
            <a:ext cx="220640" cy="233578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4466745" y="3174674"/>
            <a:ext cx="220640" cy="233578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852407" y="433953"/>
            <a:ext cx="2144793" cy="46166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61C66-770A-4ED7-9D85-BE883753743F}"/>
              </a:ext>
            </a:extLst>
          </p:cNvPr>
          <p:cNvSpPr txBox="1"/>
          <p:nvPr/>
        </p:nvSpPr>
        <p:spPr>
          <a:xfrm>
            <a:off x="852407" y="450579"/>
            <a:ext cx="214479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  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rot="5400000">
            <a:off x="12700" y="-127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11087100" y="57531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526721" y="1381082"/>
            <a:ext cx="2940957" cy="406400"/>
            <a:chOff x="1440543" y="1791732"/>
            <a:chExt cx="2940957" cy="406400"/>
          </a:xfrm>
        </p:grpSpPr>
        <p:sp>
          <p:nvSpPr>
            <p:cNvPr id="3" name="TextBox 2"/>
            <p:cNvSpPr txBox="1"/>
            <p:nvPr/>
          </p:nvSpPr>
          <p:spPr>
            <a:xfrm>
              <a:off x="1612900" y="1816274"/>
              <a:ext cx="276860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/>
              <a:r>
                <a:rPr lang="en-US" altLang="ko-KR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Dot</a:t>
              </a:r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단배 어플리케이션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40543" y="1791732"/>
              <a:ext cx="76200" cy="4064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21" y="1966883"/>
            <a:ext cx="2429724" cy="379891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936" y="1966883"/>
            <a:ext cx="2425766" cy="379891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07" y="1960676"/>
            <a:ext cx="2425766" cy="380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52407" y="433953"/>
            <a:ext cx="2132093" cy="46166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61C66-770A-4ED7-9D85-BE883753743F}"/>
              </a:ext>
            </a:extLst>
          </p:cNvPr>
          <p:cNvSpPr txBox="1"/>
          <p:nvPr/>
        </p:nvSpPr>
        <p:spPr>
          <a:xfrm>
            <a:off x="852407" y="450579"/>
            <a:ext cx="213209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  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12700" y="-127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6200000">
            <a:off x="11087100" y="57531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22770" y="1409425"/>
            <a:ext cx="2940957" cy="406400"/>
            <a:chOff x="1440543" y="1791732"/>
            <a:chExt cx="2940957" cy="406400"/>
          </a:xfrm>
        </p:grpSpPr>
        <p:sp>
          <p:nvSpPr>
            <p:cNvPr id="9" name="TextBox 8"/>
            <p:cNvSpPr txBox="1"/>
            <p:nvPr/>
          </p:nvSpPr>
          <p:spPr>
            <a:xfrm>
              <a:off x="1612900" y="1816274"/>
              <a:ext cx="276860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/>
              <a:r>
                <a:rPr lang="en-US" altLang="ko-KR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Dot</a:t>
              </a:r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단배 하드웨어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40543" y="1791732"/>
              <a:ext cx="76200" cy="4064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08153" y="2183108"/>
            <a:ext cx="6720857" cy="23083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Arduino </a:t>
            </a:r>
            <a:r>
              <a:rPr lang="ko-KR" altLang="en-US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보드와 </a:t>
            </a:r>
            <a:r>
              <a:rPr lang="ko-KR" altLang="en-US" sz="18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솔레노이드</a:t>
            </a:r>
            <a:r>
              <a:rPr lang="ko-KR" altLang="en-US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모터를 사용하여 제작</a:t>
            </a:r>
            <a:endParaRPr lang="en-US" altLang="ko-KR" sz="1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l">
              <a:lnSpc>
                <a:spcPct val="200000"/>
              </a:lnSpc>
            </a:pPr>
            <a:r>
              <a:rPr lang="ko-KR" altLang="en-US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블루투스 통신으로 넘어온 데이터를 받아 </a:t>
            </a:r>
            <a:r>
              <a:rPr lang="ko-KR" altLang="en-US" sz="18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솔레노이드</a:t>
            </a:r>
            <a:r>
              <a:rPr lang="ko-KR" altLang="en-US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모터로 점자 표현</a:t>
            </a:r>
            <a:endParaRPr lang="en-US" altLang="ko-KR" sz="1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r>
              <a:rPr lang="ko-KR" altLang="en-US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개의 핀으로 이루어진 블록 두 개로 점자 출력</a:t>
            </a:r>
            <a:r>
              <a:rPr lang="en-US" altLang="ko-KR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1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사용자는 손가락 하나로 점자 읽기 가능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FA87AAA-185B-4BDE-91A0-DB2834B257CD}"/>
              </a:ext>
            </a:extLst>
          </p:cNvPr>
          <p:cNvGrpSpPr/>
          <p:nvPr/>
        </p:nvGrpSpPr>
        <p:grpSpPr>
          <a:xfrm>
            <a:off x="1242958" y="2426948"/>
            <a:ext cx="2854205" cy="2364698"/>
            <a:chOff x="14123426" y="17814593"/>
            <a:chExt cx="6219644" cy="4473907"/>
          </a:xfrm>
        </p:grpSpPr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4908F310-052D-4D34-8001-96C9EFF39EB8}"/>
                </a:ext>
              </a:extLst>
            </p:cNvPr>
            <p:cNvSpPr/>
            <p:nvPr/>
          </p:nvSpPr>
          <p:spPr>
            <a:xfrm>
              <a:off x="14123426" y="17814593"/>
              <a:ext cx="6219644" cy="4473907"/>
            </a:xfrm>
            <a:prstGeom prst="cube">
              <a:avLst>
                <a:gd name="adj" fmla="val 3279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467412D6-E255-46D8-B1FB-9AA0130B448E}"/>
                </a:ext>
              </a:extLst>
            </p:cNvPr>
            <p:cNvSpPr/>
            <p:nvPr/>
          </p:nvSpPr>
          <p:spPr>
            <a:xfrm>
              <a:off x="16019393" y="18172273"/>
              <a:ext cx="2427709" cy="697153"/>
            </a:xfrm>
            <a:prstGeom prst="parallelogram">
              <a:avLst>
                <a:gd name="adj" fmla="val 95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원통형 45">
              <a:extLst>
                <a:ext uri="{FF2B5EF4-FFF2-40B4-BE49-F238E27FC236}">
                  <a16:creationId xmlns:a16="http://schemas.microsoft.com/office/drawing/2014/main" id="{917F5E96-2A21-40F0-8844-D4F05663C5BA}"/>
                </a:ext>
              </a:extLst>
            </p:cNvPr>
            <p:cNvSpPr/>
            <p:nvPr/>
          </p:nvSpPr>
          <p:spPr>
            <a:xfrm>
              <a:off x="16459508" y="18520850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원통형 46">
              <a:extLst>
                <a:ext uri="{FF2B5EF4-FFF2-40B4-BE49-F238E27FC236}">
                  <a16:creationId xmlns:a16="http://schemas.microsoft.com/office/drawing/2014/main" id="{8F52DAA9-D276-469F-B98C-36B258C5548A}"/>
                </a:ext>
              </a:extLst>
            </p:cNvPr>
            <p:cNvSpPr/>
            <p:nvPr/>
          </p:nvSpPr>
          <p:spPr>
            <a:xfrm>
              <a:off x="16758088" y="18520849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통형 47">
              <a:extLst>
                <a:ext uri="{FF2B5EF4-FFF2-40B4-BE49-F238E27FC236}">
                  <a16:creationId xmlns:a16="http://schemas.microsoft.com/office/drawing/2014/main" id="{06F5851B-CE8E-4ADB-AC14-3A914676BD8D}"/>
                </a:ext>
              </a:extLst>
            </p:cNvPr>
            <p:cNvSpPr/>
            <p:nvPr/>
          </p:nvSpPr>
          <p:spPr>
            <a:xfrm>
              <a:off x="17230800" y="18520849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통형 48">
              <a:extLst>
                <a:ext uri="{FF2B5EF4-FFF2-40B4-BE49-F238E27FC236}">
                  <a16:creationId xmlns:a16="http://schemas.microsoft.com/office/drawing/2014/main" id="{5BB2C4CC-E3C2-4F32-9FE8-AB145BB2AB20}"/>
                </a:ext>
              </a:extLst>
            </p:cNvPr>
            <p:cNvSpPr/>
            <p:nvPr/>
          </p:nvSpPr>
          <p:spPr>
            <a:xfrm>
              <a:off x="17529380" y="18520849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통형 49">
              <a:extLst>
                <a:ext uri="{FF2B5EF4-FFF2-40B4-BE49-F238E27FC236}">
                  <a16:creationId xmlns:a16="http://schemas.microsoft.com/office/drawing/2014/main" id="{C0D12DE2-9E53-4257-950A-3BEAF7713056}"/>
                </a:ext>
              </a:extLst>
            </p:cNvPr>
            <p:cNvSpPr/>
            <p:nvPr/>
          </p:nvSpPr>
          <p:spPr>
            <a:xfrm>
              <a:off x="16627236" y="18310527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통형 50">
              <a:extLst>
                <a:ext uri="{FF2B5EF4-FFF2-40B4-BE49-F238E27FC236}">
                  <a16:creationId xmlns:a16="http://schemas.microsoft.com/office/drawing/2014/main" id="{05D55926-6D06-4DA1-A39A-DDDB2F699FC1}"/>
                </a:ext>
              </a:extLst>
            </p:cNvPr>
            <p:cNvSpPr/>
            <p:nvPr/>
          </p:nvSpPr>
          <p:spPr>
            <a:xfrm>
              <a:off x="16781402" y="18109253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원통형 51">
              <a:extLst>
                <a:ext uri="{FF2B5EF4-FFF2-40B4-BE49-F238E27FC236}">
                  <a16:creationId xmlns:a16="http://schemas.microsoft.com/office/drawing/2014/main" id="{A19A9313-67D2-4804-AE72-A8BB65B358EE}"/>
                </a:ext>
              </a:extLst>
            </p:cNvPr>
            <p:cNvSpPr/>
            <p:nvPr/>
          </p:nvSpPr>
          <p:spPr>
            <a:xfrm>
              <a:off x="16903407" y="18310527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원통형 52">
              <a:extLst>
                <a:ext uri="{FF2B5EF4-FFF2-40B4-BE49-F238E27FC236}">
                  <a16:creationId xmlns:a16="http://schemas.microsoft.com/office/drawing/2014/main" id="{18703D40-F204-4F0C-91DE-A5F7E196075A}"/>
                </a:ext>
              </a:extLst>
            </p:cNvPr>
            <p:cNvSpPr/>
            <p:nvPr/>
          </p:nvSpPr>
          <p:spPr>
            <a:xfrm>
              <a:off x="17057573" y="18109253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통형 53">
              <a:extLst>
                <a:ext uri="{FF2B5EF4-FFF2-40B4-BE49-F238E27FC236}">
                  <a16:creationId xmlns:a16="http://schemas.microsoft.com/office/drawing/2014/main" id="{C7A0D576-7EF6-4DED-81A5-5F1F44DE436F}"/>
                </a:ext>
              </a:extLst>
            </p:cNvPr>
            <p:cNvSpPr/>
            <p:nvPr/>
          </p:nvSpPr>
          <p:spPr>
            <a:xfrm>
              <a:off x="17423553" y="18310527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원통형 54">
              <a:extLst>
                <a:ext uri="{FF2B5EF4-FFF2-40B4-BE49-F238E27FC236}">
                  <a16:creationId xmlns:a16="http://schemas.microsoft.com/office/drawing/2014/main" id="{B7934E49-ABB5-4DE7-AA5E-8118B225162B}"/>
                </a:ext>
              </a:extLst>
            </p:cNvPr>
            <p:cNvSpPr/>
            <p:nvPr/>
          </p:nvSpPr>
          <p:spPr>
            <a:xfrm>
              <a:off x="17582322" y="18109253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원통형 55">
              <a:extLst>
                <a:ext uri="{FF2B5EF4-FFF2-40B4-BE49-F238E27FC236}">
                  <a16:creationId xmlns:a16="http://schemas.microsoft.com/office/drawing/2014/main" id="{39698445-3E13-4B90-B906-1B771F128261}"/>
                </a:ext>
              </a:extLst>
            </p:cNvPr>
            <p:cNvSpPr/>
            <p:nvPr/>
          </p:nvSpPr>
          <p:spPr>
            <a:xfrm>
              <a:off x="17699724" y="18310527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통형 56">
              <a:extLst>
                <a:ext uri="{FF2B5EF4-FFF2-40B4-BE49-F238E27FC236}">
                  <a16:creationId xmlns:a16="http://schemas.microsoft.com/office/drawing/2014/main" id="{575CBC07-5BD0-48B8-B844-0E351C681EF8}"/>
                </a:ext>
              </a:extLst>
            </p:cNvPr>
            <p:cNvSpPr/>
            <p:nvPr/>
          </p:nvSpPr>
          <p:spPr>
            <a:xfrm>
              <a:off x="17858493" y="18109253"/>
              <a:ext cx="105227" cy="2012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각 삼각형 26"/>
          <p:cNvSpPr/>
          <p:nvPr/>
        </p:nvSpPr>
        <p:spPr>
          <a:xfrm rot="5400000">
            <a:off x="4914296" y="2488382"/>
            <a:ext cx="220640" cy="233578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각 삼각형 27"/>
          <p:cNvSpPr/>
          <p:nvPr/>
        </p:nvSpPr>
        <p:spPr>
          <a:xfrm rot="5400000">
            <a:off x="4914296" y="3038569"/>
            <a:ext cx="220640" cy="233578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4914296" y="3588756"/>
            <a:ext cx="220640" cy="233578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52407" y="433953"/>
            <a:ext cx="2132093" cy="46166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61C66-770A-4ED7-9D85-BE883753743F}"/>
              </a:ext>
            </a:extLst>
          </p:cNvPr>
          <p:cNvSpPr txBox="1"/>
          <p:nvPr/>
        </p:nvSpPr>
        <p:spPr>
          <a:xfrm>
            <a:off x="852407" y="450579"/>
            <a:ext cx="213209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  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12700" y="-127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6200000">
            <a:off x="11087100" y="5753100"/>
            <a:ext cx="1092200" cy="1117600"/>
          </a:xfrm>
          <a:prstGeom prst="rt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522334" y="1409343"/>
            <a:ext cx="2940957" cy="406400"/>
            <a:chOff x="1440543" y="1791732"/>
            <a:chExt cx="2940957" cy="406400"/>
          </a:xfrm>
        </p:grpSpPr>
        <p:sp>
          <p:nvSpPr>
            <p:cNvPr id="9" name="TextBox 8"/>
            <p:cNvSpPr txBox="1"/>
            <p:nvPr/>
          </p:nvSpPr>
          <p:spPr>
            <a:xfrm>
              <a:off x="1612900" y="1816274"/>
              <a:ext cx="276860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/>
              <a:r>
                <a:rPr lang="en-US" altLang="ko-KR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Dot</a:t>
              </a:r>
              <a:r>
                <a:rPr lang="ko-KR" altLang="en-US" sz="18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단배 하드웨어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40543" y="1791732"/>
              <a:ext cx="76200" cy="4064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618" y="1181798"/>
            <a:ext cx="7260593" cy="483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vert="horz" wrap="none" rtlCol="0">
        <a:spAutoFit/>
      </a:bodyPr>
      <a:lstStyle>
        <a:defPPr algn="l"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276</Words>
  <Application>Microsoft Office PowerPoint</Application>
  <PresentationFormat>와이드스크린</PresentationFormat>
  <Paragraphs>65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Microsoft GothicNeo</vt:lpstr>
      <vt:lpstr>나눔스퀘어라운드 ExtraBold</vt:lpstr>
      <vt:lpstr>나눔스퀘어라운드 Regular</vt:lpstr>
      <vt:lpstr>Malgun Gothic</vt:lpstr>
      <vt:lpstr>Malgun Gothic</vt:lpstr>
      <vt:lpstr>맑은 고딕 Semilight</vt:lpstr>
      <vt:lpstr>배달의민족 도현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김윤성</dc:creator>
  <cp:lastModifiedBy>Windows 사용자</cp:lastModifiedBy>
  <cp:revision>202</cp:revision>
  <dcterms:modified xsi:type="dcterms:W3CDTF">2019-05-28T10:58:34Z</dcterms:modified>
</cp:coreProperties>
</file>