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66" r:id="rId2"/>
    <p:sldId id="321" r:id="rId3"/>
    <p:sldId id="307" r:id="rId4"/>
    <p:sldId id="328" r:id="rId5"/>
    <p:sldId id="323" r:id="rId6"/>
    <p:sldId id="325" r:id="rId7"/>
    <p:sldId id="326" r:id="rId8"/>
    <p:sldId id="327" r:id="rId9"/>
    <p:sldId id="32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F894"/>
    <a:srgbClr val="FDFDDF"/>
    <a:srgbClr val="3D3D3D"/>
    <a:srgbClr val="FEFEF4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24" y="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2019-04-17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754" y="2285885"/>
            <a:ext cx="184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001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0FC47-00CB-4CC1-B46C-6445D6C3192A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A944616-C753-4FAF-8E4B-774EF7618269}"/>
              </a:ext>
            </a:extLst>
          </p:cNvPr>
          <p:cNvSpPr/>
          <p:nvPr/>
        </p:nvSpPr>
        <p:spPr>
          <a:xfrm flipV="1">
            <a:off x="3954" y="-414"/>
            <a:ext cx="4143153" cy="682148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E364309C-E33C-40FC-A941-96C833CD620F}"/>
              </a:ext>
            </a:extLst>
          </p:cNvPr>
          <p:cNvSpPr/>
          <p:nvPr/>
        </p:nvSpPr>
        <p:spPr>
          <a:xfrm flipH="1" flipV="1">
            <a:off x="8048847" y="-414"/>
            <a:ext cx="4143153" cy="682148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6C497C-9412-4160-A489-681218BA514D}"/>
              </a:ext>
            </a:extLst>
          </p:cNvPr>
          <p:cNvGrpSpPr/>
          <p:nvPr/>
        </p:nvGrpSpPr>
        <p:grpSpPr>
          <a:xfrm>
            <a:off x="2109544" y="1443841"/>
            <a:ext cx="7261926" cy="4031873"/>
            <a:chOff x="785279" y="50674"/>
            <a:chExt cx="7176077" cy="39964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3A2B72-D827-4103-B943-1A173438BC30}"/>
                </a:ext>
              </a:extLst>
            </p:cNvPr>
            <p:cNvSpPr txBox="1"/>
            <p:nvPr/>
          </p:nvSpPr>
          <p:spPr>
            <a:xfrm>
              <a:off x="785279" y="254811"/>
              <a:ext cx="182547" cy="854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50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EE96F9-9DBE-47FE-86F7-7FAA1799995C}"/>
                </a:ext>
              </a:extLst>
            </p:cNvPr>
            <p:cNvSpPr txBox="1"/>
            <p:nvPr/>
          </p:nvSpPr>
          <p:spPr>
            <a:xfrm>
              <a:off x="1365044" y="50674"/>
              <a:ext cx="6596312" cy="399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600" b="1" spc="-300" dirty="0">
                  <a:solidFill>
                    <a:srgbClr val="00002F"/>
                  </a:solidFill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같이 가자</a:t>
              </a:r>
            </a:p>
            <a:p>
              <a:pPr algn="ctr"/>
              <a:endParaRPr lang="en-US" altLang="ko-KR" sz="3500" b="1" spc="-300" dirty="0">
                <a:solidFill>
                  <a:schemeClr val="accent1">
                    <a:alpha val="7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4000" b="1" spc="-300" dirty="0">
                  <a:solidFill>
                    <a:schemeClr val="accent1">
                      <a:alpha val="7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               </a:t>
              </a:r>
              <a:r>
                <a:rPr lang="en-US" altLang="ko-KR" sz="4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20</a:t>
              </a:r>
              <a:r>
                <a:rPr lang="ko-KR" altLang="en-US" sz="4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조</a:t>
              </a:r>
              <a:endParaRPr lang="en-US" altLang="ko-KR" sz="4000" b="1" spc="-300" dirty="0">
                <a:latin typeface="SangSangFlowerRoad" panose="02020603020101020101" pitchFamily="18" charset="-127"/>
                <a:ea typeface="SangSangFlowerRoad" panose="02020603020101020101" pitchFamily="18" charset="-127"/>
              </a:endParaRPr>
            </a:p>
            <a:p>
              <a:pPr algn="ctr"/>
              <a:endParaRPr lang="en-US" altLang="ko-KR" sz="3500" b="1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4000" b="1" spc="-300" dirty="0" err="1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백장현</a:t>
              </a:r>
              <a:r>
                <a:rPr lang="ko-KR" altLang="en-US" sz="4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  박지선  장용훈  </a:t>
              </a:r>
              <a:r>
                <a:rPr lang="ko-KR" altLang="en-US" sz="4000" b="1" spc="-300" dirty="0" err="1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이효준</a:t>
              </a:r>
              <a:r>
                <a:rPr lang="ko-KR" altLang="en-US" sz="4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  </a:t>
              </a:r>
              <a:r>
                <a:rPr lang="ko-KR" altLang="en-US" sz="4000" b="1" spc="-300" dirty="0" err="1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고양제</a:t>
              </a:r>
              <a:r>
                <a:rPr lang="en-US" altLang="ko-KR" sz="5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 </a:t>
              </a:r>
            </a:p>
          </p:txBody>
        </p:sp>
      </p:grpSp>
      <p:pic>
        <p:nvPicPr>
          <p:cNvPr id="17" name="Picture 2" descr="C:\Users\USER\Desktop\백장현\캡스톤\같이가자.jpg">
            <a:extLst>
              <a:ext uri="{FF2B5EF4-FFF2-40B4-BE49-F238E27FC236}">
                <a16:creationId xmlns:a16="http://schemas.microsoft.com/office/drawing/2014/main" id="{48F6E6C8-A474-435F-ACDD-B5507C05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12" y="3025096"/>
            <a:ext cx="1257028" cy="141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043" y="173537"/>
            <a:ext cx="1670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58459" y="1035904"/>
            <a:ext cx="7352050" cy="5241127"/>
            <a:chOff x="189343" y="3023404"/>
            <a:chExt cx="7093076" cy="3901030"/>
          </a:xfrm>
        </p:grpSpPr>
        <p:sp>
          <p:nvSpPr>
            <p:cNvPr id="9" name="TextBox 8"/>
            <p:cNvSpPr txBox="1"/>
            <p:nvPr/>
          </p:nvSpPr>
          <p:spPr>
            <a:xfrm>
              <a:off x="3741025" y="3023404"/>
              <a:ext cx="3541394" cy="41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4166" y="6508436"/>
              <a:ext cx="3541394" cy="41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89343" y="3067598"/>
              <a:ext cx="4086219" cy="717624"/>
              <a:chOff x="189343" y="3116928"/>
              <a:chExt cx="4086219" cy="71762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89343" y="3116928"/>
                <a:ext cx="471604" cy="46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1</a:t>
                </a:r>
                <a:endParaRPr lang="ko-KR" altLang="en-US" sz="3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90931" y="3135853"/>
                <a:ext cx="3184631" cy="698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dirty="0"/>
                  <a:t>   </a:t>
                </a:r>
                <a:r>
                  <a:rPr kumimoji="1" lang="ko-KR" altLang="en-US" sz="3500" dirty="0"/>
                  <a:t>프로젝트 목표</a:t>
                </a:r>
                <a:br>
                  <a:rPr kumimoji="1" lang="en-US" altLang="ko-KR" sz="2800" dirty="0"/>
                </a:br>
                <a:endParaRPr lang="en-US" altLang="ko-KR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095395" y="4203198"/>
              <a:ext cx="2318569" cy="46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dirty="0"/>
                <a:t>   </a:t>
              </a:r>
              <a:r>
                <a:rPr kumimoji="1" lang="ko-KR" altLang="en-US" sz="3500" dirty="0"/>
                <a:t>개발 과정</a:t>
              </a:r>
              <a:endParaRPr lang="ko-KR" altLang="en-US" sz="3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0663" y="5587196"/>
              <a:ext cx="184731" cy="40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4798" y="5289848"/>
              <a:ext cx="2451571" cy="46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dirty="0"/>
                <a:t>   </a:t>
              </a:r>
              <a:r>
                <a:rPr kumimoji="1" lang="ko-KR" altLang="en-US" sz="3500" dirty="0"/>
                <a:t>중간 결과</a:t>
              </a:r>
              <a:r>
                <a:rPr lang="ko-KR" altLang="en-US" sz="3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29831" y="36512"/>
            <a:ext cx="4143153" cy="68580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63287" y="0"/>
            <a:ext cx="4143153" cy="682148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353686" y="580969"/>
            <a:ext cx="146558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E48085-27E8-4E82-8497-C02422EF5C94}"/>
              </a:ext>
            </a:extLst>
          </p:cNvPr>
          <p:cNvSpPr txBox="1"/>
          <p:nvPr/>
        </p:nvSpPr>
        <p:spPr>
          <a:xfrm>
            <a:off x="1397587" y="5500482"/>
            <a:ext cx="24032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   </a:t>
            </a:r>
            <a:r>
              <a:rPr kumimoji="1" lang="ko-KR" altLang="en-US" sz="3500" dirty="0"/>
              <a:t>향후 계획</a:t>
            </a:r>
            <a:endParaRPr lang="ko-KR" altLang="en-US" sz="3500" spc="-150" dirty="0">
              <a:latin typeface="SangSangFlowerRoad" panose="02020603020101020101" pitchFamily="18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C0DAEFF3-B4E7-4F74-AEF9-24783B233CC1}"/>
              </a:ext>
            </a:extLst>
          </p:cNvPr>
          <p:cNvSpPr/>
          <p:nvPr/>
        </p:nvSpPr>
        <p:spPr>
          <a:xfrm rot="8261253">
            <a:off x="304360" y="852274"/>
            <a:ext cx="1026108" cy="1025295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눈물 방울 33">
            <a:extLst>
              <a:ext uri="{FF2B5EF4-FFF2-40B4-BE49-F238E27FC236}">
                <a16:creationId xmlns:a16="http://schemas.microsoft.com/office/drawing/2014/main" id="{ECE9D7C2-E0BB-4CA5-AF45-8FB23F1A45B6}"/>
              </a:ext>
            </a:extLst>
          </p:cNvPr>
          <p:cNvSpPr/>
          <p:nvPr/>
        </p:nvSpPr>
        <p:spPr>
          <a:xfrm rot="8312445">
            <a:off x="304521" y="2321504"/>
            <a:ext cx="1024558" cy="1026958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눈물 방울 34">
            <a:extLst>
              <a:ext uri="{FF2B5EF4-FFF2-40B4-BE49-F238E27FC236}">
                <a16:creationId xmlns:a16="http://schemas.microsoft.com/office/drawing/2014/main" id="{05B4D2FC-0AAA-4A0A-B453-109F83CD46E6}"/>
              </a:ext>
            </a:extLst>
          </p:cNvPr>
          <p:cNvSpPr/>
          <p:nvPr/>
        </p:nvSpPr>
        <p:spPr>
          <a:xfrm rot="8216376">
            <a:off x="303142" y="3772897"/>
            <a:ext cx="1075226" cy="1039999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눈물 방울 38">
            <a:extLst>
              <a:ext uri="{FF2B5EF4-FFF2-40B4-BE49-F238E27FC236}">
                <a16:creationId xmlns:a16="http://schemas.microsoft.com/office/drawing/2014/main" id="{F8169A60-C5CA-485B-AB16-B91AC6CB90F2}"/>
              </a:ext>
            </a:extLst>
          </p:cNvPr>
          <p:cNvSpPr/>
          <p:nvPr/>
        </p:nvSpPr>
        <p:spPr>
          <a:xfrm rot="8078014">
            <a:off x="305949" y="5217664"/>
            <a:ext cx="1024558" cy="1026957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A3A20-50F8-4768-9CF8-E5ADF37DE383}"/>
              </a:ext>
            </a:extLst>
          </p:cNvPr>
          <p:cNvSpPr txBox="1"/>
          <p:nvPr/>
        </p:nvSpPr>
        <p:spPr>
          <a:xfrm>
            <a:off x="465454" y="2605403"/>
            <a:ext cx="542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0951C6-75ED-44AF-BE03-EBEF90BF2B08}"/>
              </a:ext>
            </a:extLst>
          </p:cNvPr>
          <p:cNvSpPr txBox="1"/>
          <p:nvPr/>
        </p:nvSpPr>
        <p:spPr>
          <a:xfrm>
            <a:off x="478457" y="4063755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A6EAC2-1116-4417-9CC4-1CDD2AA0D82C}"/>
              </a:ext>
            </a:extLst>
          </p:cNvPr>
          <p:cNvSpPr txBox="1"/>
          <p:nvPr/>
        </p:nvSpPr>
        <p:spPr>
          <a:xfrm>
            <a:off x="458461" y="5507804"/>
            <a:ext cx="57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8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188881" y="332163"/>
            <a:ext cx="2993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&lt; </a:t>
            </a:r>
            <a:r>
              <a:rPr lang="ko-KR" altLang="ko-KR" sz="4000" b="1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프로젝트 </a:t>
            </a:r>
            <a:r>
              <a:rPr lang="ko-KR" altLang="en-US" sz="4000" b="1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목표 </a:t>
            </a:r>
            <a:r>
              <a:rPr lang="en-US" altLang="ko-KR" sz="4000" b="1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ko-KR" sz="4000" b="1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FCDE3B0-EDC6-48CA-A426-FFF7D8A6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20" y="1412912"/>
            <a:ext cx="1129016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en-US" altLang="ko-KR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 </a:t>
            </a:r>
            <a:r>
              <a:rPr lang="ko-KR" altLang="en-US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궁극적 목표</a:t>
            </a:r>
            <a:endParaRPr lang="en-US" altLang="ko-KR" sz="12000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: </a:t>
            </a: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개인이 원하는 장소들을 입력하여 이벤트를 열고</a:t>
            </a:r>
            <a:r>
              <a:rPr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이벤트에 참여하는 사용자들이 해당장소에서 여러 인증절차를 </a:t>
            </a:r>
            <a:endParaRPr lang="en-US" altLang="ko-KR" sz="1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거쳐 미션을 성공하게 되면 </a:t>
            </a:r>
            <a:r>
              <a:rPr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개최자가 제공하는 보상을 </a:t>
            </a:r>
            <a:endParaRPr lang="en-US" altLang="ko-KR" sz="1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받을 수 있게 하는 플랫폼을 만든다</a:t>
            </a:r>
            <a:r>
              <a:rPr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1"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ko-KR" altLang="en-US" sz="12000" dirty="0"/>
              <a:t> </a:t>
            </a:r>
            <a:r>
              <a:rPr kumimoji="1" lang="ko-KR" altLang="en-US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기능적 목표</a:t>
            </a:r>
            <a:endParaRPr kumimoji="1" lang="en-US" altLang="ko-KR" sz="12000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:</a:t>
            </a:r>
            <a:r>
              <a:rPr kumimoji="1" lang="ko-KR" altLang="en-US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 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화면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구축 및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연동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이벤트 등록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1" lang="en-US" altLang="ko-KR" sz="1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표시 및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1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길찾기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방문 인증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랭킹 및 보상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69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188881" y="332163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개발과정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시스템 설계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F09B6-8154-4B7C-905F-5395E8C1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0" y="1241351"/>
            <a:ext cx="10258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401280" y="332163"/>
            <a:ext cx="4621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개발과정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수행 내용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004B773-422A-42F1-831E-9CB99AFD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74405"/>
              </p:ext>
            </p:extLst>
          </p:nvPr>
        </p:nvGraphicFramePr>
        <p:xfrm>
          <a:off x="192881" y="1152256"/>
          <a:ext cx="11806237" cy="54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69">
                  <a:extLst>
                    <a:ext uri="{9D8B030D-6E8A-4147-A177-3AD203B41FA5}">
                      <a16:colId xmlns:a16="http://schemas.microsoft.com/office/drawing/2014/main" val="400937537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595858267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3068737317"/>
                    </a:ext>
                  </a:extLst>
                </a:gridCol>
                <a:gridCol w="4655343">
                  <a:extLst>
                    <a:ext uri="{9D8B030D-6E8A-4147-A177-3AD203B41FA5}">
                      <a16:colId xmlns:a16="http://schemas.microsoft.com/office/drawing/2014/main" val="954191690"/>
                    </a:ext>
                  </a:extLst>
                </a:gridCol>
              </a:tblGrid>
              <a:tr h="64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부족한 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개선방향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5332"/>
                  </a:ext>
                </a:extLst>
              </a:tr>
              <a:tr h="1151672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부분이 너무 투박하고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연동이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100%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완료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 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개선하고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테스트를 통해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70016"/>
                  </a:ext>
                </a:extLst>
              </a:tr>
              <a:tr h="1134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,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AWS</a:t>
                      </a: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구축 및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장소 이미지 업로드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및 이벤트 등록 기능 구현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 이미지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정보 저장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51207"/>
                  </a:ext>
                </a:extLst>
              </a:tr>
              <a:tr h="1400616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지도 표시 및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길찾기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근거리간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이동시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길찾기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기능이 무의미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AR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기반으로 현위치로부터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지정된 장소까지 화면상 화살표로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보여주는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60460"/>
                  </a:ext>
                </a:extLst>
              </a:tr>
              <a:tr h="1151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</a:t>
                      </a:r>
                    </a:p>
                    <a:p>
                      <a:pPr algn="ctr" latinLnBrk="1"/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화면에 보기 쉬운 배치와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버튼크기 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더 보기 편하고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예쁘게 만들기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7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6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985814" y="320749"/>
            <a:ext cx="6413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개발과정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수행 세부 내용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: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인증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CE87C4-87DD-4BF0-B9C5-2825C2E4D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74256"/>
              </p:ext>
            </p:extLst>
          </p:nvPr>
        </p:nvGraphicFramePr>
        <p:xfrm>
          <a:off x="189614" y="1050272"/>
          <a:ext cx="11830048" cy="572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78">
                  <a:extLst>
                    <a:ext uri="{9D8B030D-6E8A-4147-A177-3AD203B41FA5}">
                      <a16:colId xmlns:a16="http://schemas.microsoft.com/office/drawing/2014/main" val="4009375377"/>
                    </a:ext>
                  </a:extLst>
                </a:gridCol>
                <a:gridCol w="1130580">
                  <a:extLst>
                    <a:ext uri="{9D8B030D-6E8A-4147-A177-3AD203B41FA5}">
                      <a16:colId xmlns:a16="http://schemas.microsoft.com/office/drawing/2014/main" val="3595858267"/>
                    </a:ext>
                  </a:extLst>
                </a:gridCol>
                <a:gridCol w="4531743">
                  <a:extLst>
                    <a:ext uri="{9D8B030D-6E8A-4147-A177-3AD203B41FA5}">
                      <a16:colId xmlns:a16="http://schemas.microsoft.com/office/drawing/2014/main" val="3068737317"/>
                    </a:ext>
                  </a:extLst>
                </a:gridCol>
                <a:gridCol w="4292847">
                  <a:extLst>
                    <a:ext uri="{9D8B030D-6E8A-4147-A177-3AD203B41FA5}">
                      <a16:colId xmlns:a16="http://schemas.microsoft.com/office/drawing/2014/main" val="954191690"/>
                    </a:ext>
                  </a:extLst>
                </a:gridCol>
              </a:tblGrid>
              <a:tr h="632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부족한 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개선방향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5332"/>
                  </a:ext>
                </a:extLst>
              </a:tr>
              <a:tr h="2319643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신호가 잘 잡히지 않는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지하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건물내부에서 무용지물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오류에 의해 미션장소에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도착하여 제대로 인증이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되지 않는 경우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사용자가 장소 등록 시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주소가 건물내부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지하인 경우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인증방식을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다른방식으로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선택하라는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메세지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70016"/>
                  </a:ext>
                </a:extLst>
              </a:tr>
              <a:tr h="1356243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EXIF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사진에따라서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값이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null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 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null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값이 뜰 경우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다른 사진 고르게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51207"/>
                  </a:ext>
                </a:extLst>
              </a:tr>
              <a:tr h="1419609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QR CODE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사용자가 직접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QR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코드를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만들어야함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등록시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QR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 생성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43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4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188881" y="323244"/>
            <a:ext cx="4491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중간 결과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시연 영상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05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087234" y="323244"/>
            <a:ext cx="1875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향후 계획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014609A-CB5A-4FB8-9CE8-CE36C8675244}"/>
              </a:ext>
            </a:extLst>
          </p:cNvPr>
          <p:cNvSpPr txBox="1">
            <a:spLocks/>
          </p:cNvSpPr>
          <p:nvPr/>
        </p:nvSpPr>
        <p:spPr>
          <a:xfrm>
            <a:off x="604978" y="1410357"/>
            <a:ext cx="9144000" cy="51237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완료되지 않은 기능들 구현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교수님들의 피드백 반영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 리뷰 및 디버깅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3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비콘</a:t>
            </a:r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구입 후 테스트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새로운 기능 구상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90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84D92-0695-40FB-A12A-324C0DF7345D}"/>
              </a:ext>
            </a:extLst>
          </p:cNvPr>
          <p:cNvSpPr txBox="1"/>
          <p:nvPr/>
        </p:nvSpPr>
        <p:spPr>
          <a:xfrm>
            <a:off x="5210567" y="2905780"/>
            <a:ext cx="1495922" cy="70788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KoPub돋움체 Bold" pitchFamily="2" charset="-127"/>
                <a:ea typeface="KoPub돋움체 Bold" pitchFamily="2" charset="-127"/>
              </a:rPr>
              <a:t>Q&amp;A</a:t>
            </a:r>
            <a:endParaRPr lang="ko-KR" altLang="en-US" sz="4000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KoPub돋움체 Bold" pitchFamily="2" charset="-127"/>
              <a:ea typeface="KoPub돋움체 Bold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03F049-6372-4DC7-B17A-6B9342AA93A6}"/>
              </a:ext>
            </a:extLst>
          </p:cNvPr>
          <p:cNvCxnSpPr/>
          <p:nvPr/>
        </p:nvCxnSpPr>
        <p:spPr>
          <a:xfrm>
            <a:off x="4886966" y="2905780"/>
            <a:ext cx="2143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7C8CFE-3B90-4EDC-A4D7-487157E03B13}"/>
              </a:ext>
            </a:extLst>
          </p:cNvPr>
          <p:cNvCxnSpPr/>
          <p:nvPr/>
        </p:nvCxnSpPr>
        <p:spPr>
          <a:xfrm>
            <a:off x="4886966" y="3613666"/>
            <a:ext cx="2143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3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</TotalTime>
  <Words>391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KoPub돋움체 Bold</vt:lpstr>
      <vt:lpstr>SangSangFlowerRoad</vt:lpstr>
      <vt:lpstr>나눔스퀘어라운드 Regular</vt:lpstr>
      <vt:lpstr>배달의민족 도현</vt:lpstr>
      <vt:lpstr>함초롬돋움</vt:lpstr>
      <vt:lpstr>Arial</vt:lpstr>
      <vt:lpstr>Wingdings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박지선</cp:lastModifiedBy>
  <cp:revision>353</cp:revision>
  <dcterms:created xsi:type="dcterms:W3CDTF">2015-01-21T11:35:38Z</dcterms:created>
  <dcterms:modified xsi:type="dcterms:W3CDTF">2019-04-17T12:08:28Z</dcterms:modified>
</cp:coreProperties>
</file>