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266" r:id="rId2"/>
    <p:sldId id="321" r:id="rId3"/>
    <p:sldId id="307" r:id="rId4"/>
    <p:sldId id="331" r:id="rId5"/>
    <p:sldId id="323" r:id="rId6"/>
    <p:sldId id="325" r:id="rId7"/>
    <p:sldId id="330" r:id="rId8"/>
    <p:sldId id="326" r:id="rId9"/>
    <p:sldId id="327" r:id="rId10"/>
    <p:sldId id="32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F894"/>
    <a:srgbClr val="FDFDDF"/>
    <a:srgbClr val="3D3D3D"/>
    <a:srgbClr val="FEFEF4"/>
    <a:srgbClr val="525252"/>
    <a:srgbClr val="FCFBFA"/>
    <a:srgbClr val="F8F8F6"/>
    <a:srgbClr val="F4F3EE"/>
    <a:srgbClr val="E0E0D8"/>
    <a:srgbClr val="F4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56" y="4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2019-04-18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7754" y="2285885"/>
            <a:ext cx="1846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001</a:t>
            </a:r>
            <a:endParaRPr lang="ko-KR" altLang="en-US" sz="7200" b="1" dirty="0">
              <a:solidFill>
                <a:schemeClr val="tx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40FC47-00CB-4CC1-B46C-6445D6C3192A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9A944616-C753-4FAF-8E4B-774EF7618269}"/>
              </a:ext>
            </a:extLst>
          </p:cNvPr>
          <p:cNvSpPr/>
          <p:nvPr/>
        </p:nvSpPr>
        <p:spPr>
          <a:xfrm flipV="1">
            <a:off x="3954" y="-414"/>
            <a:ext cx="4143153" cy="682148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E364309C-E33C-40FC-A941-96C833CD620F}"/>
              </a:ext>
            </a:extLst>
          </p:cNvPr>
          <p:cNvSpPr/>
          <p:nvPr/>
        </p:nvSpPr>
        <p:spPr>
          <a:xfrm flipH="1" flipV="1">
            <a:off x="8048847" y="-414"/>
            <a:ext cx="4143153" cy="682148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D6C497C-9412-4160-A489-681218BA514D}"/>
              </a:ext>
            </a:extLst>
          </p:cNvPr>
          <p:cNvGrpSpPr/>
          <p:nvPr/>
        </p:nvGrpSpPr>
        <p:grpSpPr>
          <a:xfrm>
            <a:off x="2109544" y="1443841"/>
            <a:ext cx="7261926" cy="4031873"/>
            <a:chOff x="785279" y="50674"/>
            <a:chExt cx="7176077" cy="39964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3A2B72-D827-4103-B943-1A173438BC30}"/>
                </a:ext>
              </a:extLst>
            </p:cNvPr>
            <p:cNvSpPr txBox="1"/>
            <p:nvPr/>
          </p:nvSpPr>
          <p:spPr>
            <a:xfrm>
              <a:off x="785279" y="254811"/>
              <a:ext cx="182547" cy="854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50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EE96F9-9DBE-47FE-86F7-7FAA1799995C}"/>
                </a:ext>
              </a:extLst>
            </p:cNvPr>
            <p:cNvSpPr txBox="1"/>
            <p:nvPr/>
          </p:nvSpPr>
          <p:spPr>
            <a:xfrm>
              <a:off x="1365044" y="50674"/>
              <a:ext cx="6596312" cy="3996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600" b="1" spc="-300" dirty="0">
                  <a:solidFill>
                    <a:srgbClr val="00002F"/>
                  </a:solidFill>
                  <a:latin typeface="SangSangFlowerRoad" panose="02020603020101020101" pitchFamily="18" charset="-127"/>
                  <a:ea typeface="SangSangFlowerRoad" panose="02020603020101020101" pitchFamily="18" charset="-127"/>
                </a:rPr>
                <a:t>같이 가자</a:t>
              </a:r>
            </a:p>
            <a:p>
              <a:pPr algn="ctr"/>
              <a:endParaRPr lang="en-US" altLang="ko-KR" sz="3500" b="1" spc="-300" dirty="0">
                <a:solidFill>
                  <a:schemeClr val="accent1">
                    <a:alpha val="7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en-US" altLang="ko-KR" sz="4000" b="1" spc="-300" dirty="0">
                  <a:solidFill>
                    <a:schemeClr val="accent1">
                      <a:alpha val="7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                   </a:t>
              </a:r>
              <a:r>
                <a:rPr lang="en-US" altLang="ko-KR" sz="4000" b="1" spc="-300" dirty="0">
                  <a:latin typeface="SangSangFlowerRoad" panose="02020603020101020101" pitchFamily="18" charset="-127"/>
                  <a:ea typeface="SangSangFlowerRoad" panose="02020603020101020101" pitchFamily="18" charset="-127"/>
                </a:rPr>
                <a:t>20</a:t>
              </a:r>
              <a:r>
                <a:rPr lang="ko-KR" altLang="en-US" sz="4000" b="1" spc="-300" dirty="0">
                  <a:latin typeface="SangSangFlowerRoad" panose="02020603020101020101" pitchFamily="18" charset="-127"/>
                  <a:ea typeface="SangSangFlowerRoad" panose="02020603020101020101" pitchFamily="18" charset="-127"/>
                </a:rPr>
                <a:t>조</a:t>
              </a:r>
              <a:endParaRPr lang="en-US" altLang="ko-KR" sz="4000" b="1" spc="-300" dirty="0">
                <a:latin typeface="SangSangFlowerRoad" panose="02020603020101020101" pitchFamily="18" charset="-127"/>
                <a:ea typeface="SangSangFlowerRoad" panose="02020603020101020101" pitchFamily="18" charset="-127"/>
              </a:endParaRPr>
            </a:p>
            <a:p>
              <a:pPr algn="ctr"/>
              <a:endParaRPr lang="en-US" altLang="ko-KR" sz="3500" b="1" spc="-3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4000" b="1" spc="-300" dirty="0" err="1">
                  <a:latin typeface="SangSangFlowerRoad" panose="02020603020101020101" pitchFamily="18" charset="-127"/>
                  <a:ea typeface="SangSangFlowerRoad" panose="02020603020101020101" pitchFamily="18" charset="-127"/>
                </a:rPr>
                <a:t>백장현</a:t>
              </a:r>
              <a:r>
                <a:rPr lang="ko-KR" altLang="en-US" sz="4000" b="1" spc="-300" dirty="0">
                  <a:latin typeface="SangSangFlowerRoad" panose="02020603020101020101" pitchFamily="18" charset="-127"/>
                  <a:ea typeface="SangSangFlowerRoad" panose="02020603020101020101" pitchFamily="18" charset="-127"/>
                </a:rPr>
                <a:t>  박지선  장용훈  </a:t>
              </a:r>
              <a:r>
                <a:rPr lang="ko-KR" altLang="en-US" sz="4000" b="1" spc="-300" dirty="0" err="1">
                  <a:latin typeface="SangSangFlowerRoad" panose="02020603020101020101" pitchFamily="18" charset="-127"/>
                  <a:ea typeface="SangSangFlowerRoad" panose="02020603020101020101" pitchFamily="18" charset="-127"/>
                </a:rPr>
                <a:t>이효준</a:t>
              </a:r>
              <a:r>
                <a:rPr lang="ko-KR" altLang="en-US" sz="4000" b="1" spc="-300" dirty="0">
                  <a:latin typeface="SangSangFlowerRoad" panose="02020603020101020101" pitchFamily="18" charset="-127"/>
                  <a:ea typeface="SangSangFlowerRoad" panose="02020603020101020101" pitchFamily="18" charset="-127"/>
                </a:rPr>
                <a:t>  </a:t>
              </a:r>
              <a:r>
                <a:rPr lang="ko-KR" altLang="en-US" sz="4000" b="1" spc="-300" dirty="0" err="1">
                  <a:latin typeface="SangSangFlowerRoad" panose="02020603020101020101" pitchFamily="18" charset="-127"/>
                  <a:ea typeface="SangSangFlowerRoad" panose="02020603020101020101" pitchFamily="18" charset="-127"/>
                </a:rPr>
                <a:t>고양제</a:t>
              </a:r>
              <a:r>
                <a:rPr lang="en-US" altLang="ko-KR" sz="5000" b="1" spc="-300" dirty="0">
                  <a:latin typeface="SangSangFlowerRoad" panose="02020603020101020101" pitchFamily="18" charset="-127"/>
                  <a:ea typeface="SangSangFlowerRoad" panose="02020603020101020101" pitchFamily="18" charset="-127"/>
                </a:rPr>
                <a:t> </a:t>
              </a:r>
            </a:p>
          </p:txBody>
        </p:sp>
      </p:grpSp>
      <p:pic>
        <p:nvPicPr>
          <p:cNvPr id="17" name="Picture 2" descr="C:\Users\USER\Desktop\백장현\캡스톤\같이가자.jpg">
            <a:extLst>
              <a:ext uri="{FF2B5EF4-FFF2-40B4-BE49-F238E27FC236}">
                <a16:creationId xmlns:a16="http://schemas.microsoft.com/office/drawing/2014/main" id="{48F6E6C8-A474-435F-ACDD-B5507C052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412" y="3025096"/>
            <a:ext cx="1257028" cy="141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0FFD1-6BBA-487A-A52A-470929116799}"/>
              </a:ext>
            </a:extLst>
          </p:cNvPr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17013B-AE7A-4ED3-B476-CC35425FF767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84D92-0695-40FB-A12A-324C0DF7345D}"/>
              </a:ext>
            </a:extLst>
          </p:cNvPr>
          <p:cNvSpPr txBox="1"/>
          <p:nvPr/>
        </p:nvSpPr>
        <p:spPr>
          <a:xfrm>
            <a:off x="5210567" y="2905780"/>
            <a:ext cx="1495922" cy="70788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spc="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latin typeface="KoPub돋움체 Bold" pitchFamily="2" charset="-127"/>
                <a:ea typeface="KoPub돋움체 Bold" pitchFamily="2" charset="-127"/>
              </a:rPr>
              <a:t>Q&amp;A</a:t>
            </a:r>
            <a:endParaRPr lang="ko-KR" altLang="en-US" sz="4000" spc="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latin typeface="KoPub돋움체 Bold" pitchFamily="2" charset="-127"/>
              <a:ea typeface="KoPub돋움체 Bold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03F049-6372-4DC7-B17A-6B9342AA93A6}"/>
              </a:ext>
            </a:extLst>
          </p:cNvPr>
          <p:cNvCxnSpPr/>
          <p:nvPr/>
        </p:nvCxnSpPr>
        <p:spPr>
          <a:xfrm>
            <a:off x="4886966" y="2905780"/>
            <a:ext cx="21431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7C8CFE-3B90-4EDC-A4D7-487157E03B13}"/>
              </a:ext>
            </a:extLst>
          </p:cNvPr>
          <p:cNvCxnSpPr/>
          <p:nvPr/>
        </p:nvCxnSpPr>
        <p:spPr>
          <a:xfrm>
            <a:off x="4886966" y="3613666"/>
            <a:ext cx="21431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3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3043" y="173537"/>
            <a:ext cx="16706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  <a:endParaRPr lang="ko-KR" altLang="en-US" sz="2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58459" y="1035904"/>
            <a:ext cx="7352050" cy="5241127"/>
            <a:chOff x="189343" y="3023404"/>
            <a:chExt cx="7093076" cy="3901030"/>
          </a:xfrm>
        </p:grpSpPr>
        <p:sp>
          <p:nvSpPr>
            <p:cNvPr id="9" name="TextBox 8"/>
            <p:cNvSpPr txBox="1"/>
            <p:nvPr/>
          </p:nvSpPr>
          <p:spPr>
            <a:xfrm>
              <a:off x="3741025" y="3023404"/>
              <a:ext cx="3541394" cy="415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R" sz="2000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04166" y="6508436"/>
              <a:ext cx="3541394" cy="415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R" sz="2000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89343" y="3067598"/>
              <a:ext cx="4086219" cy="717624"/>
              <a:chOff x="189343" y="3116928"/>
              <a:chExt cx="4086219" cy="71762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89343" y="3116928"/>
                <a:ext cx="471604" cy="46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1</a:t>
                </a:r>
                <a:endParaRPr lang="ko-KR" altLang="en-US" sz="3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90931" y="3135853"/>
                <a:ext cx="3184631" cy="698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2800" dirty="0"/>
                  <a:t>   </a:t>
                </a:r>
                <a:r>
                  <a:rPr kumimoji="1" lang="ko-KR" altLang="en-US" sz="3500" dirty="0"/>
                  <a:t>프로젝트 목표</a:t>
                </a:r>
                <a:br>
                  <a:rPr kumimoji="1" lang="en-US" altLang="ko-KR" sz="2800" dirty="0"/>
                </a:br>
                <a:endParaRPr lang="en-US" altLang="ko-KR" sz="2000" spc="-150" dirty="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095395" y="4203198"/>
              <a:ext cx="2318569" cy="469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dirty="0"/>
                <a:t>   </a:t>
              </a:r>
              <a:r>
                <a:rPr kumimoji="1" lang="ko-KR" altLang="en-US" sz="3500" dirty="0"/>
                <a:t>개발 과정</a:t>
              </a:r>
              <a:endParaRPr lang="ko-KR" altLang="en-US" sz="3500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10663" y="5587196"/>
              <a:ext cx="184731" cy="402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500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4798" y="5289848"/>
              <a:ext cx="2451571" cy="469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dirty="0"/>
                <a:t>   </a:t>
              </a:r>
              <a:r>
                <a:rPr kumimoji="1" lang="ko-KR" altLang="en-US" sz="3500" dirty="0"/>
                <a:t>중간 결과</a:t>
              </a:r>
              <a:r>
                <a:rPr lang="ko-KR" altLang="en-US" sz="3500" spc="-15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29831" y="36512"/>
            <a:ext cx="4143153" cy="685800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63287" y="0"/>
            <a:ext cx="4143153" cy="682148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>
            <a:off x="353686" y="580969"/>
            <a:ext cx="146558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6E48085-27E8-4E82-8497-C02422EF5C94}"/>
              </a:ext>
            </a:extLst>
          </p:cNvPr>
          <p:cNvSpPr txBox="1"/>
          <p:nvPr/>
        </p:nvSpPr>
        <p:spPr>
          <a:xfrm>
            <a:off x="1397587" y="5500482"/>
            <a:ext cx="24032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/>
              <a:t>   </a:t>
            </a:r>
            <a:r>
              <a:rPr kumimoji="1" lang="ko-KR" altLang="en-US" sz="3500" dirty="0"/>
              <a:t>향후 계획</a:t>
            </a:r>
            <a:endParaRPr lang="ko-KR" altLang="en-US" sz="3500" spc="-150" dirty="0">
              <a:latin typeface="SangSangFlowerRoad" panose="02020603020101020101" pitchFamily="18" charset="-127"/>
              <a:ea typeface="배달의민족 도현" panose="020B0600000101010101" pitchFamily="50" charset="-127"/>
            </a:endParaRPr>
          </a:p>
        </p:txBody>
      </p:sp>
      <p:sp>
        <p:nvSpPr>
          <p:cNvPr id="33" name="눈물 방울 32">
            <a:extLst>
              <a:ext uri="{FF2B5EF4-FFF2-40B4-BE49-F238E27FC236}">
                <a16:creationId xmlns:a16="http://schemas.microsoft.com/office/drawing/2014/main" id="{C0DAEFF3-B4E7-4F74-AEF9-24783B233CC1}"/>
              </a:ext>
            </a:extLst>
          </p:cNvPr>
          <p:cNvSpPr/>
          <p:nvPr/>
        </p:nvSpPr>
        <p:spPr>
          <a:xfrm rot="8261253">
            <a:off x="304360" y="852274"/>
            <a:ext cx="1026108" cy="1025295"/>
          </a:xfrm>
          <a:prstGeom prst="teardrop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눈물 방울 33">
            <a:extLst>
              <a:ext uri="{FF2B5EF4-FFF2-40B4-BE49-F238E27FC236}">
                <a16:creationId xmlns:a16="http://schemas.microsoft.com/office/drawing/2014/main" id="{ECE9D7C2-E0BB-4CA5-AF45-8FB23F1A45B6}"/>
              </a:ext>
            </a:extLst>
          </p:cNvPr>
          <p:cNvSpPr/>
          <p:nvPr/>
        </p:nvSpPr>
        <p:spPr>
          <a:xfrm rot="8312445">
            <a:off x="304521" y="2321504"/>
            <a:ext cx="1024558" cy="1026958"/>
          </a:xfrm>
          <a:prstGeom prst="teardrop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눈물 방울 34">
            <a:extLst>
              <a:ext uri="{FF2B5EF4-FFF2-40B4-BE49-F238E27FC236}">
                <a16:creationId xmlns:a16="http://schemas.microsoft.com/office/drawing/2014/main" id="{05B4D2FC-0AAA-4A0A-B453-109F83CD46E6}"/>
              </a:ext>
            </a:extLst>
          </p:cNvPr>
          <p:cNvSpPr/>
          <p:nvPr/>
        </p:nvSpPr>
        <p:spPr>
          <a:xfrm rot="8216376">
            <a:off x="303142" y="3772897"/>
            <a:ext cx="1075226" cy="1039999"/>
          </a:xfrm>
          <a:prstGeom prst="teardrop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눈물 방울 38">
            <a:extLst>
              <a:ext uri="{FF2B5EF4-FFF2-40B4-BE49-F238E27FC236}">
                <a16:creationId xmlns:a16="http://schemas.microsoft.com/office/drawing/2014/main" id="{F8169A60-C5CA-485B-AB16-B91AC6CB90F2}"/>
              </a:ext>
            </a:extLst>
          </p:cNvPr>
          <p:cNvSpPr/>
          <p:nvPr/>
        </p:nvSpPr>
        <p:spPr>
          <a:xfrm rot="8078014">
            <a:off x="305949" y="5217664"/>
            <a:ext cx="1024558" cy="1026957"/>
          </a:xfrm>
          <a:prstGeom prst="teardrop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9A3A20-50F8-4768-9CF8-E5ADF37DE383}"/>
              </a:ext>
            </a:extLst>
          </p:cNvPr>
          <p:cNvSpPr txBox="1"/>
          <p:nvPr/>
        </p:nvSpPr>
        <p:spPr>
          <a:xfrm>
            <a:off x="465454" y="2605403"/>
            <a:ext cx="5421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2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0951C6-75ED-44AF-BE03-EBEF90BF2B08}"/>
              </a:ext>
            </a:extLst>
          </p:cNvPr>
          <p:cNvSpPr txBox="1"/>
          <p:nvPr/>
        </p:nvSpPr>
        <p:spPr>
          <a:xfrm>
            <a:off x="478457" y="4063755"/>
            <a:ext cx="5501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A6EAC2-1116-4417-9CC4-1CDD2AA0D82C}"/>
              </a:ext>
            </a:extLst>
          </p:cNvPr>
          <p:cNvSpPr txBox="1"/>
          <p:nvPr/>
        </p:nvSpPr>
        <p:spPr>
          <a:xfrm>
            <a:off x="458461" y="5507804"/>
            <a:ext cx="57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4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89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0FFD1-6BBA-487A-A52A-470929116799}"/>
              </a:ext>
            </a:extLst>
          </p:cNvPr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17013B-AE7A-4ED3-B476-CC35425FF767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1A353-ED0D-4DD9-8033-3EAA2152F2B5}"/>
              </a:ext>
            </a:extLst>
          </p:cNvPr>
          <p:cNvSpPr txBox="1"/>
          <p:nvPr/>
        </p:nvSpPr>
        <p:spPr>
          <a:xfrm>
            <a:off x="1188881" y="332163"/>
            <a:ext cx="2993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SangSangFlowerRoad" panose="02020603020101020101" pitchFamily="18" charset="-127"/>
                <a:ea typeface="SangSangFlowerRoad" panose="02020603020101020101" pitchFamily="18" charset="-127"/>
              </a:rPr>
              <a:t>&lt; </a:t>
            </a:r>
            <a:r>
              <a:rPr lang="ko-KR" altLang="ko-KR" sz="4000" b="1" dirty="0">
                <a:latin typeface="SangSangFlowerRoad" panose="02020603020101020101" pitchFamily="18" charset="-127"/>
                <a:ea typeface="SangSangFlowerRoad" panose="02020603020101020101" pitchFamily="18" charset="-127"/>
              </a:rPr>
              <a:t>프로젝트 </a:t>
            </a:r>
            <a:r>
              <a:rPr lang="ko-KR" altLang="en-US" sz="4000" b="1" dirty="0">
                <a:latin typeface="SangSangFlowerRoad" panose="02020603020101020101" pitchFamily="18" charset="-127"/>
                <a:ea typeface="SangSangFlowerRoad" panose="02020603020101020101" pitchFamily="18" charset="-127"/>
              </a:rPr>
              <a:t>목표 </a:t>
            </a:r>
            <a:r>
              <a:rPr lang="en-US" altLang="ko-KR" sz="4000" b="1" dirty="0">
                <a:latin typeface="SangSangFlowerRoad" panose="02020603020101020101" pitchFamily="18" charset="-127"/>
                <a:ea typeface="SangSangFlowerRoad" panose="02020603020101020101" pitchFamily="18" charset="-127"/>
              </a:rPr>
              <a:t>&gt;</a:t>
            </a:r>
            <a:endParaRPr lang="ko-KR" altLang="ko-KR" sz="4000" b="1" dirty="0">
              <a:latin typeface="SangSangFlowerRoad" panose="02020603020101020101" pitchFamily="18" charset="-127"/>
              <a:ea typeface="SangSangFlowerRoad" panose="02020603020101020101" pitchFamily="18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FCDE3B0-EDC6-48CA-A426-FFF7D8A66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20" y="1412912"/>
            <a:ext cx="1129016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en-US" altLang="ko-KR" sz="12000" dirty="0">
                <a:latin typeface="SangSangFlowerRoad" panose="02020603020101020101" pitchFamily="18" charset="-127"/>
                <a:ea typeface="SangSangFlowerRoad" panose="02020603020101020101" pitchFamily="18" charset="-127"/>
              </a:rPr>
              <a:t> </a:t>
            </a:r>
            <a:r>
              <a:rPr lang="ko-KR" altLang="en-US" sz="12000" dirty="0">
                <a:latin typeface="SangSangFlowerRoad" panose="02020603020101020101" pitchFamily="18" charset="-127"/>
                <a:ea typeface="SangSangFlowerRoad" panose="02020603020101020101" pitchFamily="18" charset="-127"/>
              </a:rPr>
              <a:t>궁극적 목표</a:t>
            </a:r>
            <a:endParaRPr lang="en-US" altLang="ko-KR" sz="12000" dirty="0">
              <a:latin typeface="SangSangFlowerRoad" panose="02020603020101020101" pitchFamily="18" charset="-127"/>
              <a:ea typeface="SangSangFlowerRoad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SangSangFlowerRoad" panose="02020603020101020101" pitchFamily="18" charset="-127"/>
              <a:ea typeface="SangSangFlowerRoad" panose="02020603020101020101" pitchFamily="18" charset="-127"/>
            </a:endParaRPr>
          </a:p>
          <a:p>
            <a:pPr marL="0" indent="0">
              <a:buNone/>
            </a:pPr>
            <a:r>
              <a:rPr kumimoji="1" lang="en-US" altLang="ko-KR" sz="12000" dirty="0">
                <a:latin typeface="SangSangFlowerRoad" panose="02020603020101020101" pitchFamily="18" charset="-127"/>
                <a:ea typeface="SangSangFlowerRoad" panose="02020603020101020101" pitchFamily="18" charset="-127"/>
              </a:rPr>
              <a:t>: </a:t>
            </a:r>
            <a:r>
              <a:rPr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개인이 원하는 장소들을 입력하여 이벤트를 열고</a:t>
            </a:r>
            <a:r>
              <a:rPr lang="en-US" altLang="ko-KR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이벤트에 참여하는 사용자들이 해당장소에서 여러 인증절차를 </a:t>
            </a:r>
            <a:endParaRPr lang="en-US" altLang="ko-KR" sz="1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거쳐 미션을 성공하게 되면 </a:t>
            </a:r>
            <a:r>
              <a:rPr lang="en-US" altLang="ko-KR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 개최자가 제공하는 보상을 </a:t>
            </a:r>
            <a:endParaRPr lang="en-US" altLang="ko-KR" sz="1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받을 수 있게 하는 플랫폼을 만든다</a:t>
            </a:r>
            <a:r>
              <a:rPr lang="en-US" altLang="ko-KR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1" lang="en-US" altLang="ko-KR" dirty="0"/>
          </a:p>
          <a:p>
            <a:pPr>
              <a:buFont typeface="Wingdings" panose="05000000000000000000" pitchFamily="2" charset="2"/>
              <a:buChar char="u"/>
            </a:pPr>
            <a:endParaRPr kumimoji="1" lang="en-US" altLang="ko-KR" dirty="0"/>
          </a:p>
          <a:p>
            <a:pPr>
              <a:buFont typeface="Wingdings" panose="05000000000000000000" pitchFamily="2" charset="2"/>
              <a:buChar char="u"/>
            </a:pPr>
            <a:endParaRPr kumimoji="1" lang="en-US" altLang="ko-KR" dirty="0"/>
          </a:p>
          <a:p>
            <a:pPr>
              <a:buFont typeface="Wingdings" panose="05000000000000000000" pitchFamily="2" charset="2"/>
              <a:buChar char="u"/>
            </a:pPr>
            <a:endParaRPr kumimoji="1" lang="en-US" altLang="ko-KR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ko-KR" altLang="en-US" sz="12000" dirty="0"/>
              <a:t> </a:t>
            </a:r>
            <a:r>
              <a:rPr kumimoji="1" lang="ko-KR" altLang="en-US" sz="12000" dirty="0">
                <a:latin typeface="SangSangFlowerRoad" panose="02020603020101020101" pitchFamily="18" charset="-127"/>
                <a:ea typeface="SangSangFlowerRoad" panose="02020603020101020101" pitchFamily="18" charset="-127"/>
              </a:rPr>
              <a:t>기능적 목표</a:t>
            </a:r>
            <a:endParaRPr kumimoji="1" lang="en-US" altLang="ko-KR" sz="12000" dirty="0">
              <a:latin typeface="SangSangFlowerRoad" panose="02020603020101020101" pitchFamily="18" charset="-127"/>
              <a:ea typeface="SangSangFlowerRoad" panose="02020603020101020101" pitchFamily="18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SangSangFlowerRoad" panose="02020603020101020101" pitchFamily="18" charset="-127"/>
              <a:ea typeface="SangSangFlowerRoad" panose="02020603020101020101" pitchFamily="18" charset="-127"/>
            </a:endParaRPr>
          </a:p>
          <a:p>
            <a:pPr marL="0" indent="0">
              <a:buNone/>
            </a:pPr>
            <a:r>
              <a:rPr kumimoji="1" lang="en-US" altLang="ko-KR" sz="12000" dirty="0">
                <a:latin typeface="SangSangFlowerRoad" panose="02020603020101020101" pitchFamily="18" charset="-127"/>
                <a:ea typeface="SangSangFlowerRoad" panose="02020603020101020101" pitchFamily="18" charset="-127"/>
              </a:rPr>
              <a:t>:</a:t>
            </a:r>
            <a:r>
              <a:rPr kumimoji="1" lang="ko-KR" altLang="en-US" sz="12000" dirty="0">
                <a:latin typeface="SangSangFlowerRoad" panose="02020603020101020101" pitchFamily="18" charset="-127"/>
                <a:ea typeface="SangSangFlowerRoad" panose="02020603020101020101" pitchFamily="18" charset="-127"/>
              </a:rPr>
              <a:t> </a:t>
            </a:r>
            <a:r>
              <a:rPr kumimoji="1"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화면</a:t>
            </a:r>
            <a:r>
              <a:rPr kumimoji="1" lang="en-US" altLang="ko-KR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1"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en-US" altLang="ko-KR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DB,</a:t>
            </a:r>
            <a:r>
              <a:rPr kumimoji="1"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en-US" altLang="ko-KR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AWS</a:t>
            </a:r>
            <a:r>
              <a:rPr kumimoji="1"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구축 및</a:t>
            </a:r>
            <a:r>
              <a:rPr kumimoji="1" lang="en-US" altLang="ko-KR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연동</a:t>
            </a:r>
            <a:r>
              <a:rPr kumimoji="1" lang="en-US" altLang="ko-KR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1"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이벤트 등록</a:t>
            </a:r>
            <a:r>
              <a:rPr kumimoji="1" lang="en-US" altLang="ko-KR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1"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kumimoji="1" lang="en-US" altLang="ko-KR" sz="1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kumimoji="1"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지도 표시 및</a:t>
            </a:r>
            <a:r>
              <a:rPr kumimoji="1" lang="en-US" altLang="ko-KR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ko-KR" altLang="en-US" sz="1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길찾기</a:t>
            </a:r>
            <a:r>
              <a:rPr kumimoji="1" lang="en-US" altLang="ko-KR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1"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방문 인증</a:t>
            </a:r>
            <a:r>
              <a:rPr kumimoji="1" lang="en-US" altLang="ko-KR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1"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랭킹 및 보상</a:t>
            </a:r>
            <a:r>
              <a:rPr kumimoji="1" lang="en-US" altLang="ko-KR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1"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en-US" altLang="ko-KR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 </a:t>
            </a:r>
            <a:r>
              <a:rPr kumimoji="1" lang="ko-KR" altLang="en-US" sz="1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디자인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69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0FFD1-6BBA-487A-A52A-470929116799}"/>
              </a:ext>
            </a:extLst>
          </p:cNvPr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17013B-AE7A-4ED3-B476-CC35425FF767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1A353-ED0D-4DD9-8033-3EAA2152F2B5}"/>
              </a:ext>
            </a:extLst>
          </p:cNvPr>
          <p:cNvSpPr txBox="1"/>
          <p:nvPr/>
        </p:nvSpPr>
        <p:spPr>
          <a:xfrm>
            <a:off x="1188881" y="332163"/>
            <a:ext cx="5046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개발과정 </a:t>
            </a:r>
            <a:r>
              <a:rPr lang="en-US" altLang="ko-KR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- &lt; </a:t>
            </a:r>
            <a:r>
              <a:rPr lang="ko-KR" altLang="en-US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시스템 설계 </a:t>
            </a:r>
            <a:r>
              <a:rPr lang="en-US" altLang="ko-KR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&gt;</a:t>
            </a:r>
            <a:endParaRPr lang="ko-KR" altLang="en-US" sz="4000" b="1" spc="-150" dirty="0">
              <a:solidFill>
                <a:srgbClr val="00002F"/>
              </a:solidFill>
              <a:latin typeface="SangSangFlowerRoad" panose="02020603020101020101" pitchFamily="18" charset="-127"/>
              <a:ea typeface="SangSangFlowerRoa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1F09B6-8154-4B7C-905F-5395E8C1E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40" y="1241351"/>
            <a:ext cx="102584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8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2549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0FFD1-6BBA-487A-A52A-470929116799}"/>
              </a:ext>
            </a:extLst>
          </p:cNvPr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17013B-AE7A-4ED3-B476-CC35425FF767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1A353-ED0D-4DD9-8033-3EAA2152F2B5}"/>
              </a:ext>
            </a:extLst>
          </p:cNvPr>
          <p:cNvSpPr txBox="1"/>
          <p:nvPr/>
        </p:nvSpPr>
        <p:spPr>
          <a:xfrm>
            <a:off x="1182205" y="332163"/>
            <a:ext cx="4621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개발과정 </a:t>
            </a:r>
            <a:r>
              <a:rPr lang="en-US" altLang="ko-KR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- &lt; </a:t>
            </a:r>
            <a:r>
              <a:rPr lang="ko-KR" altLang="en-US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수행 내용 </a:t>
            </a:r>
            <a:r>
              <a:rPr lang="en-US" altLang="ko-KR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&gt;</a:t>
            </a:r>
            <a:endParaRPr lang="ko-KR" altLang="en-US" sz="4000" b="1" spc="-150" dirty="0">
              <a:solidFill>
                <a:srgbClr val="00002F"/>
              </a:solidFill>
              <a:latin typeface="SangSangFlowerRoad" panose="02020603020101020101" pitchFamily="18" charset="-127"/>
              <a:ea typeface="SangSangFlowerRoad" panose="0202060302010102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004B773-422A-42F1-831E-9CB99AFD1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255272"/>
              </p:ext>
            </p:extLst>
          </p:nvPr>
        </p:nvGraphicFramePr>
        <p:xfrm>
          <a:off x="192881" y="1152256"/>
          <a:ext cx="11806237" cy="5480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969">
                  <a:extLst>
                    <a:ext uri="{9D8B030D-6E8A-4147-A177-3AD203B41FA5}">
                      <a16:colId xmlns:a16="http://schemas.microsoft.com/office/drawing/2014/main" val="400937537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595858267"/>
                    </a:ext>
                  </a:extLst>
                </a:gridCol>
                <a:gridCol w="4162425">
                  <a:extLst>
                    <a:ext uri="{9D8B030D-6E8A-4147-A177-3AD203B41FA5}">
                      <a16:colId xmlns:a16="http://schemas.microsoft.com/office/drawing/2014/main" val="3068737317"/>
                    </a:ext>
                  </a:extLst>
                </a:gridCol>
                <a:gridCol w="4655343">
                  <a:extLst>
                    <a:ext uri="{9D8B030D-6E8A-4147-A177-3AD203B41FA5}">
                      <a16:colId xmlns:a16="http://schemas.microsoft.com/office/drawing/2014/main" val="954191690"/>
                    </a:ext>
                  </a:extLst>
                </a:gridCol>
              </a:tblGrid>
              <a:tr h="642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진행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부족한 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개선방향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235332"/>
                  </a:ext>
                </a:extLst>
              </a:tr>
              <a:tr h="1151672"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로그인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70%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UI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부분이 너무 투박하고</a:t>
                      </a: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의 연동이 </a:t>
                      </a: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100%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완료 </a:t>
                      </a: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X </a:t>
                      </a:r>
                      <a:endParaRPr lang="ko-KR" altLang="en-US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UI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를 개선하고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테스트를 통해 </a:t>
                      </a: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연동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170016"/>
                  </a:ext>
                </a:extLst>
              </a:tr>
              <a:tr h="1134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 ,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AWS</a:t>
                      </a: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구축 및 연동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40%</a:t>
                      </a:r>
                      <a:endParaRPr lang="ko-KR" altLang="en-US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장소 이미지 업로드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및 이벤트 등록 기능 구현 </a:t>
                      </a: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X</a:t>
                      </a:r>
                      <a:endParaRPr lang="ko-KR" altLang="en-US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에 이미지</a:t>
                      </a: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이벤트 정보 저장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951207"/>
                  </a:ext>
                </a:extLst>
              </a:tr>
              <a:tr h="1400616"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지도 표시 및 </a:t>
                      </a:r>
                      <a:r>
                        <a:rPr lang="ko-KR" altLang="en-US" sz="2300" dirty="0" err="1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길찾기</a:t>
                      </a:r>
                      <a:endParaRPr lang="ko-KR" altLang="en-US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endParaRPr lang="en-US" altLang="ko-KR" sz="8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90%</a:t>
                      </a:r>
                      <a:endParaRPr lang="ko-KR" altLang="en-US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근거리간</a:t>
                      </a: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이동시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 err="1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길찾기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기능이 무의미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AR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기반으로 현위치로부터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지정된 장소까지 화면상 화살표로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보여주는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060460"/>
                  </a:ext>
                </a:extLst>
              </a:tr>
              <a:tr h="11516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UI 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디자인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20%</a:t>
                      </a:r>
                      <a:endParaRPr lang="ko-KR" altLang="en-US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endParaRPr lang="ko-KR" altLang="en-US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화면에 보기 쉬운 배치와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버튼크기 조절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더 보기 편하고</a:t>
                      </a: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예쁘게 만들기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971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86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2549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0FFD1-6BBA-487A-A52A-470929116799}"/>
              </a:ext>
            </a:extLst>
          </p:cNvPr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17013B-AE7A-4ED3-B476-CC35425FF767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1A353-ED0D-4DD9-8033-3EAA2152F2B5}"/>
              </a:ext>
            </a:extLst>
          </p:cNvPr>
          <p:cNvSpPr txBox="1"/>
          <p:nvPr/>
        </p:nvSpPr>
        <p:spPr>
          <a:xfrm>
            <a:off x="985814" y="320749"/>
            <a:ext cx="6413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개발과정 </a:t>
            </a:r>
            <a:r>
              <a:rPr lang="en-US" altLang="ko-KR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- &lt; </a:t>
            </a:r>
            <a:r>
              <a:rPr lang="ko-KR" altLang="en-US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수행 세부 내용 </a:t>
            </a:r>
            <a:r>
              <a:rPr lang="en-US" altLang="ko-KR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: </a:t>
            </a:r>
            <a:r>
              <a:rPr lang="ko-KR" altLang="en-US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인증 </a:t>
            </a:r>
            <a:r>
              <a:rPr lang="en-US" altLang="ko-KR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&gt;</a:t>
            </a:r>
            <a:endParaRPr lang="ko-KR" altLang="en-US" sz="4000" b="1" spc="-150" dirty="0">
              <a:solidFill>
                <a:srgbClr val="00002F"/>
              </a:solidFill>
              <a:latin typeface="SangSangFlowerRoad" panose="02020603020101020101" pitchFamily="18" charset="-127"/>
              <a:ea typeface="SangSangFlowerRoad" panose="0202060302010102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ACE87C4-87DD-4BF0-B9C5-2825C2E4D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19650"/>
              </p:ext>
            </p:extLst>
          </p:nvPr>
        </p:nvGraphicFramePr>
        <p:xfrm>
          <a:off x="189614" y="1050272"/>
          <a:ext cx="11830048" cy="5727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878">
                  <a:extLst>
                    <a:ext uri="{9D8B030D-6E8A-4147-A177-3AD203B41FA5}">
                      <a16:colId xmlns:a16="http://schemas.microsoft.com/office/drawing/2014/main" val="4009375377"/>
                    </a:ext>
                  </a:extLst>
                </a:gridCol>
                <a:gridCol w="1130580">
                  <a:extLst>
                    <a:ext uri="{9D8B030D-6E8A-4147-A177-3AD203B41FA5}">
                      <a16:colId xmlns:a16="http://schemas.microsoft.com/office/drawing/2014/main" val="3595858267"/>
                    </a:ext>
                  </a:extLst>
                </a:gridCol>
                <a:gridCol w="4531743">
                  <a:extLst>
                    <a:ext uri="{9D8B030D-6E8A-4147-A177-3AD203B41FA5}">
                      <a16:colId xmlns:a16="http://schemas.microsoft.com/office/drawing/2014/main" val="3068737317"/>
                    </a:ext>
                  </a:extLst>
                </a:gridCol>
                <a:gridCol w="4292847">
                  <a:extLst>
                    <a:ext uri="{9D8B030D-6E8A-4147-A177-3AD203B41FA5}">
                      <a16:colId xmlns:a16="http://schemas.microsoft.com/office/drawing/2014/main" val="954191690"/>
                    </a:ext>
                  </a:extLst>
                </a:gridCol>
              </a:tblGrid>
              <a:tr h="632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진행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부족한 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개선방향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235332"/>
                  </a:ext>
                </a:extLst>
              </a:tr>
              <a:tr h="2319643"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endParaRPr lang="en-US" altLang="ko-KR" sz="15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GPS</a:t>
                      </a:r>
                      <a:endParaRPr lang="ko-KR" altLang="en-US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endParaRPr lang="en-US" altLang="ko-KR" sz="15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95%</a:t>
                      </a:r>
                      <a:endParaRPr lang="ko-KR" altLang="en-US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GPS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신호가 잘 잡히지 않는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지하</a:t>
                      </a: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건물내부에서 무용지물 </a:t>
                      </a: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</a:p>
                    <a:p>
                      <a:pPr algn="ctr" latinLnBrk="1"/>
                      <a:endParaRPr lang="en-US" altLang="ko-KR" sz="15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GPS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오류에 의해 미션장소에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도착하여 제대로 인증이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되지 않는 경우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사용자가 장소 등록 시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주소가 건물내부</a:t>
                      </a: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 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지하인 경우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인증방식을 </a:t>
                      </a:r>
                      <a:r>
                        <a:rPr lang="ko-KR" altLang="en-US" sz="2300" dirty="0" err="1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다른방식으로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선택하라는 </a:t>
                      </a:r>
                      <a:r>
                        <a:rPr lang="ko-KR" altLang="en-US" sz="2300" dirty="0" err="1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메세지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띄움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170016"/>
                  </a:ext>
                </a:extLst>
              </a:tr>
              <a:tr h="1356243"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endParaRPr lang="en-US" altLang="ko-KR" sz="5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EXIF</a:t>
                      </a:r>
                      <a:endParaRPr lang="ko-KR" altLang="en-US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endParaRPr lang="en-US" altLang="ko-KR" sz="5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70%</a:t>
                      </a:r>
                      <a:endParaRPr lang="ko-KR" altLang="en-US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 err="1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사진에따라서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300" dirty="0" err="1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gps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값이 </a:t>
                      </a: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null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 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null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값이 뜰 경우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다른 사진 고르게 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951207"/>
                  </a:ext>
                </a:extLst>
              </a:tr>
              <a:tr h="1419609"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endParaRPr lang="en-US" altLang="ko-KR" sz="5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QR CODE</a:t>
                      </a:r>
                      <a:endParaRPr lang="ko-KR" altLang="en-US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endParaRPr lang="en-US" altLang="ko-KR" sz="5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70%</a:t>
                      </a:r>
                      <a:endParaRPr lang="ko-KR" altLang="en-US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사용자가 직접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QR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코드를 </a:t>
                      </a:r>
                      <a:r>
                        <a:rPr lang="ko-KR" altLang="en-US" sz="2300" dirty="0" err="1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만들어야함</a:t>
                      </a:r>
                      <a:endParaRPr lang="ko-KR" altLang="en-US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이벤트 </a:t>
                      </a:r>
                      <a:r>
                        <a:rPr lang="ko-KR" altLang="en-US" sz="2300" dirty="0" err="1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등록시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QR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코드 생성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432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24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2549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0FFD1-6BBA-487A-A52A-470929116799}"/>
              </a:ext>
            </a:extLst>
          </p:cNvPr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17013B-AE7A-4ED3-B476-CC35425FF767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1A353-ED0D-4DD9-8033-3EAA2152F2B5}"/>
              </a:ext>
            </a:extLst>
          </p:cNvPr>
          <p:cNvSpPr txBox="1"/>
          <p:nvPr/>
        </p:nvSpPr>
        <p:spPr>
          <a:xfrm>
            <a:off x="1057738" y="332769"/>
            <a:ext cx="5625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개발과정 </a:t>
            </a:r>
            <a:r>
              <a:rPr lang="en-US" altLang="ko-KR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- &lt; </a:t>
            </a:r>
            <a:r>
              <a:rPr lang="ko-KR" altLang="en-US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개발 예정 기능 </a:t>
            </a:r>
            <a:r>
              <a:rPr lang="en-US" altLang="ko-KR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&gt;</a:t>
            </a:r>
            <a:endParaRPr lang="ko-KR" altLang="en-US" sz="4000" b="1" spc="-150" dirty="0">
              <a:solidFill>
                <a:srgbClr val="00002F"/>
              </a:solidFill>
              <a:latin typeface="SangSangFlowerRoad" panose="02020603020101020101" pitchFamily="18" charset="-127"/>
              <a:ea typeface="SangSangFlowerRoad" panose="0202060302010102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F8FD37A-3753-4A16-A439-0B3427CB9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972344"/>
              </p:ext>
            </p:extLst>
          </p:nvPr>
        </p:nvGraphicFramePr>
        <p:xfrm>
          <a:off x="192881" y="1389025"/>
          <a:ext cx="11806237" cy="4168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969">
                  <a:extLst>
                    <a:ext uri="{9D8B030D-6E8A-4147-A177-3AD203B41FA5}">
                      <a16:colId xmlns:a16="http://schemas.microsoft.com/office/drawing/2014/main" val="400937537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595858267"/>
                    </a:ext>
                  </a:extLst>
                </a:gridCol>
                <a:gridCol w="4162425">
                  <a:extLst>
                    <a:ext uri="{9D8B030D-6E8A-4147-A177-3AD203B41FA5}">
                      <a16:colId xmlns:a16="http://schemas.microsoft.com/office/drawing/2014/main" val="3068737317"/>
                    </a:ext>
                  </a:extLst>
                </a:gridCol>
                <a:gridCol w="4655343">
                  <a:extLst>
                    <a:ext uri="{9D8B030D-6E8A-4147-A177-3AD203B41FA5}">
                      <a16:colId xmlns:a16="http://schemas.microsoft.com/office/drawing/2014/main" val="954191690"/>
                    </a:ext>
                  </a:extLst>
                </a:gridCol>
              </a:tblGrid>
              <a:tr h="642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진행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부족한 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개선방향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235332"/>
                  </a:ext>
                </a:extLst>
              </a:tr>
              <a:tr h="1023657"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BEACON</a:t>
                      </a:r>
                      <a:endParaRPr lang="ko-KR" altLang="en-US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진행하지 못함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 err="1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비콘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구입</a:t>
                      </a: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코드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170016"/>
                  </a:ext>
                </a:extLst>
              </a:tr>
              <a:tr h="1134008"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이벤트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동적으로 이벤트 등록 </a:t>
                      </a: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X</a:t>
                      </a:r>
                      <a:endParaRPr lang="ko-KR" altLang="en-US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에 이미지</a:t>
                      </a: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이벤트정보 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저장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951207"/>
                  </a:ext>
                </a:extLst>
              </a:tr>
              <a:tr h="11516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랭킹 및 보상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5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10%</a:t>
                      </a:r>
                      <a:endParaRPr lang="ko-KR" altLang="en-US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endParaRPr lang="ko-KR" altLang="en-US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랭킹에 대한 기준이 모호</a:t>
                      </a: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보상 선택에 관한 부분 구현 </a:t>
                      </a: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X</a:t>
                      </a:r>
                      <a:endParaRPr lang="ko-KR" altLang="en-US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랭킹에 대한 기준 만들기</a:t>
                      </a:r>
                      <a:r>
                        <a:rPr lang="en-US" altLang="ko-KR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2300" dirty="0">
                          <a:solidFill>
                            <a:sysClr val="windowText" lastClr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보상에 대한 테이블 만들기</a:t>
                      </a:r>
                      <a:endParaRPr lang="en-US" altLang="ko-KR" sz="23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endParaRPr lang="en-US" altLang="ko-KR" sz="15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9714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B8184BE-7202-44BC-9879-06D97083A53A}"/>
              </a:ext>
            </a:extLst>
          </p:cNvPr>
          <p:cNvSpPr txBox="1"/>
          <p:nvPr/>
        </p:nvSpPr>
        <p:spPr>
          <a:xfrm>
            <a:off x="265814" y="5978688"/>
            <a:ext cx="49772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</a:t>
            </a:r>
            <a:r>
              <a:rPr lang="ko-KR" altLang="en-US" sz="2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추후 이미지 분석 기능 개발 예정</a:t>
            </a:r>
          </a:p>
        </p:txBody>
      </p:sp>
    </p:spTree>
    <p:extLst>
      <p:ext uri="{BB962C8B-B14F-4D97-AF65-F5344CB8AC3E}">
        <p14:creationId xmlns:p14="http://schemas.microsoft.com/office/powerpoint/2010/main" val="209922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2549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0FFD1-6BBA-487A-A52A-470929116799}"/>
              </a:ext>
            </a:extLst>
          </p:cNvPr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17013B-AE7A-4ED3-B476-CC35425FF767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1A353-ED0D-4DD9-8033-3EAA2152F2B5}"/>
              </a:ext>
            </a:extLst>
          </p:cNvPr>
          <p:cNvSpPr txBox="1"/>
          <p:nvPr/>
        </p:nvSpPr>
        <p:spPr>
          <a:xfrm>
            <a:off x="1107128" y="323244"/>
            <a:ext cx="4655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중간 결과 </a:t>
            </a:r>
            <a:r>
              <a:rPr lang="en-US" altLang="ko-KR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- &lt; </a:t>
            </a:r>
            <a:r>
              <a:rPr lang="ko-KR" altLang="en-US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시연 영상 </a:t>
            </a:r>
            <a:r>
              <a:rPr lang="en-US" altLang="ko-KR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&gt;</a:t>
            </a:r>
            <a:endParaRPr lang="ko-KR" altLang="en-US" sz="4000" b="1" spc="-150" dirty="0">
              <a:solidFill>
                <a:srgbClr val="00002F"/>
              </a:solidFill>
              <a:latin typeface="SangSangFlowerRoad" panose="02020603020101020101" pitchFamily="18" charset="-127"/>
              <a:ea typeface="SangSangFlowerRoa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05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2549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0FFD1-6BBA-487A-A52A-470929116799}"/>
              </a:ext>
            </a:extLst>
          </p:cNvPr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17013B-AE7A-4ED3-B476-CC35425FF767}"/>
              </a:ext>
            </a:extLst>
          </p:cNvPr>
          <p:cNvSpPr/>
          <p:nvPr/>
        </p:nvSpPr>
        <p:spPr>
          <a:xfrm>
            <a:off x="9618950" y="6210300"/>
            <a:ext cx="25730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1A353-ED0D-4DD9-8033-3EAA2152F2B5}"/>
              </a:ext>
            </a:extLst>
          </p:cNvPr>
          <p:cNvSpPr txBox="1"/>
          <p:nvPr/>
        </p:nvSpPr>
        <p:spPr>
          <a:xfrm>
            <a:off x="1087234" y="323244"/>
            <a:ext cx="1875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rgbClr val="00002F"/>
                </a:solidFill>
                <a:latin typeface="SangSangFlowerRoad" panose="02020603020101020101" pitchFamily="18" charset="-127"/>
                <a:ea typeface="SangSangFlowerRoad" panose="02020603020101020101" pitchFamily="18" charset="-127"/>
              </a:rPr>
              <a:t>향후 계획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1014609A-CB5A-4FB8-9CE8-CE36C8675244}"/>
              </a:ext>
            </a:extLst>
          </p:cNvPr>
          <p:cNvSpPr txBox="1">
            <a:spLocks/>
          </p:cNvSpPr>
          <p:nvPr/>
        </p:nvSpPr>
        <p:spPr>
          <a:xfrm>
            <a:off x="604978" y="1410357"/>
            <a:ext cx="9144000" cy="51237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3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완료되지 않은 기능들 구현</a:t>
            </a:r>
            <a:endParaRPr kumimoji="1" lang="en-US" altLang="ko-KR" sz="3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kumimoji="1" lang="en-US" altLang="ko-KR" sz="3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kumimoji="1" lang="ko-KR" altLang="en-US" sz="3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교수님들의 피드백 반영</a:t>
            </a:r>
            <a:endParaRPr kumimoji="1" lang="en-US" altLang="ko-KR" sz="3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kumimoji="1" lang="en-US" altLang="ko-KR" sz="3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kumimoji="1" lang="ko-KR" altLang="en-US" sz="3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코드 리뷰 및 디버깅</a:t>
            </a:r>
            <a:endParaRPr kumimoji="1" lang="en-US" altLang="ko-KR" sz="3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kumimoji="1" lang="en-US" altLang="ko-KR" sz="3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kumimoji="1" lang="ko-KR" altLang="en-US" sz="3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ko-KR" altLang="en-US" sz="35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비콘</a:t>
            </a:r>
            <a:r>
              <a:rPr kumimoji="1" lang="ko-KR" altLang="en-US" sz="3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구입 후 테스트</a:t>
            </a:r>
            <a:endParaRPr kumimoji="1" lang="en-US" altLang="ko-KR" sz="3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kumimoji="1" lang="en-US" altLang="ko-KR" sz="3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kumimoji="1" lang="ko-KR" altLang="en-US" sz="3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새로운 기능 구상</a:t>
            </a:r>
            <a:endParaRPr kumimoji="1" lang="en-US" altLang="ko-KR" sz="3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490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1804</TotalTime>
  <Words>480</Words>
  <Application>Microsoft Office PowerPoint</Application>
  <PresentationFormat>와이드스크린</PresentationFormat>
  <Paragraphs>185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KoPub돋움체 Bold</vt:lpstr>
      <vt:lpstr>SangSangFlowerRoad</vt:lpstr>
      <vt:lpstr>나눔스퀘어라운드 Regular</vt:lpstr>
      <vt:lpstr>맑은 고딕</vt:lpstr>
      <vt:lpstr>배달의민족 도현</vt:lpstr>
      <vt:lpstr>함초롬돋움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박지선</cp:lastModifiedBy>
  <cp:revision>373</cp:revision>
  <dcterms:created xsi:type="dcterms:W3CDTF">2015-01-21T11:35:38Z</dcterms:created>
  <dcterms:modified xsi:type="dcterms:W3CDTF">2019-04-18T07:32:04Z</dcterms:modified>
</cp:coreProperties>
</file>