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</p:sldIdLst>
  <p:sldSz cx="21240750" cy="30240288"/>
  <p:notesSz cx="6797675" cy="9926638"/>
  <p:defaultTextStyle>
    <a:defPPr>
      <a:defRPr lang="ko-KR"/>
    </a:defPPr>
    <a:lvl1pPr marL="0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1pPr>
    <a:lvl2pPr marL="827349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2pPr>
    <a:lvl3pPr marL="1654698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3pPr>
    <a:lvl4pPr marL="2482047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4pPr>
    <a:lvl5pPr marL="3309396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5pPr>
    <a:lvl6pPr marL="4136746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6pPr>
    <a:lvl7pPr marL="4964095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7pPr>
    <a:lvl8pPr marL="5791444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8pPr>
    <a:lvl9pPr marL="6618793" algn="l" defTabSz="1654698" rtl="0" eaLnBrk="1" latinLnBrk="1" hangingPunct="1">
      <a:defRPr sz="32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1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9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0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5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7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4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0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3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6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A2F-025C-46DD-BA18-7FC880154B6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4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BA2F-025C-46DD-BA18-7FC880154B60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DF6B-47AB-4729-BF96-A2CED892F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3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899166-A18C-401A-9063-EB7EC9841ACC}"/>
              </a:ext>
            </a:extLst>
          </p:cNvPr>
          <p:cNvSpPr txBox="1"/>
          <p:nvPr/>
        </p:nvSpPr>
        <p:spPr>
          <a:xfrm>
            <a:off x="614545" y="15514547"/>
            <a:ext cx="19986168" cy="884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21240750" cy="416460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9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장소 공유 플랫폼  </a:t>
            </a:r>
            <a:r>
              <a:rPr lang="en-US" altLang="ko-KR" sz="6000" b="1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20</a:t>
            </a:r>
            <a:r>
              <a:rPr lang="ko-KR" altLang="en-US" sz="6000" b="1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조 같이 가자</a:t>
            </a:r>
            <a:endParaRPr lang="en-US" altLang="ko-KR" sz="6000" b="1" dirty="0">
              <a:solidFill>
                <a:schemeClr val="bg1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3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      </a:t>
            </a:r>
            <a:r>
              <a:rPr lang="ko-KR" altLang="en-US" sz="4300" dirty="0" err="1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백장현</a:t>
            </a:r>
            <a:r>
              <a:rPr lang="ko-KR" altLang="en-US" sz="43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</a:t>
            </a:r>
            <a:r>
              <a:rPr lang="ko-KR" altLang="en-US" sz="4300" dirty="0" err="1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고양제</a:t>
            </a:r>
            <a:r>
              <a:rPr lang="ko-KR" altLang="en-US" sz="43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박지선 </a:t>
            </a:r>
            <a:r>
              <a:rPr lang="ko-KR" altLang="en-US" sz="4300" dirty="0" err="1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이효준</a:t>
            </a:r>
            <a:r>
              <a:rPr lang="ko-KR" altLang="en-US" sz="43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장용훈</a:t>
            </a:r>
            <a:endParaRPr lang="en-US" altLang="ko-KR" sz="4300" dirty="0">
              <a:solidFill>
                <a:schemeClr val="bg1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3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      </a:t>
            </a:r>
            <a:r>
              <a:rPr lang="ko-KR" altLang="en-US" sz="4300" dirty="0" err="1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이민석교수님</a:t>
            </a:r>
            <a:endParaRPr lang="ko-KR" altLang="en-US" sz="4300" dirty="0">
              <a:solidFill>
                <a:schemeClr val="bg1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2756C-5CEF-044F-B18A-F33C17607386}"/>
              </a:ext>
            </a:extLst>
          </p:cNvPr>
          <p:cNvSpPr txBox="1"/>
          <p:nvPr/>
        </p:nvSpPr>
        <p:spPr>
          <a:xfrm>
            <a:off x="644043" y="24576495"/>
            <a:ext cx="19986169" cy="5478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dirty="0"/>
          </a:p>
          <a:p>
            <a:pPr algn="ctr"/>
            <a:r>
              <a:rPr lang="en-US" altLang="ko-KR" sz="5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</a:t>
            </a:r>
            <a:r>
              <a:rPr lang="ko-KR" altLang="en-US" sz="5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기대효과 </a:t>
            </a:r>
            <a:r>
              <a:rPr lang="en-US" altLang="ko-KR" sz="5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</a:t>
            </a:r>
          </a:p>
          <a:p>
            <a:endParaRPr lang="en-US" altLang="ko-KR" sz="4000" dirty="0"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r>
              <a:rPr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1. </a:t>
            </a:r>
            <a:r>
              <a:rPr lang="ko-KR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공익적 목적</a:t>
            </a:r>
            <a:r>
              <a:rPr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</a:t>
            </a:r>
            <a:r>
              <a:rPr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–</a:t>
            </a:r>
            <a:r>
              <a:rPr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문화재에 대한 이벤트를 개최하여 사람들에게 역사에 대한 지식과 정보를 제공</a:t>
            </a:r>
            <a:endParaRPr lang="en-US" altLang="ko-KR" sz="40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endParaRPr lang="en-US" altLang="ko-KR" sz="40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r>
              <a:rPr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2. </a:t>
            </a:r>
            <a:r>
              <a:rPr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마케팅 목적 </a:t>
            </a:r>
            <a:r>
              <a:rPr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–</a:t>
            </a:r>
            <a:r>
              <a:rPr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스타벅스와 같은 회사에서 각 지점들에 대한 방문 이벤트를 만들어 해당 기업 브랜드에 대한 홍보 가능</a:t>
            </a:r>
            <a:endParaRPr lang="en-US" altLang="ko-KR" sz="40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endParaRPr lang="en-US" altLang="ko-KR" sz="40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r>
              <a:rPr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3. </a:t>
            </a:r>
            <a:r>
              <a:rPr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개인적 목적 </a:t>
            </a:r>
            <a:r>
              <a:rPr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– </a:t>
            </a:r>
            <a:r>
              <a:rPr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자기만의 핫플레이스를 공유하여 다른 사용자와 함께 방문</a:t>
            </a:r>
            <a:endParaRPr lang="en-US" altLang="ko-KR" sz="40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endParaRPr lang="en-US" altLang="ko-KR" sz="10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9DC66-15F1-0F4F-A2EE-12C6DFD12952}"/>
              </a:ext>
            </a:extLst>
          </p:cNvPr>
          <p:cNvSpPr txBox="1"/>
          <p:nvPr/>
        </p:nvSpPr>
        <p:spPr>
          <a:xfrm>
            <a:off x="687586" y="4359416"/>
            <a:ext cx="19986170" cy="596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</a:t>
            </a:r>
            <a:r>
              <a:rPr lang="ko-KR" altLang="en-US" sz="5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프로젝트 소개 </a:t>
            </a:r>
            <a:r>
              <a:rPr lang="en-US" altLang="ko-KR" sz="5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40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40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40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40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40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52ADE-910D-AD45-8B8A-4939D144E6F1}"/>
              </a:ext>
            </a:extLst>
          </p:cNvPr>
          <p:cNvSpPr txBox="1"/>
          <p:nvPr/>
        </p:nvSpPr>
        <p:spPr>
          <a:xfrm>
            <a:off x="687586" y="10584869"/>
            <a:ext cx="19986169" cy="4708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ko-KR" sz="1000" b="1" dirty="0"/>
          </a:p>
          <a:p>
            <a:pPr algn="ctr"/>
            <a:r>
              <a:rPr kumimoji="1" lang="en-US" altLang="ko-KR" sz="5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</a:t>
            </a:r>
            <a:r>
              <a:rPr kumimoji="1" lang="ko-KR" altLang="en-US" sz="5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개발내용 및 주요기능 </a:t>
            </a:r>
            <a:r>
              <a:rPr kumimoji="1" lang="en-US" altLang="ko-KR" sz="5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</a:t>
            </a:r>
          </a:p>
          <a:p>
            <a:endParaRPr kumimoji="1" lang="en-US" altLang="ko-KR" sz="4000" dirty="0">
              <a:latin typeface="DX봄수체화B" panose="02010606000101010101" pitchFamily="2" charset="-127"/>
              <a:ea typeface="DX봄수체화B" panose="02010606000101010101" pitchFamily="2" charset="-127"/>
            </a:endParaRPr>
          </a:p>
          <a:p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1.</a:t>
            </a:r>
            <a:r>
              <a:rPr kumimoji="1"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지도 표시 및 </a:t>
            </a:r>
            <a:r>
              <a:rPr kumimoji="1" lang="ko-KR" altLang="en-US" sz="4000" dirty="0" err="1">
                <a:latin typeface="DX봄수체화B" panose="02010606000101010101" pitchFamily="2" charset="-127"/>
                <a:ea typeface="DX봄수체화B" panose="02010606000101010101" pitchFamily="2" charset="-127"/>
              </a:rPr>
              <a:t>길찾기</a:t>
            </a:r>
            <a:r>
              <a:rPr kumimoji="1"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</a:t>
            </a:r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–</a:t>
            </a:r>
            <a:r>
              <a:rPr kumimoji="1"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</a:t>
            </a:r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GOOGLE MAP API</a:t>
            </a:r>
          </a:p>
          <a:p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2.</a:t>
            </a:r>
            <a:r>
              <a:rPr kumimoji="1"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인증방식 </a:t>
            </a:r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-</a:t>
            </a:r>
            <a:r>
              <a:rPr kumimoji="1"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</a:t>
            </a:r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GPS</a:t>
            </a:r>
            <a:r>
              <a:rPr kumimoji="1"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</a:t>
            </a:r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&gt;</a:t>
            </a:r>
            <a:r>
              <a:rPr kumimoji="1"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</a:t>
            </a:r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GOOGLE MAP API</a:t>
            </a:r>
          </a:p>
          <a:p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	   </a:t>
            </a:r>
            <a:r>
              <a:rPr kumimoji="1"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 </a:t>
            </a:r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- EXIF &gt; </a:t>
            </a:r>
            <a:r>
              <a:rPr kumimoji="1"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안드로이드 스튜디오</a:t>
            </a:r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</a:t>
            </a:r>
            <a:r>
              <a:rPr kumimoji="1"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내 </a:t>
            </a:r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EXIF LIBRARY</a:t>
            </a:r>
          </a:p>
          <a:p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              - QR CODE &gt; </a:t>
            </a:r>
            <a:r>
              <a:rPr kumimoji="1" lang="en-US" altLang="ko-KR" sz="4000" dirty="0" err="1">
                <a:latin typeface="DX봄수체화B" panose="02010606000101010101" pitchFamily="2" charset="-127"/>
                <a:ea typeface="DX봄수체화B" panose="02010606000101010101" pitchFamily="2" charset="-127"/>
              </a:rPr>
              <a:t>Zxing</a:t>
            </a:r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API</a:t>
            </a:r>
          </a:p>
          <a:p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	 </a:t>
            </a:r>
            <a:r>
              <a:rPr kumimoji="1" lang="ko-KR" altLang="en-US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    </a:t>
            </a:r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- BEACON &gt; </a:t>
            </a:r>
            <a:r>
              <a:rPr kumimoji="1" lang="en-US" altLang="ko-KR" sz="4000" dirty="0" err="1">
                <a:latin typeface="DX봄수체화B" panose="02010606000101010101" pitchFamily="2" charset="-127"/>
                <a:ea typeface="DX봄수체화B" panose="02010606000101010101" pitchFamily="2" charset="-127"/>
              </a:rPr>
              <a:t>estimote</a:t>
            </a:r>
            <a:r>
              <a:rPr kumimoji="1" lang="en-US" altLang="ko-KR" sz="4000" dirty="0">
                <a:latin typeface="DX봄수체화B" panose="02010606000101010101" pitchFamily="2" charset="-127"/>
                <a:ea typeface="DX봄수체화B" panose="02010606000101010101" pitchFamily="2" charset="-127"/>
              </a:rPr>
              <a:t> 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24960-3B5A-5542-BED8-5DF892BF3732}"/>
              </a:ext>
            </a:extLst>
          </p:cNvPr>
          <p:cNvSpPr txBox="1"/>
          <p:nvPr/>
        </p:nvSpPr>
        <p:spPr>
          <a:xfrm>
            <a:off x="1662772" y="15423343"/>
            <a:ext cx="17915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ko-KR" sz="1000" b="1" dirty="0"/>
          </a:p>
          <a:p>
            <a:pPr algn="ctr"/>
            <a:r>
              <a:rPr kumimoji="1" lang="en-US" altLang="ko-KR" sz="5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&lt;</a:t>
            </a:r>
            <a:r>
              <a:rPr kumimoji="1" lang="ko-KR" altLang="en-US" sz="5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시스템 구조 </a:t>
            </a:r>
            <a:r>
              <a:rPr kumimoji="1" lang="en-US" altLang="ko-KR" sz="5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&gt;</a:t>
            </a:r>
            <a:endParaRPr kumimoji="1" lang="ko-KR" altLang="en-US" sz="5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D2A85F0-A9ED-431A-AE14-4A91C2F49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86" y="5533121"/>
            <a:ext cx="7344443" cy="46369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F956E4-0E5B-4368-9DF9-926310B2D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83" b="96024" l="3101" r="99225">
                        <a14:foregroundMark x1="16" y1="7643" x2="3876" y2="76342"/>
                        <a14:foregroundMark x1="3876" y1="76342" x2="8915" y2="82903"/>
                        <a14:foregroundMark x1="8915" y1="82903" x2="31395" y2="89066"/>
                        <a14:foregroundMark x1="31395" y1="89066" x2="45349" y2="90457"/>
                        <a14:foregroundMark x1="45349" y1="90457" x2="60465" y2="83101"/>
                        <a14:foregroundMark x1="60465" y1="83101" x2="67054" y2="74553"/>
                        <a14:foregroundMark x1="67054" y1="74553" x2="57752" y2="30417"/>
                        <a14:foregroundMark x1="57752" y1="30417" x2="51938" y2="23260"/>
                        <a14:foregroundMark x1="32284" y1="3644" x2="32896" y2="3669"/>
                        <a14:foregroundMark x1="16279" y1="2982" x2="19254" y2="3105"/>
                        <a14:foregroundMark x1="78095" y1="5679" x2="88372" y2="13121"/>
                        <a14:foregroundMark x1="88372" y1="13121" x2="98062" y2="38569"/>
                        <a14:foregroundMark x1="98062" y1="38569" x2="96512" y2="92247"/>
                        <a14:foregroundMark x1="96512" y1="92247" x2="87984" y2="96620"/>
                        <a14:foregroundMark x1="87984" y1="96620" x2="38372" y2="99602"/>
                        <a14:foregroundMark x1="38372" y1="99602" x2="2326" y2="97217"/>
                        <a14:foregroundMark x1="2326" y1="97217" x2="7364" y2="68588"/>
                        <a14:foregroundMark x1="7364" y1="68588" x2="37597" y2="51690"/>
                        <a14:foregroundMark x1="37597" y1="51690" x2="38372" y2="50099"/>
                        <a14:foregroundMark x1="15604" y1="2036" x2="20961" y2="1866"/>
                        <a14:foregroundMark x1="93326" y1="5281" x2="96512" y2="6163"/>
                        <a14:foregroundMark x1="96512" y1="6163" x2="99612" y2="9145"/>
                        <a14:foregroundMark x1="18925" y1="4452" x2="24419" y2="6163"/>
                        <a14:foregroundMark x1="14513" y1="3078" x2="17857" y2="4120"/>
                        <a14:foregroundMark x1="24419" y1="6163" x2="55814" y2="8350"/>
                        <a14:foregroundMark x1="55814" y1="8350" x2="81395" y2="6759"/>
                        <a14:foregroundMark x1="81395" y1="6759" x2="67054" y2="5567"/>
                        <a14:foregroundMark x1="67054" y1="5567" x2="86047" y2="8748"/>
                        <a14:foregroundMark x1="86047" y1="8748" x2="96899" y2="5964"/>
                        <a14:foregroundMark x1="96899" y1="5964" x2="87209" y2="8151"/>
                        <a14:foregroundMark x1="87209" y1="8151" x2="62403" y2="9940"/>
                        <a14:foregroundMark x1="62403" y1="9940" x2="65504" y2="14314"/>
                        <a14:foregroundMark x1="58140" y1="6362" x2="3488" y2="11730"/>
                        <a14:foregroundMark x1="3488" y1="11730" x2="23256" y2="12525"/>
                        <a14:foregroundMark x1="23256" y1="12525" x2="28682" y2="7356"/>
                        <a14:foregroundMark x1="28682" y1="7356" x2="18217" y2="6759"/>
                        <a14:foregroundMark x1="14376" y1="3209" x2="18419" y2="3712"/>
                        <a14:foregroundMark x1="32041" y1="3821" x2="32738" y2="3812"/>
                        <a14:foregroundMark x1="14614" y1="2982" x2="19424" y2="2982"/>
                        <a14:foregroundMark x1="32988" y1="3133" x2="33474" y2="3152"/>
                        <a14:foregroundMark x1="17829" y1="86083" x2="23643" y2="91849"/>
                        <a14:foregroundMark x1="23643" y1="91849" x2="56589" y2="89861"/>
                        <a14:foregroundMark x1="56589" y1="89861" x2="46124" y2="85686"/>
                        <a14:foregroundMark x1="46124" y1="85686" x2="31008" y2="86680"/>
                        <a14:foregroundMark x1="31008" y1="86680" x2="22868" y2="91650"/>
                        <a14:foregroundMark x1="22868" y1="91650" x2="44961" y2="95626"/>
                        <a14:foregroundMark x1="44961" y1="95626" x2="69767" y2="93638"/>
                        <a14:foregroundMark x1="69767" y1="93638" x2="53876" y2="87078"/>
                        <a14:foregroundMark x1="53876" y1="87078" x2="40698" y2="86282"/>
                        <a14:foregroundMark x1="40698" y1="86282" x2="23256" y2="88270"/>
                        <a14:foregroundMark x1="23256" y1="88270" x2="58140" y2="93241"/>
                        <a14:foregroundMark x1="58140" y1="93241" x2="84109" y2="90258"/>
                        <a14:foregroundMark x1="84109" y1="90258" x2="75581" y2="86481"/>
                        <a14:foregroundMark x1="75581" y1="86481" x2="64729" y2="88668"/>
                        <a14:foregroundMark x1="64729" y1="88668" x2="73256" y2="92445"/>
                        <a14:foregroundMark x1="73256" y1="92445" x2="60465" y2="88270"/>
                        <a14:foregroundMark x1="60465" y1="88270" x2="34884" y2="89662"/>
                        <a14:foregroundMark x1="34884" y1="89662" x2="19767" y2="87873"/>
                        <a14:foregroundMark x1="19767" y1="87873" x2="7364" y2="90656"/>
                        <a14:foregroundMark x1="7364" y1="90656" x2="13566" y2="96024"/>
                        <a14:foregroundMark x1="13566" y1="96024" x2="36047" y2="96024"/>
                        <a14:foregroundMark x1="36047" y1="96024" x2="53488" y2="93241"/>
                        <a14:foregroundMark x1="8915" y1="3579" x2="8915" y2="3579"/>
                        <a14:foregroundMark x1="8140" y1="3380" x2="13178" y2="3976"/>
                        <a14:foregroundMark x1="6589" y1="3579" x2="8140" y2="5169"/>
                        <a14:foregroundMark x1="8915" y1="2783" x2="6202" y2="5169"/>
                        <a14:foregroundMark x1="9690" y1="2584" x2="8527" y2="4771"/>
                        <a14:foregroundMark x1="9690" y1="2982" x2="8527" y2="4374"/>
                        <a14:foregroundMark x1="10465" y1="2982" x2="8527" y2="4175"/>
                        <a14:foregroundMark x1="6589" y1="4175" x2="11628" y2="3777"/>
                        <a14:foregroundMark x1="95736" y1="12525" x2="93023" y2="31213"/>
                        <a14:foregroundMark x1="31395" y1="2982" x2="43023" y2="5964"/>
                        <a14:foregroundMark x1="43023" y1="5964" x2="60465" y2="6958"/>
                        <a14:foregroundMark x1="69767" y1="2584" x2="88760" y2="4175"/>
                        <a14:foregroundMark x1="84109" y1="3380" x2="92248" y2="6561"/>
                        <a14:foregroundMark x1="91085" y1="3976" x2="92636" y2="7952"/>
                        <a14:foregroundMark x1="88760" y1="3380" x2="95349" y2="6561"/>
                        <a14:backgroundMark x1="775" y1="3777" x2="958" y2="3749"/>
                        <a14:backgroundMark x1="23256" y1="199" x2="34683" y2="1115"/>
                        <a14:backgroundMark x1="43076" y1="514" x2="46512" y2="199"/>
                        <a14:backgroundMark x1="46512" y1="199" x2="71878" y2="10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7669" y="5447503"/>
            <a:ext cx="3176510" cy="48415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1074C52-3A65-48C4-9CA3-042622AA7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17" b="98916" l="4332" r="96390">
                        <a14:foregroundMark x1="22383" y1="8130" x2="30686" y2="4878"/>
                        <a14:foregroundMark x1="30686" y1="4878" x2="37184" y2="9214"/>
                        <a14:foregroundMark x1="37184" y1="9214" x2="44404" y2="8401"/>
                        <a14:foregroundMark x1="9747" y1="34959" x2="5415" y2="49322"/>
                        <a14:foregroundMark x1="5415" y1="49322" x2="11552" y2="39295"/>
                        <a14:foregroundMark x1="93797" y1="26446" x2="93863" y2="26558"/>
                        <a14:foregroundMark x1="89892" y1="19783" x2="91213" y2="22036"/>
                        <a14:foregroundMark x1="93863" y1="26558" x2="92058" y2="33875"/>
                        <a14:foregroundMark x1="92058" y1="33875" x2="90614" y2="35230"/>
                        <a14:foregroundMark x1="67509" y1="90515" x2="67148" y2="98103"/>
                        <a14:foregroundMark x1="67148" y1="98103" x2="81119" y2="98552"/>
                        <a14:foregroundMark x1="90309" y1="91788" x2="89531" y2="89160"/>
                        <a14:foregroundMark x1="86643" y1="92412" x2="83755" y2="89702"/>
                        <a14:foregroundMark x1="84116" y1="89702" x2="84838" y2="94038"/>
                        <a14:foregroundMark x1="62816" y1="53930" x2="71119" y2="58266"/>
                        <a14:foregroundMark x1="71119" y1="58266" x2="71480" y2="52575"/>
                        <a14:foregroundMark x1="69314" y1="51220" x2="66065" y2="55285"/>
                        <a14:foregroundMark x1="96619" y1="25956" x2="96390" y2="30081"/>
                        <a14:foregroundMark x1="96390" y1="30081" x2="96029" y2="30894"/>
                        <a14:foregroundMark x1="53069" y1="57182" x2="54513" y2="60705"/>
                        <a14:foregroundMark x1="56318" y1="57453" x2="51264" y2="59892"/>
                        <a14:foregroundMark x1="36823" y1="9485" x2="45126" y2="7859"/>
                        <a14:foregroundMark x1="45126" y1="7859" x2="44043" y2="8943"/>
                        <a14:foregroundMark x1="25632" y1="65854" x2="27076" y2="67209"/>
                        <a14:foregroundMark x1="25632" y1="65583" x2="27798" y2="66938"/>
                        <a14:foregroundMark x1="25271" y1="64770" x2="26715" y2="66125"/>
                        <a14:backgroundMark x1="91110" y1="93453" x2="90253" y2="99458"/>
                        <a14:backgroundMark x1="90253" y1="99458" x2="90614" y2="95122"/>
                        <a14:backgroundMark x1="96390" y1="21138" x2="97834" y2="25745"/>
                        <a14:backgroundMark x1="18042" y1="63088" x2="22828" y2="66007"/>
                        <a14:backgroundMark x1="17444" y1="63362" x2="19495" y2="65041"/>
                        <a14:backgroundMark x1="25435" y1="68492" x2="25632" y2="69377"/>
                        <a14:backgroundMark x1="24549" y1="64499" x2="24676" y2="65071"/>
                        <a14:backgroundMark x1="15770" y1="62947" x2="17690" y2="64228"/>
                        <a14:backgroundMark x1="15277" y1="63341" x2="15523" y2="63957"/>
                        <a14:backgroundMark x1="16337" y1="62494" x2="16968" y2="62873"/>
                        <a14:backgroundMark x1="5776" y1="59621" x2="12996" y2="66667"/>
                        <a14:backgroundMark x1="4693" y1="56640" x2="8303" y2="61518"/>
                        <a14:backgroundMark x1="4693" y1="55014" x2="7220" y2="59350"/>
                        <a14:backgroundMark x1="3610" y1="53930" x2="6859" y2="579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45795" y="5447503"/>
            <a:ext cx="3927169" cy="4681801"/>
          </a:xfrm>
          <a:prstGeom prst="rect">
            <a:avLst/>
          </a:prstGeom>
        </p:spPr>
      </p:pic>
      <p:sp>
        <p:nvSpPr>
          <p:cNvPr id="19" name="십자형 18">
            <a:extLst>
              <a:ext uri="{FF2B5EF4-FFF2-40B4-BE49-F238E27FC236}">
                <a16:creationId xmlns:a16="http://schemas.microsoft.com/office/drawing/2014/main" id="{4DFCE96C-6BDF-44BF-AF95-03AA59BD211E}"/>
              </a:ext>
            </a:extLst>
          </p:cNvPr>
          <p:cNvSpPr/>
          <p:nvPr/>
        </p:nvSpPr>
        <p:spPr>
          <a:xfrm>
            <a:off x="8651533" y="6922823"/>
            <a:ext cx="1531894" cy="1408375"/>
          </a:xfrm>
          <a:prstGeom prst="plus">
            <a:avLst>
              <a:gd name="adj" fmla="val 37427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20" name="같음 기호 19">
            <a:extLst>
              <a:ext uri="{FF2B5EF4-FFF2-40B4-BE49-F238E27FC236}">
                <a16:creationId xmlns:a16="http://schemas.microsoft.com/office/drawing/2014/main" id="{F2A1B9C5-0DEB-43E4-B0D9-3C3A92068CA4}"/>
              </a:ext>
            </a:extLst>
          </p:cNvPr>
          <p:cNvSpPr/>
          <p:nvPr/>
        </p:nvSpPr>
        <p:spPr>
          <a:xfrm>
            <a:off x="14138862" y="6853390"/>
            <a:ext cx="2113911" cy="1771652"/>
          </a:xfrm>
          <a:prstGeom prst="mathEqual">
            <a:avLst>
              <a:gd name="adj1" fmla="val 23520"/>
              <a:gd name="adj2" fmla="val 13042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EF4B079-25AF-458F-816D-61AC642AC5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667" b="98519" l="7090" r="91418">
                        <a14:foregroundMark x1="70149" y1="33333" x2="37313" y2="76790"/>
                        <a14:foregroundMark x1="37313" y1="76790" x2="27239" y2="36790"/>
                        <a14:foregroundMark x1="50000" y1="5185" x2="91418" y2="36049"/>
                        <a14:foregroundMark x1="91418" y1="36049" x2="35075" y2="41728"/>
                        <a14:foregroundMark x1="29851" y1="20000" x2="52612" y2="68889"/>
                        <a14:foregroundMark x1="52612" y1="68889" x2="42537" y2="25185"/>
                        <a14:foregroundMark x1="42537" y1="25185" x2="42537" y2="25185"/>
                        <a14:foregroundMark x1="57463" y1="18519" x2="67537" y2="62469"/>
                        <a14:foregroundMark x1="67537" y1="62469" x2="70149" y2="31852"/>
                        <a14:foregroundMark x1="70149" y1="26667" x2="61567" y2="77531"/>
                        <a14:foregroundMark x1="61567" y1="77531" x2="22388" y2="38025"/>
                        <a14:foregroundMark x1="22388" y1="38025" x2="29851" y2="33333"/>
                        <a14:foregroundMark x1="85448" y1="21728" x2="85448" y2="61728"/>
                        <a14:foregroundMark x1="39925" y1="11852" x2="7090" y2="40000"/>
                        <a14:foregroundMark x1="52612" y1="6667" x2="57463" y2="41728"/>
                        <a14:foregroundMark x1="42537" y1="68395" x2="45149" y2="98519"/>
                        <a14:foregroundMark x1="52612" y1="75062" x2="47388" y2="93333"/>
                        <a14:foregroundMark x1="55224" y1="21728" x2="42537" y2="63457"/>
                        <a14:foregroundMark x1="39925" y1="15062" x2="35075" y2="283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775514" y="5523703"/>
            <a:ext cx="726385" cy="10977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12BD33C-4EB1-494E-B64D-90AC175C7B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8407" y="8817220"/>
            <a:ext cx="622873" cy="10054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01F845F-5A7C-4409-AB79-B2C3970FE0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27" b="97977" l="8451" r="89296">
                        <a14:foregroundMark x1="33803" y1="53179" x2="49859" y2="55202"/>
                        <a14:foregroundMark x1="41690" y1="41040" x2="18028" y2="91040"/>
                        <a14:foregroundMark x1="18028" y1="91040" x2="9859" y2="93931"/>
                        <a14:foregroundMark x1="5915" y1="47110" x2="20000" y2="97977"/>
                        <a14:foregroundMark x1="20000" y1="97977" x2="20000" y2="97977"/>
                        <a14:foregroundMark x1="81690" y1="45087" x2="85634" y2="45087"/>
                        <a14:foregroundMark x1="47887" y1="22543" x2="53803" y2="47110"/>
                        <a14:foregroundMark x1="27887" y1="32659" x2="57746" y2="45087"/>
                        <a14:foregroundMark x1="68169" y1="58382" x2="72113" y2="89017"/>
                        <a14:foregroundMark x1="72113" y1="56358" x2="76056" y2="52312"/>
                        <a14:foregroundMark x1="72113" y1="58382" x2="72113" y2="80925"/>
                        <a14:foregroundMark x1="74085" y1="48266" x2="84225" y2="76879"/>
                        <a14:foregroundMark x1="82254" y1="44220" x2="74085" y2="62428"/>
                        <a14:foregroundMark x1="76056" y1="50289" x2="50423" y2="91040"/>
                        <a14:foregroundMark x1="8451" y1="52312" x2="52676" y2="73699"/>
                        <a14:foregroundMark x1="52676" y1="73699" x2="54366" y2="768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2280" y="7240084"/>
            <a:ext cx="1131937" cy="110324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137C6FD-634E-46C3-8695-D839992028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3784" y="6279205"/>
            <a:ext cx="977281" cy="9735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BFF09AB-D43D-4AED-A6B7-D2EC92A796D9}"/>
              </a:ext>
            </a:extLst>
          </p:cNvPr>
          <p:cNvSpPr txBox="1"/>
          <p:nvPr/>
        </p:nvSpPr>
        <p:spPr>
          <a:xfrm>
            <a:off x="17032755" y="6954991"/>
            <a:ext cx="1567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보상</a:t>
            </a:r>
          </a:p>
        </p:txBody>
      </p:sp>
      <p:sp>
        <p:nvSpPr>
          <p:cNvPr id="25" name="내용 개체 틀 12">
            <a:extLst>
              <a:ext uri="{FF2B5EF4-FFF2-40B4-BE49-F238E27FC236}">
                <a16:creationId xmlns:a16="http://schemas.microsoft.com/office/drawing/2014/main" id="{8446244B-154A-4442-B228-E6C18DFED2D8}"/>
              </a:ext>
            </a:extLst>
          </p:cNvPr>
          <p:cNvSpPr txBox="1">
            <a:spLocks/>
          </p:cNvSpPr>
          <p:nvPr/>
        </p:nvSpPr>
        <p:spPr>
          <a:xfrm>
            <a:off x="10496120" y="6164126"/>
            <a:ext cx="3514523" cy="3637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24060" rtl="0" eaLnBrk="1" latinLnBrk="1" hangingPunct="1">
              <a:lnSpc>
                <a:spcPct val="90000"/>
              </a:lnSpc>
              <a:spcBef>
                <a:spcPts val="2323"/>
              </a:spcBef>
              <a:buFont typeface="Arial" panose="020B0604020202020204" pitchFamily="34" charset="0"/>
              <a:buNone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2030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4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24060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4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86090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48120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10149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72179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34209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496239" indent="0" algn="ctr" defTabSz="2124060" rtl="0" eaLnBrk="1" latinLnBrk="1" hangingPunct="1">
              <a:lnSpc>
                <a:spcPct val="90000"/>
              </a:lnSpc>
              <a:spcBef>
                <a:spcPts val="1161"/>
              </a:spcBef>
              <a:buFont typeface="Arial" panose="020B0604020202020204" pitchFamily="34" charset="0"/>
              <a:buNone/>
              <a:defRPr sz="37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둘기마요" panose="03050601020101020101" pitchFamily="66" charset="-127"/>
                <a:ea typeface="둘기마요" panose="03050601020101020101" pitchFamily="66" charset="-127"/>
              </a:rPr>
              <a:t>&lt;GPS</a:t>
            </a:r>
            <a:r>
              <a:rPr lang="ko-KR" altLang="en-US" sz="3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둘기마요" panose="03050601020101020101" pitchFamily="66" charset="-127"/>
                <a:ea typeface="둘기마요" panose="03050601020101020101" pitchFamily="66" charset="-127"/>
              </a:rPr>
              <a:t>로 인증</a:t>
            </a:r>
            <a:r>
              <a:rPr lang="en-US" altLang="ko-KR" sz="38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둘기마요" panose="03050601020101020101" pitchFamily="66" charset="-127"/>
                <a:ea typeface="둘기마요" panose="03050601020101020101" pitchFamily="66" charset="-127"/>
              </a:rPr>
              <a:t>&gt;</a:t>
            </a:r>
          </a:p>
          <a:p>
            <a:endParaRPr lang="en-US" altLang="ko-KR" sz="3800" b="1" dirty="0">
              <a:latin typeface="둘기마요" panose="03050601020101020101" pitchFamily="66" charset="-127"/>
              <a:ea typeface="둘기마요" panose="03050601020101020101" pitchFamily="66" charset="-127"/>
            </a:endParaRPr>
          </a:p>
          <a:p>
            <a:r>
              <a:rPr lang="en-US" altLang="ko-KR" sz="38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[</a:t>
            </a:r>
            <a:r>
              <a:rPr lang="ko-KR" altLang="en-US" sz="38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공학관</a:t>
            </a:r>
            <a:r>
              <a:rPr lang="en-US" altLang="ko-KR" sz="38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]</a:t>
            </a:r>
          </a:p>
          <a:p>
            <a:r>
              <a:rPr lang="ko-KR" altLang="en-US" sz="3800" b="1" dirty="0">
                <a:latin typeface="둘기마요" panose="03050601020101020101" pitchFamily="66" charset="-127"/>
                <a:ea typeface="둘기마요" panose="03050601020101020101" pitchFamily="66" charset="-127"/>
              </a:rPr>
              <a:t>인증완료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9294B-FCCA-44DA-B302-352B9E905509}"/>
              </a:ext>
            </a:extLst>
          </p:cNvPr>
          <p:cNvSpPr txBox="1"/>
          <p:nvPr/>
        </p:nvSpPr>
        <p:spPr>
          <a:xfrm>
            <a:off x="6487952" y="6457737"/>
            <a:ext cx="929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QR</a:t>
            </a:r>
            <a:endParaRPr lang="ko-KR" altLang="en-US" sz="4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7793EB-37F6-41DA-A4F4-86E28CFED5AC}"/>
              </a:ext>
            </a:extLst>
          </p:cNvPr>
          <p:cNvSpPr txBox="1"/>
          <p:nvPr/>
        </p:nvSpPr>
        <p:spPr>
          <a:xfrm>
            <a:off x="4955353" y="7511775"/>
            <a:ext cx="1382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EXIF</a:t>
            </a:r>
            <a:endParaRPr lang="ko-KR" altLang="en-US" sz="4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70388F-A48A-41E5-A305-799544F69C5F}"/>
              </a:ext>
            </a:extLst>
          </p:cNvPr>
          <p:cNvSpPr txBox="1"/>
          <p:nvPr/>
        </p:nvSpPr>
        <p:spPr>
          <a:xfrm>
            <a:off x="2467362" y="5679562"/>
            <a:ext cx="1344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GPS</a:t>
            </a:r>
            <a:endParaRPr lang="ko-KR" altLang="en-US" sz="4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903CE-4F72-46A6-BD17-18F6D7168F76}"/>
              </a:ext>
            </a:extLst>
          </p:cNvPr>
          <p:cNvSpPr txBox="1"/>
          <p:nvPr/>
        </p:nvSpPr>
        <p:spPr>
          <a:xfrm>
            <a:off x="4970310" y="8934608"/>
            <a:ext cx="2648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BEACON</a:t>
            </a:r>
            <a:endParaRPr lang="ko-KR" altLang="en-US" sz="4000" b="1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7F25FEA-0AAB-45A9-8722-CF7293A91F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68946" y="1276394"/>
            <a:ext cx="1649687" cy="1508860"/>
          </a:xfrm>
          <a:prstGeom prst="rect">
            <a:avLst/>
          </a:prstGeom>
        </p:spPr>
      </p:pic>
      <p:pic>
        <p:nvPicPr>
          <p:cNvPr id="1030" name="Picture 6" descr="Phone SMS icon">
            <a:extLst>
              <a:ext uri="{FF2B5EF4-FFF2-40B4-BE49-F238E27FC236}">
                <a16:creationId xmlns:a16="http://schemas.microsoft.com/office/drawing/2014/main" id="{981798D9-496D-42B2-89FC-A54DC811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968" y="-102632"/>
            <a:ext cx="4522582" cy="437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40FE0FF-AF4D-4F51-9549-BE652A57F1B5}"/>
              </a:ext>
            </a:extLst>
          </p:cNvPr>
          <p:cNvSpPr txBox="1"/>
          <p:nvPr/>
        </p:nvSpPr>
        <p:spPr>
          <a:xfrm>
            <a:off x="18918827" y="797852"/>
            <a:ext cx="21568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 </a:t>
            </a:r>
            <a:r>
              <a:rPr lang="ko-KR" altLang="en-US" sz="3400" dirty="0" err="1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같이가자</a:t>
            </a:r>
            <a:r>
              <a:rPr lang="en-US" altLang="ko-KR" sz="3400" dirty="0">
                <a:solidFill>
                  <a:schemeClr val="bg1"/>
                </a:solidFill>
                <a:latin typeface="둘기마요" panose="03050601020101020101" pitchFamily="66" charset="-127"/>
                <a:ea typeface="둘기마요" panose="03050601020101020101" pitchFamily="66" charset="-127"/>
              </a:rPr>
              <a:t>!</a:t>
            </a:r>
            <a:endParaRPr lang="ko-KR" altLang="en-US" sz="3400" dirty="0">
              <a:solidFill>
                <a:schemeClr val="bg1"/>
              </a:solidFill>
              <a:latin typeface="둘기마요" panose="03050601020101020101" pitchFamily="66" charset="-127"/>
              <a:ea typeface="둘기마요" panose="03050601020101020101" pitchFamily="66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DA93957-F03E-4813-B892-1320E1FE1B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1885" y="16439250"/>
            <a:ext cx="17684402" cy="76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9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115</Words>
  <Application>Microsoft Office PowerPoint</Application>
  <PresentationFormat>사용자 지정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DX봄수체화B</vt:lpstr>
      <vt:lpstr>둘기마요</vt:lpstr>
      <vt:lpstr>맑은 고딕</vt:lpstr>
      <vt:lpstr>배달의민족 도현</vt:lpstr>
      <vt:lpstr>타이포_쌍문동 B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(소프트웨어학부)박지선</cp:lastModifiedBy>
  <cp:revision>92</cp:revision>
  <cp:lastPrinted>2018-05-02T07:27:00Z</cp:lastPrinted>
  <dcterms:created xsi:type="dcterms:W3CDTF">2018-05-02T04:10:25Z</dcterms:created>
  <dcterms:modified xsi:type="dcterms:W3CDTF">2019-05-19T12:20:56Z</dcterms:modified>
</cp:coreProperties>
</file>