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9" r:id="rId3"/>
    <p:sldId id="271" r:id="rId4"/>
    <p:sldId id="270" r:id="rId5"/>
    <p:sldId id="264" r:id="rId6"/>
    <p:sldId id="262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35"/>
    <a:srgbClr val="D2B4A9"/>
    <a:srgbClr val="2A5963"/>
    <a:srgbClr val="1B3C33"/>
    <a:srgbClr val="E4C2A9"/>
    <a:srgbClr val="F4E5D4"/>
    <a:srgbClr val="F3D5BB"/>
    <a:srgbClr val="34717F"/>
    <a:srgbClr val="2F6672"/>
    <a:srgbClr val="60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649" y="5659864"/>
            <a:ext cx="3286128" cy="897368"/>
          </a:xfrm>
        </p:spPr>
        <p:txBody>
          <a:bodyPr/>
          <a:lstStyle/>
          <a:p>
            <a:pPr algn="l"/>
            <a:r>
              <a:rPr lang="ko-KR" altLang="en-US" sz="15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                            </a:t>
            </a:r>
            <a:r>
              <a:rPr lang="en-US" altLang="ko-KR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20</a:t>
            </a:r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조</a:t>
            </a:r>
            <a:endParaRPr lang="en-US" altLang="ko-KR" sz="1700" dirty="0">
              <a:solidFill>
                <a:srgbClr val="F3D5BB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 algn="l"/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   </a:t>
            </a:r>
            <a:r>
              <a:rPr lang="ko-KR" altLang="en-US" sz="1700" dirty="0" err="1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백장현</a:t>
            </a:r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</a:t>
            </a:r>
            <a:r>
              <a:rPr lang="ko-KR" altLang="en-US" sz="1700" dirty="0" err="1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고양제</a:t>
            </a:r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박지선 </a:t>
            </a:r>
            <a:r>
              <a:rPr lang="ko-KR" altLang="en-US" sz="1700" dirty="0" err="1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이효준</a:t>
            </a:r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장용훈</a:t>
            </a:r>
            <a:endParaRPr lang="en-US" altLang="ko-KR" sz="1700" dirty="0">
              <a:solidFill>
                <a:srgbClr val="F3D5BB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 algn="l"/>
            <a:r>
              <a:rPr lang="en-US" altLang="ko-KR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                  </a:t>
            </a:r>
            <a:r>
              <a:rPr lang="ko-KR" altLang="en-US" sz="1700" dirty="0">
                <a:solidFill>
                  <a:srgbClr val="F3D5BB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이민석 교수님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8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같이 가자 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pPr algn="ctr"/>
            <a:r>
              <a:rPr lang="en-US" altLang="ko-KR" sz="1100" dirty="0"/>
              <a:t>Capstone Design Final Presentation</a:t>
            </a:r>
            <a:r>
              <a:rPr lang="ko-KR" altLang="en-US" sz="1100" dirty="0"/>
              <a:t>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EA20CB35-4524-4325-B5A3-E32D9C0237CF}"/>
              </a:ext>
            </a:extLst>
          </p:cNvPr>
          <p:cNvGrpSpPr/>
          <p:nvPr/>
        </p:nvGrpSpPr>
        <p:grpSpPr>
          <a:xfrm>
            <a:off x="7987168" y="4974989"/>
            <a:ext cx="2311852" cy="622908"/>
            <a:chOff x="7556048" y="2072018"/>
            <a:chExt cx="2311702" cy="47815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7100F44-4C52-4CC6-8537-B57D1AABABE2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AF90DC4-ABB2-4BB9-AB92-1F33F320DD0C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5470CB-06B5-4D94-9C2D-079CCE1B23BD}"/>
              </a:ext>
            </a:extLst>
          </p:cNvPr>
          <p:cNvGrpSpPr/>
          <p:nvPr/>
        </p:nvGrpSpPr>
        <p:grpSpPr>
          <a:xfrm>
            <a:off x="7987168" y="4297744"/>
            <a:ext cx="2311852" cy="622908"/>
            <a:chOff x="7556048" y="2072018"/>
            <a:chExt cx="2311702" cy="47815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0616E52-0C8C-4561-8803-A55CA270D187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0AF41D-0AA9-4C39-AC5E-99565B228E1C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14BE41C-5B17-4334-ACB3-E7646806DCD7}"/>
              </a:ext>
            </a:extLst>
          </p:cNvPr>
          <p:cNvGrpSpPr/>
          <p:nvPr/>
        </p:nvGrpSpPr>
        <p:grpSpPr>
          <a:xfrm>
            <a:off x="7987168" y="3518344"/>
            <a:ext cx="2311852" cy="622908"/>
            <a:chOff x="7556048" y="2072018"/>
            <a:chExt cx="2311702" cy="4781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4E83AC-3285-4903-AD63-3521831DD201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52387D-402F-4027-B6D5-BE816718F008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1EC63D-A671-4ED1-A748-2972DB4A8988}"/>
              </a:ext>
            </a:extLst>
          </p:cNvPr>
          <p:cNvGrpSpPr/>
          <p:nvPr/>
        </p:nvGrpSpPr>
        <p:grpSpPr>
          <a:xfrm>
            <a:off x="7987168" y="2776456"/>
            <a:ext cx="2311852" cy="622908"/>
            <a:chOff x="7556048" y="2072018"/>
            <a:chExt cx="2311702" cy="4781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41B723-D648-445F-89F9-ED5DBE59B5F6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E3011A-D867-47C7-B406-457EA38D3F3B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53C74F-83AD-4C57-9074-6AEB2CBCB487}"/>
              </a:ext>
            </a:extLst>
          </p:cNvPr>
          <p:cNvGrpSpPr/>
          <p:nvPr/>
        </p:nvGrpSpPr>
        <p:grpSpPr>
          <a:xfrm>
            <a:off x="7987651" y="2058366"/>
            <a:ext cx="2311852" cy="622908"/>
            <a:chOff x="7556048" y="2072018"/>
            <a:chExt cx="2311702" cy="4781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3C6AAF-EAF0-4A7A-9193-99E0DA3A3B6C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E1E638-27B6-4FE6-834F-DCF1347420DF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7987168" y="1261931"/>
            <a:ext cx="2311852" cy="622908"/>
            <a:chOff x="7556048" y="2072018"/>
            <a:chExt cx="2311702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9791850" y="2175674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1437911" y="4564044"/>
            <a:ext cx="1905364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8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3"/>
                </a:solidFill>
              </a:rPr>
              <a:t>Capstone Design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같이 가자</a:t>
            </a: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34334" y="386206"/>
            <a:ext cx="2948694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목표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소개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과정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구성도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시연 동영상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기대효과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5">
            <a:extLst>
              <a:ext uri="{FF2B5EF4-FFF2-40B4-BE49-F238E27FC236}">
                <a16:creationId xmlns:a16="http://schemas.microsoft.com/office/drawing/2014/main" id="{E9A0E09E-7247-764F-85DA-F10C0F99A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3064" y="2210246"/>
            <a:ext cx="9961118" cy="3537887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78" y="717397"/>
            <a:ext cx="2410983" cy="567808"/>
          </a:xfrm>
        </p:spPr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목표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ko-KR" altLang="en-US" dirty="0"/>
              <a:t> </a:t>
            </a:r>
            <a:r>
              <a:rPr lang="en-US" altLang="ko-KR" dirty="0"/>
              <a:t>Copyright by 20</a:t>
            </a:r>
            <a:r>
              <a:rPr lang="ko-KR" altLang="en-US" dirty="0"/>
              <a:t>조</a:t>
            </a:r>
            <a:r>
              <a:rPr lang="en-US" altLang="ko-KR" dirty="0"/>
              <a:t> - </a:t>
            </a:r>
            <a:r>
              <a:rPr lang="ko-KR" altLang="en-US" dirty="0"/>
              <a:t> 같이 가자  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985976" y="1928932"/>
            <a:ext cx="10295295" cy="407526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0FA00E-FA99-40C9-82A6-8A8C7876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2" y="2271420"/>
            <a:ext cx="3266618" cy="34155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CB0722-AF9A-4A00-AA46-E7884889B223}"/>
              </a:ext>
            </a:extLst>
          </p:cNvPr>
          <p:cNvSpPr/>
          <p:nvPr/>
        </p:nvSpPr>
        <p:spPr>
          <a:xfrm>
            <a:off x="5438536" y="2957034"/>
            <a:ext cx="4591527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나만 알고 있던 장소들</a:t>
            </a:r>
            <a:endParaRPr lang="en-US" altLang="ko-KR" sz="25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sz="25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5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함께 같이 즐기고 싶은 장소들</a:t>
            </a:r>
            <a:endParaRPr lang="en-US" altLang="ko-KR" sz="25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sz="25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sz="25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그리고 뜻 깊은 장소들</a:t>
            </a:r>
            <a:endParaRPr lang="en-US" altLang="ko-KR" sz="2500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1" y="717397"/>
            <a:ext cx="2316286" cy="567808"/>
          </a:xfrm>
        </p:spPr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소개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en-US" dirty="0"/>
              <a:t>Copyright by 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64DB7B-A1D5-4BE3-AAC5-DA8B23E1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3" b="96024" l="3101" r="99225">
                        <a14:foregroundMark x1="16" y1="7643" x2="3876" y2="76342"/>
                        <a14:foregroundMark x1="3876" y1="76342" x2="8915" y2="82903"/>
                        <a14:foregroundMark x1="8915" y1="82903" x2="31395" y2="89066"/>
                        <a14:foregroundMark x1="31395" y1="89066" x2="45349" y2="90457"/>
                        <a14:foregroundMark x1="45349" y1="90457" x2="60465" y2="83101"/>
                        <a14:foregroundMark x1="60465" y1="83101" x2="67054" y2="74553"/>
                        <a14:foregroundMark x1="67054" y1="74553" x2="57752" y2="30417"/>
                        <a14:foregroundMark x1="57752" y1="30417" x2="51938" y2="23260"/>
                        <a14:foregroundMark x1="32284" y1="3644" x2="32896" y2="3669"/>
                        <a14:foregroundMark x1="16279" y1="2982" x2="19254" y2="3105"/>
                        <a14:foregroundMark x1="78095" y1="5679" x2="88372" y2="13121"/>
                        <a14:foregroundMark x1="88372" y1="13121" x2="98062" y2="38569"/>
                        <a14:foregroundMark x1="98062" y1="38569" x2="96512" y2="92247"/>
                        <a14:foregroundMark x1="96512" y1="92247" x2="87984" y2="96620"/>
                        <a14:foregroundMark x1="87984" y1="96620" x2="38372" y2="99602"/>
                        <a14:foregroundMark x1="38372" y1="99602" x2="2326" y2="97217"/>
                        <a14:foregroundMark x1="2326" y1="97217" x2="7364" y2="68588"/>
                        <a14:foregroundMark x1="7364" y1="68588" x2="37597" y2="51690"/>
                        <a14:foregroundMark x1="37597" y1="51690" x2="38372" y2="50099"/>
                        <a14:foregroundMark x1="15604" y1="2036" x2="20961" y2="1866"/>
                        <a14:foregroundMark x1="93326" y1="5281" x2="96512" y2="6163"/>
                        <a14:foregroundMark x1="96512" y1="6163" x2="99612" y2="9145"/>
                        <a14:foregroundMark x1="18925" y1="4452" x2="24419" y2="6163"/>
                        <a14:foregroundMark x1="14513" y1="3078" x2="17857" y2="4120"/>
                        <a14:foregroundMark x1="24419" y1="6163" x2="55814" y2="8350"/>
                        <a14:foregroundMark x1="55814" y1="8350" x2="81395" y2="6759"/>
                        <a14:foregroundMark x1="81395" y1="6759" x2="67054" y2="5567"/>
                        <a14:foregroundMark x1="67054" y1="5567" x2="86047" y2="8748"/>
                        <a14:foregroundMark x1="86047" y1="8748" x2="96899" y2="5964"/>
                        <a14:foregroundMark x1="96899" y1="5964" x2="87209" y2="8151"/>
                        <a14:foregroundMark x1="87209" y1="8151" x2="62403" y2="9940"/>
                        <a14:foregroundMark x1="62403" y1="9940" x2="65504" y2="14314"/>
                        <a14:foregroundMark x1="58140" y1="6362" x2="3488" y2="11730"/>
                        <a14:foregroundMark x1="3488" y1="11730" x2="23256" y2="12525"/>
                        <a14:foregroundMark x1="23256" y1="12525" x2="28682" y2="7356"/>
                        <a14:foregroundMark x1="28682" y1="7356" x2="18217" y2="6759"/>
                        <a14:foregroundMark x1="14376" y1="3209" x2="18419" y2="3712"/>
                        <a14:foregroundMark x1="32041" y1="3821" x2="32738" y2="3812"/>
                        <a14:foregroundMark x1="14614" y1="2982" x2="19424" y2="2982"/>
                        <a14:foregroundMark x1="32988" y1="3133" x2="33474" y2="3152"/>
                        <a14:foregroundMark x1="17829" y1="86083" x2="23643" y2="91849"/>
                        <a14:foregroundMark x1="23643" y1="91849" x2="56589" y2="89861"/>
                        <a14:foregroundMark x1="56589" y1="89861" x2="46124" y2="85686"/>
                        <a14:foregroundMark x1="46124" y1="85686" x2="31008" y2="86680"/>
                        <a14:foregroundMark x1="31008" y1="86680" x2="22868" y2="91650"/>
                        <a14:foregroundMark x1="22868" y1="91650" x2="44961" y2="95626"/>
                        <a14:foregroundMark x1="44961" y1="95626" x2="69767" y2="93638"/>
                        <a14:foregroundMark x1="69767" y1="93638" x2="53876" y2="87078"/>
                        <a14:foregroundMark x1="53876" y1="87078" x2="40698" y2="86282"/>
                        <a14:foregroundMark x1="40698" y1="86282" x2="23256" y2="88270"/>
                        <a14:foregroundMark x1="23256" y1="88270" x2="58140" y2="93241"/>
                        <a14:foregroundMark x1="58140" y1="93241" x2="84109" y2="90258"/>
                        <a14:foregroundMark x1="84109" y1="90258" x2="75581" y2="86481"/>
                        <a14:foregroundMark x1="75581" y1="86481" x2="64729" y2="88668"/>
                        <a14:foregroundMark x1="64729" y1="88668" x2="73256" y2="92445"/>
                        <a14:foregroundMark x1="73256" y1="92445" x2="60465" y2="88270"/>
                        <a14:foregroundMark x1="60465" y1="88270" x2="34884" y2="89662"/>
                        <a14:foregroundMark x1="34884" y1="89662" x2="19767" y2="87873"/>
                        <a14:foregroundMark x1="19767" y1="87873" x2="7364" y2="90656"/>
                        <a14:foregroundMark x1="7364" y1="90656" x2="13566" y2="96024"/>
                        <a14:foregroundMark x1="13566" y1="96024" x2="36047" y2="96024"/>
                        <a14:foregroundMark x1="36047" y1="96024" x2="53488" y2="93241"/>
                        <a14:foregroundMark x1="8915" y1="3579" x2="8915" y2="3579"/>
                        <a14:foregroundMark x1="8140" y1="3380" x2="13178" y2="3976"/>
                        <a14:foregroundMark x1="6589" y1="3579" x2="8140" y2="5169"/>
                        <a14:foregroundMark x1="8915" y1="2783" x2="6202" y2="5169"/>
                        <a14:foregroundMark x1="9690" y1="2584" x2="8527" y2="4771"/>
                        <a14:foregroundMark x1="9690" y1="2982" x2="8527" y2="4374"/>
                        <a14:foregroundMark x1="10465" y1="2982" x2="8527" y2="4175"/>
                        <a14:foregroundMark x1="6589" y1="4175" x2="11628" y2="3777"/>
                        <a14:foregroundMark x1="95736" y1="12525" x2="93023" y2="31213"/>
                        <a14:foregroundMark x1="31395" y1="2982" x2="43023" y2="5964"/>
                        <a14:foregroundMark x1="43023" y1="5964" x2="60465" y2="6958"/>
                        <a14:foregroundMark x1="69767" y1="2584" x2="88760" y2="4175"/>
                        <a14:foregroundMark x1="84109" y1="3380" x2="92248" y2="6561"/>
                        <a14:foregroundMark x1="91085" y1="3976" x2="92636" y2="7952"/>
                        <a14:foregroundMark x1="88760" y1="3380" x2="95349" y2="6561"/>
                        <a14:backgroundMark x1="775" y1="3777" x2="958" y2="3749"/>
                        <a14:backgroundMark x1="23256" y1="199" x2="34683" y2="1115"/>
                        <a14:backgroundMark x1="43076" y1="514" x2="46512" y2="199"/>
                        <a14:backgroundMark x1="46512" y1="199" x2="71878" y2="1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0119" y="2040603"/>
            <a:ext cx="1900351" cy="30735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E4867B-4976-483E-98FD-D78E600CD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7" b="98916" l="4332" r="96390">
                        <a14:foregroundMark x1="22383" y1="8130" x2="30686" y2="4878"/>
                        <a14:foregroundMark x1="30686" y1="4878" x2="37184" y2="9214"/>
                        <a14:foregroundMark x1="37184" y1="9214" x2="44404" y2="8401"/>
                        <a14:foregroundMark x1="9747" y1="34959" x2="5415" y2="49322"/>
                        <a14:foregroundMark x1="5415" y1="49322" x2="11552" y2="39295"/>
                        <a14:foregroundMark x1="93797" y1="26446" x2="93863" y2="26558"/>
                        <a14:foregroundMark x1="89892" y1="19783" x2="91213" y2="22036"/>
                        <a14:foregroundMark x1="93863" y1="26558" x2="92058" y2="33875"/>
                        <a14:foregroundMark x1="92058" y1="33875" x2="90614" y2="35230"/>
                        <a14:foregroundMark x1="67509" y1="90515" x2="67148" y2="98103"/>
                        <a14:foregroundMark x1="67148" y1="98103" x2="81119" y2="98552"/>
                        <a14:foregroundMark x1="90309" y1="91788" x2="89531" y2="89160"/>
                        <a14:foregroundMark x1="86643" y1="92412" x2="83755" y2="89702"/>
                        <a14:foregroundMark x1="84116" y1="89702" x2="84838" y2="94038"/>
                        <a14:foregroundMark x1="62816" y1="53930" x2="71119" y2="58266"/>
                        <a14:foregroundMark x1="71119" y1="58266" x2="71480" y2="52575"/>
                        <a14:foregroundMark x1="69314" y1="51220" x2="66065" y2="55285"/>
                        <a14:foregroundMark x1="96619" y1="25956" x2="96390" y2="30081"/>
                        <a14:foregroundMark x1="96390" y1="30081" x2="96029" y2="30894"/>
                        <a14:foregroundMark x1="53069" y1="57182" x2="54513" y2="60705"/>
                        <a14:foregroundMark x1="56318" y1="57453" x2="51264" y2="59892"/>
                        <a14:foregroundMark x1="36823" y1="9485" x2="45126" y2="7859"/>
                        <a14:foregroundMark x1="45126" y1="7859" x2="44043" y2="8943"/>
                        <a14:foregroundMark x1="25632" y1="65854" x2="27076" y2="67209"/>
                        <a14:foregroundMark x1="25632" y1="65583" x2="27798" y2="66938"/>
                        <a14:foregroundMark x1="25271" y1="64770" x2="26715" y2="66125"/>
                        <a14:backgroundMark x1="91110" y1="93453" x2="90253" y2="99458"/>
                        <a14:backgroundMark x1="90253" y1="99458" x2="90614" y2="95122"/>
                        <a14:backgroundMark x1="96390" y1="21138" x2="97834" y2="25745"/>
                        <a14:backgroundMark x1="18042" y1="63088" x2="22828" y2="66007"/>
                        <a14:backgroundMark x1="17444" y1="63362" x2="19495" y2="65041"/>
                        <a14:backgroundMark x1="25435" y1="68492" x2="25632" y2="69377"/>
                        <a14:backgroundMark x1="24549" y1="64499" x2="24676" y2="65071"/>
                        <a14:backgroundMark x1="15770" y1="62947" x2="17690" y2="64228"/>
                        <a14:backgroundMark x1="15277" y1="63341" x2="15523" y2="63957"/>
                        <a14:backgroundMark x1="16337" y1="62494" x2="16968" y2="62873"/>
                        <a14:backgroundMark x1="5776" y1="59621" x2="12996" y2="66667"/>
                        <a14:backgroundMark x1="4693" y1="56640" x2="8303" y2="61518"/>
                        <a14:backgroundMark x1="4693" y1="55014" x2="7220" y2="59350"/>
                        <a14:backgroundMark x1="3610" y1="53930" x2="6859" y2="579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8647" y="2177449"/>
            <a:ext cx="2035080" cy="2637590"/>
          </a:xfrm>
          <a:prstGeom prst="rect">
            <a:avLst/>
          </a:prstGeom>
        </p:spPr>
      </p:pic>
      <p:sp>
        <p:nvSpPr>
          <p:cNvPr id="15" name="십자형 14">
            <a:extLst>
              <a:ext uri="{FF2B5EF4-FFF2-40B4-BE49-F238E27FC236}">
                <a16:creationId xmlns:a16="http://schemas.microsoft.com/office/drawing/2014/main" id="{0273D9F4-8C6C-448F-95AF-48109931C8C5}"/>
              </a:ext>
            </a:extLst>
          </p:cNvPr>
          <p:cNvSpPr/>
          <p:nvPr/>
        </p:nvSpPr>
        <p:spPr>
          <a:xfrm>
            <a:off x="4728183" y="3261137"/>
            <a:ext cx="635185" cy="586406"/>
          </a:xfrm>
          <a:prstGeom prst="plus">
            <a:avLst>
              <a:gd name="adj" fmla="val 3337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9C286A1F-EE7E-4734-8D08-CE8E10C4B746}"/>
              </a:ext>
            </a:extLst>
          </p:cNvPr>
          <p:cNvSpPr/>
          <p:nvPr/>
        </p:nvSpPr>
        <p:spPr>
          <a:xfrm>
            <a:off x="7737221" y="3157161"/>
            <a:ext cx="924274" cy="794358"/>
          </a:xfrm>
          <a:prstGeom prst="mathEqual">
            <a:avLst>
              <a:gd name="adj1" fmla="val 23520"/>
              <a:gd name="adj2" fmla="val 13042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F35F1-FDC3-4685-A55C-EEB89C65305D}"/>
              </a:ext>
            </a:extLst>
          </p:cNvPr>
          <p:cNvSpPr txBox="1"/>
          <p:nvPr/>
        </p:nvSpPr>
        <p:spPr>
          <a:xfrm>
            <a:off x="9237195" y="3100345"/>
            <a:ext cx="8726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보상</a:t>
            </a:r>
          </a:p>
        </p:txBody>
      </p:sp>
      <p:sp>
        <p:nvSpPr>
          <p:cNvPr id="19" name="내용 개체 틀 12">
            <a:extLst>
              <a:ext uri="{FF2B5EF4-FFF2-40B4-BE49-F238E27FC236}">
                <a16:creationId xmlns:a16="http://schemas.microsoft.com/office/drawing/2014/main" id="{4D7838A3-6CA8-4D80-9E57-13B86AC3B572}"/>
              </a:ext>
            </a:extLst>
          </p:cNvPr>
          <p:cNvSpPr txBox="1">
            <a:spLocks/>
          </p:cNvSpPr>
          <p:nvPr/>
        </p:nvSpPr>
        <p:spPr>
          <a:xfrm>
            <a:off x="5696771" y="2548119"/>
            <a:ext cx="1757373" cy="441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24060" rtl="0" eaLnBrk="1" latinLnBrk="1" hangingPunct="1">
              <a:lnSpc>
                <a:spcPct val="90000"/>
              </a:lnSpc>
              <a:spcBef>
                <a:spcPts val="2323"/>
              </a:spcBef>
              <a:buFont typeface="Arial" panose="020B0604020202020204" pitchFamily="34" charset="0"/>
              <a:buNone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03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2406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8609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4812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1014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7217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3420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9623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&lt;GPS</a:t>
            </a:r>
            <a:r>
              <a:rPr lang="ko-KR" altLang="en-US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로 인증</a:t>
            </a:r>
            <a:r>
              <a:rPr lang="en-US" altLang="ko-KR" sz="20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&gt;</a:t>
            </a:r>
            <a:endParaRPr lang="en-US" altLang="ko-KR" sz="20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5A4CC2F-8EB8-4A32-A896-CA62D9DFA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1" y="2398162"/>
            <a:ext cx="3735596" cy="23584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CB3A19-07EA-4F4A-9E90-A947FA6E8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98519" l="7090" r="91418">
                        <a14:foregroundMark x1="70149" y1="33333" x2="37313" y2="76790"/>
                        <a14:foregroundMark x1="37313" y1="76790" x2="27239" y2="36790"/>
                        <a14:foregroundMark x1="50000" y1="5185" x2="91418" y2="36049"/>
                        <a14:foregroundMark x1="91418" y1="36049" x2="35075" y2="41728"/>
                        <a14:foregroundMark x1="29851" y1="20000" x2="52612" y2="68889"/>
                        <a14:foregroundMark x1="52612" y1="68889" x2="42537" y2="25185"/>
                        <a14:foregroundMark x1="42537" y1="25185" x2="42537" y2="25185"/>
                        <a14:foregroundMark x1="57463" y1="18519" x2="67537" y2="62469"/>
                        <a14:foregroundMark x1="67537" y1="62469" x2="70149" y2="31852"/>
                        <a14:foregroundMark x1="70149" y1="26667" x2="61567" y2="77531"/>
                        <a14:foregroundMark x1="61567" y1="77531" x2="22388" y2="38025"/>
                        <a14:foregroundMark x1="22388" y1="38025" x2="29851" y2="33333"/>
                        <a14:foregroundMark x1="85448" y1="21728" x2="85448" y2="61728"/>
                        <a14:foregroundMark x1="39925" y1="11852" x2="7090" y2="40000"/>
                        <a14:foregroundMark x1="52612" y1="6667" x2="57463" y2="41728"/>
                        <a14:foregroundMark x1="42537" y1="68395" x2="45149" y2="98519"/>
                        <a14:foregroundMark x1="52612" y1="75062" x2="47388" y2="93333"/>
                        <a14:foregroundMark x1="55224" y1="21728" x2="42537" y2="63457"/>
                        <a14:foregroundMark x1="39925" y1="15062" x2="35075" y2="28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71645" y="2431588"/>
            <a:ext cx="314232" cy="4748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4B1171-0EF9-42F5-84CF-65E708FB26BC}"/>
              </a:ext>
            </a:extLst>
          </p:cNvPr>
          <p:cNvSpPr txBox="1"/>
          <p:nvPr/>
        </p:nvSpPr>
        <p:spPr>
          <a:xfrm>
            <a:off x="6032735" y="3286270"/>
            <a:ext cx="11965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[</a:t>
            </a:r>
            <a:r>
              <a:rPr lang="ko-KR" altLang="en-US" sz="2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공학관</a:t>
            </a:r>
            <a:r>
              <a:rPr lang="en-US" altLang="ko-KR" sz="2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]                                              </a:t>
            </a:r>
          </a:p>
          <a:p>
            <a:endParaRPr lang="en-US" altLang="ko-KR" sz="20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2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인증완료</a:t>
            </a:r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845095-F676-469C-B0DC-2D2A38F21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3216" y="2835366"/>
            <a:ext cx="393167" cy="3916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050B56-2963-4043-B474-5D63D4C22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27" b="97977" l="8451" r="89296">
                        <a14:foregroundMark x1="33803" y1="53179" x2="49859" y2="55202"/>
                        <a14:foregroundMark x1="41690" y1="41040" x2="18028" y2="91040"/>
                        <a14:foregroundMark x1="18028" y1="91040" x2="9859" y2="93931"/>
                        <a14:foregroundMark x1="5915" y1="47110" x2="20000" y2="97977"/>
                        <a14:foregroundMark x1="20000" y1="97977" x2="20000" y2="97977"/>
                        <a14:foregroundMark x1="81690" y1="45087" x2="85634" y2="45087"/>
                        <a14:foregroundMark x1="47887" y1="22543" x2="53803" y2="47110"/>
                        <a14:foregroundMark x1="27887" y1="32659" x2="57746" y2="45087"/>
                        <a14:foregroundMark x1="68169" y1="58382" x2="72113" y2="89017"/>
                        <a14:foregroundMark x1="72113" y1="56358" x2="76056" y2="52312"/>
                        <a14:foregroundMark x1="72113" y1="58382" x2="72113" y2="80925"/>
                        <a14:foregroundMark x1="74085" y1="48266" x2="84225" y2="76879"/>
                        <a14:foregroundMark x1="82254" y1="44220" x2="74085" y2="62428"/>
                        <a14:foregroundMark x1="76056" y1="50289" x2="50423" y2="91040"/>
                        <a14:foregroundMark x1="8451" y1="52312" x2="52676" y2="73699"/>
                        <a14:foregroundMark x1="52676" y1="73699" x2="54366" y2="76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350" y="3312512"/>
            <a:ext cx="520421" cy="5072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88BBF37-6BB6-4634-85DE-282578F00A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2795" y="3943259"/>
            <a:ext cx="337576" cy="5449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607AF2-5F07-44BF-AF65-323201C7D8AA}"/>
              </a:ext>
            </a:extLst>
          </p:cNvPr>
          <p:cNvSpPr txBox="1"/>
          <p:nvPr/>
        </p:nvSpPr>
        <p:spPr>
          <a:xfrm>
            <a:off x="1787575" y="3105005"/>
            <a:ext cx="8668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EXIF</a:t>
            </a:r>
            <a:endParaRPr lang="ko-KR" altLang="en-US" sz="1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B51175-B743-4298-A6A0-F30168AE9F2F}"/>
              </a:ext>
            </a:extLst>
          </p:cNvPr>
          <p:cNvSpPr txBox="1"/>
          <p:nvPr/>
        </p:nvSpPr>
        <p:spPr>
          <a:xfrm>
            <a:off x="2654470" y="4035109"/>
            <a:ext cx="1073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BEACON</a:t>
            </a:r>
            <a:endParaRPr lang="ko-KR" altLang="en-US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B4487-8872-49DE-A819-C2829BA822E2}"/>
              </a:ext>
            </a:extLst>
          </p:cNvPr>
          <p:cNvSpPr txBox="1"/>
          <p:nvPr/>
        </p:nvSpPr>
        <p:spPr>
          <a:xfrm>
            <a:off x="1296437" y="2512200"/>
            <a:ext cx="751438" cy="3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GPS</a:t>
            </a:r>
            <a:endParaRPr lang="ko-KR" altLang="en-US" sz="1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67012-6DB1-4764-9078-3D9A39BDEEF2}"/>
              </a:ext>
            </a:extLst>
          </p:cNvPr>
          <p:cNvSpPr txBox="1"/>
          <p:nvPr/>
        </p:nvSpPr>
        <p:spPr>
          <a:xfrm>
            <a:off x="3473804" y="2847960"/>
            <a:ext cx="624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QR</a:t>
            </a:r>
            <a:endParaRPr lang="ko-KR" altLang="en-US" sz="15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03222D-01DF-4C76-8164-934793D5876C}"/>
              </a:ext>
            </a:extLst>
          </p:cNvPr>
          <p:cNvSpPr/>
          <p:nvPr/>
        </p:nvSpPr>
        <p:spPr>
          <a:xfrm>
            <a:off x="662841" y="5093049"/>
            <a:ext cx="1124042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[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같이 가자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]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는 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사용자가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여러 이벤트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를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 참여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,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개설 할 수 있는 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플랫폼을 제공한다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.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이벤트에 참가하는 사용자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는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 특정 장소에 대한 인증을 통하여 이벤트에 참여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한다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.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이 때 인증 장소에 대한 개수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, </a:t>
            </a:r>
            <a:r>
              <a:rPr lang="ko-KR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제한 시간 등은 이벤트 개설자가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 설정 가능하다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. 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사용자는 다양한 방식을 통해 장소에 대한 인증을 하고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,</a:t>
            </a:r>
            <a:r>
              <a:rPr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 그에 따른 적절한 보상을 받는다</a:t>
            </a:r>
            <a:r>
              <a:rPr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5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5">
            <a:extLst>
              <a:ext uri="{FF2B5EF4-FFF2-40B4-BE49-F238E27FC236}">
                <a16:creationId xmlns:a16="http://schemas.microsoft.com/office/drawing/2014/main" id="{E9A0E09E-7247-764F-85DA-F10C0F99A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628" y="2206939"/>
            <a:ext cx="9961118" cy="3537887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78" y="717397"/>
            <a:ext cx="2410983" cy="567808"/>
          </a:xfrm>
        </p:spPr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 과정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ko-KR" altLang="en-US" dirty="0"/>
              <a:t> </a:t>
            </a:r>
            <a:r>
              <a:rPr lang="en-US" altLang="ko-KR" dirty="0"/>
              <a:t>Copyright by 20</a:t>
            </a:r>
            <a:r>
              <a:rPr lang="ko-KR" altLang="en-US" dirty="0"/>
              <a:t>조</a:t>
            </a:r>
            <a:r>
              <a:rPr lang="en-US" altLang="ko-KR" dirty="0"/>
              <a:t> - </a:t>
            </a:r>
            <a:r>
              <a:rPr lang="ko-KR" altLang="en-US" dirty="0"/>
              <a:t> 같이 가자  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995501" y="1928932"/>
            <a:ext cx="10295295" cy="4075261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31E48-1FC9-264B-9F80-B5A5A5D3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1" y="3574543"/>
            <a:ext cx="350873" cy="3508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C9DCF5-DFED-B04A-8B79-7E0B70208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93" y="2722067"/>
            <a:ext cx="2330229" cy="23302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1F7802-5A15-DC49-B73E-21C0F69E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601" y="3273889"/>
            <a:ext cx="449313" cy="44931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88A35C-7567-214A-B769-89F95F02D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16" y="3197612"/>
            <a:ext cx="1301974" cy="13019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7445910-6A08-4E47-9EDD-75DE46FBF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0618" y="3273889"/>
            <a:ext cx="323342" cy="32334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76F845A-7F02-6849-87DA-F9B51DE28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59" y="3340124"/>
            <a:ext cx="981157" cy="9811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C5FE3E7-4D59-3747-B743-4242BB7F8C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24" y="3227328"/>
            <a:ext cx="1242543" cy="124254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D17D93-B865-9D42-986A-95CA99CBB1C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356316" y="3830703"/>
            <a:ext cx="1459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1D3949-895D-6A4B-B9D9-FB73A5A606E7}"/>
              </a:ext>
            </a:extLst>
          </p:cNvPr>
          <p:cNvSpPr txBox="1"/>
          <p:nvPr/>
        </p:nvSpPr>
        <p:spPr>
          <a:xfrm>
            <a:off x="2398994" y="3362875"/>
            <a:ext cx="1496731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이벤트 참여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85EA76-F0C6-2248-8634-B6B88EF2433D}"/>
              </a:ext>
            </a:extLst>
          </p:cNvPr>
          <p:cNvSpPr txBox="1"/>
          <p:nvPr/>
        </p:nvSpPr>
        <p:spPr>
          <a:xfrm>
            <a:off x="2399727" y="3967220"/>
            <a:ext cx="1443646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이벤트 등록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D71197-1041-9C41-88AB-D6991DC146FC}"/>
              </a:ext>
            </a:extLst>
          </p:cNvPr>
          <p:cNvCxnSpPr>
            <a:cxnSpLocks/>
          </p:cNvCxnSpPr>
          <p:nvPr/>
        </p:nvCxnSpPr>
        <p:spPr>
          <a:xfrm>
            <a:off x="4716649" y="3830702"/>
            <a:ext cx="1133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BB02EA-5A28-8240-AC3C-F9DEE195C041}"/>
              </a:ext>
            </a:extLst>
          </p:cNvPr>
          <p:cNvSpPr txBox="1"/>
          <p:nvPr/>
        </p:nvSpPr>
        <p:spPr>
          <a:xfrm>
            <a:off x="8352545" y="3887182"/>
            <a:ext cx="13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인증</a:t>
            </a: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완료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F08CA55-7332-5642-9A23-12B241C51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58" y="3844389"/>
            <a:ext cx="388462" cy="38846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F594F1C-62C7-D248-98E4-9D690D412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96" y="4265107"/>
            <a:ext cx="350873" cy="350873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EDC4E7-48C4-B748-8656-AC5A49F7C2BD}"/>
              </a:ext>
            </a:extLst>
          </p:cNvPr>
          <p:cNvCxnSpPr>
            <a:cxnSpLocks/>
          </p:cNvCxnSpPr>
          <p:nvPr/>
        </p:nvCxnSpPr>
        <p:spPr>
          <a:xfrm flipV="1">
            <a:off x="8287769" y="3788665"/>
            <a:ext cx="1291697" cy="10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A5CF28-9C30-4E41-99E5-B5B88487B3C6}"/>
              </a:ext>
            </a:extLst>
          </p:cNvPr>
          <p:cNvSpPr txBox="1"/>
          <p:nvPr/>
        </p:nvSpPr>
        <p:spPr>
          <a:xfrm>
            <a:off x="4875276" y="3350415"/>
            <a:ext cx="7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0970D9-71AD-E745-8313-B2102FF2CEB8}"/>
              </a:ext>
            </a:extLst>
          </p:cNvPr>
          <p:cNvSpPr txBox="1"/>
          <p:nvPr/>
        </p:nvSpPr>
        <p:spPr>
          <a:xfrm>
            <a:off x="4857894" y="3812018"/>
            <a:ext cx="1126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GPS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비콘</a:t>
            </a:r>
            <a:endParaRPr kumimoji="1"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EXIF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QR</a:t>
            </a:r>
            <a:r>
              <a:rPr kumimoji="1"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코드</a:t>
            </a:r>
            <a:endParaRPr kumimoji="1"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4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1" y="717397"/>
            <a:ext cx="2316286" cy="567808"/>
          </a:xfrm>
        </p:spPr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시스템 구성도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en-US" dirty="0"/>
              <a:t>Copyright by 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05290" y="1285205"/>
            <a:ext cx="3657610" cy="264513"/>
          </a:xfrm>
        </p:spPr>
        <p:txBody>
          <a:bodyPr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4793006" y="1988678"/>
            <a:ext cx="2805549" cy="2940129"/>
          </a:xfrm>
          <a:prstGeom prst="frame">
            <a:avLst>
              <a:gd name="adj1" fmla="val 16254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507E0A9-6D34-4FC6-B0E6-3C0E1E2FA1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73" y="1776193"/>
            <a:ext cx="8275252" cy="43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266" y="2420477"/>
            <a:ext cx="8369734" cy="295929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	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3226499" y="38905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59" y="987676"/>
            <a:ext cx="2009409" cy="336435"/>
          </a:xfrm>
        </p:spPr>
        <p:txBody>
          <a:bodyPr/>
          <a:lstStyle/>
          <a:p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시연 동영상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ko-KR" altLang="en-US" dirty="0"/>
              <a:t> </a:t>
            </a:r>
            <a:endParaRPr lang="en-US" altLang="ko-KR" dirty="0"/>
          </a:p>
          <a:p>
            <a:pPr algn="thaiDist"/>
            <a:endParaRPr lang="en-US" altLang="ko-KR" dirty="0"/>
          </a:p>
          <a:p>
            <a:pPr algn="thaiDist"/>
            <a:r>
              <a:rPr lang="en-US" altLang="ko-KR" dirty="0"/>
              <a:t>Copyright by 20</a:t>
            </a:r>
            <a:r>
              <a:rPr lang="ko-KR" altLang="en-US" dirty="0"/>
              <a:t>조</a:t>
            </a:r>
            <a:r>
              <a:rPr lang="en-US" altLang="ko-KR" dirty="0"/>
              <a:t> - </a:t>
            </a:r>
            <a:r>
              <a:rPr lang="ko-KR" altLang="en-US" dirty="0"/>
              <a:t> 같이 가자  </a:t>
            </a:r>
            <a:endParaRPr lang="en-US" altLang="ko-KR" dirty="0"/>
          </a:p>
          <a:p>
            <a:pPr algn="thaiDist"/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004871" y="5177896"/>
            <a:ext cx="201875" cy="20187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1553938" y="2207993"/>
            <a:ext cx="2924614" cy="2924614"/>
          </a:xfrm>
          <a:prstGeom prst="ellipse">
            <a:avLst/>
          </a:prstGeom>
          <a:gradFill>
            <a:gsLst>
              <a:gs pos="0">
                <a:srgbClr val="1B3C33"/>
              </a:gs>
              <a:gs pos="100000">
                <a:srgbClr val="2A5963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1389406" y="2420478"/>
            <a:ext cx="2805549" cy="2940129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5916613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CD418-82F4-6A44-B644-2AC8C8F09CF8}"/>
              </a:ext>
            </a:extLst>
          </p:cNvPr>
          <p:cNvSpPr txBox="1"/>
          <p:nvPr/>
        </p:nvSpPr>
        <p:spPr>
          <a:xfrm>
            <a:off x="7038660" y="6267096"/>
            <a:ext cx="281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시연 동영상 </a:t>
            </a:r>
            <a:r>
              <a:rPr kumimoji="1"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(</a:t>
            </a:r>
            <a:r>
              <a:rPr kumimoji="1" lang="ko-KR" altLang="en-US" dirty="0">
                <a:latin typeface="둘기마요" panose="03050601020101020101" pitchFamily="66" charset="-127"/>
                <a:ea typeface="둘기마요" panose="03050601020101020101" pitchFamily="66" charset="-127"/>
              </a:rPr>
              <a:t>유튜브 링크</a:t>
            </a:r>
            <a:r>
              <a:rPr kumimoji="1" lang="en-US" altLang="ko-KR" dirty="0">
                <a:latin typeface="둘기마요" panose="03050601020101020101" pitchFamily="66" charset="-127"/>
                <a:ea typeface="둘기마요" panose="03050601020101020101" pitchFamily="66" charset="-127"/>
              </a:rPr>
              <a:t>)</a:t>
            </a:r>
            <a:endParaRPr kumimoji="1" lang="ko-KR" altLang="en-US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0982A3-7E53-446A-90B6-7C739880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668" y="1695713"/>
            <a:ext cx="2610165" cy="43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24" y="704494"/>
            <a:ext cx="2410983" cy="567808"/>
          </a:xfrm>
        </p:spPr>
        <p:txBody>
          <a:bodyPr/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 효과</a:t>
            </a:r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ko-KR" altLang="en-US" dirty="0"/>
              <a:t> </a:t>
            </a:r>
            <a:r>
              <a:rPr lang="en-US" altLang="ko-KR" dirty="0"/>
              <a:t>Copyright by 20</a:t>
            </a:r>
            <a:r>
              <a:rPr lang="ko-KR" altLang="en-US" dirty="0"/>
              <a:t>조</a:t>
            </a:r>
            <a:r>
              <a:rPr lang="en-US" altLang="ko-KR" dirty="0"/>
              <a:t> - </a:t>
            </a:r>
            <a:r>
              <a:rPr lang="ko-KR" altLang="en-US" dirty="0"/>
              <a:t> 같이 가자  </a:t>
            </a:r>
            <a:endParaRPr 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23D5E28-BF3B-42C2-A71E-7030DA9F5024}"/>
              </a:ext>
            </a:extLst>
          </p:cNvPr>
          <p:cNvSpPr/>
          <p:nvPr/>
        </p:nvSpPr>
        <p:spPr>
          <a:xfrm>
            <a:off x="667923" y="2446655"/>
            <a:ext cx="3284720" cy="3799958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706A9-8FBA-D14B-8481-1D52F46FBD5C}"/>
              </a:ext>
            </a:extLst>
          </p:cNvPr>
          <p:cNvSpPr txBox="1"/>
          <p:nvPr/>
        </p:nvSpPr>
        <p:spPr>
          <a:xfrm>
            <a:off x="968775" y="3637960"/>
            <a:ext cx="2926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문화재에 대한 이벤트를 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개최하여 사람들에게 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역사에 대한 지식과 정보를 제공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endParaRPr lang="en-US" altLang="ko-KR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6B3E3-B1F6-8943-9434-A6D3990B74C3}"/>
              </a:ext>
            </a:extLst>
          </p:cNvPr>
          <p:cNvSpPr txBox="1"/>
          <p:nvPr/>
        </p:nvSpPr>
        <p:spPr>
          <a:xfrm>
            <a:off x="8627540" y="3747928"/>
            <a:ext cx="25228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자기만의 </a:t>
            </a:r>
            <a:r>
              <a:rPr lang="ko-KR" altLang="en-US" sz="20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핫플레이스를</a:t>
            </a:r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공유하여 다른 사용자와 함께 방문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endParaRPr kumimoji="1" lang="ko-KR" altLang="en-US" dirty="0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CE1F928B-FFF2-6F4B-9BBA-BB2DE3F06291}"/>
              </a:ext>
            </a:extLst>
          </p:cNvPr>
          <p:cNvSpPr txBox="1">
            <a:spLocks/>
          </p:cNvSpPr>
          <p:nvPr/>
        </p:nvSpPr>
        <p:spPr>
          <a:xfrm>
            <a:off x="667923" y="1758204"/>
            <a:ext cx="3284720" cy="373926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0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공익적 목적</a:t>
            </a: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4EBF3D9-799E-BA40-8C40-F40A88AD00FE}"/>
              </a:ext>
            </a:extLst>
          </p:cNvPr>
          <p:cNvSpPr/>
          <p:nvPr/>
        </p:nvSpPr>
        <p:spPr>
          <a:xfrm>
            <a:off x="8210317" y="2456180"/>
            <a:ext cx="3284720" cy="3799958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BCDAE0A6-1206-6442-A589-E61D17DA7663}"/>
              </a:ext>
            </a:extLst>
          </p:cNvPr>
          <p:cNvSpPr/>
          <p:nvPr/>
        </p:nvSpPr>
        <p:spPr>
          <a:xfrm>
            <a:off x="4439120" y="2446655"/>
            <a:ext cx="3284720" cy="3799958"/>
          </a:xfrm>
          <a:prstGeom prst="frame">
            <a:avLst>
              <a:gd name="adj1" fmla="val 7766"/>
            </a:avLst>
          </a:prstGeom>
          <a:solidFill>
            <a:srgbClr val="E4C2A9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D252B9-8E3E-7745-A29E-05881C261A76}"/>
              </a:ext>
            </a:extLst>
          </p:cNvPr>
          <p:cNvSpPr txBox="1"/>
          <p:nvPr/>
        </p:nvSpPr>
        <p:spPr>
          <a:xfrm>
            <a:off x="4751412" y="3485560"/>
            <a:ext cx="26601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스타벅스와 같은 회사에서 각 지점들에 대한 방문 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이벤트를 만들어 해당 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기업 브랜드에 대한 홍보 가능</a:t>
            </a:r>
            <a:endParaRPr lang="en-US" altLang="ko-KR" sz="20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endParaRPr kumimoji="1" lang="ko-KR" altLang="en-US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E41BCD33-F634-4118-B570-7068D176BF28}"/>
              </a:ext>
            </a:extLst>
          </p:cNvPr>
          <p:cNvSpPr txBox="1">
            <a:spLocks/>
          </p:cNvSpPr>
          <p:nvPr/>
        </p:nvSpPr>
        <p:spPr>
          <a:xfrm>
            <a:off x="4439120" y="1758204"/>
            <a:ext cx="3284720" cy="373926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0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마케팅 목적</a:t>
            </a: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05A9889-B287-4215-A760-B159693A9AC2}"/>
              </a:ext>
            </a:extLst>
          </p:cNvPr>
          <p:cNvSpPr txBox="1">
            <a:spLocks/>
          </p:cNvSpPr>
          <p:nvPr/>
        </p:nvSpPr>
        <p:spPr>
          <a:xfrm>
            <a:off x="8210317" y="1758204"/>
            <a:ext cx="3284720" cy="373926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0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개인적 목적</a:t>
            </a:r>
          </a:p>
        </p:txBody>
      </p:sp>
    </p:spTree>
    <p:extLst>
      <p:ext uri="{BB962C8B-B14F-4D97-AF65-F5344CB8AC3E}">
        <p14:creationId xmlns:p14="http://schemas.microsoft.com/office/powerpoint/2010/main" val="414365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6630099" y="3458742"/>
            <a:ext cx="1656655" cy="165665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thaiDist"/>
            <a:r>
              <a:rPr lang="en-US" dirty="0"/>
              <a:t>Copyright by 20</a:t>
            </a:r>
            <a:r>
              <a:rPr lang="ko-KR" altLang="en-US" dirty="0"/>
              <a:t>조 </a:t>
            </a:r>
            <a:r>
              <a:rPr lang="en-US" altLang="ko-KR" dirty="0"/>
              <a:t>–</a:t>
            </a:r>
            <a:r>
              <a:rPr lang="ko-KR" altLang="en-US" dirty="0"/>
              <a:t> 같이 가자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691" y="5152150"/>
            <a:ext cx="9390178" cy="145768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20</a:t>
            </a:r>
            <a:r>
              <a:rPr lang="ko-KR" altLang="en-US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조 </a:t>
            </a:r>
            <a:r>
              <a:rPr lang="en-US" altLang="ko-KR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–</a:t>
            </a:r>
            <a:r>
              <a:rPr lang="ko-KR" altLang="en-US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같이 가자</a:t>
            </a:r>
            <a:endParaRPr lang="en-US" altLang="ko-KR" sz="18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1800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백장현</a:t>
            </a:r>
            <a:r>
              <a:rPr lang="ko-KR" altLang="en-US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en-US" sz="1800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고양제</a:t>
            </a:r>
            <a:r>
              <a:rPr lang="ko-KR" altLang="en-US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박지선 이용훈 장용훈</a:t>
            </a:r>
            <a:endParaRPr lang="en-US" altLang="ko-KR" sz="18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ko-KR" altLang="en-US" sz="1800" b="1" dirty="0" err="1">
                <a:latin typeface="둘기마요" panose="03050601020101020101" pitchFamily="66" charset="-127"/>
                <a:ea typeface="둘기마요" panose="03050601020101020101" pitchFamily="66" charset="-127"/>
              </a:rPr>
              <a:t>이민석</a:t>
            </a:r>
            <a:r>
              <a:rPr lang="ko-KR" altLang="en-US" sz="1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 교수님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4408471" y="4746096"/>
            <a:ext cx="201875" cy="201875"/>
          </a:xfrm>
          <a:prstGeom prst="ellipse">
            <a:avLst/>
          </a:prstGeom>
          <a:solidFill>
            <a:srgbClr val="2A596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957538" y="1776193"/>
            <a:ext cx="2924614" cy="2924614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893609" y="2164305"/>
            <a:ext cx="6404782" cy="2069739"/>
          </a:xfrm>
        </p:spPr>
        <p:txBody>
          <a:bodyPr/>
          <a:lstStyle/>
          <a:p>
            <a:pPr algn="ctr"/>
            <a:r>
              <a:rPr lang="ko-KR" altLang="en-US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en-US" altLang="ko-KR" sz="5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</a:p>
          <a:p>
            <a:pPr algn="thaiDi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0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288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DX봄수체화B</vt:lpstr>
      <vt:lpstr>DX영화자막 M</vt:lpstr>
      <vt:lpstr>나눔스퀘어</vt:lpstr>
      <vt:lpstr>나눔스퀘어 ExtraBold</vt:lpstr>
      <vt:lpstr>둘기마요</vt:lpstr>
      <vt:lpstr>맑은 고딕</vt:lpstr>
      <vt:lpstr>타이포_쌍문동 B</vt:lpstr>
      <vt:lpstr>Arial</vt:lpstr>
      <vt:lpstr>Wingdings</vt:lpstr>
      <vt:lpstr>Office 테마</vt:lpstr>
      <vt:lpstr>같이 가자 </vt:lpstr>
      <vt:lpstr>PowerPoint 프레젠테이션</vt:lpstr>
      <vt:lpstr>프로젝트 목표</vt:lpstr>
      <vt:lpstr>프로젝트 소개</vt:lpstr>
      <vt:lpstr>프로젝트 과정</vt:lpstr>
      <vt:lpstr>시스템 구성도</vt:lpstr>
      <vt:lpstr>시연 동영상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(소프트웨어학부)박지선</cp:lastModifiedBy>
  <cp:revision>284</cp:revision>
  <dcterms:created xsi:type="dcterms:W3CDTF">2017-12-10T15:04:34Z</dcterms:created>
  <dcterms:modified xsi:type="dcterms:W3CDTF">2019-05-26T06:57:58Z</dcterms:modified>
</cp:coreProperties>
</file>