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wav" ContentType="audio/x-wav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9" r:id="rId5"/>
    <p:sldId id="264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60" r:id="rId14"/>
    <p:sldId id="265" r:id="rId15"/>
    <p:sldId id="280" r:id="rId16"/>
    <p:sldId id="281" r:id="rId17"/>
    <p:sldId id="282" r:id="rId18"/>
    <p:sldId id="283" r:id="rId19"/>
    <p:sldId id="266" r:id="rId20"/>
    <p:sldId id="262" r:id="rId21"/>
    <p:sldId id="263" r:id="rId22"/>
  </p:sldIdLst>
  <p:sldSz cx="9144000" cy="5143500" type="screen16x9"/>
  <p:notesSz cx="6858000" cy="9144000"/>
  <p:embeddedFontLst>
    <p:embeddedFont>
      <p:font typeface="Franklin Gothic Medium" pitchFamily="34" charset="0"/>
      <p:regular r:id="rId24"/>
      <p:italic r:id="rId25"/>
    </p:embeddedFont>
    <p:embeddedFont>
      <p:font typeface="맑은 고딕" pitchFamily="50" charset="-127"/>
      <p:regular r:id="rId26"/>
      <p:bold r:id="rId27"/>
    </p:embeddedFont>
    <p:embeddedFont>
      <p:font typeface="HY견고딕" pitchFamily="18" charset="-127"/>
      <p:regular r:id="rId28"/>
    </p:embeddedFont>
    <p:embeddedFont>
      <p:font typeface="Consolas" pitchFamily="49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429"/>
    <a:srgbClr val="F9F9F9"/>
    <a:srgbClr val="A4C6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90" autoAdjust="0"/>
  </p:normalViewPr>
  <p:slideViewPr>
    <p:cSldViewPr>
      <p:cViewPr>
        <p:scale>
          <a:sx n="100" d="100"/>
          <a:sy n="100" d="100"/>
        </p:scale>
        <p:origin x="-28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1C36-0744-4252-8AA3-FC6FE1550330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E5F3B-632A-40CF-B6A3-9ADF0151D8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알파 </a:t>
            </a:r>
            <a:r>
              <a:rPr lang="ko-KR" altLang="en-US" sz="1200" dirty="0" err="1" smtClean="0"/>
              <a:t>애니웨어</a:t>
            </a:r>
            <a:r>
              <a:rPr lang="en-US" altLang="ko-KR" sz="1200" dirty="0" smtClean="0"/>
              <a:t>(Alpha Anywhere), 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프레스</a:t>
            </a:r>
            <a:r>
              <a:rPr lang="en-US" altLang="ko-KR" sz="1200" dirty="0" smtClean="0"/>
              <a:t>(App Press), </a:t>
            </a:r>
            <a:r>
              <a:rPr lang="ko-KR" altLang="en-US" sz="1200" dirty="0" err="1" smtClean="0"/>
              <a:t>이치스케이프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EachScape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이클립스</a:t>
            </a:r>
            <a:r>
              <a:rPr lang="en-US" altLang="ko-KR" sz="1200" dirty="0" smtClean="0"/>
              <a:t>(eclipse) </a:t>
            </a:r>
            <a:r>
              <a:rPr lang="ko-KR" altLang="en-US" sz="1200" dirty="0" smtClean="0"/>
              <a:t>등등 </a:t>
            </a:r>
            <a:r>
              <a:rPr lang="ko-KR" altLang="en-US" sz="1200" dirty="0" err="1" smtClean="0"/>
              <a:t>안드로이드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앱을</a:t>
            </a:r>
            <a:r>
              <a:rPr lang="ko-KR" altLang="en-US" sz="1200" dirty="0" smtClean="0"/>
              <a:t> 개발할 수 있는 다양한 개발 </a:t>
            </a:r>
            <a:r>
              <a:rPr lang="en-US" altLang="ko-KR" sz="1200" dirty="0" smtClean="0"/>
              <a:t>tool</a:t>
            </a:r>
            <a:r>
              <a:rPr lang="ko-KR" altLang="en-US" sz="1200" dirty="0" smtClean="0"/>
              <a:t>들이 존재하지만 </a:t>
            </a:r>
            <a:r>
              <a:rPr lang="en-US" altLang="ko-KR" sz="1200" dirty="0" err="1" smtClean="0"/>
              <a:t>google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standard</a:t>
            </a:r>
            <a:r>
              <a:rPr lang="ko-KR" altLang="en-US" sz="1200" dirty="0" smtClean="0"/>
              <a:t> 개발 </a:t>
            </a:r>
            <a:r>
              <a:rPr lang="en-US" altLang="ko-KR" sz="1200" dirty="0" smtClean="0"/>
              <a:t>tool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Android studio</a:t>
            </a:r>
            <a:r>
              <a:rPr lang="ko-KR" altLang="en-US" sz="1200" dirty="0" smtClean="0"/>
              <a:t>로 하여 </a:t>
            </a:r>
            <a:r>
              <a:rPr lang="en-US" altLang="ko-KR" sz="1200" dirty="0" smtClean="0"/>
              <a:t>Android studio</a:t>
            </a:r>
            <a:r>
              <a:rPr lang="ko-KR" altLang="en-US" sz="1200" dirty="0" smtClean="0"/>
              <a:t>를 선택하여 개발을 진행하였습니다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액티비티에서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프래그먼트를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사용하는 경우 유용한 점은 사용자 상호작용에 응답하여 추가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제거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교체 및 다른 작업을 수행할 수 있다는 것</a:t>
            </a: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하나의 </a:t>
            </a:r>
            <a:r>
              <a:rPr lang="ko-KR" altLang="en-US" dirty="0" err="1" smtClean="0"/>
              <a:t>액티비티에</a:t>
            </a:r>
            <a:r>
              <a:rPr lang="ko-KR" altLang="en-US" dirty="0" smtClean="0"/>
              <a:t> 여러 개의 </a:t>
            </a:r>
            <a:r>
              <a:rPr lang="ko-KR" altLang="en-US" dirty="0" err="1" smtClean="0"/>
              <a:t>프래그먼트가</a:t>
            </a:r>
            <a:r>
              <a:rPr lang="ko-KR" altLang="en-US" dirty="0" smtClean="0"/>
              <a:t> 존재할 수 있으며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여러 개의 </a:t>
            </a:r>
            <a:r>
              <a:rPr lang="ko-KR" altLang="en-US" baseline="0" dirty="0" err="1" smtClean="0"/>
              <a:t>프래그먼트가</a:t>
            </a:r>
            <a:r>
              <a:rPr lang="ko-KR" altLang="en-US" baseline="0" dirty="0" smtClean="0"/>
              <a:t> 하나의 </a:t>
            </a:r>
            <a:r>
              <a:rPr lang="ko-KR" altLang="en-US" baseline="0" dirty="0" err="1" smtClean="0"/>
              <a:t>액티비디에</a:t>
            </a:r>
            <a:r>
              <a:rPr lang="ko-KR" altLang="en-US" baseline="0" dirty="0" smtClean="0"/>
              <a:t> 존재할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ndroid.png"/>
          <p:cNvPicPr>
            <a:picLocks noChangeAspect="1"/>
          </p:cNvPicPr>
          <p:nvPr userDrawn="1"/>
        </p:nvPicPr>
        <p:blipFill>
          <a:blip r:embed="rId2" cstate="print"/>
          <a:srcRect t="28143" r="64843"/>
          <a:stretch>
            <a:fillRect/>
          </a:stretch>
        </p:blipFill>
        <p:spPr>
          <a:xfrm>
            <a:off x="0" y="2214560"/>
            <a:ext cx="2804291" cy="2928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android-backgrounds-png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201" t="54167" r="6597"/>
          <a:stretch>
            <a:fillRect/>
          </a:stretch>
        </p:blipFill>
        <p:spPr>
          <a:xfrm>
            <a:off x="477299" y="2357436"/>
            <a:ext cx="8189402" cy="2786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Android_rob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 userDrawn="1"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무리"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7FF0-2E4B-4AD2-9E66-E3770019D01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49622-FBEC-4591-8D7E-98BBD1DC52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617252" y="0"/>
            <a:ext cx="1909497" cy="24622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Copyright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Taekoo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Heo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, 2015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Franklin Gothic Medium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media1.wav"/><Relationship Id="rId6" Type="http://schemas.openxmlformats.org/officeDocument/2006/relationships/image" Target="../media/image25.png"/><Relationship Id="rId5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&#44608;&#51221;&#54840;\Downloads\4&#54617;&#45380;1&#54617;&#44592;\&#52897;&#49828;&#53668;\&#51473;&#44036;&#49884;&#50672;&#46041;&#50689;&#49345;.mp4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19523" y="1285866"/>
            <a:ext cx="3214341" cy="784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4500" dirty="0" smtClean="0">
                <a:solidFill>
                  <a:schemeClr val="bg1"/>
                </a:solidFill>
                <a:latin typeface="Franklin Gothic Medium" pitchFamily="34" charset="0"/>
              </a:rPr>
              <a:t>모두의 소설</a:t>
            </a:r>
            <a:endParaRPr lang="ko-KR" altLang="en-US" sz="45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2067694"/>
            <a:ext cx="287149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(23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조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 Capstone Design </a:t>
            </a: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차 중간 발표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3632" y="3507854"/>
            <a:ext cx="1184940" cy="123110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팀장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승환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홍 일권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영준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태훈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병찬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87B429"/>
          </a:solidFill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A3D9E798-6611-460B-A03B-CA0C8C50C7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05818"/>
            <a:ext cx="4608512" cy="281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E9410AAC-9F92-4902-BC2F-EF9DB35B64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29471"/>
            <a:ext cx="6480720" cy="4070559"/>
          </a:xfrm>
          <a:prstGeom prst="rect">
            <a:avLst/>
          </a:prstGeom>
        </p:spPr>
      </p:pic>
      <p:sp>
        <p:nvSpPr>
          <p:cNvPr id="18" name="사각형: 둥근 모서리 12">
            <a:extLst>
              <a:ext uri="{FF2B5EF4-FFF2-40B4-BE49-F238E27FC236}">
                <a16:creationId xmlns="" xmlns:a16="http://schemas.microsoft.com/office/drawing/2014/main" id="{757FFF71-58AC-4E39-9C91-9C6498A3A17D}"/>
              </a:ext>
            </a:extLst>
          </p:cNvPr>
          <p:cNvSpPr/>
          <p:nvPr/>
        </p:nvSpPr>
        <p:spPr>
          <a:xfrm>
            <a:off x="251520" y="641930"/>
            <a:ext cx="3240360" cy="214678"/>
          </a:xfrm>
          <a:prstGeom prst="roundRect">
            <a:avLst/>
          </a:pr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r>
              <a:rPr lang="ko-KR" altLang="en-US" dirty="0"/>
              <a:t> 보여주기 라이브러리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F96EF406-2176-4D21-8E7E-8D6D9B6ADD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68295"/>
            <a:ext cx="7299663" cy="4392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15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김정호\Downloads\aW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419622"/>
            <a:ext cx="2523050" cy="2160240"/>
          </a:xfrm>
          <a:prstGeom prst="rect">
            <a:avLst/>
          </a:prstGeom>
          <a:noFill/>
        </p:spPr>
      </p:pic>
      <p:pic>
        <p:nvPicPr>
          <p:cNvPr id="1027" name="Picture 3" descr="C:\Users\김정호\Downloads\f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419622"/>
            <a:ext cx="2592288" cy="2207809"/>
          </a:xfrm>
          <a:prstGeom prst="rect">
            <a:avLst/>
          </a:prstGeom>
          <a:noFill/>
        </p:spPr>
      </p:pic>
      <p:pic>
        <p:nvPicPr>
          <p:cNvPr id="1030" name="Picture 6" descr="C:\Users\김정호\Downloads\man-think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1779662"/>
            <a:ext cx="1973436" cy="1973436"/>
          </a:xfrm>
          <a:prstGeom prst="rect">
            <a:avLst/>
          </a:prstGeom>
          <a:noFill/>
        </p:spPr>
      </p:pic>
      <p:pic>
        <p:nvPicPr>
          <p:cNvPr id="1031" name="Picture 7" descr="C:\Users\김정호\Downloads\questi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9632485">
            <a:off x="3726951" y="1654694"/>
            <a:ext cx="476441" cy="476441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91904" y="41522"/>
            <a:ext cx="270907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- </a:t>
            </a:r>
            <a:r>
              <a:rPr lang="en-US" altLang="ko-KR" sz="2000" dirty="0" err="1" smtClean="0">
                <a:solidFill>
                  <a:srgbClr val="87B429"/>
                </a:solidFill>
                <a:latin typeface="Franklin Gothic Medium" pitchFamily="34" charset="0"/>
              </a:rPr>
              <a:t>BackEnd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6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1904" y="41522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- </a:t>
            </a:r>
            <a:r>
              <a:rPr lang="en-US" altLang="ko-KR" sz="2000" dirty="0" err="1" smtClean="0">
                <a:solidFill>
                  <a:srgbClr val="87B429"/>
                </a:solidFill>
                <a:latin typeface="Franklin Gothic Medium" pitchFamily="34" charset="0"/>
              </a:rPr>
              <a:t>DataBase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24997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Realtime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DataBase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9" name="Picture 6" descr="C:\Users\김정호\Downloads\man-think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779662"/>
            <a:ext cx="1973436" cy="1973436"/>
          </a:xfrm>
          <a:prstGeom prst="rect">
            <a:avLst/>
          </a:prstGeom>
          <a:noFill/>
        </p:spPr>
      </p:pic>
      <p:pic>
        <p:nvPicPr>
          <p:cNvPr id="21" name="Picture 7" descr="C:\Users\김정호\Downloads\ques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632485">
            <a:off x="3726951" y="1654694"/>
            <a:ext cx="476441" cy="476441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580112" y="24997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Cloud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FireStore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69954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FireBase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를 이용한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DataBase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설계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6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1904" y="41522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음성 합성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C9D23D-FC9E-416F-9E90-B807574671C7}"/>
              </a:ext>
            </a:extLst>
          </p:cNvPr>
          <p:cNvSpPr txBox="1"/>
          <p:nvPr/>
        </p:nvSpPr>
        <p:spPr>
          <a:xfrm>
            <a:off x="323528" y="230515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저희는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23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조입니다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A9F6671C-299A-41C9-A319-68C4AE505707}"/>
              </a:ext>
            </a:extLst>
          </p:cNvPr>
          <p:cNvCxnSpPr/>
          <p:nvPr/>
        </p:nvCxnSpPr>
        <p:spPr>
          <a:xfrm>
            <a:off x="2915816" y="249974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CF0DF38A-6CAE-4E1B-8933-01C7FFE6B648}"/>
              </a:ext>
            </a:extLst>
          </p:cNvPr>
          <p:cNvCxnSpPr/>
          <p:nvPr/>
        </p:nvCxnSpPr>
        <p:spPr>
          <a:xfrm>
            <a:off x="6084168" y="249974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7409511-BB91-4C7B-9A03-CEFC4BA5462E}"/>
              </a:ext>
            </a:extLst>
          </p:cNvPr>
          <p:cNvSpPr txBox="1"/>
          <p:nvPr/>
        </p:nvSpPr>
        <p:spPr>
          <a:xfrm>
            <a:off x="3491880" y="1702718"/>
            <a:ext cx="2508880" cy="163121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 anchor="ctr">
            <a:spAutoFit/>
            <a:scene3d>
              <a:camera prst="obliqueBottomRight"/>
              <a:lightRig rig="threePt" dir="t"/>
            </a:scene3d>
          </a:bodyPr>
          <a:lstStyle/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음성 합성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7" name="2019-04-18_16-16-01.manual">
            <a:hlinkClick r:id="" action="ppaction://media"/>
            <a:extLst>
              <a:ext uri="{FF2B5EF4-FFF2-40B4-BE49-F238E27FC236}">
                <a16:creationId xmlns:a16="http://schemas.microsoft.com/office/drawing/2014/main" xmlns="" id="{1874E715-7CFF-43D2-B0B9-2E0954DA5BC2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5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7107136" y="2161134"/>
            <a:ext cx="720080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59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6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1904" y="41522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음성 합성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4" name="Picture 2" descr="êµ¬ê¸ ë¡ê³ ì ëí ì´ë¯¸ì§ ê²ìê²°ê³¼">
            <a:extLst>
              <a:ext uri="{FF2B5EF4-FFF2-40B4-BE49-F238E27FC236}">
                <a16:creationId xmlns:a16="http://schemas.microsoft.com/office/drawing/2014/main" xmlns="" id="{526605D0-C450-4C9B-B8A5-C37AD1F6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909763"/>
            <a:ext cx="34671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6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1904" y="41522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음성 합성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AF11DF1-B7E7-47BE-87B4-33C5E4C1758A}"/>
              </a:ext>
            </a:extLst>
          </p:cNvPr>
          <p:cNvSpPr txBox="1"/>
          <p:nvPr/>
        </p:nvSpPr>
        <p:spPr>
          <a:xfrm>
            <a:off x="2838450" y="1681520"/>
            <a:ext cx="3467100" cy="175432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HY견고딕" panose="02030600000101010101" pitchFamily="18" charset="-127"/>
              </a:rPr>
              <a:t>Tacotron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6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1904" y="41522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음성 합성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6BB2D3-F621-49D4-91A0-82DA87E989BF}"/>
              </a:ext>
            </a:extLst>
          </p:cNvPr>
          <p:cNvSpPr txBox="1"/>
          <p:nvPr/>
        </p:nvSpPr>
        <p:spPr>
          <a:xfrm>
            <a:off x="683568" y="1702718"/>
            <a:ext cx="3240360" cy="163121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 anchor="ctr">
            <a:spAutoFit/>
            <a:scene3d>
              <a:camera prst="obliqueBottomRight"/>
              <a:lightRig rig="threePt" dir="t"/>
            </a:scene3d>
          </a:bodyPr>
          <a:lstStyle/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텍스트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음성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CF67756-4EAD-468C-9852-1FEF44AA4493}"/>
              </a:ext>
            </a:extLst>
          </p:cNvPr>
          <p:cNvCxnSpPr/>
          <p:nvPr/>
        </p:nvCxnSpPr>
        <p:spPr>
          <a:xfrm>
            <a:off x="2267744" y="2499742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DE7351B-E801-4164-B01D-EB11B4039D24}"/>
              </a:ext>
            </a:extLst>
          </p:cNvPr>
          <p:cNvCxnSpPr/>
          <p:nvPr/>
        </p:nvCxnSpPr>
        <p:spPr>
          <a:xfrm>
            <a:off x="4211960" y="249974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E9ED9A-75DB-4E21-8C36-44581299F2AE}"/>
              </a:ext>
            </a:extLst>
          </p:cNvPr>
          <p:cNvSpPr txBox="1"/>
          <p:nvPr/>
        </p:nvSpPr>
        <p:spPr>
          <a:xfrm>
            <a:off x="5364088" y="1707654"/>
            <a:ext cx="3240360" cy="163121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 anchor="ctr">
            <a:spAutoFit/>
            <a:scene3d>
              <a:camera prst="obliqueBottomRight"/>
              <a:lightRig rig="threePt" dir="t"/>
            </a:scene3d>
          </a:bodyPr>
          <a:lstStyle/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Tacotron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4"/>
          <p:cNvGrpSpPr/>
          <p:nvPr/>
        </p:nvGrpSpPr>
        <p:grpSpPr>
          <a:xfrm>
            <a:off x="8001326" y="4826793"/>
            <a:ext cx="1094765" cy="285734"/>
            <a:chOff x="8001326" y="4826793"/>
            <a:chExt cx="1094765" cy="285734"/>
          </a:xfrm>
        </p:grpSpPr>
        <p:pic>
          <p:nvPicPr>
            <p:cNvPr id="10" name="그림 9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6173" y="4826793"/>
              <a:ext cx="240223" cy="285734"/>
            </a:xfrm>
            <a:prstGeom prst="rect">
              <a:avLst/>
            </a:prstGeom>
          </p:spPr>
        </p:pic>
        <p:pic>
          <p:nvPicPr>
            <p:cNvPr id="11" name="그림 1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326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4.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진행 상황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시연 동영상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중간시연동영상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0" y="555526"/>
            <a:ext cx="9144000" cy="4374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1000100" y="1200398"/>
            <a:ext cx="1145220" cy="2370338"/>
          </a:xfrm>
          <a:custGeom>
            <a:avLst/>
            <a:gdLst>
              <a:gd name="connsiteX0" fmla="*/ 0 w 1145220"/>
              <a:gd name="connsiteY0" fmla="*/ 0 h 2370338"/>
              <a:gd name="connsiteX1" fmla="*/ 1145220 w 1145220"/>
              <a:gd name="connsiteY1" fmla="*/ 2370338 h 237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220" h="2370338">
                <a:moveTo>
                  <a:pt x="0" y="0"/>
                </a:moveTo>
                <a:lnTo>
                  <a:pt x="1145220" y="2370338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643174" y="1785932"/>
            <a:ext cx="1000132" cy="1071570"/>
          </a:xfrm>
          <a:custGeom>
            <a:avLst/>
            <a:gdLst>
              <a:gd name="connsiteX0" fmla="*/ 798991 w 798991"/>
              <a:gd name="connsiteY0" fmla="*/ 985422 h 985422"/>
              <a:gd name="connsiteX1" fmla="*/ 0 w 798991"/>
              <a:gd name="connsiteY1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8991" h="985422">
                <a:moveTo>
                  <a:pt x="798991" y="985422"/>
                </a:moveTo>
                <a:lnTo>
                  <a:pt x="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214810" y="785800"/>
            <a:ext cx="214314" cy="1795373"/>
          </a:xfrm>
          <a:custGeom>
            <a:avLst/>
            <a:gdLst>
              <a:gd name="connsiteX0" fmla="*/ 0 w 213064"/>
              <a:gd name="connsiteY0" fmla="*/ 1438183 h 1438183"/>
              <a:gd name="connsiteX1" fmla="*/ 213064 w 213064"/>
              <a:gd name="connsiteY1" fmla="*/ 0 h 143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3064" h="1438183">
                <a:moveTo>
                  <a:pt x="0" y="1438183"/>
                </a:moveTo>
                <a:lnTo>
                  <a:pt x="213064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5637320" y="1486150"/>
            <a:ext cx="720630" cy="1390191"/>
          </a:xfrm>
          <a:custGeom>
            <a:avLst/>
            <a:gdLst>
              <a:gd name="connsiteX0" fmla="*/ 0 w 417251"/>
              <a:gd name="connsiteY0" fmla="*/ 1393795 h 1393795"/>
              <a:gd name="connsiteX1" fmla="*/ 417251 w 417251"/>
              <a:gd name="connsiteY1" fmla="*/ 0 h 139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251" h="1393795">
                <a:moveTo>
                  <a:pt x="0" y="1393795"/>
                </a:moveTo>
                <a:lnTo>
                  <a:pt x="417251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6643702" y="785800"/>
            <a:ext cx="1500198" cy="2843500"/>
          </a:xfrm>
          <a:custGeom>
            <a:avLst/>
            <a:gdLst>
              <a:gd name="connsiteX0" fmla="*/ 0 w 914400"/>
              <a:gd name="connsiteY0" fmla="*/ 2610035 h 2610035"/>
              <a:gd name="connsiteX1" fmla="*/ 914400 w 914400"/>
              <a:gd name="connsiteY1" fmla="*/ 0 h 261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2610035">
                <a:moveTo>
                  <a:pt x="0" y="2610035"/>
                </a:moveTo>
                <a:lnTo>
                  <a:pt x="91440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85720" y="735469"/>
            <a:ext cx="1849874" cy="545245"/>
            <a:chOff x="0" y="1345162"/>
            <a:chExt cx="1849874" cy="545245"/>
          </a:xfrm>
        </p:grpSpPr>
        <p:sp>
          <p:nvSpPr>
            <p:cNvPr id="10" name="TextBox 9"/>
            <p:cNvSpPr txBox="1"/>
            <p:nvPr/>
          </p:nvSpPr>
          <p:spPr>
            <a:xfrm>
              <a:off x="357158" y="1428742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수정 사항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01/ 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619672" y="1347614"/>
            <a:ext cx="2465427" cy="545245"/>
            <a:chOff x="0" y="1345162"/>
            <a:chExt cx="2465427" cy="545245"/>
          </a:xfrm>
        </p:grpSpPr>
        <p:sp>
          <p:nvSpPr>
            <p:cNvPr id="19" name="TextBox 18"/>
            <p:cNvSpPr txBox="1"/>
            <p:nvPr/>
          </p:nvSpPr>
          <p:spPr>
            <a:xfrm>
              <a:off x="357158" y="1428742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프로젝트 목표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02/ 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929058" y="285734"/>
            <a:ext cx="1849874" cy="545245"/>
            <a:chOff x="0" y="1345162"/>
            <a:chExt cx="1849874" cy="545245"/>
          </a:xfrm>
        </p:grpSpPr>
        <p:sp>
          <p:nvSpPr>
            <p:cNvPr id="22" name="TextBox 21"/>
            <p:cNvSpPr txBox="1"/>
            <p:nvPr/>
          </p:nvSpPr>
          <p:spPr>
            <a:xfrm>
              <a:off x="357158" y="1428742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기술 소개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03/ 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786446" y="986084"/>
            <a:ext cx="1849874" cy="545245"/>
            <a:chOff x="0" y="1345162"/>
            <a:chExt cx="1849874" cy="545245"/>
          </a:xfrm>
        </p:grpSpPr>
        <p:sp>
          <p:nvSpPr>
            <p:cNvPr id="25" name="TextBox 24"/>
            <p:cNvSpPr txBox="1"/>
            <p:nvPr/>
          </p:nvSpPr>
          <p:spPr>
            <a:xfrm>
              <a:off x="357158" y="1428742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진행 상황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04/ 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236296" y="339502"/>
            <a:ext cx="1849874" cy="545245"/>
            <a:chOff x="0" y="1345162"/>
            <a:chExt cx="1849874" cy="545245"/>
          </a:xfrm>
        </p:grpSpPr>
        <p:sp>
          <p:nvSpPr>
            <p:cNvPr id="28" name="TextBox 27"/>
            <p:cNvSpPr txBox="1"/>
            <p:nvPr/>
          </p:nvSpPr>
          <p:spPr>
            <a:xfrm>
              <a:off x="357158" y="1428742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향후 계획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0" y="1345162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05/ 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 rot="20865741">
            <a:off x="3190543" y="4345665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dirty="0" smtClean="0">
                <a:solidFill>
                  <a:srgbClr val="87B429"/>
                </a:solidFill>
                <a:latin typeface="Franklin Gothic Medium" pitchFamily="34" charset="0"/>
              </a:rPr>
              <a:t>CONTENTS</a:t>
            </a:r>
            <a:endParaRPr lang="ko-KR" altLang="en-US" sz="3200" dirty="0" smtClean="0">
              <a:solidFill>
                <a:srgbClr val="87B429"/>
              </a:solidFill>
              <a:latin typeface="Franklin Gothic Medium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716478" y="4826793"/>
            <a:ext cx="1379613" cy="285734"/>
            <a:chOff x="7716478" y="4826793"/>
            <a:chExt cx="1379613" cy="285734"/>
          </a:xfrm>
        </p:grpSpPr>
        <p:pic>
          <p:nvPicPr>
            <p:cNvPr id="10" name="그림 9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173" y="4826793"/>
              <a:ext cx="240223" cy="285734"/>
            </a:xfrm>
            <a:prstGeom prst="rect">
              <a:avLst/>
            </a:prstGeom>
          </p:spPr>
        </p:pic>
        <p:pic>
          <p:nvPicPr>
            <p:cNvPr id="11" name="그림 10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  <p:pic>
          <p:nvPicPr>
            <p:cNvPr id="13" name="그림 12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478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326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5.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향후 계획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3528" y="699542"/>
            <a:ext cx="8280920" cy="37548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marL="342900" indent="-342900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1. Home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화면에 인기순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좋아요의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개수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),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최신순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연재일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일부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List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띄우고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marL="342900" indent="-342900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각 각의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List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클릭시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전체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List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화면으로 전환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2. Search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기능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읽고 싶은 소설의 제목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입력시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해당 소설 정보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보여주기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3.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구독 기능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구독하기 버튼을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클릭시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Mybook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List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에 추가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4.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좋아요 기능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댓글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기능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연재된 각 소설에 좋아요 기능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(ex.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Facebook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의 좋아요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과 댓글을 달 수 있게 하여 피드백을 주고 받음</a:t>
            </a: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5. TTS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이용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오디오북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구현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학습시킨 모델의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output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App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에 연결하여 서비스 제공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6.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사용자 편의성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보기 편한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User Interface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구현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538192" y="2340918"/>
            <a:ext cx="2067617" cy="461665"/>
            <a:chOff x="3538192" y="2340918"/>
            <a:chExt cx="2067617" cy="461665"/>
          </a:xfrm>
        </p:grpSpPr>
        <p:pic>
          <p:nvPicPr>
            <p:cNvPr id="3" name="그림 2" descr="android.png"/>
            <p:cNvPicPr>
              <a:picLocks noChangeAspect="1"/>
            </p:cNvPicPr>
            <p:nvPr/>
          </p:nvPicPr>
          <p:blipFill>
            <a:blip r:embed="rId2" cstate="print"/>
            <a:srcRect t="27067" r="65625"/>
            <a:stretch>
              <a:fillRect/>
            </a:stretch>
          </p:blipFill>
          <p:spPr>
            <a:xfrm>
              <a:off x="5374485" y="2347912"/>
              <a:ext cx="179620" cy="19474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538192" y="2340918"/>
              <a:ext cx="2067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spc="300" dirty="0" smtClean="0">
                  <a:solidFill>
                    <a:schemeClr val="bg1"/>
                  </a:solidFill>
                  <a:latin typeface="Franklin Gothic Medium" pitchFamily="34" charset="0"/>
                </a:rPr>
                <a:t>THANK YOU</a:t>
              </a:r>
              <a:endParaRPr lang="ko-KR" altLang="en-US" sz="2400" spc="300" dirty="0" smtClean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643306" y="2726533"/>
              <a:ext cx="1785950" cy="1588"/>
            </a:xfrm>
            <a:prstGeom prst="line">
              <a:avLst/>
            </a:prstGeom>
            <a:ln w="9525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87B429"/>
          </a:solidFill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5579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1.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수정 사항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771550"/>
            <a:ext cx="8424936" cy="43704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marL="342900" indent="-342900"/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1.   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수정 사항</a:t>
            </a:r>
            <a:endParaRPr lang="en-US" altLang="ko-KR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marL="342900" indent="-342900">
              <a:buAutoNum type="arabicPeriod"/>
            </a:pPr>
            <a:endParaRPr lang="en-US" altLang="ko-KR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* </a:t>
            </a:r>
            <a:r>
              <a:rPr lang="en-US" altLang="ko-KR" sz="1200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200" strike="dblStrike" dirty="0" smtClean="0">
                <a:solidFill>
                  <a:srgbClr val="FF0000"/>
                </a:solidFill>
                <a:latin typeface="Franklin Gothic Medium" pitchFamily="34" charset="0"/>
              </a:rPr>
              <a:t>시각 장애인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에게 </a:t>
            </a:r>
            <a:r>
              <a:rPr lang="ko-KR" altLang="en-US" sz="1200" strike="dblStrike" dirty="0" smtClean="0">
                <a:solidFill>
                  <a:srgbClr val="FF0000"/>
                </a:solidFill>
                <a:latin typeface="Franklin Gothic Medium" pitchFamily="34" charset="0"/>
              </a:rPr>
              <a:t>다양한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음성으로  책을 읽어주는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앱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개발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소설을 취미로 작성하는 일반인들을 위한 플랫폼 개발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사용자가 작성한 소설을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업로드하여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다른 사용자들에게 공유하고 피드백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댓글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을 받을 수 있는 플랫폼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서비스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다양한 음성이 아닌 학습시킨 음성으로 제공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* </a:t>
            </a:r>
            <a:r>
              <a:rPr lang="ko-KR" altLang="en-US" sz="1200" strike="dblStrike" dirty="0" smtClean="0">
                <a:solidFill>
                  <a:srgbClr val="FF0000"/>
                </a:solidFill>
                <a:latin typeface="Franklin Gothic Medium" pitchFamily="34" charset="0"/>
              </a:rPr>
              <a:t>음성 인식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을 통한 쉬운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접근성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시각장애인이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앱을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사용하기 위한 음성 인식의 필요성이 없어지고 일반인 사용자를 위한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U.I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구현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2.    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추가 사항</a:t>
            </a:r>
            <a:endParaRPr lang="en-US" altLang="ko-KR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소설 구독 기능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MyBook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,  Workplace, like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기능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댓글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기능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3.    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유지 사항</a:t>
            </a:r>
            <a:endParaRPr lang="en-US" altLang="ko-KR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TTS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를 이용한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오디오북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E70F34-829B-4C6C-A87F-4C3087CF2E4D}"/>
              </a:ext>
            </a:extLst>
          </p:cNvPr>
          <p:cNvSpPr txBox="1"/>
          <p:nvPr/>
        </p:nvSpPr>
        <p:spPr>
          <a:xfrm>
            <a:off x="391904" y="41522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2. </a:t>
            </a:r>
            <a:r>
              <a:rPr lang="ko-KR" altLang="en-US" sz="2000" dirty="0">
                <a:solidFill>
                  <a:srgbClr val="87B429"/>
                </a:solidFill>
                <a:latin typeface="Franklin Gothic Medium" pitchFamily="34" charset="0"/>
              </a:rPr>
              <a:t>프로젝트 목표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A5EE4D8-E4DC-41D3-A893-364F866855CC}"/>
              </a:ext>
            </a:extLst>
          </p:cNvPr>
          <p:cNvSpPr/>
          <p:nvPr/>
        </p:nvSpPr>
        <p:spPr>
          <a:xfrm>
            <a:off x="3347864" y="41522"/>
            <a:ext cx="2520280" cy="291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BACA031-7387-44DA-B66C-87F5B4066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1992" y="267494"/>
            <a:ext cx="3687109" cy="368710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4975C084-5A41-4A53-B2E5-5642BE9B84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6403" y="2398441"/>
            <a:ext cx="533349" cy="53334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2C61AD89-12C3-4853-9012-09581D8835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514883">
            <a:off x="6466449" y="2424855"/>
            <a:ext cx="533349" cy="53334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850CD18-8AE1-410F-9F62-A6D6023B75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52" y="2913879"/>
            <a:ext cx="873594" cy="8735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B1C1939-F3E4-47B8-9C34-451450AAAA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0272" y="2798310"/>
            <a:ext cx="1184921" cy="118492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0C9DA57-0A3B-4921-961C-E836B3CB94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46385">
            <a:off x="1420337" y="3189395"/>
            <a:ext cx="392340" cy="39234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2AE6C1FE-77FC-4569-A33D-9D490B9BD1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153" y="2975478"/>
            <a:ext cx="685235" cy="6852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8FE5326-2462-4CE9-9CCA-C8FD85696B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5922" y="2023234"/>
            <a:ext cx="640980" cy="6409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1A76E360-AE46-4305-9C2D-6A8E02DAE50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5896" y="2006294"/>
            <a:ext cx="685235" cy="6852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95FDF0B7-0EF9-4973-922F-736E9094EEA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4778" y="2023234"/>
            <a:ext cx="640980" cy="6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77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20988E-6 L 0.06354 -0.12068 C 0.07691 -0.14876 0.1 -0.17407 0.12518 -0.19043 C 0.15504 -0.20864 0.18038 -0.21635 0.19983 -0.20987 L 0.29393 -0.1895 " pathEditMode="relative" rAng="20400000" ptsTypes="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-14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62 L 0.17986 -0.00062 C 0.26059 -0.00062 0.3599 0.0534 0.3599 0.09722 L 0.3599 0.1959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3" y="981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18004 4.44444E-6 C 0.26077 4.44444E-6 0.36007 0.05401 0.36007 0.09784 L 0.36007 0.1966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3" y="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20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6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69954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Android studio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를 이용한 모두의 소설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App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개발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8" name="그림 17" descr="안스이미지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9752" y="1491630"/>
            <a:ext cx="4423919" cy="288032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35896" y="915566"/>
            <a:ext cx="5904656" cy="31085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Android Studio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의 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App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구성 요소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1. Activity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-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하나의 화면을 구성하는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class</a:t>
            </a: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2. Fragment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-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Activity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내에서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User Interface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의 일부를 나타내는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class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다른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Activity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에 재사용할 수 있는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하위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Activity’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라고 생각할 수 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3. XML resource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- Activity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혹은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Fragment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의 구성 요소들을 꾸며줄 수 있는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파일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CSS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와 비슷하다고 생각할 수 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4587974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Activity</a:t>
            </a: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와 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Fragment</a:t>
            </a: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의 생명 주기</a:t>
            </a:r>
          </a:p>
        </p:txBody>
      </p:sp>
      <p:pic>
        <p:nvPicPr>
          <p:cNvPr id="3076" name="Picture 4" descr="C:\Users\김정호\Downloads\4학년1학기\캡스톤\프래그먼트생명주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99542"/>
            <a:ext cx="1423856" cy="3816424"/>
          </a:xfrm>
          <a:prstGeom prst="rect">
            <a:avLst/>
          </a:prstGeom>
          <a:noFill/>
        </p:spPr>
      </p:pic>
      <p:pic>
        <p:nvPicPr>
          <p:cNvPr id="3075" name="Picture 3" descr="C:\Users\김정호\Downloads\4학년1학기\캡스톤\액티비티생명주기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699542"/>
            <a:ext cx="1872208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A3D9E798-6611-460B-A03B-CA0C8C50C7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622682"/>
            <a:ext cx="3888432" cy="26052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B947E1D4-E394-4740-A7B9-7905F06609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57" y="1642089"/>
            <a:ext cx="3503392" cy="2513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6008A9D-A75C-4573-A780-B306E07C53A8}"/>
              </a:ext>
            </a:extLst>
          </p:cNvPr>
          <p:cNvSpPr txBox="1"/>
          <p:nvPr/>
        </p:nvSpPr>
        <p:spPr>
          <a:xfrm>
            <a:off x="427344" y="62273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Image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로딩 라이브러리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선택하기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8D7751C0-CAEA-49AD-9866-DB424B8310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03598"/>
            <a:ext cx="7861704" cy="37212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D1275B9-651A-45AC-AAF3-48431CD83A19}"/>
              </a:ext>
            </a:extLst>
          </p:cNvPr>
          <p:cNvSpPr txBox="1"/>
          <p:nvPr/>
        </p:nvSpPr>
        <p:spPr>
          <a:xfrm>
            <a:off x="251520" y="627534"/>
            <a:ext cx="763284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동일한 이미지를 화면에 로딩 하는데 두 라이브러리의 메모리 사용량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비교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 descr="C:\Users\김정호\Downloads\ㅇㅇㅇㅇㅇ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699542"/>
            <a:ext cx="4344509" cy="3887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87B429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  <a:scene3d>
          <a:camera prst="obliqueBottomRight"/>
          <a:lightRig rig="threePt" dir="t"/>
        </a:scene3d>
      </a:bodyPr>
      <a:lstStyle>
        <a:defPPr>
          <a:defRPr dirty="0" smtClean="0">
            <a:solidFill>
              <a:schemeClr val="tx1">
                <a:lumMod val="85000"/>
                <a:lumOff val="15000"/>
              </a:schemeClr>
            </a:solidFill>
            <a:latin typeface="Franklin Gothic Medium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570</Words>
  <Application>Microsoft Office PowerPoint</Application>
  <PresentationFormat>화면 슬라이드 쇼(16:9)</PresentationFormat>
  <Paragraphs>122</Paragraphs>
  <Slides>21</Slides>
  <Notes>8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Franklin Gothic Medium</vt:lpstr>
      <vt:lpstr>맑은 고딕</vt:lpstr>
      <vt:lpstr>Symbol</vt:lpstr>
      <vt:lpstr>HY견고딕</vt:lpstr>
      <vt:lpstr>Consolas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Taekoo Heo</dc:creator>
  <cp:lastModifiedBy>김정호</cp:lastModifiedBy>
  <cp:revision>86</cp:revision>
  <dcterms:created xsi:type="dcterms:W3CDTF">2014-11-05T00:33:38Z</dcterms:created>
  <dcterms:modified xsi:type="dcterms:W3CDTF">2019-04-18T08:24:18Z</dcterms:modified>
</cp:coreProperties>
</file>