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rvo" panose="020B0600000101010101" charset="0"/>
      <p:regular r:id="rId15"/>
      <p:bold r:id="rId16"/>
      <p:italic r:id="rId17"/>
      <p:boldItalic r:id="rId18"/>
    </p:embeddedFont>
    <p:embeddedFont>
      <p:font typeface="Corben" panose="020B0600000101010101" charset="0"/>
      <p:bold r:id="rId19"/>
    </p:embeddedFont>
    <p:embeddedFont>
      <p:font typeface="Josefin Sans" panose="020B0600000101010101" charset="0"/>
      <p:regular r:id="rId20"/>
      <p:bold r:id="rId21"/>
      <p:italic r:id="rId22"/>
      <p:boldItalic r:id="rId23"/>
    </p:embeddedFont>
    <p:embeddedFont>
      <p:font typeface="Josefin Sans Thin" panose="020B0600000101010101" charset="0"/>
      <p:regular r:id="rId24"/>
      <p:bold r:id="rId25"/>
      <p:italic r:id="rId26"/>
      <p:boldItalic r:id="rId27"/>
    </p:embeddedFont>
    <p:embeddedFont>
      <p:font typeface="Josefin Slab" panose="020B0600000101010101" charset="0"/>
      <p:regular r:id="rId28"/>
      <p:bold r:id="rId29"/>
      <p:italic r:id="rId30"/>
      <p:boldItalic r:id="rId31"/>
    </p:embeddedFont>
    <p:embeddedFont>
      <p:font typeface="Proxima Nova" panose="020B0600000101010101" charset="0"/>
      <p:regular r:id="rId32"/>
      <p:bold r:id="rId33"/>
      <p:italic r:id="rId34"/>
      <p:boldItalic r:id="rId35"/>
    </p:embeddedFont>
    <p:embeddedFont>
      <p:font typeface="Proxima Nova Semibold" panose="020B0600000101010101" charset="0"/>
      <p:regular r:id="rId36"/>
      <p:bold r:id="rId37"/>
      <p:boldItalic r:id="rId38"/>
    </p:embeddedFont>
    <p:embeddedFont>
      <p:font typeface="Zilla Slab" panose="020B0600000101010101" charset="0"/>
      <p:regular r:id="rId39"/>
      <p:bold r:id="rId40"/>
      <p:italic r:id="rId41"/>
    </p:embeddedFont>
    <p:embeddedFont>
      <p:font typeface="Zilla Slab Light" panose="020B0600000101010101" charset="0"/>
      <p:bold r:id="rId42"/>
      <p:boldItalic r:id="rId43"/>
    </p:embeddedFont>
    <p:embeddedFont>
      <p:font typeface="나눔스퀘어라운드 Bold" panose="020B0600000101010101" pitchFamily="50" charset="-127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59" autoAdjust="0"/>
  </p:normalViewPr>
  <p:slideViewPr>
    <p:cSldViewPr snapToGrid="0">
      <p:cViewPr varScale="1">
        <p:scale>
          <a:sx n="85" d="100"/>
          <a:sy n="85" d="100"/>
        </p:scale>
        <p:origin x="23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viewProps" Target="viewProp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안녕하세요 이번 발표는 18조, neverforget !  잊지말아조입니다.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저희 프로젝트의 향후 진행 방향은 다음과 같습니다.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우선 Boot Strap을 사용하면 웹 페이지 제작에 있어서 필요한 CSS를 한 줄의 link를 통해서 html에 적용할 수 있습니다. 따라서 Boot Strap을 사용해 CSS 파일을  만들 때 좀 더 수월하고 깔끔한 웹 디자인 설계할 것입니다.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로그인 및 회원가입 서비스도 추가해 사용자가 개인의 플래너를 수정하고 이용할 수 있도록 할 것입니다.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마지막으로 프로젝트의 효과를 측정하기 위해 충분한 데이터셋이 필요한데, 각 팀원들의 연락망을 최대한 활용해 인원을 모집할 것입니다. 원활한 실험 결과를 확보하기 위해 학습시간을 10분 내외로 짧게 설정해서 실험을 시작할 것입니다.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이상으로 18조 nevreforget ! 잊지말아조 였습니다. 감사합니다.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저희는 먼저 프로젝트에 대해 소개를 하고, 진행상황, 애로상황, 향후 추진계획 순으로 발표를 진행하겠습니다.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헤르만 에빙하우스의 망각 곡선 가설에 의하면 학습은 시간이 지남에 따라 손실되는 정도가 커진다고 합니다.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따라서 시간이 지남에 따라 복습을 주기적으로 해야하지만 스스로 기억량을 따져가며 계획을 짜기는 힘이 듭니다. 그래서 저희는 자기주도적으로 복습을 할 수 있게 도와주는 프로젝트를 시작했습니다.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저희 프로젝트는 에빙하우스의 망각곡선을 기반으로 효율적인 복습 일정을 추천해주는 웹 어플리케이션입니다.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이 프로젝트의 목표는 이 웹 어플리케이션을 통해 단기기억에서 장기기억으로 발전하도록 하는 것입니다.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결과적으로 이 웹 어플리케이션에서 제공하고자 하는 목표 기능은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해당 날짜에 복습해야 할 리스트를 통해 복습할 과목과 내용, 현재 복습 횟수와 완료 유무를 알 수 있고,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해당 날짜에 공부해야 할 리스트를 통해 공부할 과목과 내용, 그리고 완료 유무를 알 수 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마지막으로 복습 진도 현황을 통해 복습 정보를 알 수 있습니다.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복습이 완료되면 해당 내용 관련 자료 및 동영상 강의를 추천해주고 복습 중도 포기 시에는 리스트가 업데이트 됩니다.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다음으로 저희가 현재까지 진행한 사항에 대해 말씀드리겠습니다.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첫 번째로 저희는 메인 웹페이지를 만들었습니다.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[학습할 내용]에 컨텐츠를 추가한 후, 학습이 끝나면 [복습할 내용]으로 컨텐츠가 넘어가게 됩니다.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각 컨텐츠를 클릭하면 오른쪽에서 자세한 내용을 메모하거나 볼 수 있습니다.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[복습할 내용]으로 넘어간 컨텐츠는 복습을 몇 번 했는지 횟수를 표시할 수 있어야 하는데 이 기능은 향후에 추가할 계획입니다.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 (클릭)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현재까지 만든 메인 웹페이지는 다음과 같이 작동합니다.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(동영상 재생)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db528ba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4db528ba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또한 사용자의 입장에서 우리의 서비스가 어떻게 사용될 것인지 UserStory를 나열하였고, 이를 기반으로 인수테스트를 작성하여 테스트를 통과하는 프로그램을 만들 계획입니다.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db528ba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74db528ba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마지막으로, 복습 리스트에 보여질 복습 내용들을 토대로 복습 우선순위와 복습리스트에서 제외될 내용을 정하였습니다.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복습 리스트에 보여질 복습 내용은 다음과 같습니다.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복습의 우선순위는 복습 횟수와 반비례하도록 설정했습니다. 단 우선순위가 같은 경우에는 공부한 날짜를 기준으로 가장 오래된 것을 높은 우선순위로 두고,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그래도 우선순위가 같다면 지난 테스트에서 더 낮은 점수를 획득한 내용을 더 높은 우선순위로 두도록 설정했습니다.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(클릭)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복습리스트에서 제외될 내용도 설정했습니다. 공부 혹은 복습 후 30일 이상이 지난 내용에 대해서는 기억력이 20% 이하로 떨어지기 때문에 복습의 의미가 없다고 간주하여 복습리스트에서 제외했습니다.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또한 매 복습 전마다 얼마나 기억하고 있는 지 테스트를 진행하는데, 이 테스트에서 10% 이하의 점수를 얻은 경우에도 복습보다는 새로 공부한다고 간주해 복습리스트에서 제외했습니다.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현재까지 프로젝트를 진행하면서 크게 두 가지의 애로사항이 있었는데 우선 데이터셋의 인원 모집에 현실적 제한이 몇 가지 있었습니다.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첫째,</a:t>
            </a:r>
            <a:r>
              <a:rPr lang="es">
                <a:solidFill>
                  <a:schemeClr val="dk1"/>
                </a:solidFill>
              </a:rPr>
              <a:t> 실험과정이 단순하지만 장기적이라 100명 이상의 실험대상자를 모집하기에 어려움이 있습니다.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둘째, 실험대상자들이 실험과정을 성실하게 수행하여야 의미가 있는 실험이지만 실험대상자들을 관리하기에 어려움이 있어서 성실히 참여하였는 지 확신 할 수 없습니다.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셋째, 단기기억에서 장기기억으로 전환된 것을 확인하려면 6개월의 기간이 필요합니다. 하지만 빠른 시일 내에 결과를 내야하기 때문에 저희 프로젝트에서 목표하는 네번의 복습만은 수행할 수 있게 1달 이내로 설계하였고 이로인해 장기기억으로의 전환이 정확히 확인이 불가능합니다.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넷째, 학습과 복습시간을 10분 30분 1시간을 나눠 실험을 진행하고 싶지만 실험대상자들이 실험에 투자할수있는 시간인 10분을 초과하는 시간에 대해서는 확보가 불가능합니다.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두번째 애로사항으로, 데이터베이스를 신경쓰지 않고 상태를 영속화 하기 위해 Spring에서 제공하는 JPA를 사용하기 위해서는 학습이 필요할 것으로 보입니다.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sz="1400" b="0" i="0" u="none" strike="noStrike" cap="non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352887" y="174929"/>
            <a:ext cx="37110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>
                <a:latin typeface="Corben"/>
                <a:ea typeface="Corben"/>
                <a:cs typeface="Corben"/>
                <a:sym typeface="Corben"/>
              </a:rPr>
              <a:t>Never</a:t>
            </a:r>
            <a:br>
              <a:rPr lang="es">
                <a:latin typeface="Corben"/>
                <a:ea typeface="Corben"/>
                <a:cs typeface="Corben"/>
                <a:sym typeface="Corben"/>
              </a:rPr>
            </a:br>
            <a:r>
              <a:rPr lang="es">
                <a:latin typeface="Corben"/>
                <a:ea typeface="Corben"/>
                <a:cs typeface="Corben"/>
                <a:sym typeface="Corben"/>
              </a:rPr>
              <a:t>Forget</a:t>
            </a:r>
            <a:endParaRPr>
              <a:solidFill>
                <a:srgbClr val="6F40A8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352887" y="2746679"/>
            <a:ext cx="2492972" cy="38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18조 – 잊지말아조</a:t>
            </a:r>
            <a:endParaRPr sz="1800" b="1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</a:t>
            </a:r>
            <a:endParaRPr sz="16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cxnSp>
        <p:nvCxnSpPr>
          <p:cNvPr id="180" name="Google Shape;180;p24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24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04 향후 계획</a:t>
            </a:r>
            <a:endParaRPr sz="1400" b="1" i="0" u="none" strike="noStrike" cap="none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92475" y="1626425"/>
            <a:ext cx="5400000" cy="2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웹 디자인 적용 (Boot Strap)</a:t>
            </a: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및 회원가입 서비스 구현</a:t>
            </a: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셋에 필요한 인원 모집</a:t>
            </a:r>
            <a:endParaRPr sz="16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ctrTitle"/>
          </p:nvPr>
        </p:nvSpPr>
        <p:spPr>
          <a:xfrm>
            <a:off x="1124174" y="2571750"/>
            <a:ext cx="3989100" cy="82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4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Thank you</a:t>
            </a:r>
            <a:endParaRPr sz="440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5485450" y="563718"/>
            <a:ext cx="1343700" cy="53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프로젝트 소개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A5A5A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About the project</a:t>
            </a:r>
            <a:endParaRPr>
              <a:solidFill>
                <a:srgbClr val="A5A5A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3"/>
          </p:nvPr>
        </p:nvSpPr>
        <p:spPr>
          <a:xfrm flipH="1">
            <a:off x="5485450" y="1720389"/>
            <a:ext cx="1109400" cy="32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진행 상황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4"/>
          </p:nvPr>
        </p:nvSpPr>
        <p:spPr>
          <a:xfrm>
            <a:off x="5485625" y="1991424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A5A5A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Progress</a:t>
            </a:r>
            <a:endParaRPr>
              <a:solidFill>
                <a:srgbClr val="A5A5A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5"/>
          </p:nvPr>
        </p:nvSpPr>
        <p:spPr>
          <a:xfrm flipH="1">
            <a:off x="5485450" y="2618647"/>
            <a:ext cx="1191600" cy="60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(기술적)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애로 사항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A5A5A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Technical difficulties/   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A5A5A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difficulties</a:t>
            </a:r>
            <a:endParaRPr>
              <a:solidFill>
                <a:srgbClr val="A5A5A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7"/>
          </p:nvPr>
        </p:nvSpPr>
        <p:spPr>
          <a:xfrm flipH="1">
            <a:off x="5485450" y="3644470"/>
            <a:ext cx="1581000" cy="60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향후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추진계획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A5A5A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 Future Plans</a:t>
            </a:r>
            <a:endParaRPr>
              <a:solidFill>
                <a:srgbClr val="A5A5A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7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01 프로젝트 소개 - 배경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l="1875" t="2624" r="3541" b="3360"/>
          <a:stretch/>
        </p:blipFill>
        <p:spPr>
          <a:xfrm>
            <a:off x="2019299" y="1169301"/>
            <a:ext cx="4695825" cy="34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8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01 프로젝트 소개 - 목표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6500" y="1172900"/>
            <a:ext cx="77910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효율적인 복습 일정을 추천해주는 웹 어플리케이션 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→ 단기기억에서 장기기억으로 발전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76500" y="1940750"/>
            <a:ext cx="7791000" cy="29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목표 기능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해당 날짜에 복습해야 할 리스트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복습할 과목과 내용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현재 복습 횟수 &amp; 총 복습해야 할 횟수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완료 유무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해당 날짜에 공부해야 할 리스트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공부할 과목과 내용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완료 유무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Proxima Nova"/>
                <a:sym typeface="Proxima Nova"/>
              </a:rPr>
              <a:t>복습 진도 현황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19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02 진행 상황 - Main WebPage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42225" y="1389625"/>
            <a:ext cx="72828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50" y="1389625"/>
            <a:ext cx="6124998" cy="33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0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02 진행 상황 – </a:t>
            </a:r>
            <a:r>
              <a:rPr lang="es" sz="28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 WebPage </a:t>
            </a: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시연 영상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" name="Main WebPage 시연영상">
            <a:hlinkClick r:id="" action="ppaction://media"/>
            <a:extLst>
              <a:ext uri="{FF2B5EF4-FFF2-40B4-BE49-F238E27FC236}">
                <a16:creationId xmlns:a16="http://schemas.microsoft.com/office/drawing/2014/main" id="{C9CC0DE8-7FD6-4294-AB5C-153ECE780A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1983" y="1431892"/>
            <a:ext cx="5900034" cy="322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1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02 진행 상황 - UserStory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50" y="1172900"/>
            <a:ext cx="6984499" cy="33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1079750" y="2334400"/>
            <a:ext cx="1944600" cy="205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2"/>
          <p:cNvSpPr txBox="1"/>
          <p:nvPr/>
        </p:nvSpPr>
        <p:spPr>
          <a:xfrm>
            <a:off x="345703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02 진행 상황 - </a:t>
            </a:r>
            <a:r>
              <a:rPr lang="es" sz="2800" b="1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복습 리스트 선정 정책</a:t>
            </a:r>
            <a:endParaRPr sz="1400" b="1" i="0" u="none" strike="noStrike" cap="none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t="24753" r="4361" b="29667"/>
          <a:stretch/>
        </p:blipFill>
        <p:spPr>
          <a:xfrm>
            <a:off x="547925" y="2470225"/>
            <a:ext cx="4838924" cy="224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t="71996" r="47848"/>
          <a:stretch/>
        </p:blipFill>
        <p:spPr>
          <a:xfrm>
            <a:off x="5386850" y="1137225"/>
            <a:ext cx="2890675" cy="151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r="45465" b="76842"/>
          <a:stretch/>
        </p:blipFill>
        <p:spPr>
          <a:xfrm>
            <a:off x="547925" y="1137225"/>
            <a:ext cx="3039889" cy="12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cxnSp>
        <p:nvCxnSpPr>
          <p:cNvPr id="172" name="Google Shape;172;p23"/>
          <p:cNvCxnSpPr/>
          <p:nvPr/>
        </p:nvCxnSpPr>
        <p:spPr>
          <a:xfrm>
            <a:off x="395536" y="332656"/>
            <a:ext cx="83529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23"/>
          <p:cNvSpPr txBox="1"/>
          <p:nvPr/>
        </p:nvSpPr>
        <p:spPr>
          <a:xfrm>
            <a:off x="323528" y="491173"/>
            <a:ext cx="69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2800" b="1" i="0" u="none" strike="noStrike" cap="none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03 애로사항</a:t>
            </a:r>
            <a:endParaRPr sz="2800" b="1" i="0" u="none" strike="noStrike" cap="none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88150" y="1458650"/>
            <a:ext cx="79677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효과를 검증하기 위해 충분한 데이터셋을 확보해야 하는데, 이 실험을 위해서는 </a:t>
            </a:r>
            <a:r>
              <a:rPr lang="es" b="1" u="sng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 100명</a:t>
            </a: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정도의 데이터셋이 필요하다고 예상 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현실적으로 이렇게 많은 인원을 확보하는 것이 힘들어 이에 대한 방안을 제시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b="1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Spring에서 제공하는 JPA로 영속성을 관리하기 위하여 학습 필요 </a:t>
            </a:r>
            <a:endParaRPr b="1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841</Words>
  <Application>Microsoft Office PowerPoint</Application>
  <PresentationFormat>화면 슬라이드 쇼(16:9)</PresentationFormat>
  <Paragraphs>110</Paragraphs>
  <Slides>11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Corben</vt:lpstr>
      <vt:lpstr>Josefin Sans Thin</vt:lpstr>
      <vt:lpstr>나눔스퀘어라운드 Bold</vt:lpstr>
      <vt:lpstr>Zilla Slab</vt:lpstr>
      <vt:lpstr>Josefin Slab</vt:lpstr>
      <vt:lpstr>Proxima Nova</vt:lpstr>
      <vt:lpstr>Josefin Sans</vt:lpstr>
      <vt:lpstr>Zilla Slab Light</vt:lpstr>
      <vt:lpstr>Arvo</vt:lpstr>
      <vt:lpstr>Arial</vt:lpstr>
      <vt:lpstr>Proxima Nova Semibold</vt:lpstr>
      <vt:lpstr>Weekly Meeting by SlidesGo</vt:lpstr>
      <vt:lpstr>SlidesGo Final Pages</vt:lpstr>
      <vt:lpstr>Never Forget</vt:lpstr>
      <vt:lpstr>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Forget</dc:title>
  <cp:lastModifiedBy>(정보보안암호수학과)이윤진</cp:lastModifiedBy>
  <cp:revision>3</cp:revision>
  <dcterms:modified xsi:type="dcterms:W3CDTF">2020-04-23T13:08:17Z</dcterms:modified>
</cp:coreProperties>
</file>