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18"/>
    </p:embeddedFont>
    <p:embeddedFont>
      <p:font typeface="나눔스퀘어라운드 ExtraBold" panose="020B0600000101010101" pitchFamily="50" charset="-127"/>
      <p:bold r:id="rId19"/>
    </p:embeddedFont>
    <p:embeddedFont>
      <p:font typeface="Malgun Gothic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roxima Nova" panose="020B0600000101010101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47" autoAdjust="0"/>
  </p:normalViewPr>
  <p:slideViewPr>
    <p:cSldViewPr snapToGrid="0">
      <p:cViewPr varScale="1">
        <p:scale>
          <a:sx n="117" d="100"/>
          <a:sy n="117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b1b7637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85b1b7637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안녕하세요 이번 발표는 18조, neverforget !  잊지말아조입니다.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85b1b76373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780d22c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80780d22c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화면에 보이는 그래프의 왼쪽은 계획서에 사용한 망각곡선 가설 그래프이고 오른쪽은 실험 평균 점수</a:t>
            </a:r>
            <a:r>
              <a:rPr lang="ko">
                <a:solidFill>
                  <a:schemeClr val="dk1"/>
                </a:solidFill>
              </a:rPr>
              <a:t> 그래프</a:t>
            </a:r>
            <a:r>
              <a:rPr lang="ko"/>
              <a:t>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이를 통해서 왼쪽 그래프에서 복습을 진행한 기억량과 복습하지 않았을 때 30일의 기억량이 각각 </a:t>
            </a:r>
            <a:r>
              <a:rPr lang="ko">
                <a:solidFill>
                  <a:schemeClr val="dk1"/>
                </a:solidFill>
              </a:rPr>
              <a:t>파란색 그래프의 평균점수와 </a:t>
            </a:r>
            <a:r>
              <a:rPr lang="ko"/>
              <a:t>주황색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그래프에서 30일의 평균점수와 유사함을 보였습니다.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실험을 통해 에빙하우스 망각곡선의 가설에 대한 유효성을 검증할 수 있었습니다.</a:t>
            </a:r>
            <a:endParaRPr/>
          </a:p>
        </p:txBody>
      </p:sp>
      <p:sp>
        <p:nvSpPr>
          <p:cNvPr id="247" name="Google Shape;247;g80780d22cd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5f8b3c9b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85f8b3c9b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번째로 </a:t>
            </a: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 엔드의 구현결과를 말씀드리겠습니다.</a:t>
            </a:r>
            <a:r>
              <a:rPr lang="en-US" alt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최종적으로 </a:t>
            </a: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 개의 모듈을 추가하였고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첫번째 모듈에는 당일 학습 모듈을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두번째 모듈에는 학습 및 복습 모듈을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세번째 모듈에는 복습 내용 표시 모듈을 설정했습니다.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모듈에 todo list를 추가하거나 삭제할수있게 만들고 스케줄 관리에 용이하게 만들었습니다.   </a:t>
            </a:r>
            <a:endParaRPr dirty="0"/>
          </a:p>
        </p:txBody>
      </p:sp>
      <p:sp>
        <p:nvSpPr>
          <p:cNvPr id="259" name="Google Shape;259;g85f8b3c9b4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5f8b3c9b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85f8b3c9b4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83838"/>
                </a:solidFill>
                <a:highlight>
                  <a:srgbClr val="FFFFFF"/>
                </a:highlight>
              </a:rPr>
              <a:t>마지막으로 백 엔드에 대해 말씀드리겠습니다</a:t>
            </a:r>
            <a:r>
              <a:rPr lang="en-US" altLang="ko-KR" sz="1050" dirty="0">
                <a:solidFill>
                  <a:srgbClr val="383838"/>
                </a:solidFill>
                <a:highlight>
                  <a:srgbClr val="FFFFFF"/>
                </a:highlight>
              </a:rPr>
              <a:t>. (</a:t>
            </a:r>
            <a:r>
              <a:rPr lang="ko-KR" altLang="en-US" sz="1050" dirty="0">
                <a:solidFill>
                  <a:srgbClr val="383838"/>
                </a:solidFill>
                <a:highlight>
                  <a:srgbClr val="FFFFFF"/>
                </a:highlight>
              </a:rPr>
              <a:t>클릭</a:t>
            </a:r>
            <a:r>
              <a:rPr lang="en-US" altLang="ko-KR" sz="1050" dirty="0">
                <a:solidFill>
                  <a:srgbClr val="383838"/>
                </a:solidFill>
                <a:highlight>
                  <a:srgbClr val="FFFFFF"/>
                </a:highlight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383838"/>
                </a:solidFill>
                <a:highlight>
                  <a:srgbClr val="FFFFFF"/>
                </a:highlight>
              </a:rPr>
              <a:t>불필요한 데이터와 데이터의 중복과 데이터베이스 구조 확장 시 재디자인을 최소화하고</a:t>
            </a:r>
            <a:endParaRPr sz="1050" dirty="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383838"/>
                </a:solidFill>
                <a:highlight>
                  <a:srgbClr val="FFFFFF"/>
                </a:highlight>
              </a:rPr>
              <a:t>다양한 관점에서의 query를 지원하면서 무결성 제약조건의 시행을 간단하게 하고 </a:t>
            </a:r>
            <a:endParaRPr sz="1050" dirty="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383838"/>
                </a:solidFill>
                <a:highlight>
                  <a:srgbClr val="FFFFFF"/>
                </a:highlight>
              </a:rPr>
              <a:t>각종 이상현상을 방지하기 위해서 테이블의 구성을 </a:t>
            </a:r>
            <a:endParaRPr sz="1050" dirty="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383838"/>
                </a:solidFill>
                <a:highlight>
                  <a:srgbClr val="FFFFFF"/>
                </a:highlight>
              </a:rPr>
              <a:t>간단하고 직관적으로 설계했습니다.</a:t>
            </a:r>
            <a:endParaRPr sz="1050" dirty="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85f8b3c9b4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5f8b3c9b4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85f8b3c9b4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개발단계에서 각자의 Local용 DB에 연결하려고 했으나 각자의 데이터가 서로 다르기 때문에 개발하기에 적합하지 않아 아마존 웹 서비스 통칭 AWS에서 제공하는 Server 전용 DB를 구축하고 </a:t>
            </a:r>
            <a:r>
              <a:rPr lang="en-US" alt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r>
              <a:rPr lang="en-US" alt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데이터베이스는 </a:t>
            </a: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H2에서 Mysql로 변경해 작업했습니다.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/>
          </a:p>
        </p:txBody>
      </p:sp>
      <p:sp>
        <p:nvSpPr>
          <p:cNvPr id="285" name="Google Shape;285;g85f8b3c9b4_2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5b1b76373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85b1b76373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이상으로 Never Forget 잊지말아조의 발표를 마치겠습니다. 감사합니다.</a:t>
            </a:r>
            <a:endParaRPr dirty="0"/>
          </a:p>
        </p:txBody>
      </p:sp>
      <p:sp>
        <p:nvSpPr>
          <p:cNvPr id="311" name="Google Shape;311;g85b1b76373_0_7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b1b76373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85b1b76373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저희는 먼저 프로젝트에 대해 소개를 하고, 개발 목표와 계획, 최종 진행상황</a:t>
            </a:r>
            <a:r>
              <a:rPr lang="en-US" altLang="ko" dirty="0">
                <a:solidFill>
                  <a:schemeClr val="dk1"/>
                </a:solidFill>
              </a:rPr>
              <a:t> </a:t>
            </a:r>
            <a:r>
              <a:rPr lang="ko" dirty="0">
                <a:solidFill>
                  <a:schemeClr val="dk1"/>
                </a:solidFill>
              </a:rPr>
              <a:t>순으로 발표를 진행하겠습니다.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85b1b76373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b1b7637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85b1b7637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프로젝트 소개입니다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헤르만 에빙하우스의 망각 곡선 가설에 의하면, 학습은 시간이 지남에 따라 손실되는 정도가 커진다고 합니다.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따라서 저희는 망각곡선을 기반으로 효율적인 복습 일정을 추천해주는 웹 어플리케이션 개발을 시작했습니다.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85b1b76373_0_3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780d22c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80780d22c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 프로젝트의 목표는 이 웹 어플리케이션을 통해 단기기억에서 장기기억으로 발전하도록 하는 것입니다.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결과적으로 입력된 일정에 따라서 해당 날짜에 공부해야 할 리스트, 복습해야할 리스트 그리고 복습 진도 현황을 보여주는 것이 목표 기능입니다.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80780d22cd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780d22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80780d22c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</a:t>
            </a:r>
            <a:r>
              <a:rPr lang="en-US" altLang="ko-KR" dirty="0"/>
              <a:t> Never Forget </a:t>
            </a:r>
            <a:r>
              <a:rPr lang="ko" dirty="0"/>
              <a:t>프로젝트의 개발 목표와 계획을 말씀 드리겠습니다.</a:t>
            </a:r>
            <a:r>
              <a:rPr lang="en-US" altLang="ko" dirty="0"/>
              <a:t> (</a:t>
            </a:r>
            <a:r>
              <a:rPr lang="ko-KR" altLang="en-US" dirty="0" err="1"/>
              <a:t>클ㄹ릭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먼저 첫번째 목표는 에빙하우스의 망각곡선 가설을 검증하여 복습에 대한 효과를 검증하는것입니다. 이를 위해 적절한 실험 설정을 하고 충분한 실험대상자를 확보하여 검증하는 것을 계획하였습니다.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두번째 목표는 프론트엔드에서 학습할 내용과 복습할 내용, 그리고 학습 완료된 내용을 보여주는 UI 제작이 목표입니다.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세번째 목표는 백엔드에서 테이블 설계 및 정규화와 AWS의 RDS로 Server 전용 DB 구축 및 운용입니다.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다음으로 최종 진행상황을 말씀드리겠습니다.</a:t>
            </a:r>
            <a:endParaRPr dirty="0"/>
          </a:p>
        </p:txBody>
      </p:sp>
      <p:sp>
        <p:nvSpPr>
          <p:cNvPr id="185" name="Google Shape;185;g80780d22cd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5b1b7637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85b1b7637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저희 프로젝트의 최종 진행상황입니다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 번째로 </a:t>
            </a:r>
            <a:r>
              <a:rPr lang="ko" dirty="0"/>
              <a:t>에빙하우스 망각곡선 가설의 검증을 위한 실험입니다.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실험에 관한 내용은 </a:t>
            </a:r>
            <a:r>
              <a:rPr lang="ko" dirty="0">
                <a:solidFill>
                  <a:schemeClr val="dk1"/>
                </a:solidFill>
              </a:rPr>
              <a:t>저번 중간발표 때 설명했던 내용과 동일합니다.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85b1b76373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5b1b76373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85b1b76373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실험에 대한 </a:t>
            </a:r>
            <a:r>
              <a:rPr lang="ko" dirty="0"/>
              <a:t>교육내용 설정입니다. 내용이 어려우면 실험참여자들의 참여도가 낮아질 것을 우려해서 비교적 간단하게 교육내용1을 유대교, 정교회의 십계명으로 교육내용2를 불교의 십계로 설정하였습니다.</a:t>
            </a:r>
            <a:endParaRPr dirty="0"/>
          </a:p>
        </p:txBody>
      </p:sp>
      <p:sp>
        <p:nvSpPr>
          <p:cNvPr id="207" name="Google Shape;207;g85b1b76373_6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b1b7637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85b1b7637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30일차까지 실험이 완료되었고, 실험 1에 대한 결과는 다음과 같았습니다. </a:t>
            </a:r>
            <a:endParaRPr/>
          </a:p>
        </p:txBody>
      </p:sp>
      <p:sp>
        <p:nvSpPr>
          <p:cNvPr id="219" name="Google Shape;219;g85b1b76373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84e9176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884e9176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 2에 대한 결과는 다음과 같았습니다.</a:t>
            </a:r>
            <a:endParaRPr/>
          </a:p>
        </p:txBody>
      </p:sp>
      <p:sp>
        <p:nvSpPr>
          <p:cNvPr id="233" name="Google Shape;233;g884e917610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1835696" y="2031690"/>
            <a:ext cx="54726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 b="1" i="0" u="none" strike="noStrike" cap="none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Never Forget</a:t>
            </a:r>
            <a:endParaRPr sz="4400" b="1" i="0" u="none" strike="noStrike" cap="none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6156176" y="2963618"/>
            <a:ext cx="27363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0" u="none" strike="noStrike" cap="none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18조 잊지말아조</a:t>
            </a:r>
            <a:endParaRPr sz="1800" b="1" i="0" u="none" strike="noStrike" cap="none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0" u="none" strike="noStrike" cap="none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endParaRPr sz="1800" b="1" i="0" u="none" strike="noStrike" cap="none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i="0" u="none" strike="noStrike" cap="none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강시현	변승훈</a:t>
            </a:r>
            <a:endParaRPr sz="1600" b="1" i="0" u="none" strike="noStrike" cap="none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i="0" u="none" strike="noStrike" cap="none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왕유권	유상규</a:t>
            </a:r>
            <a:endParaRPr sz="1600" b="1" i="0" u="none" strike="noStrike" cap="none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i="0" u="none" strike="noStrike" cap="none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이영한	이윤진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483768" y="1707654"/>
            <a:ext cx="4256400" cy="2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F243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03.	</a:t>
            </a: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진행상황</a:t>
            </a: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48" y="1106198"/>
            <a:ext cx="3866166" cy="2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25" y="1009862"/>
            <a:ext cx="3980625" cy="3055050"/>
          </a:xfrm>
          <a:prstGeom prst="rect">
            <a:avLst/>
          </a:prstGeom>
          <a:noFill/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Never Forget</a:t>
            </a:r>
            <a:endParaRPr sz="1300"/>
          </a:p>
        </p:txBody>
      </p:sp>
      <p:sp>
        <p:nvSpPr>
          <p:cNvPr id="264" name="Google Shape;264;p35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	</a:t>
            </a:r>
            <a:r>
              <a:rPr lang="ko" sz="1300" b="1">
                <a:solidFill>
                  <a:schemeClr val="lt1"/>
                </a:solidFill>
              </a:rPr>
              <a:t>최종 진행상황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</a:rPr>
              <a:t>3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703550" y="979125"/>
            <a:ext cx="79101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프론트 엔드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301" y="1481400"/>
            <a:ext cx="5815403" cy="322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03.	</a:t>
            </a: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진행상황</a:t>
            </a: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703550" y="757575"/>
            <a:ext cx="79101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백 엔드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" sz="1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    테이블 설계 및 정규화</a:t>
            </a: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625" y="1699725"/>
            <a:ext cx="5406250" cy="272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6"/>
          <p:cNvCxnSpPr/>
          <p:nvPr/>
        </p:nvCxnSpPr>
        <p:spPr>
          <a:xfrm rot="10800000">
            <a:off x="3994950" y="3067650"/>
            <a:ext cx="0" cy="4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36"/>
          <p:cNvSpPr txBox="1"/>
          <p:nvPr/>
        </p:nvSpPr>
        <p:spPr>
          <a:xfrm>
            <a:off x="4172500" y="3195950"/>
            <a:ext cx="568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1 : 1</a:t>
            </a:r>
            <a:endParaRPr sz="9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03.	</a:t>
            </a: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진행상황</a:t>
            </a: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703550" y="710825"/>
            <a:ext cx="79101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백 엔드</a:t>
            </a:r>
            <a:endParaRPr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  2.</a:t>
            </a:r>
            <a:r>
              <a:rPr lang="en-US" altLang="ko" sz="1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  </a:t>
            </a:r>
            <a:r>
              <a:rPr lang="ko" sz="1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AWS의 RDS로 Server전용 DB 구축 및 운용                 </a:t>
            </a:r>
            <a:r>
              <a:rPr lang="en-US" altLang="ko" sz="1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                    </a:t>
            </a:r>
            <a:r>
              <a:rPr lang="ko" sz="1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3. </a:t>
            </a:r>
            <a:r>
              <a:rPr lang="en-US" altLang="ko" sz="1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" sz="1200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작업할 데이터베이스 변경</a:t>
            </a:r>
            <a:endParaRPr sz="1200" dirty="0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16" y="1751100"/>
            <a:ext cx="4629148" cy="24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500" y="1627900"/>
            <a:ext cx="26098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500" y="3424566"/>
            <a:ext cx="2609850" cy="13794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7"/>
          <p:cNvCxnSpPr/>
          <p:nvPr/>
        </p:nvCxnSpPr>
        <p:spPr>
          <a:xfrm>
            <a:off x="6529100" y="3141325"/>
            <a:ext cx="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/>
          <p:nvPr/>
        </p:nvSpPr>
        <p:spPr>
          <a:xfrm>
            <a:off x="251520" y="2301720"/>
            <a:ext cx="8640900" cy="26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2627784" y="789552"/>
            <a:ext cx="3858900" cy="28941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6804248" y="203761"/>
            <a:ext cx="216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Never Forget – 잊지말아조</a:t>
            </a:r>
            <a:endParaRPr sz="12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2699792" y="1923678"/>
            <a:ext cx="38163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THANK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YOU</a:t>
            </a:r>
            <a:endParaRPr sz="54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2204156" y="3039013"/>
            <a:ext cx="1368300" cy="1458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23528" y="411510"/>
            <a:ext cx="4176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i="0" u="none" strike="noStrike" cap="none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CONTENTS</a:t>
            </a:r>
            <a:endParaRPr sz="24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193535" y="1329612"/>
            <a:ext cx="5059573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01    02    03          </a:t>
            </a:r>
            <a:endParaRPr sz="5400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cxnSp>
        <p:nvCxnSpPr>
          <p:cNvPr id="141" name="Google Shape;141;p26"/>
          <p:cNvCxnSpPr>
            <a:cxnSpLocks/>
          </p:cNvCxnSpPr>
          <p:nvPr/>
        </p:nvCxnSpPr>
        <p:spPr>
          <a:xfrm>
            <a:off x="2337551" y="2031690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6"/>
          <p:cNvCxnSpPr>
            <a:cxnSpLocks/>
          </p:cNvCxnSpPr>
          <p:nvPr/>
        </p:nvCxnSpPr>
        <p:spPr>
          <a:xfrm>
            <a:off x="4004368" y="2031690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6"/>
          <p:cNvCxnSpPr>
            <a:cxnSpLocks/>
          </p:cNvCxnSpPr>
          <p:nvPr/>
        </p:nvCxnSpPr>
        <p:spPr>
          <a:xfrm>
            <a:off x="5732560" y="2031690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26"/>
          <p:cNvSpPr txBox="1"/>
          <p:nvPr/>
        </p:nvSpPr>
        <p:spPr>
          <a:xfrm>
            <a:off x="2201757" y="2173534"/>
            <a:ext cx="13683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</a:t>
            </a:r>
            <a:endParaRPr sz="18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소개</a:t>
            </a:r>
            <a:endParaRPr sz="18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204157" y="3147025"/>
            <a:ext cx="1368300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- </a:t>
            </a: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배경</a:t>
            </a: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프로젝트 목표</a:t>
            </a: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3932347" y="3039013"/>
            <a:ext cx="1368300" cy="1458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5660539" y="3039013"/>
            <a:ext cx="1368300" cy="1458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932357" y="3147025"/>
            <a:ext cx="1368300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개발 목표</a:t>
            </a: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- </a:t>
            </a: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세부일정</a:t>
            </a: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5660532" y="3038975"/>
            <a:ext cx="1368300" cy="14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실험 결과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- </a:t>
            </a: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- </a:t>
            </a:r>
            <a:r>
              <a:rPr lang="ko" sz="1200" b="1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sz="1200" b="1">
              <a:solidFill>
                <a:schemeClr val="dk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860358" y="2132725"/>
            <a:ext cx="12960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목표/계획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5592733" y="2132725"/>
            <a:ext cx="13683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</a:t>
            </a:r>
            <a:endParaRPr sz="18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진행상황</a:t>
            </a:r>
            <a:endParaRPr sz="18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358876" y="2149725"/>
            <a:ext cx="15120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01.	프로젝트 소개 </a:t>
            </a:r>
            <a:endParaRPr sz="15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01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62" y="907925"/>
            <a:ext cx="5826725" cy="36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51552" y="151725"/>
            <a:ext cx="338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02.	목표/계획</a:t>
            </a:r>
            <a:endParaRPr sz="15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 sz="1300">
              <a:solidFill>
                <a:srgbClr val="435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981300" y="1020500"/>
            <a:ext cx="56973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효율적인 복습 일정을 추천해주는 웹 어플리케이션 </a:t>
            </a:r>
            <a:endParaRPr b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→ 단기기억에서 장기기억으로 발전</a:t>
            </a:r>
            <a:endParaRPr b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981300" y="1788350"/>
            <a:ext cx="5697300" cy="29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ko" b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목표 기능</a:t>
            </a:r>
            <a:endParaRPr b="1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ko" b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해당 날짜에 복습해야 할 리스트</a:t>
            </a:r>
            <a:endParaRPr b="1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</a:pPr>
            <a:r>
              <a:rPr lang="ko" b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복습할 과목과 내용</a:t>
            </a:r>
            <a:endParaRPr b="1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</a:pPr>
            <a:r>
              <a:rPr lang="ko" b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현재 복습 횟수 &amp; 총 복습해야 할 횟수</a:t>
            </a:r>
            <a:endParaRPr b="1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</a:pPr>
            <a:r>
              <a:rPr lang="ko" b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완료 유무</a:t>
            </a:r>
            <a:endParaRPr b="1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ko" b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해당 날짜에 공부해야 할 리스트</a:t>
            </a:r>
            <a:endParaRPr b="1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</a:pPr>
            <a:r>
              <a:rPr lang="ko" b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공부할 과목과 내용</a:t>
            </a:r>
            <a:endParaRPr b="1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</a:pPr>
            <a:r>
              <a:rPr lang="ko" b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완료 유무</a:t>
            </a:r>
            <a:endParaRPr b="1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ko" b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복습 진도 현황</a:t>
            </a:r>
            <a:endParaRPr b="1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27435" y="627534"/>
            <a:ext cx="1728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17365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프로젝트 목표</a:t>
            </a:r>
            <a:endParaRPr sz="1900" b="1">
              <a:solidFill>
                <a:srgbClr val="17365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17365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02.	목표/계획</a:t>
            </a:r>
            <a:endParaRPr sz="15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676500" y="1048875"/>
            <a:ext cx="7791000" cy="177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ko" b="1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목표</a:t>
            </a:r>
            <a:r>
              <a:rPr lang="ko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/계획</a:t>
            </a:r>
            <a:endParaRPr b="1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ko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에빙하우스의 망각 곡선 가설을 검증</a:t>
            </a:r>
            <a:endParaRPr b="1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</a:pPr>
            <a:r>
              <a:rPr lang="ko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적절한 실험 설정</a:t>
            </a:r>
            <a:endParaRPr b="1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충분한 실험대상자 확보</a:t>
            </a:r>
            <a:endParaRPr b="1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</a:pPr>
            <a:r>
              <a:rPr lang="ko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검증</a:t>
            </a:r>
            <a:endParaRPr b="1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B22FD-FA57-4701-A7AA-4101BABB5AFF}"/>
              </a:ext>
            </a:extLst>
          </p:cNvPr>
          <p:cNvSpPr txBox="1"/>
          <p:nvPr/>
        </p:nvSpPr>
        <p:spPr>
          <a:xfrm>
            <a:off x="676500" y="2829293"/>
            <a:ext cx="781322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17500">
              <a:lnSpc>
                <a:spcPct val="150000"/>
              </a:lnSpc>
              <a:buSzPts val="1400"/>
              <a:buFont typeface="Proxima Nova"/>
              <a:buChar char="○"/>
            </a:pP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프론트엔드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>
              <a:lnSpc>
                <a:spcPct val="150000"/>
              </a:lnSpc>
              <a:buSzPts val="1400"/>
              <a:buFont typeface="Proxima Nova"/>
              <a:buChar char="■"/>
            </a:pP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학습할 내용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,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복습할 내용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,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학습 완료된 내용</a:t>
            </a:r>
            <a:endParaRPr lang="ko-KR" altLang="en-US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81229-3353-4EC3-9D2B-43EC6C0D5C50}"/>
              </a:ext>
            </a:extLst>
          </p:cNvPr>
          <p:cNvSpPr txBox="1"/>
          <p:nvPr/>
        </p:nvSpPr>
        <p:spPr>
          <a:xfrm>
            <a:off x="676500" y="3579259"/>
            <a:ext cx="781322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17500">
              <a:lnSpc>
                <a:spcPct val="150000"/>
              </a:lnSpc>
              <a:buSzPts val="1400"/>
              <a:buFont typeface="Proxima Nova"/>
              <a:buChar char="○"/>
            </a:pP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백엔드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roxima Nova"/>
                <a:sym typeface="Proxima Nova"/>
              </a:rPr>
              <a:t> </a:t>
            </a:r>
          </a:p>
          <a:p>
            <a:pPr marL="1371600" lvl="2" indent="-330200" algn="just">
              <a:lnSpc>
                <a:spcPct val="150000"/>
              </a:lnSpc>
              <a:buSzPts val="1600"/>
              <a:buFont typeface="Proxima Nova"/>
              <a:buChar char="■"/>
            </a:pPr>
            <a:r>
              <a:rPr lang="en-US" altLang="ko-KR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AWS</a:t>
            </a:r>
            <a:r>
              <a:rPr lang="ko-KR" altLang="en-US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의 </a:t>
            </a:r>
            <a:r>
              <a:rPr lang="en-US" altLang="ko-KR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RDS</a:t>
            </a:r>
            <a:r>
              <a:rPr lang="ko-KR" altLang="en-US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로 </a:t>
            </a:r>
            <a:r>
              <a:rPr lang="en-US" altLang="ko-KR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Server</a:t>
            </a:r>
            <a:r>
              <a:rPr lang="ko-KR" altLang="en-US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전용 </a:t>
            </a:r>
            <a:r>
              <a:rPr lang="en-US" altLang="ko-KR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DB </a:t>
            </a:r>
            <a:r>
              <a:rPr lang="ko-KR" altLang="en-US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구축 및 운용</a:t>
            </a:r>
          </a:p>
          <a:p>
            <a:pPr marL="1371600" lvl="2" indent="-330200" algn="just">
              <a:lnSpc>
                <a:spcPct val="150000"/>
              </a:lnSpc>
              <a:buSzPts val="1600"/>
              <a:buFont typeface="Proxima Nova"/>
              <a:buChar char="■"/>
            </a:pPr>
            <a:r>
              <a:rPr lang="ko-KR" altLang="en-US" b="1" dirty="0">
                <a:solidFill>
                  <a:schemeClr val="dk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테이블 설계 및 정규화</a:t>
            </a:r>
            <a:endParaRPr lang="ko-KR" altLang="en-US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03.	</a:t>
            </a: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진행상황</a:t>
            </a: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461525" y="966325"/>
            <a:ext cx="8220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실험 : 에빙하우스 망각곡선에의거한 실험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검증내용 :  1일 3일 7일 1달 총 4번의 복습이 얼마만큼의 효과가 있는지 검증한다.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실험단계 :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실험대상자들에게 교육내용 1,2에 대한 학습을 하고 일정 시간이 지난 후 시험을 통해 점수를 집계한다.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시험점수는 교육내용에 대한 현재 실험대상자의 기억률을 나타내는 것이라고 판단한다.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실험 1. 교육내용 1에 대한 10분 암기 후 바로 시험(점수집계) -&gt; 1일 후 시험(점수집계) + 10분 복습           </a:t>
            </a:r>
            <a:endParaRPr lang="en-US" altLang="ko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          </a:t>
            </a:r>
            <a:r>
              <a:rPr lang="ko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-&gt; 3일 후 시험(점수집계) + 10분 복습 -&gt; 7일 후 시험(점수집계) + 10분복습 -&gt;1달 시험(점수집계)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실험 2. 교육내용 2에 대한 10분 암기 후 바로 시험(점수집계) -&gt; 1달 후 시험(점수집계)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14600" y="1121525"/>
            <a:ext cx="41574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교육내용1 : 십계명 (유대교, 정교회)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너희는 내 앞에서 다른 신을 모시지 못한다.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어떤 우상도 만들지 말고 절하지 마라.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너희는 주 하느님(하나님) 이름을 함부로 부르지 못한다.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안식일을 거룩하게 지켜라.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부모를 공경하라.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살인하지 마라.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간음하지 마라.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도적질하지 마라.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거짓 증언을 하지 마라.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네 이웃의 아내나 재물을 탐내지 마라.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687375" y="1121525"/>
            <a:ext cx="4157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교육내용2 : 불교 십계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살아있는 것을 죽이지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훔치지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음행하지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거짓말하지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술 마시지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향유(香油)를 바르거나 머리를 꾸미지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노래하고 춤추는 것을 보지도 듣지도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높고 넓은 큰 평상에 앉지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때가 아니면 먹지 말라. 곧, 정오가 지나면 먹지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금은 보화를 지니지 말라.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03.	</a:t>
            </a: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진행상황</a:t>
            </a: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03.	</a:t>
            </a: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진행상황</a:t>
            </a: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17211"/>
          <a:stretch/>
        </p:blipFill>
        <p:spPr>
          <a:xfrm>
            <a:off x="601575" y="545950"/>
            <a:ext cx="3318150" cy="42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350" y="545938"/>
            <a:ext cx="3398275" cy="4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751575" y="728750"/>
            <a:ext cx="104700" cy="399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5259400" y="595713"/>
            <a:ext cx="104700" cy="41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251545" y="474141"/>
            <a:ext cx="8640900" cy="4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4067944" y="55575"/>
            <a:ext cx="936000" cy="702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5364088" y="203761"/>
            <a:ext cx="3600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Never Forget</a:t>
            </a:r>
            <a:endParaRPr sz="13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251539" y="151725"/>
            <a:ext cx="2792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algun Gothic"/>
                <a:sym typeface="Malgun Gothic"/>
              </a:rPr>
              <a:t>03.	</a:t>
            </a:r>
            <a:r>
              <a:rPr lang="ko" sz="1300" b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진행상황</a:t>
            </a: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995936" y="359321"/>
            <a:ext cx="108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0</a:t>
            </a:r>
            <a:r>
              <a:rPr lang="ko" sz="240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sz="240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00" y="645925"/>
            <a:ext cx="1892200" cy="41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300" y="656956"/>
            <a:ext cx="1662550" cy="419041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1523100" y="719850"/>
            <a:ext cx="104700" cy="399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6047475" y="645925"/>
            <a:ext cx="104700" cy="406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932</Words>
  <Application>Microsoft Office PowerPoint</Application>
  <PresentationFormat>화면 슬라이드 쇼(16:9)</PresentationFormat>
  <Paragraphs>197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</vt:lpstr>
      <vt:lpstr>나눔스퀘어라운드 ExtraBold</vt:lpstr>
      <vt:lpstr>나눔스퀘어 Bold</vt:lpstr>
      <vt:lpstr>Arial</vt:lpstr>
      <vt:lpstr>Calibri</vt:lpstr>
      <vt:lpstr>Proxima Nova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(정보보안암호수학과)이윤진</cp:lastModifiedBy>
  <cp:revision>6</cp:revision>
  <dcterms:modified xsi:type="dcterms:W3CDTF">2020-06-09T13:12:43Z</dcterms:modified>
</cp:coreProperties>
</file>