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08a620fdb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808a620fdb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808a620fdb_2_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7b7a2cd9d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87b7a2cd9d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87b7a2cd9d_1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7b7a2cd9d_2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87b7a2cd9d_2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87b7a2cd9d_2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7b7a2cd9d_2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87b7a2cd9d_2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87b7a2cd9d_2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7b7a2cd9d_2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87b7a2cd9d_2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87b7a2cd9d_2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08a620fdb_2_9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808a620fdb_2_9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08a620fdb_2_5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808a620fdb_2_5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808a620fdb_2_5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08a620fdb_2_2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808a620fdb_2_2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808a620fdb_2_2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08a620fdb_2_2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808a620fdb_2_2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808a620fdb_2_2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7b7a2cd9d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87b7a2cd9d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87b7a2cd9d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7b7a2cd9d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87b7a2cd9d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87b7a2cd9d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7b7a2cd9d_1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87b7a2cd9d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87b7a2cd9d_1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7b7a2cd9d_2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87b7a2cd9d_2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87b7a2cd9d_2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7b7a2cd9d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87b7a2cd9d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87b7a2cd9d_1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D4E4D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PJNfdeJlstIlhWktTWNML4bhoZKEeBUq/view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그리기이(가) 표시된 사진&#10;&#10;자동 생성된 설명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7423" y="1828019"/>
            <a:ext cx="683027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/>
        </p:nvSpPr>
        <p:spPr>
          <a:xfrm>
            <a:off x="3481002" y="4946754"/>
            <a:ext cx="220133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b="0" i="0" sz="8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4548273" y="-7296"/>
            <a:ext cx="62356" cy="1846079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3981007" y="3528962"/>
            <a:ext cx="1196890" cy="226783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4065982" y="3515396"/>
            <a:ext cx="102693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고리고리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3065690" y="2557441"/>
            <a:ext cx="3031958" cy="1084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6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MoaYo</a:t>
            </a:r>
            <a:endParaRPr b="0" i="0" sz="6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4"/>
          <p:cNvGrpSpPr/>
          <p:nvPr/>
        </p:nvGrpSpPr>
        <p:grpSpPr>
          <a:xfrm>
            <a:off x="366031" y="822761"/>
            <a:ext cx="852525" cy="3497913"/>
            <a:chOff x="488041" y="1390600"/>
            <a:chExt cx="1136700" cy="4663884"/>
          </a:xfrm>
        </p:grpSpPr>
        <p:sp>
          <p:nvSpPr>
            <p:cNvPr id="237" name="Google Shape;237;p34"/>
            <p:cNvSpPr txBox="1"/>
            <p:nvPr/>
          </p:nvSpPr>
          <p:spPr>
            <a:xfrm>
              <a:off x="488041" y="1390600"/>
              <a:ext cx="11367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3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ko" sz="3300">
                  <a:solidFill>
                    <a:srgbClr val="A5A5A5"/>
                  </a:solidFill>
                </a:rPr>
                <a:t>8</a:t>
              </a:r>
              <a:endParaRPr sz="33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4"/>
            <p:cNvSpPr txBox="1"/>
            <p:nvPr/>
          </p:nvSpPr>
          <p:spPr>
            <a:xfrm rot="5400000">
              <a:off x="-295537" y="4533334"/>
              <a:ext cx="2703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BFBFBF"/>
                  </a:solidFill>
                </a:rPr>
                <a:t>피드백 답변 (1)</a:t>
              </a:r>
              <a:endParaRPr sz="12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9" name="Google Shape;239;p34"/>
            <p:cNvCxnSpPr/>
            <p:nvPr/>
          </p:nvCxnSpPr>
          <p:spPr>
            <a:xfrm>
              <a:off x="1056336" y="2238998"/>
              <a:ext cx="0" cy="888900"/>
            </a:xfrm>
            <a:prstGeom prst="straightConnector1">
              <a:avLst/>
            </a:prstGeom>
            <a:noFill/>
            <a:ln cap="flat" cmpd="sng" w="2857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0" name="Google Shape;240;p34"/>
          <p:cNvSpPr txBox="1"/>
          <p:nvPr/>
        </p:nvSpPr>
        <p:spPr>
          <a:xfrm>
            <a:off x="1585650" y="1062113"/>
            <a:ext cx="5972700" cy="30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ko" sz="1100">
                <a:solidFill>
                  <a:srgbClr val="FFFFFF"/>
                </a:solidFill>
              </a:rPr>
              <a:t>검색에 있어서 단순하게 최종 노드에서 루트까지에 나타나는 모든 키워드를 AND 조건으로 사용한다고 생각되는데, 사용자가 일일이 그 트리를 따라가는 대신에 그냥 바로 그 키워드들을 타이핑하여 검색하는 것이 더 빠를 수 있는데, 굳이 트리를 사용하는 이유가 무엇인지?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❖"/>
            </a:pPr>
            <a:r>
              <a:rPr lang="ko" sz="1100">
                <a:solidFill>
                  <a:srgbClr val="FFFFFF"/>
                </a:solidFill>
              </a:rPr>
              <a:t>키워드를 tree구조로 만드는 특별한 이유가 있을까요? 제안 내용이 해결하고자 하는 문제는 '인스타그램에서는 여러 키워드를 한꺼번에 검색하지 못한다' 인 것 같습니다. tree구조를 따를 필요 없이 곧바로 '여러 해시 태그 검색 가능' 하게 문제를 해결할 수 있지 않을까요? 도감도 비슷하게, 키워드의 묶음으로 표현해도 괜찮지 않을까 싶습니다. 만일 tree구조를 사용한 특별한 이유가 있다면 조금만 더 이 부분이 드러나게 보고서 등을 작성해주면 좋겠습니다.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➢"/>
            </a:pPr>
            <a:r>
              <a:rPr lang="ko" sz="1100">
                <a:solidFill>
                  <a:srgbClr val="FFFFFF"/>
                </a:solidFill>
              </a:rPr>
              <a:t>키워드 조합의 재사용, 분류를 제공하여 한 눈에 알아보기 쉽게 편의성 제공</a:t>
            </a:r>
            <a:endParaRPr sz="11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➢"/>
            </a:pPr>
            <a:r>
              <a:rPr lang="ko" sz="1100">
                <a:solidFill>
                  <a:srgbClr val="FFFFFF"/>
                </a:solidFill>
              </a:rPr>
              <a:t>단순 일회성 검색이 아닌, 관심 있는 키워드에 대한 지속적인 검색에 초점을 맞춤</a:t>
            </a:r>
            <a:endParaRPr sz="11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➢"/>
            </a:pPr>
            <a:r>
              <a:rPr lang="ko" sz="1100">
                <a:solidFill>
                  <a:srgbClr val="FFFFFF"/>
                </a:solidFill>
              </a:rPr>
              <a:t>다량의 키워드 조합을 분류하기 위해 파일 시스템에서 착안하여 트리 구조의 도감을 선택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35"/>
          <p:cNvGrpSpPr/>
          <p:nvPr/>
        </p:nvGrpSpPr>
        <p:grpSpPr>
          <a:xfrm>
            <a:off x="366031" y="822761"/>
            <a:ext cx="852525" cy="3497913"/>
            <a:chOff x="488041" y="1390600"/>
            <a:chExt cx="1136700" cy="4663884"/>
          </a:xfrm>
        </p:grpSpPr>
        <p:sp>
          <p:nvSpPr>
            <p:cNvPr id="247" name="Google Shape;247;p35"/>
            <p:cNvSpPr txBox="1"/>
            <p:nvPr/>
          </p:nvSpPr>
          <p:spPr>
            <a:xfrm>
              <a:off x="488041" y="1390600"/>
              <a:ext cx="11367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3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ko" sz="3300">
                  <a:solidFill>
                    <a:srgbClr val="A5A5A5"/>
                  </a:solidFill>
                </a:rPr>
                <a:t>9</a:t>
              </a:r>
              <a:endParaRPr sz="33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5"/>
            <p:cNvSpPr txBox="1"/>
            <p:nvPr/>
          </p:nvSpPr>
          <p:spPr>
            <a:xfrm rot="5400000">
              <a:off x="-295537" y="4533334"/>
              <a:ext cx="2703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BFBFBF"/>
                  </a:solidFill>
                </a:rPr>
                <a:t>피드백 답변 (2)</a:t>
              </a:r>
              <a:endParaRPr sz="12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9" name="Google Shape;249;p35"/>
            <p:cNvCxnSpPr/>
            <p:nvPr/>
          </p:nvCxnSpPr>
          <p:spPr>
            <a:xfrm>
              <a:off x="1056336" y="2238998"/>
              <a:ext cx="0" cy="888900"/>
            </a:xfrm>
            <a:prstGeom prst="straightConnector1">
              <a:avLst/>
            </a:prstGeom>
            <a:noFill/>
            <a:ln cap="flat" cmpd="sng" w="2857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50" name="Google Shape;250;p35"/>
          <p:cNvSpPr txBox="1"/>
          <p:nvPr/>
        </p:nvSpPr>
        <p:spPr>
          <a:xfrm>
            <a:off x="1655250" y="1941113"/>
            <a:ext cx="5833500" cy="1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ko" sz="1100">
                <a:solidFill>
                  <a:srgbClr val="FFFFFF"/>
                </a:solidFill>
              </a:rPr>
              <a:t>도감의 수가 많아질 가능성이 있는데, 도감 자체를 검색하는 기능이 있는지?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➢"/>
            </a:pPr>
            <a:r>
              <a:rPr lang="ko" sz="1100">
                <a:solidFill>
                  <a:srgbClr val="FFFFFF"/>
                </a:solidFill>
              </a:rPr>
              <a:t>앱 </a:t>
            </a:r>
            <a:r>
              <a:rPr lang="ko" sz="1100">
                <a:solidFill>
                  <a:srgbClr val="FFFFFF"/>
                </a:solidFill>
              </a:rPr>
              <a:t>내</a:t>
            </a:r>
            <a:r>
              <a:rPr lang="ko" sz="1100">
                <a:solidFill>
                  <a:srgbClr val="FFFFFF"/>
                </a:solidFill>
              </a:rPr>
              <a:t>부 도감 검색 - 사용자가 작성한 도감에 대해 제목으로 검색</a:t>
            </a:r>
            <a:endParaRPr sz="11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➢"/>
            </a:pPr>
            <a:r>
              <a:rPr lang="ko" sz="1100">
                <a:solidFill>
                  <a:srgbClr val="FFFFFF"/>
                </a:solidFill>
              </a:rPr>
              <a:t>공유된 도감 검색 - 도감의 작성자 혹은 키워드로 검색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36"/>
          <p:cNvGrpSpPr/>
          <p:nvPr/>
        </p:nvGrpSpPr>
        <p:grpSpPr>
          <a:xfrm>
            <a:off x="366031" y="822761"/>
            <a:ext cx="852525" cy="3497913"/>
            <a:chOff x="488041" y="1390600"/>
            <a:chExt cx="1136700" cy="4663884"/>
          </a:xfrm>
        </p:grpSpPr>
        <p:sp>
          <p:nvSpPr>
            <p:cNvPr id="257" name="Google Shape;257;p36"/>
            <p:cNvSpPr txBox="1"/>
            <p:nvPr/>
          </p:nvSpPr>
          <p:spPr>
            <a:xfrm>
              <a:off x="488041" y="1390600"/>
              <a:ext cx="11367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300">
                  <a:solidFill>
                    <a:srgbClr val="A5A5A5"/>
                  </a:solidFill>
                </a:rPr>
                <a:t>10</a:t>
              </a:r>
              <a:endParaRPr sz="33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6"/>
            <p:cNvSpPr txBox="1"/>
            <p:nvPr/>
          </p:nvSpPr>
          <p:spPr>
            <a:xfrm rot="5400000">
              <a:off x="-295537" y="4533334"/>
              <a:ext cx="2703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BFBFBF"/>
                  </a:solidFill>
                </a:rPr>
                <a:t>피드백 답변 (3)</a:t>
              </a:r>
              <a:endParaRPr sz="12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9" name="Google Shape;259;p36"/>
            <p:cNvCxnSpPr/>
            <p:nvPr/>
          </p:nvCxnSpPr>
          <p:spPr>
            <a:xfrm>
              <a:off x="1056336" y="2238998"/>
              <a:ext cx="0" cy="888900"/>
            </a:xfrm>
            <a:prstGeom prst="straightConnector1">
              <a:avLst/>
            </a:prstGeom>
            <a:noFill/>
            <a:ln cap="flat" cmpd="sng" w="2857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60" name="Google Shape;260;p36"/>
          <p:cNvSpPr txBox="1"/>
          <p:nvPr/>
        </p:nvSpPr>
        <p:spPr>
          <a:xfrm>
            <a:off x="1655250" y="1679700"/>
            <a:ext cx="5833500" cy="17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ko" sz="1100">
                <a:solidFill>
                  <a:srgbClr val="FFFFFF"/>
                </a:solidFill>
              </a:rPr>
              <a:t>검색시에 상위 계층과 하위계층을 동시에 수행하고 AND를 수행하는 것보다는 상위계층 검색을 먼저하고, 그 결과 내에서 하위계층을 검색하는 것이 성능이 더 낫지 않을까 생각됨.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➢"/>
            </a:pPr>
            <a:r>
              <a:rPr lang="ko" sz="1100">
                <a:solidFill>
                  <a:srgbClr val="FFFFFF"/>
                </a:solidFill>
              </a:rPr>
              <a:t>AND 연</a:t>
            </a:r>
            <a:r>
              <a:rPr lang="ko" sz="1100">
                <a:solidFill>
                  <a:srgbClr val="FFFFFF"/>
                </a:solidFill>
              </a:rPr>
              <a:t>산: 상수 시간 소요</a:t>
            </a:r>
            <a:endParaRPr sz="11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➢"/>
            </a:pPr>
            <a:r>
              <a:rPr lang="ko" sz="1100">
                <a:solidFill>
                  <a:srgbClr val="FFFFFF"/>
                </a:solidFill>
              </a:rPr>
              <a:t>인스타그램 페이지 로드, HTTP GET 응답: 많은 시간 소요</a:t>
            </a:r>
            <a:endParaRPr sz="11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➢"/>
            </a:pPr>
            <a:r>
              <a:rPr lang="ko" sz="1100">
                <a:solidFill>
                  <a:srgbClr val="FFFFFF"/>
                </a:solidFill>
              </a:rPr>
              <a:t>따라서 AND 연산의 개선으로 성능 상의 개선이 현재 프로젝트 진행 시간 대비 효율적이라고 보기 어려움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37"/>
          <p:cNvGrpSpPr/>
          <p:nvPr/>
        </p:nvGrpSpPr>
        <p:grpSpPr>
          <a:xfrm>
            <a:off x="366031" y="822761"/>
            <a:ext cx="852525" cy="3497913"/>
            <a:chOff x="488041" y="1390600"/>
            <a:chExt cx="1136700" cy="4663884"/>
          </a:xfrm>
        </p:grpSpPr>
        <p:sp>
          <p:nvSpPr>
            <p:cNvPr id="267" name="Google Shape;267;p37"/>
            <p:cNvSpPr txBox="1"/>
            <p:nvPr/>
          </p:nvSpPr>
          <p:spPr>
            <a:xfrm>
              <a:off x="488041" y="1390600"/>
              <a:ext cx="11367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300">
                  <a:solidFill>
                    <a:srgbClr val="A5A5A5"/>
                  </a:solidFill>
                </a:rPr>
                <a:t>11</a:t>
              </a:r>
              <a:endParaRPr sz="33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7"/>
            <p:cNvSpPr txBox="1"/>
            <p:nvPr/>
          </p:nvSpPr>
          <p:spPr>
            <a:xfrm rot="5400000">
              <a:off x="-295537" y="4533334"/>
              <a:ext cx="2703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BFBFBF"/>
                  </a:solidFill>
                </a:rPr>
                <a:t>피드백 답변 (4)</a:t>
              </a:r>
              <a:endParaRPr sz="12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9" name="Google Shape;269;p37"/>
            <p:cNvCxnSpPr/>
            <p:nvPr/>
          </p:nvCxnSpPr>
          <p:spPr>
            <a:xfrm>
              <a:off x="1056336" y="2238998"/>
              <a:ext cx="0" cy="888900"/>
            </a:xfrm>
            <a:prstGeom prst="straightConnector1">
              <a:avLst/>
            </a:prstGeom>
            <a:noFill/>
            <a:ln cap="flat" cmpd="sng" w="2857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0" name="Google Shape;270;p37"/>
          <p:cNvSpPr txBox="1"/>
          <p:nvPr/>
        </p:nvSpPr>
        <p:spPr>
          <a:xfrm>
            <a:off x="1655250" y="1352663"/>
            <a:ext cx="58335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ko" sz="1100">
                <a:solidFill>
                  <a:srgbClr val="FFFFFF"/>
                </a:solidFill>
              </a:rPr>
              <a:t>사진 검색 시에 실시간으로 인스타그램의 사진들을 크롤링한다고 하였는데, #유산슬 을 따로 검색한 결과와 #중화요리 를 따로 검색한 결과를 join하는 과정이 얼마나 잘 되는지가 의문입니다. 실제로 구현해봤을 때 정말 잘 나온다면 크게 문제될 사항은 아니겠으나, 여전히 성능적인 문제가 존재할 것 같다는 생각이 듭니다.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➢"/>
            </a:pPr>
            <a:r>
              <a:rPr lang="ko" sz="1100">
                <a:solidFill>
                  <a:srgbClr val="FFFFFF"/>
                </a:solidFill>
              </a:rPr>
              <a:t>해시태그</a:t>
            </a:r>
            <a:r>
              <a:rPr lang="ko" sz="1100">
                <a:solidFill>
                  <a:srgbClr val="FFFFFF"/>
                </a:solidFill>
              </a:rPr>
              <a:t>의 유이어들을 추가로 입력 받아 크롤링하게 하여 결과물의 양을 늘림</a:t>
            </a:r>
            <a:endParaRPr sz="11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➢"/>
            </a:pPr>
            <a:r>
              <a:rPr lang="ko" sz="1100">
                <a:solidFill>
                  <a:srgbClr val="FFFFFF"/>
                </a:solidFill>
              </a:rPr>
              <a:t>Join의 복잡도는 상위 M개, 하위 N개일 경우 O(MN)</a:t>
            </a:r>
            <a:endParaRPr sz="11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➢"/>
            </a:pPr>
            <a:r>
              <a:rPr lang="ko" sz="1100">
                <a:solidFill>
                  <a:srgbClr val="FFFFFF"/>
                </a:solidFill>
              </a:rPr>
              <a:t>이를 HashMap을 이용해 O(M)으로 낮추고, 고루틴을 사용하여 시간복잡도는 O(1)로, 공간복잡도는 그보다 훨씬 덜 증가하도록 최적화</a:t>
            </a:r>
            <a:endParaRPr sz="11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➢"/>
            </a:pPr>
            <a:r>
              <a:rPr lang="ko" sz="1100">
                <a:solidFill>
                  <a:srgbClr val="FFFFFF"/>
                </a:solidFill>
              </a:rPr>
              <a:t>No System Overhead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그리기이(가) 표시된 사진&#10;&#10;자동 생성된 설명" id="275" name="Google Shape;27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7423" y="1828019"/>
            <a:ext cx="683027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8"/>
          <p:cNvSpPr txBox="1"/>
          <p:nvPr/>
        </p:nvSpPr>
        <p:spPr>
          <a:xfrm>
            <a:off x="1905224" y="2512629"/>
            <a:ext cx="5333554" cy="3577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900"/>
              <a:buFont typeface="Arial"/>
              <a:buNone/>
            </a:pPr>
            <a:r>
              <a:rPr lang="ko" sz="19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b="0" i="0" sz="19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3481002" y="4946754"/>
            <a:ext cx="220133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b="0" i="0" sz="8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8"/>
          <p:cNvSpPr/>
          <p:nvPr/>
        </p:nvSpPr>
        <p:spPr>
          <a:xfrm>
            <a:off x="4548273" y="-7296"/>
            <a:ext cx="62356" cy="1846079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8"/>
          <p:cNvSpPr/>
          <p:nvPr/>
        </p:nvSpPr>
        <p:spPr>
          <a:xfrm>
            <a:off x="3981007" y="3098116"/>
            <a:ext cx="1196890" cy="226783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8"/>
          <p:cNvSpPr txBox="1"/>
          <p:nvPr/>
        </p:nvSpPr>
        <p:spPr>
          <a:xfrm>
            <a:off x="4068200" y="3084549"/>
            <a:ext cx="102693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고리고리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1882304" y="1707929"/>
            <a:ext cx="1626951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MoaYo</a:t>
            </a:r>
            <a:endParaRPr sz="21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1882304" y="2048462"/>
            <a:ext cx="1626951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내 손안의 도감</a:t>
            </a:r>
            <a:endParaRPr sz="1100"/>
          </a:p>
        </p:txBody>
      </p:sp>
      <p:sp>
        <p:nvSpPr>
          <p:cNvPr id="143" name="Google Shape;143;p26"/>
          <p:cNvSpPr/>
          <p:nvPr/>
        </p:nvSpPr>
        <p:spPr>
          <a:xfrm>
            <a:off x="1969852" y="2515826"/>
            <a:ext cx="474224" cy="656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1882301" y="2993477"/>
            <a:ext cx="616086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인스타그램의 검색, 저장, 공유에 대한 문제점을 보완하기 위해, 사용자가 직접 만들 수 있는 계층</a:t>
            </a:r>
            <a:r>
              <a:rPr lang="ko" sz="1100">
                <a:solidFill>
                  <a:srgbClr val="A5A5A5"/>
                </a:solidFill>
              </a:rPr>
              <a:t> </a:t>
            </a:r>
            <a:r>
              <a:rPr lang="ko" sz="11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구조</a:t>
            </a:r>
            <a:r>
              <a:rPr lang="ko" sz="1100">
                <a:solidFill>
                  <a:srgbClr val="A5A5A5"/>
                </a:solidFill>
              </a:rPr>
              <a:t>의 검색을</a:t>
            </a:r>
            <a:r>
              <a:rPr lang="ko" sz="11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100">
                <a:solidFill>
                  <a:srgbClr val="A5A5A5"/>
                </a:solidFill>
              </a:rPr>
              <a:t>통해</a:t>
            </a:r>
            <a:r>
              <a:rPr lang="ko" sz="11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100">
                <a:solidFill>
                  <a:srgbClr val="A5A5A5"/>
                </a:solidFill>
              </a:rPr>
              <a:t>더욱 정교한 검색 결과를 제공하고</a:t>
            </a:r>
            <a:r>
              <a:rPr lang="ko" sz="11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" sz="1100">
                <a:solidFill>
                  <a:srgbClr val="A5A5A5"/>
                </a:solidFill>
              </a:rPr>
              <a:t>이를 이용하여 </a:t>
            </a:r>
            <a:r>
              <a:rPr lang="ko" sz="11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‘도감’</a:t>
            </a:r>
            <a:r>
              <a:rPr lang="ko" sz="1100">
                <a:solidFill>
                  <a:srgbClr val="A5A5A5"/>
                </a:solidFill>
              </a:rPr>
              <a:t>의 형태로 저장하고 </a:t>
            </a:r>
            <a:r>
              <a:rPr lang="ko" sz="11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타 사용자들과 공유할 수 있는 </a:t>
            </a:r>
            <a:r>
              <a:rPr lang="ko" sz="1100">
                <a:solidFill>
                  <a:srgbClr val="A5A5A5"/>
                </a:solidFill>
              </a:rPr>
              <a:t>서비스</a:t>
            </a:r>
            <a:endParaRPr sz="11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3481002" y="4946754"/>
            <a:ext cx="220133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26"/>
          <p:cNvGrpSpPr/>
          <p:nvPr/>
        </p:nvGrpSpPr>
        <p:grpSpPr>
          <a:xfrm>
            <a:off x="366031" y="822761"/>
            <a:ext cx="852443" cy="3497977"/>
            <a:chOff x="488041" y="1390600"/>
            <a:chExt cx="1136591" cy="4663970"/>
          </a:xfrm>
        </p:grpSpPr>
        <p:sp>
          <p:nvSpPr>
            <p:cNvPr id="147" name="Google Shape;147;p26"/>
            <p:cNvSpPr txBox="1"/>
            <p:nvPr/>
          </p:nvSpPr>
          <p:spPr>
            <a:xfrm>
              <a:off x="488041" y="1390600"/>
              <a:ext cx="1136591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3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ko" sz="3300">
                  <a:solidFill>
                    <a:srgbClr val="A5A5A5"/>
                  </a:solidFill>
                </a:rPr>
                <a:t>0</a:t>
              </a:r>
              <a:endParaRPr sz="33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6"/>
            <p:cNvSpPr txBox="1"/>
            <p:nvPr/>
          </p:nvSpPr>
          <p:spPr>
            <a:xfrm rot="5400000">
              <a:off x="-295507" y="4533450"/>
              <a:ext cx="270368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rPr>
                <a:t>What is MoaYo?</a:t>
              </a:r>
              <a:endParaRPr sz="12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9" name="Google Shape;149;p26"/>
            <p:cNvCxnSpPr/>
            <p:nvPr/>
          </p:nvCxnSpPr>
          <p:spPr>
            <a:xfrm>
              <a:off x="1056336" y="2238998"/>
              <a:ext cx="0" cy="888763"/>
            </a:xfrm>
            <a:prstGeom prst="straightConnector1">
              <a:avLst/>
            </a:prstGeom>
            <a:noFill/>
            <a:ln cap="flat" cmpd="sng" w="2857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/>
        </p:nvSpPr>
        <p:spPr>
          <a:xfrm>
            <a:off x="3481002" y="4946754"/>
            <a:ext cx="220133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Copyright ⓒ Slug. All right reserved.</a:t>
            </a:r>
            <a:endParaRPr sz="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27"/>
          <p:cNvGrpSpPr/>
          <p:nvPr/>
        </p:nvGrpSpPr>
        <p:grpSpPr>
          <a:xfrm>
            <a:off x="366031" y="822761"/>
            <a:ext cx="852443" cy="3497977"/>
            <a:chOff x="488041" y="1390600"/>
            <a:chExt cx="1136591" cy="4663970"/>
          </a:xfrm>
        </p:grpSpPr>
        <p:sp>
          <p:nvSpPr>
            <p:cNvPr id="157" name="Google Shape;157;p27"/>
            <p:cNvSpPr txBox="1"/>
            <p:nvPr/>
          </p:nvSpPr>
          <p:spPr>
            <a:xfrm>
              <a:off x="488041" y="1390600"/>
              <a:ext cx="1136591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3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ko" sz="3300">
                  <a:solidFill>
                    <a:srgbClr val="A5A5A5"/>
                  </a:solidFill>
                </a:rPr>
                <a:t>1</a:t>
              </a:r>
              <a:endParaRPr sz="33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7"/>
            <p:cNvSpPr txBox="1"/>
            <p:nvPr/>
          </p:nvSpPr>
          <p:spPr>
            <a:xfrm rot="5400000">
              <a:off x="-295507" y="4533450"/>
              <a:ext cx="270368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rPr>
                <a:t>MoaYo 의 주요 기능</a:t>
              </a:r>
              <a:endParaRPr sz="12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9" name="Google Shape;159;p27"/>
            <p:cNvCxnSpPr/>
            <p:nvPr/>
          </p:nvCxnSpPr>
          <p:spPr>
            <a:xfrm>
              <a:off x="1056336" y="2238998"/>
              <a:ext cx="0" cy="888763"/>
            </a:xfrm>
            <a:prstGeom prst="straightConnector1">
              <a:avLst/>
            </a:prstGeom>
            <a:noFill/>
            <a:ln cap="flat" cmpd="sng" w="2857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3481002" y="844528"/>
            <a:ext cx="594000" cy="5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503443" y="2802398"/>
            <a:ext cx="594000" cy="5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4005171" y="956571"/>
            <a:ext cx="2483276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Meta Search     </a:t>
            </a:r>
            <a:endParaRPr b="1"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2027612" y="2721268"/>
            <a:ext cx="1984534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Hierarchical </a:t>
            </a:r>
            <a:br>
              <a:rPr b="1" lang="ko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Bookmark  </a:t>
            </a:r>
            <a:endParaRPr b="1"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27"/>
          <p:cNvGrpSpPr/>
          <p:nvPr/>
        </p:nvGrpSpPr>
        <p:grpSpPr>
          <a:xfrm>
            <a:off x="5440363" y="2788122"/>
            <a:ext cx="594000" cy="594000"/>
            <a:chOff x="8655579" y="5667247"/>
            <a:chExt cx="792000" cy="792000"/>
          </a:xfrm>
        </p:grpSpPr>
        <p:pic>
          <p:nvPicPr>
            <p:cNvPr id="165" name="Google Shape;165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655579" y="5667247"/>
              <a:ext cx="792000" cy="79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27"/>
            <p:cNvSpPr/>
            <p:nvPr/>
          </p:nvSpPr>
          <p:spPr>
            <a:xfrm>
              <a:off x="8925579" y="5803867"/>
              <a:ext cx="252000" cy="259380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8655579" y="5716824"/>
              <a:ext cx="252000" cy="259380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68" name="Google Shape;168;p27"/>
            <p:cNvPicPr preferRelativeResize="0"/>
            <p:nvPr/>
          </p:nvPicPr>
          <p:blipFill rotWithShape="1">
            <a:blip r:embed="rId5">
              <a:alphaModFix/>
            </a:blip>
            <a:srcRect b="68924" l="68684" r="0" t="1"/>
            <a:stretch/>
          </p:blipFill>
          <p:spPr>
            <a:xfrm>
              <a:off x="8929563" y="5803867"/>
              <a:ext cx="248016" cy="2461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27"/>
            <p:cNvPicPr preferRelativeResize="0"/>
            <p:nvPr/>
          </p:nvPicPr>
          <p:blipFill rotWithShape="1">
            <a:blip r:embed="rId5">
              <a:alphaModFix/>
            </a:blip>
            <a:srcRect b="68924" l="68684" r="0" t="1"/>
            <a:stretch/>
          </p:blipFill>
          <p:spPr>
            <a:xfrm>
              <a:off x="8655579" y="5730089"/>
              <a:ext cx="248016" cy="2461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27"/>
          <p:cNvSpPr txBox="1"/>
          <p:nvPr/>
        </p:nvSpPr>
        <p:spPr>
          <a:xfrm>
            <a:off x="6034363" y="2905934"/>
            <a:ext cx="2171508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Publishing     </a:t>
            </a:r>
            <a:endParaRPr b="1"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8"/>
          <p:cNvGrpSpPr/>
          <p:nvPr/>
        </p:nvGrpSpPr>
        <p:grpSpPr>
          <a:xfrm>
            <a:off x="366031" y="822761"/>
            <a:ext cx="852443" cy="3497977"/>
            <a:chOff x="488041" y="1390600"/>
            <a:chExt cx="1136591" cy="4663970"/>
          </a:xfrm>
        </p:grpSpPr>
        <p:sp>
          <p:nvSpPr>
            <p:cNvPr id="177" name="Google Shape;177;p28"/>
            <p:cNvSpPr txBox="1"/>
            <p:nvPr/>
          </p:nvSpPr>
          <p:spPr>
            <a:xfrm>
              <a:off x="488041" y="1390600"/>
              <a:ext cx="1136591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3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ko" sz="3300">
                  <a:solidFill>
                    <a:srgbClr val="A5A5A5"/>
                  </a:solidFill>
                </a:rPr>
                <a:t>2</a:t>
              </a:r>
              <a:endParaRPr sz="33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8"/>
            <p:cNvSpPr txBox="1"/>
            <p:nvPr/>
          </p:nvSpPr>
          <p:spPr>
            <a:xfrm rot="5400000">
              <a:off x="-295507" y="4533450"/>
              <a:ext cx="270368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BFBFBF"/>
                  </a:solidFill>
                </a:rPr>
                <a:t>프로젝트 진행 상황</a:t>
              </a:r>
              <a:endParaRPr sz="12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" name="Google Shape;179;p28"/>
            <p:cNvCxnSpPr/>
            <p:nvPr/>
          </p:nvCxnSpPr>
          <p:spPr>
            <a:xfrm>
              <a:off x="1056336" y="2238998"/>
              <a:ext cx="0" cy="888763"/>
            </a:xfrm>
            <a:prstGeom prst="straightConnector1">
              <a:avLst/>
            </a:prstGeom>
            <a:noFill/>
            <a:ln cap="flat" cmpd="sng" w="2857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80" name="Google Shape;180;p28" title="moayo_dem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2807" y="285750"/>
            <a:ext cx="24384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9"/>
          <p:cNvGrpSpPr/>
          <p:nvPr/>
        </p:nvGrpSpPr>
        <p:grpSpPr>
          <a:xfrm>
            <a:off x="366031" y="822761"/>
            <a:ext cx="852525" cy="3497913"/>
            <a:chOff x="488041" y="1390600"/>
            <a:chExt cx="1136700" cy="4663884"/>
          </a:xfrm>
        </p:grpSpPr>
        <p:sp>
          <p:nvSpPr>
            <p:cNvPr id="187" name="Google Shape;187;p29"/>
            <p:cNvSpPr txBox="1"/>
            <p:nvPr/>
          </p:nvSpPr>
          <p:spPr>
            <a:xfrm>
              <a:off x="488041" y="1390600"/>
              <a:ext cx="11367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3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ko" sz="3300">
                  <a:solidFill>
                    <a:srgbClr val="A5A5A5"/>
                  </a:solidFill>
                </a:rPr>
                <a:t>3</a:t>
              </a:r>
              <a:endParaRPr sz="33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9"/>
            <p:cNvSpPr txBox="1"/>
            <p:nvPr/>
          </p:nvSpPr>
          <p:spPr>
            <a:xfrm rot="5400000">
              <a:off x="-295537" y="4533334"/>
              <a:ext cx="2703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BFBFBF"/>
                  </a:solidFill>
                </a:rPr>
                <a:t>프로젝트 진행 상황: 검</a:t>
              </a:r>
              <a:r>
                <a:rPr lang="ko" sz="1200">
                  <a:solidFill>
                    <a:srgbClr val="BFBFBF"/>
                  </a:solidFill>
                </a:rPr>
                <a:t>색 서버</a:t>
              </a:r>
              <a:endParaRPr sz="12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9" name="Google Shape;189;p29"/>
            <p:cNvCxnSpPr/>
            <p:nvPr/>
          </p:nvCxnSpPr>
          <p:spPr>
            <a:xfrm>
              <a:off x="1056336" y="2238998"/>
              <a:ext cx="0" cy="888900"/>
            </a:xfrm>
            <a:prstGeom prst="straightConnector1">
              <a:avLst/>
            </a:prstGeom>
            <a:noFill/>
            <a:ln cap="flat" cmpd="sng" w="2857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90" name="Google Shape;190;p29"/>
          <p:cNvSpPr txBox="1"/>
          <p:nvPr/>
        </p:nvSpPr>
        <p:spPr>
          <a:xfrm>
            <a:off x="1960800" y="1954200"/>
            <a:ext cx="52224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ko">
                <a:solidFill>
                  <a:srgbClr val="FFFFFF"/>
                </a:solidFill>
              </a:rPr>
              <a:t>인스타그</a:t>
            </a:r>
            <a:r>
              <a:rPr lang="ko">
                <a:solidFill>
                  <a:srgbClr val="FFFFFF"/>
                </a:solidFill>
              </a:rPr>
              <a:t>램 크롤링 및 </a:t>
            </a:r>
            <a:r>
              <a:rPr lang="ko">
                <a:solidFill>
                  <a:srgbClr val="FFFFFF"/>
                </a:solidFill>
              </a:rPr>
              <a:t>메</a:t>
            </a:r>
            <a:r>
              <a:rPr lang="ko">
                <a:solidFill>
                  <a:srgbClr val="FFFFFF"/>
                </a:solidFill>
              </a:rPr>
              <a:t>타 검색 기능에 대한 구현 및 최적화 완료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ko">
                <a:solidFill>
                  <a:srgbClr val="FFFFFF"/>
                </a:solidFill>
              </a:rPr>
              <a:t>서버 구축 완료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ko">
                <a:solidFill>
                  <a:srgbClr val="FFFFFF"/>
                </a:solidFill>
              </a:rPr>
              <a:t>모바일과의 통신 테스트 완료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30"/>
          <p:cNvGrpSpPr/>
          <p:nvPr/>
        </p:nvGrpSpPr>
        <p:grpSpPr>
          <a:xfrm>
            <a:off x="366031" y="822761"/>
            <a:ext cx="852525" cy="3497913"/>
            <a:chOff x="488041" y="1390600"/>
            <a:chExt cx="1136700" cy="4663884"/>
          </a:xfrm>
        </p:grpSpPr>
        <p:sp>
          <p:nvSpPr>
            <p:cNvPr id="197" name="Google Shape;197;p30"/>
            <p:cNvSpPr txBox="1"/>
            <p:nvPr/>
          </p:nvSpPr>
          <p:spPr>
            <a:xfrm>
              <a:off x="488041" y="1390600"/>
              <a:ext cx="11367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3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ko" sz="3300">
                  <a:solidFill>
                    <a:srgbClr val="A5A5A5"/>
                  </a:solidFill>
                </a:rPr>
                <a:t>4</a:t>
              </a:r>
              <a:endParaRPr sz="33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0"/>
            <p:cNvSpPr txBox="1"/>
            <p:nvPr/>
          </p:nvSpPr>
          <p:spPr>
            <a:xfrm rot="5400000">
              <a:off x="-295537" y="4533334"/>
              <a:ext cx="2703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BFBFBF"/>
                  </a:solidFill>
                </a:rPr>
                <a:t>프로젝트 진행 상황: 공유 서버</a:t>
              </a:r>
              <a:endParaRPr sz="12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9" name="Google Shape;199;p30"/>
            <p:cNvCxnSpPr/>
            <p:nvPr/>
          </p:nvCxnSpPr>
          <p:spPr>
            <a:xfrm>
              <a:off x="1056336" y="2238998"/>
              <a:ext cx="0" cy="888900"/>
            </a:xfrm>
            <a:prstGeom prst="straightConnector1">
              <a:avLst/>
            </a:prstGeom>
            <a:noFill/>
            <a:ln cap="flat" cmpd="sng" w="2857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0" name="Google Shape;200;p30"/>
          <p:cNvSpPr txBox="1"/>
          <p:nvPr/>
        </p:nvSpPr>
        <p:spPr>
          <a:xfrm>
            <a:off x="1960800" y="1954200"/>
            <a:ext cx="52224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ko">
                <a:solidFill>
                  <a:srgbClr val="FFFFFF"/>
                </a:solidFill>
              </a:rPr>
              <a:t>도감 저장/검색/수정/삭제/공유 기능 구현 완료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ko">
                <a:solidFill>
                  <a:srgbClr val="FFFFFF"/>
                </a:solidFill>
              </a:rPr>
              <a:t>서버 구축 완료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ko">
                <a:solidFill>
                  <a:srgbClr val="FFFFFF"/>
                </a:solidFill>
              </a:rPr>
              <a:t>모바일과의 통신 테스트 완료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31"/>
          <p:cNvGrpSpPr/>
          <p:nvPr/>
        </p:nvGrpSpPr>
        <p:grpSpPr>
          <a:xfrm>
            <a:off x="366031" y="822761"/>
            <a:ext cx="852525" cy="3867139"/>
            <a:chOff x="488041" y="1390600"/>
            <a:chExt cx="1136700" cy="5156185"/>
          </a:xfrm>
        </p:grpSpPr>
        <p:sp>
          <p:nvSpPr>
            <p:cNvPr id="207" name="Google Shape;207;p31"/>
            <p:cNvSpPr txBox="1"/>
            <p:nvPr/>
          </p:nvSpPr>
          <p:spPr>
            <a:xfrm>
              <a:off x="488041" y="1390600"/>
              <a:ext cx="11367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3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ko" sz="3300">
                  <a:solidFill>
                    <a:srgbClr val="A5A5A5"/>
                  </a:solidFill>
                </a:rPr>
                <a:t>5</a:t>
              </a:r>
              <a:endParaRPr sz="33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1"/>
            <p:cNvSpPr txBox="1"/>
            <p:nvPr/>
          </p:nvSpPr>
          <p:spPr>
            <a:xfrm rot="5400000">
              <a:off x="-541700" y="4779485"/>
              <a:ext cx="3195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BFBFBF"/>
                  </a:solidFill>
                </a:rPr>
                <a:t>프로젝트 진행 상황: 모바</a:t>
              </a:r>
              <a:r>
                <a:rPr lang="ko" sz="1200">
                  <a:solidFill>
                    <a:srgbClr val="BFBFBF"/>
                  </a:solidFill>
                </a:rPr>
                <a:t>일(백엔드)</a:t>
              </a:r>
              <a:endParaRPr sz="12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9" name="Google Shape;209;p31"/>
            <p:cNvCxnSpPr/>
            <p:nvPr/>
          </p:nvCxnSpPr>
          <p:spPr>
            <a:xfrm>
              <a:off x="1056336" y="2238998"/>
              <a:ext cx="0" cy="888900"/>
            </a:xfrm>
            <a:prstGeom prst="straightConnector1">
              <a:avLst/>
            </a:prstGeom>
            <a:noFill/>
            <a:ln cap="flat" cmpd="sng" w="2857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0" name="Google Shape;210;p31"/>
          <p:cNvSpPr txBox="1"/>
          <p:nvPr/>
        </p:nvSpPr>
        <p:spPr>
          <a:xfrm>
            <a:off x="1960800" y="1954200"/>
            <a:ext cx="52224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ko">
                <a:solidFill>
                  <a:srgbClr val="FFFFFF"/>
                </a:solidFill>
              </a:rPr>
              <a:t>도감 관련 비즈니스 로직 및 스토리지 모듈</a:t>
            </a:r>
            <a:r>
              <a:rPr lang="ko">
                <a:solidFill>
                  <a:srgbClr val="FFFFFF"/>
                </a:solidFill>
              </a:rPr>
              <a:t> 구현 완료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ko">
                <a:solidFill>
                  <a:srgbClr val="FFFFFF"/>
                </a:solidFill>
              </a:rPr>
              <a:t>유사</a:t>
            </a:r>
            <a:r>
              <a:rPr lang="ko">
                <a:solidFill>
                  <a:srgbClr val="FFFFFF"/>
                </a:solidFill>
              </a:rPr>
              <a:t>어 태그 크롤링 유틸 구현 완료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ko">
                <a:solidFill>
                  <a:srgbClr val="FFFFFF"/>
                </a:solidFill>
              </a:rPr>
              <a:t>검</a:t>
            </a:r>
            <a:r>
              <a:rPr lang="ko">
                <a:solidFill>
                  <a:srgbClr val="FFFFFF"/>
                </a:solidFill>
              </a:rPr>
              <a:t>색/공유 서버와의 통신 테스트 완료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32"/>
          <p:cNvGrpSpPr/>
          <p:nvPr/>
        </p:nvGrpSpPr>
        <p:grpSpPr>
          <a:xfrm>
            <a:off x="366031" y="822761"/>
            <a:ext cx="852525" cy="4006864"/>
            <a:chOff x="488041" y="1390600"/>
            <a:chExt cx="1136700" cy="5342485"/>
          </a:xfrm>
        </p:grpSpPr>
        <p:sp>
          <p:nvSpPr>
            <p:cNvPr id="217" name="Google Shape;217;p32"/>
            <p:cNvSpPr txBox="1"/>
            <p:nvPr/>
          </p:nvSpPr>
          <p:spPr>
            <a:xfrm>
              <a:off x="488041" y="1390600"/>
              <a:ext cx="11367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3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ko" sz="3300">
                  <a:solidFill>
                    <a:srgbClr val="A5A5A5"/>
                  </a:solidFill>
                </a:rPr>
                <a:t>6</a:t>
              </a:r>
              <a:endParaRPr sz="33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2"/>
            <p:cNvSpPr txBox="1"/>
            <p:nvPr/>
          </p:nvSpPr>
          <p:spPr>
            <a:xfrm rot="5400000">
              <a:off x="-634850" y="4872635"/>
              <a:ext cx="3382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BFBFBF"/>
                  </a:solidFill>
                </a:rPr>
                <a:t>프로젝트 진행 상황: 모바일(프론트엔드)</a:t>
              </a:r>
              <a:endParaRPr sz="12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9" name="Google Shape;219;p32"/>
            <p:cNvCxnSpPr/>
            <p:nvPr/>
          </p:nvCxnSpPr>
          <p:spPr>
            <a:xfrm>
              <a:off x="1056336" y="2238998"/>
              <a:ext cx="0" cy="888900"/>
            </a:xfrm>
            <a:prstGeom prst="straightConnector1">
              <a:avLst/>
            </a:prstGeom>
            <a:noFill/>
            <a:ln cap="flat" cmpd="sng" w="2857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20" name="Google Shape;220;p32"/>
          <p:cNvSpPr txBox="1"/>
          <p:nvPr/>
        </p:nvSpPr>
        <p:spPr>
          <a:xfrm>
            <a:off x="1960800" y="1329000"/>
            <a:ext cx="5222400" cy="24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ko">
                <a:solidFill>
                  <a:srgbClr val="FFFFFF"/>
                </a:solidFill>
              </a:rPr>
              <a:t>메인 화면</a:t>
            </a:r>
            <a:r>
              <a:rPr lang="ko">
                <a:solidFill>
                  <a:srgbClr val="FFFFFF"/>
                </a:solidFill>
              </a:rPr>
              <a:t> 구현 완료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ko">
                <a:solidFill>
                  <a:srgbClr val="FFFFFF"/>
                </a:solidFill>
              </a:rPr>
              <a:t>나</a:t>
            </a:r>
            <a:r>
              <a:rPr lang="ko">
                <a:solidFill>
                  <a:srgbClr val="FFFFFF"/>
                </a:solidFill>
              </a:rPr>
              <a:t>의 도감 화면 구현 완료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ko">
                <a:solidFill>
                  <a:srgbClr val="FFFFFF"/>
                </a:solidFill>
              </a:rPr>
              <a:t>도감 상세 화면 구현 완료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ko">
                <a:solidFill>
                  <a:srgbClr val="FFFFFF"/>
                </a:solidFill>
              </a:rPr>
              <a:t>검색 결과 화면 구현 완료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ko">
                <a:solidFill>
                  <a:srgbClr val="FFFFFF"/>
                </a:solidFill>
              </a:rPr>
              <a:t>백엔드와의 통신 테스트 완료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ko">
                <a:solidFill>
                  <a:srgbClr val="FFFFFF"/>
                </a:solidFill>
              </a:rPr>
              <a:t>디자</a:t>
            </a:r>
            <a:r>
              <a:rPr lang="ko">
                <a:solidFill>
                  <a:srgbClr val="FFFFFF"/>
                </a:solidFill>
              </a:rPr>
              <a:t>인 대부분 적용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33"/>
          <p:cNvGrpSpPr/>
          <p:nvPr/>
        </p:nvGrpSpPr>
        <p:grpSpPr>
          <a:xfrm>
            <a:off x="366031" y="822761"/>
            <a:ext cx="852525" cy="3497913"/>
            <a:chOff x="488041" y="1390600"/>
            <a:chExt cx="1136700" cy="4663884"/>
          </a:xfrm>
        </p:grpSpPr>
        <p:sp>
          <p:nvSpPr>
            <p:cNvPr id="227" name="Google Shape;227;p33"/>
            <p:cNvSpPr txBox="1"/>
            <p:nvPr/>
          </p:nvSpPr>
          <p:spPr>
            <a:xfrm>
              <a:off x="488041" y="1390600"/>
              <a:ext cx="11367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3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ko" sz="3300">
                  <a:solidFill>
                    <a:srgbClr val="A5A5A5"/>
                  </a:solidFill>
                </a:rPr>
                <a:t>7</a:t>
              </a:r>
              <a:endParaRPr sz="33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3"/>
            <p:cNvSpPr txBox="1"/>
            <p:nvPr/>
          </p:nvSpPr>
          <p:spPr>
            <a:xfrm rot="5400000">
              <a:off x="-295537" y="4533334"/>
              <a:ext cx="2703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BFBFBF"/>
                  </a:solidFill>
                </a:rPr>
                <a:t>프로젝트 진행 상황: TODO</a:t>
              </a:r>
              <a:endParaRPr sz="12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9" name="Google Shape;229;p33"/>
            <p:cNvCxnSpPr/>
            <p:nvPr/>
          </p:nvCxnSpPr>
          <p:spPr>
            <a:xfrm>
              <a:off x="1056336" y="2238998"/>
              <a:ext cx="0" cy="888900"/>
            </a:xfrm>
            <a:prstGeom prst="straightConnector1">
              <a:avLst/>
            </a:prstGeom>
            <a:noFill/>
            <a:ln cap="flat" cmpd="sng" w="2857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0" name="Google Shape;230;p33"/>
          <p:cNvSpPr txBox="1"/>
          <p:nvPr/>
        </p:nvSpPr>
        <p:spPr>
          <a:xfrm>
            <a:off x="1857450" y="1628507"/>
            <a:ext cx="5429100" cy="1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ko">
                <a:solidFill>
                  <a:srgbClr val="FFFFFF"/>
                </a:solidFill>
              </a:rPr>
              <a:t>검</a:t>
            </a:r>
            <a:r>
              <a:rPr lang="ko">
                <a:solidFill>
                  <a:srgbClr val="FFFFFF"/>
                </a:solidFill>
              </a:rPr>
              <a:t>색/공유 서버: AWS EC2 배포, 로그 및 주석, 문서화 작업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ko">
                <a:solidFill>
                  <a:srgbClr val="FFFFFF"/>
                </a:solidFill>
              </a:rPr>
              <a:t>모바일(백엔드): 서버 배포 이후 내부 property 변경, 서비스 통합 테스트, 로그 및 주석 작업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ko">
                <a:solidFill>
                  <a:srgbClr val="FFFFFF"/>
                </a:solidFill>
              </a:rPr>
              <a:t>모바일(프론트엔드): 디버깅, 주석 작업, 디자인 적용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회색조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