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0" r:id="rId5"/>
    <p:sldId id="261" r:id="rId6"/>
    <p:sldId id="258" r:id="rId7"/>
    <p:sldId id="266" r:id="rId8"/>
    <p:sldId id="262" r:id="rId9"/>
    <p:sldId id="273" r:id="rId10"/>
    <p:sldId id="286" r:id="rId11"/>
    <p:sldId id="267" r:id="rId12"/>
    <p:sldId id="257" r:id="rId13"/>
    <p:sldId id="288" r:id="rId14"/>
    <p:sldId id="285" r:id="rId15"/>
    <p:sldId id="278" r:id="rId16"/>
    <p:sldId id="280" r:id="rId17"/>
    <p:sldId id="281" r:id="rId18"/>
    <p:sldId id="282" r:id="rId19"/>
    <p:sldId id="284" r:id="rId20"/>
    <p:sldId id="283" r:id="rId21"/>
    <p:sldId id="277" r:id="rId22"/>
    <p:sldId id="269" r:id="rId23"/>
    <p:sldId id="28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0796F-12F4-4637-BDAF-64D78CDE08A0}" v="1246" dt="2021-03-31T16:19:39.503"/>
    <p1510:client id="{5EE8028F-A9EE-4011-AFB0-F2BB5001EDA5}" v="195" dt="2021-04-02T10:05:58.713"/>
    <p1510:client id="{6F451BF9-24E6-4F36-9F15-F9510D3FCEBA}" v="292" dt="2021-04-04T08:09:02.621"/>
    <p1510:client id="{75B7EA4B-934D-431F-98CA-6EC45EC40B81}" v="238" dt="2021-03-30T12:25:50.144"/>
    <p1510:client id="{8C6AAC27-3286-4E3A-9432-449C5A0A7738}" v="710" dt="2021-03-28T09:16:28.671"/>
    <p1510:client id="{8DC6E534-08B6-421D-B99D-CB5AE389A091}" v="277" dt="2021-04-02T09:53:02.535"/>
    <p1510:client id="{DC6D9006-7BF5-4496-ADC8-B3070DD6D644}" v="18" dt="2021-04-04T11:20:36.641"/>
    <p1510:client id="{DE1F6A1C-19D1-4443-B0DF-B8112A267284}" v="45" dt="2021-03-30T12:12:49.069"/>
    <p1510:client id="{ECF4731C-68D6-485A-833B-7BE428982F3F}" v="21" dt="2021-03-31T09:51:18.846"/>
    <p1510:client id="{F0149794-E75E-4ED2-AA5B-2F278CE5E81A}" v="181" dt="2021-03-30T10:25:08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gb0mqLMcjY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9977" y="-37955"/>
            <a:ext cx="9144000" cy="2387600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Play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Maker</a:t>
            </a:r>
            <a:endParaRPr lang="ko-KR" altLang="en-US" dirty="0" err="1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534BFE9-D18C-4EF3-976D-49A9762BE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국민대학교 소프트웨어학부 </a:t>
            </a:r>
            <a:r>
              <a:rPr lang="ko-KR" altLang="en-US" dirty="0" err="1"/>
              <a:t>캡스톤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F54F-40DA-46B9-B681-77D4031C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서비스 소개</a:t>
            </a:r>
            <a:endParaRPr lang="ko-KR" altLang="en-US" dirty="0"/>
          </a:p>
        </p:txBody>
      </p:sp>
      <p:pic>
        <p:nvPicPr>
          <p:cNvPr id="4" name="그림 4">
            <a:hlinkClick r:id="" action="ppaction://media"/>
            <a:extLst>
              <a:ext uri="{FF2B5EF4-FFF2-40B4-BE49-F238E27FC236}">
                <a16:creationId xmlns:a16="http://schemas.microsoft.com/office/drawing/2014/main" id="{1E0B9392-96C1-4D03-A062-F764F19AE9F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76500" y="1581944"/>
            <a:ext cx="7334250" cy="4552950"/>
          </a:xfrm>
        </p:spPr>
      </p:pic>
    </p:spTree>
    <p:extLst>
      <p:ext uri="{BB962C8B-B14F-4D97-AF65-F5344CB8AC3E}">
        <p14:creationId xmlns:p14="http://schemas.microsoft.com/office/powerpoint/2010/main" val="266591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3B787-BA77-476D-B6B2-0D7EC332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차별점</a:t>
            </a:r>
            <a:r>
              <a:rPr lang="ko-KR" altLang="en-US" dirty="0">
                <a:ea typeface="맑은 고딕"/>
              </a:rPr>
              <a:t> ?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C148C34-B4F2-490F-9B7B-8998449A5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484" y="1710606"/>
            <a:ext cx="227759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7E5104-CEA7-4B28-A5DB-3C41054E88E9}"/>
              </a:ext>
            </a:extLst>
          </p:cNvPr>
          <p:cNvSpPr txBox="1"/>
          <p:nvPr/>
        </p:nvSpPr>
        <p:spPr>
          <a:xfrm>
            <a:off x="1647825" y="6162675"/>
            <a:ext cx="2457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리그/대회 기능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D1D879A-B314-4BD4-87D9-4C4F96231462}"/>
              </a:ext>
            </a:extLst>
          </p:cNvPr>
          <p:cNvGrpSpPr/>
          <p:nvPr/>
        </p:nvGrpSpPr>
        <p:grpSpPr>
          <a:xfrm>
            <a:off x="3667125" y="1343025"/>
            <a:ext cx="3609975" cy="4733925"/>
            <a:chOff x="3667125" y="1343025"/>
            <a:chExt cx="3609975" cy="4733925"/>
          </a:xfrm>
        </p:grpSpPr>
        <p:pic>
          <p:nvPicPr>
            <p:cNvPr id="6" name="그림 6">
              <a:extLst>
                <a:ext uri="{FF2B5EF4-FFF2-40B4-BE49-F238E27FC236}">
                  <a16:creationId xmlns:a16="http://schemas.microsoft.com/office/drawing/2014/main" id="{512D10B8-73B3-4759-B50B-90BE1C2F0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5989" y="1695450"/>
              <a:ext cx="2028423" cy="4381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0E15A8-C497-4702-805F-1F2B52630B4B}"/>
                </a:ext>
              </a:extLst>
            </p:cNvPr>
            <p:cNvSpPr txBox="1"/>
            <p:nvPr/>
          </p:nvSpPr>
          <p:spPr>
            <a:xfrm>
              <a:off x="3667125" y="1343025"/>
              <a:ext cx="360997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ea typeface="맑은 고딕"/>
                </a:rPr>
                <a:t>마음이 맞는 사람과 모이는 크루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8A6A2A-4818-42D2-886D-07118625F07B}"/>
              </a:ext>
            </a:extLst>
          </p:cNvPr>
          <p:cNvGrpSpPr/>
          <p:nvPr/>
        </p:nvGrpSpPr>
        <p:grpSpPr>
          <a:xfrm>
            <a:off x="7060765" y="1692058"/>
            <a:ext cx="4293035" cy="4754224"/>
            <a:chOff x="7060765" y="1692058"/>
            <a:chExt cx="4293035" cy="4754224"/>
          </a:xfrm>
        </p:grpSpPr>
        <p:pic>
          <p:nvPicPr>
            <p:cNvPr id="5" name="그림 5">
              <a:extLst>
                <a:ext uri="{FF2B5EF4-FFF2-40B4-BE49-F238E27FC236}">
                  <a16:creationId xmlns:a16="http://schemas.microsoft.com/office/drawing/2014/main" id="{24E249D3-DC0A-4235-BA2E-56263D119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0765" y="1692058"/>
              <a:ext cx="4000500" cy="42672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65E981-0632-496A-990D-DAE98BB7120F}"/>
                </a:ext>
              </a:extLst>
            </p:cNvPr>
            <p:cNvSpPr txBox="1"/>
            <p:nvPr/>
          </p:nvSpPr>
          <p:spPr>
            <a:xfrm>
              <a:off x="7362825" y="6076950"/>
              <a:ext cx="399097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ea typeface="맑은 고딕"/>
                </a:rPr>
                <a:t>서로의 능력을 평가해주는 </a:t>
              </a:r>
              <a:r>
                <a:rPr lang="ko-KR" altLang="en-US" dirty="0" err="1">
                  <a:ea typeface="맑은 고딕"/>
                </a:rPr>
                <a:t>스탯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46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480B3D-E765-4690-A27E-6DA517841408}"/>
              </a:ext>
            </a:extLst>
          </p:cNvPr>
          <p:cNvSpPr/>
          <p:nvPr/>
        </p:nvSpPr>
        <p:spPr>
          <a:xfrm>
            <a:off x="837155" y="1468676"/>
            <a:ext cx="2839232" cy="4874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A76984B-3AE0-41D2-97EF-AC03493E25F0}"/>
              </a:ext>
            </a:extLst>
          </p:cNvPr>
          <p:cNvSpPr txBox="1">
            <a:spLocks/>
          </p:cNvSpPr>
          <p:nvPr/>
        </p:nvSpPr>
        <p:spPr>
          <a:xfrm>
            <a:off x="839933" y="1878879"/>
            <a:ext cx="3965864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b="1" dirty="0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A9BEDB-F3D8-4F4E-A3F6-0FA52836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84150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차별점</a:t>
            </a:r>
            <a:r>
              <a:rPr lang="ko-KR" altLang="en-US" dirty="0">
                <a:ea typeface="맑은 고딕"/>
              </a:rPr>
              <a:t> ?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A99542B2-1B7B-4AF7-A2FF-CF2691BC5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222" y="1711325"/>
            <a:ext cx="2009446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4CA412-A0D9-4AAB-B546-FEC9730D69D0}"/>
              </a:ext>
            </a:extLst>
          </p:cNvPr>
          <p:cNvSpPr txBox="1"/>
          <p:nvPr/>
        </p:nvSpPr>
        <p:spPr>
          <a:xfrm>
            <a:off x="4904723" y="2245600"/>
            <a:ext cx="420968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a typeface="맑은 고딕"/>
              </a:rPr>
              <a:t>대회/리그 서비스</a:t>
            </a: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소비자의 승부욕을 자극</a:t>
            </a: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617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480B3D-E765-4690-A27E-6DA517841408}"/>
              </a:ext>
            </a:extLst>
          </p:cNvPr>
          <p:cNvSpPr/>
          <p:nvPr/>
        </p:nvSpPr>
        <p:spPr>
          <a:xfrm>
            <a:off x="837155" y="1468676"/>
            <a:ext cx="2839232" cy="4874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A76984B-3AE0-41D2-97EF-AC03493E25F0}"/>
              </a:ext>
            </a:extLst>
          </p:cNvPr>
          <p:cNvSpPr txBox="1">
            <a:spLocks/>
          </p:cNvSpPr>
          <p:nvPr/>
        </p:nvSpPr>
        <p:spPr>
          <a:xfrm>
            <a:off x="839933" y="1878879"/>
            <a:ext cx="3965864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b="1" dirty="0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A9BEDB-F3D8-4F4E-A3F6-0FA52836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84150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차별점</a:t>
            </a:r>
            <a:r>
              <a:rPr lang="ko-KR" altLang="en-US" dirty="0">
                <a:ea typeface="맑은 고딕"/>
              </a:rPr>
              <a:t>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CA412-A0D9-4AAB-B546-FEC9730D69D0}"/>
              </a:ext>
            </a:extLst>
          </p:cNvPr>
          <p:cNvSpPr txBox="1"/>
          <p:nvPr/>
        </p:nvSpPr>
        <p:spPr>
          <a:xfrm>
            <a:off x="4380848" y="1578850"/>
            <a:ext cx="42096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a typeface="맑은 고딕"/>
              </a:rPr>
              <a:t>크루 서비스</a:t>
            </a:r>
          </a:p>
          <a:p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마음 맞는 인연 만들기</a:t>
            </a:r>
          </a:p>
        </p:txBody>
      </p:sp>
      <p:pic>
        <p:nvPicPr>
          <p:cNvPr id="11" name="그림 6">
            <a:extLst>
              <a:ext uri="{FF2B5EF4-FFF2-40B4-BE49-F238E27FC236}">
                <a16:creationId xmlns:a16="http://schemas.microsoft.com/office/drawing/2014/main" id="{1AFA85F5-94B6-4876-8D03-7AC986A0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39" y="1685925"/>
            <a:ext cx="2028423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480B3D-E765-4690-A27E-6DA517841408}"/>
              </a:ext>
            </a:extLst>
          </p:cNvPr>
          <p:cNvSpPr/>
          <p:nvPr/>
        </p:nvSpPr>
        <p:spPr>
          <a:xfrm>
            <a:off x="837155" y="1468676"/>
            <a:ext cx="2839232" cy="48747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A76984B-3AE0-41D2-97EF-AC03493E25F0}"/>
              </a:ext>
            </a:extLst>
          </p:cNvPr>
          <p:cNvSpPr txBox="1">
            <a:spLocks/>
          </p:cNvSpPr>
          <p:nvPr/>
        </p:nvSpPr>
        <p:spPr>
          <a:xfrm>
            <a:off x="839933" y="1878879"/>
            <a:ext cx="3965864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b="1" dirty="0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A9BEDB-F3D8-4F4E-A3F6-0FA52836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84150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차별점</a:t>
            </a:r>
            <a:r>
              <a:rPr lang="ko-KR" altLang="en-US" dirty="0">
                <a:ea typeface="맑은 고딕"/>
              </a:rPr>
              <a:t> ?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A99542B2-1B7B-4AF7-A2FF-CF2691BC5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941" y="1711325"/>
            <a:ext cx="1428008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4CA412-A0D9-4AAB-B546-FEC9730D69D0}"/>
              </a:ext>
            </a:extLst>
          </p:cNvPr>
          <p:cNvSpPr txBox="1"/>
          <p:nvPr/>
        </p:nvSpPr>
        <p:spPr>
          <a:xfrm>
            <a:off x="4904723" y="2245600"/>
            <a:ext cx="464783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  <a:ea typeface="맑은 고딕"/>
              </a:rPr>
              <a:t>스탯</a:t>
            </a: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소비자의 인정받고 싶은 욕구를 자극</a:t>
            </a:r>
          </a:p>
        </p:txBody>
      </p:sp>
    </p:spTree>
    <p:extLst>
      <p:ext uri="{BB962C8B-B14F-4D97-AF65-F5344CB8AC3E}">
        <p14:creationId xmlns:p14="http://schemas.microsoft.com/office/powerpoint/2010/main" val="17570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E2E4A-DB59-4D76-8911-5527926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연혁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F689EE-EF1D-42BE-AF1B-EF523001E243}"/>
              </a:ext>
            </a:extLst>
          </p:cNvPr>
          <p:cNvSpPr/>
          <p:nvPr/>
        </p:nvSpPr>
        <p:spPr>
          <a:xfrm>
            <a:off x="919326" y="2576927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기능별 벤치마킹</a:t>
            </a:r>
            <a:endParaRPr lang="ko-KR" altLang="en-US"/>
          </a:p>
        </p:txBody>
      </p:sp>
      <p:pic>
        <p:nvPicPr>
          <p:cNvPr id="8" name="그림 5">
            <a:extLst>
              <a:ext uri="{FF2B5EF4-FFF2-40B4-BE49-F238E27FC236}">
                <a16:creationId xmlns:a16="http://schemas.microsoft.com/office/drawing/2014/main" id="{1C0292EF-E8CE-40CB-A520-743D8394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518" y="1228793"/>
            <a:ext cx="6731754" cy="235810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D5E0B3-887D-486F-8D3A-3B90E4FB24E4}"/>
              </a:ext>
            </a:extLst>
          </p:cNvPr>
          <p:cNvSpPr/>
          <p:nvPr/>
        </p:nvSpPr>
        <p:spPr>
          <a:xfrm>
            <a:off x="919326" y="346418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유즈케이스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59947C-CC21-40B4-9B12-DD15554802CC}"/>
              </a:ext>
            </a:extLst>
          </p:cNvPr>
          <p:cNvSpPr/>
          <p:nvPr/>
        </p:nvSpPr>
        <p:spPr>
          <a:xfrm>
            <a:off x="919326" y="435144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어플 플로우 챠트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918CA-3650-4CAC-B82F-5B0781AA7205}"/>
              </a:ext>
            </a:extLst>
          </p:cNvPr>
          <p:cNvSpPr/>
          <p:nvPr/>
        </p:nvSpPr>
        <p:spPr>
          <a:xfrm>
            <a:off x="919326" y="5238704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레이아웃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39B480-F4DC-4E00-9A95-D60CBBCF6A43}"/>
              </a:ext>
            </a:extLst>
          </p:cNvPr>
          <p:cNvSpPr/>
          <p:nvPr/>
        </p:nvSpPr>
        <p:spPr>
          <a:xfrm>
            <a:off x="919326" y="1689666"/>
            <a:ext cx="2068047" cy="6407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아이디어 회의 및 아이템 결정</a:t>
            </a:r>
            <a:endParaRPr lang="ko-KR" altLang="en-US"/>
          </a:p>
        </p:txBody>
      </p:sp>
      <p:pic>
        <p:nvPicPr>
          <p:cNvPr id="9" name="그림 18">
            <a:extLst>
              <a:ext uri="{FF2B5EF4-FFF2-40B4-BE49-F238E27FC236}">
                <a16:creationId xmlns:a16="http://schemas.microsoft.com/office/drawing/2014/main" id="{DD6C0615-E861-44F2-B87A-3CF28225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59" y="3850339"/>
            <a:ext cx="2743200" cy="20800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DA9A61-164D-4E61-9EB9-C85F8315D892}"/>
              </a:ext>
            </a:extLst>
          </p:cNvPr>
          <p:cNvSpPr txBox="1"/>
          <p:nvPr/>
        </p:nvSpPr>
        <p:spPr>
          <a:xfrm>
            <a:off x="6478044" y="747386"/>
            <a:ext cx="3839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20년 12월 ~ 1월 초반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723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E2E4A-DB59-4D76-8911-5527926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연혁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F689EE-EF1D-42BE-AF1B-EF523001E243}"/>
              </a:ext>
            </a:extLst>
          </p:cNvPr>
          <p:cNvSpPr/>
          <p:nvPr/>
        </p:nvSpPr>
        <p:spPr>
          <a:xfrm>
            <a:off x="919326" y="2576927"/>
            <a:ext cx="2068047" cy="6407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기능별 벤치마킹</a:t>
            </a:r>
            <a:endParaRPr lang="ko-KR" altLang="en-US"/>
          </a:p>
        </p:txBody>
      </p:sp>
      <p:pic>
        <p:nvPicPr>
          <p:cNvPr id="8" name="그림 5">
            <a:extLst>
              <a:ext uri="{FF2B5EF4-FFF2-40B4-BE49-F238E27FC236}">
                <a16:creationId xmlns:a16="http://schemas.microsoft.com/office/drawing/2014/main" id="{1C0292EF-E8CE-40CB-A520-743D8394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579" y="1710348"/>
            <a:ext cx="6981936" cy="383678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59947C-CC21-40B4-9B12-DD15554802CC}"/>
              </a:ext>
            </a:extLst>
          </p:cNvPr>
          <p:cNvSpPr/>
          <p:nvPr/>
        </p:nvSpPr>
        <p:spPr>
          <a:xfrm>
            <a:off x="919326" y="346418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유즈케이스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918CA-3650-4CAC-B82F-5B0781AA7205}"/>
              </a:ext>
            </a:extLst>
          </p:cNvPr>
          <p:cNvSpPr/>
          <p:nvPr/>
        </p:nvSpPr>
        <p:spPr>
          <a:xfrm>
            <a:off x="919326" y="4351444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어플 플로우 챠트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39B480-F4DC-4E00-9A95-D60CBBCF6A43}"/>
              </a:ext>
            </a:extLst>
          </p:cNvPr>
          <p:cNvSpPr/>
          <p:nvPr/>
        </p:nvSpPr>
        <p:spPr>
          <a:xfrm>
            <a:off x="919326" y="168966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아이디어 회의 및 아이템 결정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F1CE-8501-45B7-AA68-47CB351867EC}"/>
              </a:ext>
            </a:extLst>
          </p:cNvPr>
          <p:cNvSpPr txBox="1"/>
          <p:nvPr/>
        </p:nvSpPr>
        <p:spPr>
          <a:xfrm>
            <a:off x="6478044" y="747386"/>
            <a:ext cx="3839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20년 1월 초반~ 1월 중반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FF7AA-2708-4015-95F8-CA38278E675C}"/>
              </a:ext>
            </a:extLst>
          </p:cNvPr>
          <p:cNvSpPr txBox="1"/>
          <p:nvPr/>
        </p:nvSpPr>
        <p:spPr>
          <a:xfrm>
            <a:off x="4999060" y="5692689"/>
            <a:ext cx="5780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예약, 매칭시스템, 커뮤니티, 상태창 관련 기능 조사</a:t>
            </a:r>
            <a:endParaRPr lang="ko-KR" altLang="en-US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AC43EFF-1BB6-46AD-BA1B-86F4073412AC}"/>
              </a:ext>
            </a:extLst>
          </p:cNvPr>
          <p:cNvSpPr/>
          <p:nvPr/>
        </p:nvSpPr>
        <p:spPr>
          <a:xfrm>
            <a:off x="919325" y="5238707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222219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E2E4A-DB59-4D76-8911-5527926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연혁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F689EE-EF1D-42BE-AF1B-EF523001E243}"/>
              </a:ext>
            </a:extLst>
          </p:cNvPr>
          <p:cNvSpPr/>
          <p:nvPr/>
        </p:nvSpPr>
        <p:spPr>
          <a:xfrm>
            <a:off x="919326" y="2576927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기능별 벤치마킹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D5E0B3-887D-486F-8D3A-3B90E4FB24E4}"/>
              </a:ext>
            </a:extLst>
          </p:cNvPr>
          <p:cNvSpPr/>
          <p:nvPr/>
        </p:nvSpPr>
        <p:spPr>
          <a:xfrm>
            <a:off x="919326" y="3464186"/>
            <a:ext cx="2068047" cy="6407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유즈케이스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59947C-CC21-40B4-9B12-DD15554802CC}"/>
              </a:ext>
            </a:extLst>
          </p:cNvPr>
          <p:cNvSpPr/>
          <p:nvPr/>
        </p:nvSpPr>
        <p:spPr>
          <a:xfrm>
            <a:off x="919326" y="435144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어플 플로우 </a:t>
            </a:r>
            <a:r>
              <a:rPr lang="ko-KR" altLang="en-US" dirty="0" err="1">
                <a:ea typeface="맑은 고딕"/>
              </a:rPr>
              <a:t>챠트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918CA-3650-4CAC-B82F-5B0781AA7205}"/>
              </a:ext>
            </a:extLst>
          </p:cNvPr>
          <p:cNvSpPr/>
          <p:nvPr/>
        </p:nvSpPr>
        <p:spPr>
          <a:xfrm>
            <a:off x="919326" y="5238704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레이아웃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39B480-F4DC-4E00-9A95-D60CBBCF6A43}"/>
              </a:ext>
            </a:extLst>
          </p:cNvPr>
          <p:cNvSpPr/>
          <p:nvPr/>
        </p:nvSpPr>
        <p:spPr>
          <a:xfrm>
            <a:off x="919326" y="168966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아이디어 회의 및 아이템 결정</a:t>
            </a:r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EC2BEC-7B32-486D-A918-4B72BF57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51" y="1825276"/>
            <a:ext cx="8118952" cy="3917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8C534-B195-4B28-B19B-6E29D4F6930A}"/>
              </a:ext>
            </a:extLst>
          </p:cNvPr>
          <p:cNvSpPr txBox="1"/>
          <p:nvPr/>
        </p:nvSpPr>
        <p:spPr>
          <a:xfrm>
            <a:off x="6050071" y="1123167"/>
            <a:ext cx="3839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1월 중반~ 2월 초반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069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E2E4A-DB59-4D76-8911-5527926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연혁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F689EE-EF1D-42BE-AF1B-EF523001E243}"/>
              </a:ext>
            </a:extLst>
          </p:cNvPr>
          <p:cNvSpPr/>
          <p:nvPr/>
        </p:nvSpPr>
        <p:spPr>
          <a:xfrm>
            <a:off x="919326" y="2576927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기능별 벤치마킹</a:t>
            </a:r>
            <a:endParaRPr lang="ko-KR" altLang="en-US"/>
          </a:p>
        </p:txBody>
      </p:sp>
      <p:pic>
        <p:nvPicPr>
          <p:cNvPr id="8" name="그림 5">
            <a:extLst>
              <a:ext uri="{FF2B5EF4-FFF2-40B4-BE49-F238E27FC236}">
                <a16:creationId xmlns:a16="http://schemas.microsoft.com/office/drawing/2014/main" id="{1C0292EF-E8CE-40CB-A520-743D8394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5848" y="1422181"/>
            <a:ext cx="4654520" cy="456421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D5E0B3-887D-486F-8D3A-3B90E4FB24E4}"/>
              </a:ext>
            </a:extLst>
          </p:cNvPr>
          <p:cNvSpPr/>
          <p:nvPr/>
        </p:nvSpPr>
        <p:spPr>
          <a:xfrm>
            <a:off x="919326" y="3464186"/>
            <a:ext cx="2068047" cy="6407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유즈케이스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59947C-CC21-40B4-9B12-DD15554802CC}"/>
              </a:ext>
            </a:extLst>
          </p:cNvPr>
          <p:cNvSpPr/>
          <p:nvPr/>
        </p:nvSpPr>
        <p:spPr>
          <a:xfrm>
            <a:off x="919326" y="4351446"/>
            <a:ext cx="2068047" cy="64070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어플 플로우챠트</a:t>
            </a:r>
            <a:endParaRPr lang="ko-KR" altLang="en-US" dirty="0">
              <a:ea typeface="맑은 고딕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918CA-3650-4CAC-B82F-5B0781AA7205}"/>
              </a:ext>
            </a:extLst>
          </p:cNvPr>
          <p:cNvSpPr/>
          <p:nvPr/>
        </p:nvSpPr>
        <p:spPr>
          <a:xfrm>
            <a:off x="919326" y="5238704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레이아웃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39B480-F4DC-4E00-9A95-D60CBBCF6A43}"/>
              </a:ext>
            </a:extLst>
          </p:cNvPr>
          <p:cNvSpPr/>
          <p:nvPr/>
        </p:nvSpPr>
        <p:spPr>
          <a:xfrm>
            <a:off x="919326" y="168966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아이디어 회의 및 아이템 결정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85CAEB8-FC20-4B84-825D-C5F42558A65E}"/>
              </a:ext>
            </a:extLst>
          </p:cNvPr>
          <p:cNvCxnSpPr/>
          <p:nvPr/>
        </p:nvCxnSpPr>
        <p:spPr>
          <a:xfrm flipV="1">
            <a:off x="3102279" y="4669077"/>
            <a:ext cx="2229634" cy="4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B8D3DBF-FF49-4AA6-B7D2-3D342F0D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47" y="1660533"/>
            <a:ext cx="4225446" cy="4079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AECAE-2580-46EB-B121-3599F84F9565}"/>
              </a:ext>
            </a:extLst>
          </p:cNvPr>
          <p:cNvSpPr txBox="1"/>
          <p:nvPr/>
        </p:nvSpPr>
        <p:spPr>
          <a:xfrm>
            <a:off x="6091824" y="987468"/>
            <a:ext cx="3839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1월 중반~ 2월 초반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5235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E2E4A-DB59-4D76-8911-5527926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연혁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F689EE-EF1D-42BE-AF1B-EF523001E243}"/>
              </a:ext>
            </a:extLst>
          </p:cNvPr>
          <p:cNvSpPr/>
          <p:nvPr/>
        </p:nvSpPr>
        <p:spPr>
          <a:xfrm>
            <a:off x="919326" y="2576927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기능별 벤치마킹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D5E0B3-887D-486F-8D3A-3B90E4FB24E4}"/>
              </a:ext>
            </a:extLst>
          </p:cNvPr>
          <p:cNvSpPr/>
          <p:nvPr/>
        </p:nvSpPr>
        <p:spPr>
          <a:xfrm>
            <a:off x="919326" y="346418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유즈케이스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59947C-CC21-40B4-9B12-DD15554802CC}"/>
              </a:ext>
            </a:extLst>
          </p:cNvPr>
          <p:cNvSpPr/>
          <p:nvPr/>
        </p:nvSpPr>
        <p:spPr>
          <a:xfrm>
            <a:off x="919326" y="4351446"/>
            <a:ext cx="2068047" cy="6407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어플 플로우챠트</a:t>
            </a:r>
            <a:endParaRPr lang="ko-KR" altLang="en-US" dirty="0">
              <a:ea typeface="맑은 고딕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918CA-3650-4CAC-B82F-5B0781AA7205}"/>
              </a:ext>
            </a:extLst>
          </p:cNvPr>
          <p:cNvSpPr/>
          <p:nvPr/>
        </p:nvSpPr>
        <p:spPr>
          <a:xfrm>
            <a:off x="919326" y="5238704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레이아웃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39B480-F4DC-4E00-9A95-D60CBBCF6A43}"/>
              </a:ext>
            </a:extLst>
          </p:cNvPr>
          <p:cNvSpPr/>
          <p:nvPr/>
        </p:nvSpPr>
        <p:spPr>
          <a:xfrm>
            <a:off x="919326" y="168966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아이디어 회의 및 아이템 결정</a:t>
            </a:r>
            <a:endParaRPr lang="ko-KR" altLang="en-US"/>
          </a:p>
        </p:txBody>
      </p:sp>
      <p:pic>
        <p:nvPicPr>
          <p:cNvPr id="9" name="그림 5">
            <a:extLst>
              <a:ext uri="{FF2B5EF4-FFF2-40B4-BE49-F238E27FC236}">
                <a16:creationId xmlns:a16="http://schemas.microsoft.com/office/drawing/2014/main" id="{2874A6A6-0850-40CD-BE53-42A605AFF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600" y="1373657"/>
            <a:ext cx="7587699" cy="4504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A1E9C8-511F-49D1-960C-0261EA7CCD52}"/>
              </a:ext>
            </a:extLst>
          </p:cNvPr>
          <p:cNvSpPr txBox="1"/>
          <p:nvPr/>
        </p:nvSpPr>
        <p:spPr>
          <a:xfrm>
            <a:off x="6008318" y="977030"/>
            <a:ext cx="3839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2월 초반~ 2월 중반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826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0D108-DABD-4171-9C4B-706A2FB6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9992C-8D16-4D3F-AE21-A2B9AD29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서비스 소개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>
                <a:ea typeface="맑은 고딕"/>
              </a:rPr>
              <a:t>프로젝트 동기</a:t>
            </a:r>
          </a:p>
          <a:p>
            <a:pPr marL="971550" lvl="1" indent="-514350">
              <a:buAutoNum type="arabicPeriod"/>
            </a:pPr>
            <a:r>
              <a:rPr lang="ko-KR" altLang="en-US" dirty="0">
                <a:ea typeface="맑은 고딕"/>
              </a:rPr>
              <a:t>서비스 설명 및 구성</a:t>
            </a:r>
          </a:p>
          <a:p>
            <a:pPr marL="971550" lvl="1" indent="-514350">
              <a:buAutoNum type="arabicPeriod"/>
            </a:pPr>
            <a:r>
              <a:rPr lang="ko-KR" altLang="en-US" dirty="0">
                <a:ea typeface="맑은 고딕"/>
              </a:rPr>
              <a:t>다른 서비스와의 </a:t>
            </a:r>
            <a:r>
              <a:rPr lang="ko-KR" altLang="en-US" dirty="0" err="1">
                <a:ea typeface="맑은 고딕"/>
              </a:rPr>
              <a:t>차별점</a:t>
            </a:r>
            <a:endParaRPr lang="en-US" altLang="ko-KR" dirty="0" err="1">
              <a:ea typeface="맑은 고딕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개발 연혁</a:t>
            </a:r>
            <a:endParaRPr lang="en-US" altLang="ko-KR" dirty="0"/>
          </a:p>
          <a:p>
            <a:pPr marL="971550" lvl="1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41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80A9052-A570-459D-A679-4185F0A33A78}"/>
              </a:ext>
            </a:extLst>
          </p:cNvPr>
          <p:cNvSpPr/>
          <p:nvPr/>
        </p:nvSpPr>
        <p:spPr>
          <a:xfrm>
            <a:off x="3867150" y="1524000"/>
            <a:ext cx="75819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CE2E4A-DB59-4D76-8911-5527926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연혁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F689EE-EF1D-42BE-AF1B-EF523001E243}"/>
              </a:ext>
            </a:extLst>
          </p:cNvPr>
          <p:cNvSpPr/>
          <p:nvPr/>
        </p:nvSpPr>
        <p:spPr>
          <a:xfrm>
            <a:off x="919326" y="2576927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기능별 벤치마킹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D5E0B3-887D-486F-8D3A-3B90E4FB24E4}"/>
              </a:ext>
            </a:extLst>
          </p:cNvPr>
          <p:cNvSpPr/>
          <p:nvPr/>
        </p:nvSpPr>
        <p:spPr>
          <a:xfrm>
            <a:off x="919326" y="346418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유즈케이스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59947C-CC21-40B4-9B12-DD15554802CC}"/>
              </a:ext>
            </a:extLst>
          </p:cNvPr>
          <p:cNvSpPr/>
          <p:nvPr/>
        </p:nvSpPr>
        <p:spPr>
          <a:xfrm>
            <a:off x="919326" y="435144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어플 플로우 챠트</a:t>
            </a:r>
            <a:endParaRPr lang="ko-KR" altLang="en-US" dirty="0">
              <a:ea typeface="맑은 고딕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D918CA-3650-4CAC-B82F-5B0781AA7205}"/>
              </a:ext>
            </a:extLst>
          </p:cNvPr>
          <p:cNvSpPr/>
          <p:nvPr/>
        </p:nvSpPr>
        <p:spPr>
          <a:xfrm>
            <a:off x="919326" y="5238704"/>
            <a:ext cx="2068047" cy="6407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레이아웃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39B480-F4DC-4E00-9A95-D60CBBCF6A43}"/>
              </a:ext>
            </a:extLst>
          </p:cNvPr>
          <p:cNvSpPr/>
          <p:nvPr/>
        </p:nvSpPr>
        <p:spPr>
          <a:xfrm>
            <a:off x="919326" y="1689666"/>
            <a:ext cx="2068047" cy="64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아이디어 회의 및 아이템 결정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45E16-E592-4E57-8CA4-52173C971456}"/>
              </a:ext>
            </a:extLst>
          </p:cNvPr>
          <p:cNvSpPr txBox="1"/>
          <p:nvPr/>
        </p:nvSpPr>
        <p:spPr>
          <a:xfrm>
            <a:off x="6029194" y="914400"/>
            <a:ext cx="3839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2월 중반~3월 초반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07DECF5-7B13-43E8-A434-02A0FA92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09" y="1647825"/>
            <a:ext cx="1350382" cy="4114800"/>
          </a:xfrm>
          <a:prstGeom prst="rect">
            <a:avLst/>
          </a:prstGeom>
        </p:spPr>
      </p:pic>
      <p:pic>
        <p:nvPicPr>
          <p:cNvPr id="5" name="그림 7">
            <a:extLst>
              <a:ext uri="{FF2B5EF4-FFF2-40B4-BE49-F238E27FC236}">
                <a16:creationId xmlns:a16="http://schemas.microsoft.com/office/drawing/2014/main" id="{DE4F5053-B48A-418E-A3EC-A4C1D193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743" y="1647825"/>
            <a:ext cx="1900213" cy="41148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C85B73DA-40C2-4693-82F0-1883DFA98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606" y="1647825"/>
            <a:ext cx="215378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3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4AB03-2CE6-4FD3-A691-629C5CCA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역할분담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2B23B-3E59-4129-9441-744C6F9FA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1"/>
          <a:stretch/>
        </p:blipFill>
        <p:spPr>
          <a:xfrm>
            <a:off x="1570993" y="1694628"/>
            <a:ext cx="9050013" cy="28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06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6F7BC-560C-4F3D-B471-503264C4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궁극적인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A32A9-18B7-481E-ABFE-F3967BE2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5" y="17780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a typeface="맑은 고딕"/>
              </a:rPr>
              <a:t>상용화</a:t>
            </a:r>
          </a:p>
          <a:p>
            <a:endParaRPr lang="ko-KR" altLang="en-US" b="1" dirty="0">
              <a:solidFill>
                <a:srgbClr val="FF0000"/>
              </a:solidFill>
              <a:ea typeface="맑은 고딕"/>
            </a:endParaRPr>
          </a:p>
          <a:p>
            <a:r>
              <a:rPr lang="ko-KR" altLang="en-US" b="1" dirty="0">
                <a:solidFill>
                  <a:srgbClr val="FF0000"/>
                </a:solidFill>
                <a:ea typeface="맑은 고딕"/>
              </a:rPr>
              <a:t>오프라인 매장과의 제휴로 양질의 컨텐츠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998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9923E-C004-4912-9E22-482FC2A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도움 </a:t>
            </a:r>
            <a:r>
              <a:rPr lang="ko-KR" altLang="en-US" dirty="0" err="1">
                <a:ea typeface="맑은 고딕"/>
              </a:rPr>
              <a:t>받은점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32562-DEEA-4C73-B651-763CB7E8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음승호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프론트앤드</a:t>
            </a:r>
            <a:r>
              <a:rPr lang="ko-KR" altLang="en-US" dirty="0">
                <a:ea typeface="맑은 고딕"/>
              </a:rPr>
              <a:t>) : 프로젝트의 구조, 상태관리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팀 : 현 진행상황과 실무와의 비교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794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79CE0-03A3-458F-825C-497875CE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보드게임 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64F0DD8-EF41-4BF7-BC14-B5E40735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74" y="2426881"/>
            <a:ext cx="3033828" cy="2275313"/>
          </a:xfrm>
        </p:spPr>
      </p:pic>
      <p:pic>
        <p:nvPicPr>
          <p:cNvPr id="5" name="그림 5" descr="텍스트, 물품, 다른, 묶음이(가) 표시된 사진&#10;&#10;자동 생성된 설명">
            <a:extLst>
              <a:ext uri="{FF2B5EF4-FFF2-40B4-BE49-F238E27FC236}">
                <a16:creationId xmlns:a16="http://schemas.microsoft.com/office/drawing/2014/main" id="{2D592EE0-0B65-4AE7-B584-AD2DD18DA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49" y="2429180"/>
            <a:ext cx="3384395" cy="2269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46E571-0E86-41D2-B8C7-AD2839F5E65D}"/>
              </a:ext>
            </a:extLst>
          </p:cNvPr>
          <p:cNvSpPr txBox="1"/>
          <p:nvPr/>
        </p:nvSpPr>
        <p:spPr>
          <a:xfrm>
            <a:off x="8150386" y="2424173"/>
            <a:ext cx="33813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>
                <a:ea typeface="맑은 고딕"/>
              </a:rPr>
              <a:t>주사위로 땅을사서 통행료를 받는 부르마블</a:t>
            </a:r>
            <a:endParaRPr lang="ko-KR" altLang="en-US" sz="12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650B7-290F-4B10-9D11-0B544422BD48}"/>
              </a:ext>
            </a:extLst>
          </p:cNvPr>
          <p:cNvSpPr txBox="1"/>
          <p:nvPr/>
        </p:nvSpPr>
        <p:spPr>
          <a:xfrm>
            <a:off x="8148397" y="2963977"/>
            <a:ext cx="454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b="1" dirty="0">
                <a:ea typeface="+mn-lt"/>
                <a:cs typeface="+mn-lt"/>
              </a:rPr>
              <a:t>공유하는 패를 </a:t>
            </a:r>
            <a:r>
              <a:rPr lang="ko-KR" sz="1200" b="1" dirty="0" err="1">
                <a:ea typeface="+mn-lt"/>
                <a:cs typeface="+mn-lt"/>
              </a:rPr>
              <a:t>보고,전략적으로</a:t>
            </a:r>
            <a:r>
              <a:rPr lang="ko-KR" sz="1200" b="1" dirty="0">
                <a:ea typeface="+mn-lt"/>
                <a:cs typeface="+mn-lt"/>
              </a:rPr>
              <a:t> 자신의 </a:t>
            </a:r>
            <a:r>
              <a:rPr lang="ko-KR" sz="1200" b="1" dirty="0" err="1">
                <a:ea typeface="+mn-lt"/>
                <a:cs typeface="+mn-lt"/>
              </a:rPr>
              <a:t>손패를</a:t>
            </a:r>
            <a:r>
              <a:rPr lang="ko-KR" sz="1200" b="1" dirty="0">
                <a:ea typeface="+mn-lt"/>
                <a:cs typeface="+mn-lt"/>
              </a:rPr>
              <a:t> 털어서 </a:t>
            </a:r>
            <a:endParaRPr lang="ko-KR" altLang="en-US" sz="1200" b="1" dirty="0">
              <a:ea typeface="+mn-lt"/>
              <a:cs typeface="+mn-lt"/>
            </a:endParaRPr>
          </a:p>
          <a:p>
            <a:r>
              <a:rPr lang="ko-KR" sz="1200" b="1" dirty="0">
                <a:ea typeface="+mn-lt"/>
                <a:cs typeface="+mn-lt"/>
              </a:rPr>
              <a:t>승리하는 다빈치 코드</a:t>
            </a:r>
            <a:endParaRPr lang="ko-KR" sz="12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870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096B5-CB05-4350-8B53-CF256C13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방탈출 </a:t>
            </a:r>
          </a:p>
        </p:txBody>
      </p:sp>
      <p:pic>
        <p:nvPicPr>
          <p:cNvPr id="4" name="그림 4" descr="사람, 남자, 서있는, 어두운이(가) 표시된 사진&#10;&#10;자동 생성된 설명">
            <a:extLst>
              <a:ext uri="{FF2B5EF4-FFF2-40B4-BE49-F238E27FC236}">
                <a16:creationId xmlns:a16="http://schemas.microsoft.com/office/drawing/2014/main" id="{799234ED-96E6-4351-977B-621EA049A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78" y="1792771"/>
            <a:ext cx="5166732" cy="35528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4802A8-1C43-4559-BD7B-2141F3DFE43F}"/>
              </a:ext>
            </a:extLst>
          </p:cNvPr>
          <p:cNvSpPr txBox="1"/>
          <p:nvPr/>
        </p:nvSpPr>
        <p:spPr>
          <a:xfrm>
            <a:off x="6416602" y="1866009"/>
            <a:ext cx="88705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각자의 방에 알맞게, 퍼즐을 맞추고</a:t>
            </a:r>
          </a:p>
          <a:p>
            <a:r>
              <a:rPr lang="ko-KR" altLang="en-US" b="1" dirty="0">
                <a:ea typeface="맑은 고딕"/>
              </a:rPr>
              <a:t> 문제를 하나하나 해결해 방을 탈출</a:t>
            </a:r>
          </a:p>
        </p:txBody>
      </p:sp>
    </p:spTree>
    <p:extLst>
      <p:ext uri="{BB962C8B-B14F-4D97-AF65-F5344CB8AC3E}">
        <p14:creationId xmlns:p14="http://schemas.microsoft.com/office/powerpoint/2010/main" val="181323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096B5-CB05-4350-8B53-CF256C13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87045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추리카페</a:t>
            </a:r>
          </a:p>
        </p:txBody>
      </p:sp>
      <p:pic>
        <p:nvPicPr>
          <p:cNvPr id="5" name="그림 5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6F4DE012-56AD-4152-A052-AB40B7AA1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637" y="1920929"/>
            <a:ext cx="5719958" cy="35344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5F29D-F2F3-4252-A47F-29EB789A57B9}"/>
              </a:ext>
            </a:extLst>
          </p:cNvPr>
          <p:cNvSpPr txBox="1"/>
          <p:nvPr/>
        </p:nvSpPr>
        <p:spPr>
          <a:xfrm>
            <a:off x="7459250" y="2156565"/>
            <a:ext cx="43089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한 사건의 역할을 부여받</a:t>
            </a:r>
            <a:r>
              <a:rPr lang="ko-KR" altLang="en-US" b="1">
                <a:solidFill>
                  <a:srgbClr val="000000"/>
                </a:solidFill>
                <a:ea typeface="맑은 고딕"/>
              </a:rPr>
              <a:t>고, 알리바이를 조작하고, 추리하며 범인을 찾는 추리 게임</a:t>
            </a:r>
          </a:p>
        </p:txBody>
      </p:sp>
    </p:spTree>
    <p:extLst>
      <p:ext uri="{BB962C8B-B14F-4D97-AF65-F5344CB8AC3E}">
        <p14:creationId xmlns:p14="http://schemas.microsoft.com/office/powerpoint/2010/main" val="69960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E120-9F4B-46BC-B985-BF4A9B97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시장 규모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8F7EF7B-FB3E-4C0B-9F8A-F580D1A6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069" y="1812011"/>
            <a:ext cx="5698845" cy="3236409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8972E995-F0A9-4990-914A-00CFA45D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2" y="1713145"/>
            <a:ext cx="5019907" cy="3729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10033-E2FC-4012-9C2B-D907A01A58DE}"/>
              </a:ext>
            </a:extLst>
          </p:cNvPr>
          <p:cNvSpPr txBox="1"/>
          <p:nvPr/>
        </p:nvSpPr>
        <p:spPr>
          <a:xfrm>
            <a:off x="2733675" y="5553075"/>
            <a:ext cx="6934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점점 증가하는 추세로 지금까지도 </a:t>
            </a:r>
            <a:r>
              <a:rPr lang="ko-KR" altLang="en-US" b="1" dirty="0" err="1">
                <a:ea typeface="맑은 고딕"/>
              </a:rPr>
              <a:t>무서운기세로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증가중</a:t>
            </a:r>
            <a:endParaRPr lang="ko-KR" altLang="en-US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06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F00D8-D4D5-42CF-B873-7EF060E0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보드게임, 추리카페, </a:t>
            </a:r>
            <a:r>
              <a:rPr lang="ko-KR" altLang="en-US" dirty="0" err="1">
                <a:ea typeface="맑은 고딕"/>
              </a:rPr>
              <a:t>방탈출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1B283-AA45-4EB7-B54E-02F40D8F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8506" cy="54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이것들의 공통점 …?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51D1A-66BC-4DDE-BDE3-33FB3793A2CC}"/>
              </a:ext>
            </a:extLst>
          </p:cNvPr>
          <p:cNvSpPr txBox="1"/>
          <p:nvPr/>
        </p:nvSpPr>
        <p:spPr>
          <a:xfrm>
            <a:off x="4032850" y="4917597"/>
            <a:ext cx="8781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a typeface="맑은 고딕"/>
              </a:rPr>
              <a:t>여러사람이 필요한 오프라인 시스템</a:t>
            </a:r>
          </a:p>
        </p:txBody>
      </p:sp>
      <p:pic>
        <p:nvPicPr>
          <p:cNvPr id="5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6705EBD-C5B4-429A-A6F5-9A85ADB9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29" y="1759515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F57CB6D-83AA-47EB-A9AE-EF066D47A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957" y="1682798"/>
            <a:ext cx="2030624" cy="4351338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09689D57-F3D6-4F7F-9FE6-50EC95B8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14" y="1687551"/>
            <a:ext cx="192024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934DA-1677-4B16-B2F0-E9C76CD7FBA0}"/>
              </a:ext>
            </a:extLst>
          </p:cNvPr>
          <p:cNvSpPr txBox="1"/>
          <p:nvPr/>
        </p:nvSpPr>
        <p:spPr>
          <a:xfrm>
            <a:off x="7094034" y="2940205"/>
            <a:ext cx="43415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a typeface="맑은 고딕"/>
              </a:rPr>
              <a:t>소규모의 카페 </a:t>
            </a:r>
            <a:r>
              <a:rPr lang="ko-KR" altLang="en-US" b="1" dirty="0" err="1">
                <a:solidFill>
                  <a:srgbClr val="FF0000"/>
                </a:solidFill>
                <a:ea typeface="맑은 고딕"/>
              </a:rPr>
              <a:t>or</a:t>
            </a:r>
            <a:r>
              <a:rPr lang="ko-KR" altLang="en-US" b="1" dirty="0">
                <a:solidFill>
                  <a:srgbClr val="FF0000"/>
                </a:solidFill>
                <a:ea typeface="맑은 고딕"/>
              </a:rPr>
              <a:t> 커뮤니티</a:t>
            </a:r>
          </a:p>
          <a:p>
            <a:endParaRPr lang="ko-KR" altLang="en-US" b="1" dirty="0">
              <a:solidFill>
                <a:srgbClr val="FF0000"/>
              </a:solidFill>
              <a:ea typeface="맑은 고딕"/>
            </a:endParaRPr>
          </a:p>
          <a:p>
            <a:r>
              <a:rPr lang="ko-KR" altLang="en-US" b="1" dirty="0" err="1">
                <a:solidFill>
                  <a:srgbClr val="FF0000"/>
                </a:solidFill>
                <a:ea typeface="맑은 고딕"/>
              </a:rPr>
              <a:t>선택받은</a:t>
            </a:r>
            <a:r>
              <a:rPr lang="ko-KR" altLang="en-US" b="1" dirty="0">
                <a:solidFill>
                  <a:srgbClr val="FF0000"/>
                </a:solidFill>
                <a:ea typeface="맑은 고딕"/>
              </a:rPr>
              <a:t> 사람만이 즐길 수 있음</a:t>
            </a:r>
          </a:p>
          <a:p>
            <a:endParaRPr lang="ko-KR" altLang="en-US" b="1" dirty="0">
              <a:solidFill>
                <a:srgbClr val="FF0000"/>
              </a:solidFill>
              <a:ea typeface="맑은 고딕"/>
            </a:endParaRPr>
          </a:p>
          <a:p>
            <a:r>
              <a:rPr lang="ko-KR" altLang="en-US" b="1" dirty="0" err="1">
                <a:solidFill>
                  <a:srgbClr val="FF0000"/>
                </a:solidFill>
                <a:ea typeface="맑은 고딕"/>
              </a:rPr>
              <a:t>오픈카톡은</a:t>
            </a:r>
            <a:r>
              <a:rPr lang="ko-KR" altLang="en-US" b="1" dirty="0">
                <a:solidFill>
                  <a:srgbClr val="FF0000"/>
                </a:solidFill>
                <a:ea typeface="맑은 고딕"/>
              </a:rPr>
              <a:t> 신상이 확실하지 않아 불안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F4A8C-87E5-4E36-8746-DCD97D35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96" y="229426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떨어지는 접근성...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76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94669-CA55-4FDD-85AA-90913DED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  <a:ea typeface="맑은 고딕"/>
              </a:rPr>
              <a:t>플레이메이커</a:t>
            </a:r>
            <a:endParaRPr lang="en-US" altLang="ko-KR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17F20-BC24-49C1-8A0A-4F587834C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830" y="160641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b="1">
                <a:ea typeface="맑은 고딕"/>
              </a:rPr>
              <a:t>쉽고, 빠르고, 편하게 모임을 주도해 오프라인 시스템을 즐김</a:t>
            </a:r>
            <a:endParaRPr lang="ko-KR" b="1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B1D43-44E0-4465-83A3-3F4D013D2660}"/>
              </a:ext>
            </a:extLst>
          </p:cNvPr>
          <p:cNvSpPr txBox="1"/>
          <p:nvPr/>
        </p:nvSpPr>
        <p:spPr>
          <a:xfrm>
            <a:off x="903962" y="2991633"/>
            <a:ext cx="7116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왜 하필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플레이메이커 </a:t>
            </a:r>
            <a:r>
              <a:rPr lang="ko-KR" altLang="en-US" b="1">
                <a:ea typeface="맑은 고딕"/>
              </a:rPr>
              <a:t>인가요?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3FD7F-DEFA-430D-A8A1-0F7A05F678F2}"/>
              </a:ext>
            </a:extLst>
          </p:cNvPr>
          <p:cNvSpPr txBox="1"/>
          <p:nvPr/>
        </p:nvSpPr>
        <p:spPr>
          <a:xfrm>
            <a:off x="1321495" y="3597057"/>
            <a:ext cx="7116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>
                <a:ea typeface="맑은 고딕"/>
              </a:rPr>
              <a:t>편하게 플레이 할 수 있는 서비스를 제공</a:t>
            </a:r>
            <a:endParaRPr lang="ko-KR" altLang="en-US" b="1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4A231-D603-4024-B912-C3D84922082B}"/>
              </a:ext>
            </a:extLst>
          </p:cNvPr>
          <p:cNvSpPr txBox="1"/>
          <p:nvPr/>
        </p:nvSpPr>
        <p:spPr>
          <a:xfrm>
            <a:off x="1321494" y="4212919"/>
            <a:ext cx="7116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>
                <a:ea typeface="맑은 고딕"/>
              </a:rPr>
              <a:t>이용자가 게임의 플레이메이커</a:t>
            </a:r>
            <a:endParaRPr lang="ko-KR" altLang="en-US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768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270</Words>
  <Application>Microsoft Office PowerPoint</Application>
  <PresentationFormat>와이드스크린</PresentationFormat>
  <Paragraphs>55</Paragraphs>
  <Slides>23</Slides>
  <Notes>0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Play Maker</vt:lpstr>
      <vt:lpstr>목차</vt:lpstr>
      <vt:lpstr>보드게임 </vt:lpstr>
      <vt:lpstr>방탈출 </vt:lpstr>
      <vt:lpstr>추리카페</vt:lpstr>
      <vt:lpstr>시장 규모</vt:lpstr>
      <vt:lpstr>보드게임, 추리카페, 방탈출</vt:lpstr>
      <vt:lpstr>떨어지는 접근성...</vt:lpstr>
      <vt:lpstr>플레이메이커</vt:lpstr>
      <vt:lpstr>서비스 소개</vt:lpstr>
      <vt:lpstr>차별점 ?</vt:lpstr>
      <vt:lpstr>차별점 ?</vt:lpstr>
      <vt:lpstr>차별점 ?</vt:lpstr>
      <vt:lpstr>차별점 ?</vt:lpstr>
      <vt:lpstr>개발 연혁</vt:lpstr>
      <vt:lpstr>개발 연혁</vt:lpstr>
      <vt:lpstr>개발 연혁</vt:lpstr>
      <vt:lpstr>개발 연혁</vt:lpstr>
      <vt:lpstr>개발 연혁</vt:lpstr>
      <vt:lpstr>개발 연혁</vt:lpstr>
      <vt:lpstr>과제 역할분담</vt:lpstr>
      <vt:lpstr>궁극적인 목표</vt:lpstr>
      <vt:lpstr>도움 받은점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이민규(학생-소프트웨어전공)</cp:lastModifiedBy>
  <cp:revision>548</cp:revision>
  <dcterms:created xsi:type="dcterms:W3CDTF">2021-03-28T08:23:42Z</dcterms:created>
  <dcterms:modified xsi:type="dcterms:W3CDTF">2021-04-04T11:21:21Z</dcterms:modified>
</cp:coreProperties>
</file>