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8" r:id="rId2"/>
    <p:sldId id="290" r:id="rId3"/>
    <p:sldId id="257" r:id="rId4"/>
    <p:sldId id="310" r:id="rId5"/>
    <p:sldId id="308" r:id="rId6"/>
    <p:sldId id="307" r:id="rId7"/>
    <p:sldId id="309" r:id="rId8"/>
    <p:sldId id="292" r:id="rId9"/>
    <p:sldId id="280" r:id="rId10"/>
    <p:sldId id="261" r:id="rId11"/>
    <p:sldId id="293" r:id="rId12"/>
    <p:sldId id="268" r:id="rId13"/>
    <p:sldId id="269" r:id="rId14"/>
    <p:sldId id="273" r:id="rId15"/>
    <p:sldId id="301" r:id="rId16"/>
    <p:sldId id="300" r:id="rId17"/>
    <p:sldId id="272" r:id="rId18"/>
    <p:sldId id="318" r:id="rId19"/>
    <p:sldId id="319" r:id="rId20"/>
    <p:sldId id="302" r:id="rId21"/>
    <p:sldId id="311" r:id="rId22"/>
    <p:sldId id="312" r:id="rId23"/>
    <p:sldId id="313" r:id="rId24"/>
    <p:sldId id="314" r:id="rId25"/>
    <p:sldId id="320" r:id="rId26"/>
    <p:sldId id="315" r:id="rId27"/>
    <p:sldId id="306" r:id="rId28"/>
    <p:sldId id="276" r:id="rId29"/>
    <p:sldId id="284" r:id="rId30"/>
    <p:sldId id="285" r:id="rId31"/>
    <p:sldId id="287" r:id="rId32"/>
    <p:sldId id="305" r:id="rId33"/>
    <p:sldId id="27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65E578A-125F-4463-BA52-64A19BB0D015}">
          <p14:sldIdLst>
            <p14:sldId id="288"/>
            <p14:sldId id="290"/>
            <p14:sldId id="257"/>
            <p14:sldId id="310"/>
            <p14:sldId id="308"/>
            <p14:sldId id="307"/>
            <p14:sldId id="309"/>
            <p14:sldId id="292"/>
            <p14:sldId id="280"/>
            <p14:sldId id="261"/>
            <p14:sldId id="293"/>
            <p14:sldId id="268"/>
            <p14:sldId id="269"/>
            <p14:sldId id="273"/>
            <p14:sldId id="301"/>
            <p14:sldId id="300"/>
            <p14:sldId id="272"/>
            <p14:sldId id="318"/>
            <p14:sldId id="319"/>
            <p14:sldId id="302"/>
            <p14:sldId id="311"/>
            <p14:sldId id="312"/>
            <p14:sldId id="313"/>
            <p14:sldId id="314"/>
            <p14:sldId id="320"/>
            <p14:sldId id="315"/>
            <p14:sldId id="306"/>
            <p14:sldId id="276"/>
            <p14:sldId id="284"/>
            <p14:sldId id="285"/>
            <p14:sldId id="287"/>
            <p14:sldId id="305"/>
            <p14:sldId id="278"/>
          </p14:sldIdLst>
        </p14:section>
        <p14:section name="제목 없는 구역" id="{7D606B04-9BB0-4287-B605-2F55899ADE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지석(학부생-컴퓨터공학전공)" initials="유컴" lastIdx="1" clrIdx="0">
    <p:extLst>
      <p:ext uri="{19B8F6BF-5375-455C-9EA6-DF929625EA0E}">
        <p15:presenceInfo xmlns:p15="http://schemas.microsoft.com/office/powerpoint/2012/main" userId="유지석(학부생-컴퓨터공학전공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74E"/>
    <a:srgbClr val="ED7D31"/>
    <a:srgbClr val="242D6F"/>
    <a:srgbClr val="767171"/>
    <a:srgbClr val="1A4D66"/>
    <a:srgbClr val="A13D23"/>
    <a:srgbClr val="4D7C93"/>
    <a:srgbClr val="C9D7DE"/>
    <a:srgbClr val="2D6079"/>
    <a:srgbClr val="394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9419" autoAdjust="0"/>
  </p:normalViewPr>
  <p:slideViewPr>
    <p:cSldViewPr snapToGrid="0">
      <p:cViewPr>
        <p:scale>
          <a:sx n="129" d="100"/>
          <a:sy n="129" d="100"/>
        </p:scale>
        <p:origin x="564" y="114"/>
      </p:cViewPr>
      <p:guideLst>
        <p:guide orient="horz" pos="1094"/>
        <p:guide orient="horz" pos="38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19" d="100"/>
          <a:sy n="119" d="100"/>
        </p:scale>
        <p:origin x="5064" y="2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49CBC-8351-47A6-9E01-06C9AABFC7C1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3FBB0-56F6-49C2-B131-0695B92A3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6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31</a:t>
            </a:r>
            <a:r>
              <a:rPr lang="ko-KR" altLang="en-US" dirty="0"/>
              <a:t>조 팀장을 맡고 있는 </a:t>
            </a:r>
            <a:r>
              <a:rPr lang="en-US" altLang="ko-KR" dirty="0"/>
              <a:t>15</a:t>
            </a:r>
            <a:r>
              <a:rPr lang="ko-KR" altLang="en-US" dirty="0"/>
              <a:t>학번 유지석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반갑습니다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인사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그러면 발표 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47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트렌트</a:t>
            </a:r>
            <a:r>
              <a:rPr lang="ko-KR" altLang="en-US" dirty="0"/>
              <a:t> </a:t>
            </a:r>
            <a:r>
              <a:rPr lang="ko-KR" altLang="en-US" dirty="0" err="1"/>
              <a:t>모아줌은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다음과 같이 </a:t>
            </a:r>
            <a:r>
              <a:rPr lang="en-US" altLang="ko-KR" dirty="0"/>
              <a:t>4</a:t>
            </a:r>
            <a:r>
              <a:rPr lang="ko-KR" altLang="en-US" dirty="0"/>
              <a:t>가지의 구성으로 나눴습니다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사용자에게 보이는 </a:t>
            </a:r>
            <a:r>
              <a:rPr lang="ko-KR" altLang="en-US" b="1" dirty="0"/>
              <a:t>웹사이트 제작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일정 시간마다 데이터를 모으는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크롤링</a:t>
            </a:r>
            <a:r>
              <a:rPr lang="ko-KR" altLang="en-US" b="1" dirty="0"/>
              <a:t> 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크롤링한 데이터를 종합하여 트렌드 키워드를 추출하는 </a:t>
            </a:r>
            <a:r>
              <a:rPr lang="ko-KR" altLang="en-US" b="1" dirty="0"/>
              <a:t>키워드 추출 과정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마지막으로 이 모든 것을 저장하고 관리할</a:t>
            </a:r>
            <a:r>
              <a:rPr lang="ko-KR" altLang="en-US" b="1" dirty="0"/>
              <a:t> 서버 설계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92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프론트 엔드 설계는 다음과 같습니다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메인 페이지 하나로 운영될 예정이며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메인 페이지 속에는</a:t>
            </a:r>
            <a:r>
              <a:rPr lang="en-US" altLang="ko-KR" dirty="0"/>
              <a:t> </a:t>
            </a:r>
            <a:r>
              <a:rPr lang="ko-KR" altLang="en-US" dirty="0"/>
              <a:t>서비스 소개 </a:t>
            </a:r>
            <a:r>
              <a:rPr lang="en-US" altLang="ko-KR" dirty="0"/>
              <a:t>&amp; </a:t>
            </a:r>
            <a:r>
              <a:rPr lang="ko-KR" altLang="en-US" dirty="0" err="1"/>
              <a:t>순위탭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구독 관리가 들어갈 예정입니다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순위 탭은 일</a:t>
            </a:r>
            <a:r>
              <a:rPr lang="en-US" altLang="ko-KR" dirty="0"/>
              <a:t>/</a:t>
            </a:r>
            <a:r>
              <a:rPr lang="ko-KR" altLang="en-US" dirty="0"/>
              <a:t>주간 트렌드 키워드를 보여주는 탭입니다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가장 핵심 </a:t>
            </a:r>
            <a:r>
              <a:rPr lang="ko-KR" altLang="en-US" dirty="0" err="1"/>
              <a:t>정보이구요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구독 관리는 정리된 </a:t>
            </a:r>
            <a:r>
              <a:rPr lang="ko-KR" altLang="en-US" dirty="0" err="1"/>
              <a:t>주간키워드를</a:t>
            </a:r>
            <a:r>
              <a:rPr lang="ko-KR" altLang="en-US" dirty="0"/>
              <a:t> 사용자 이메일로 받아볼 수 있도록 도움을 주는 기능입니다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끝으로 서비스 소개는 프로젝트 </a:t>
            </a:r>
            <a:r>
              <a:rPr lang="ko-KR" altLang="en-US" dirty="0" err="1"/>
              <a:t>소개란입니다</a:t>
            </a:r>
            <a:endParaRPr lang="en-US" altLang="ko-KR" dirty="0"/>
          </a:p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65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프론트 엔드의 와이어 프레임은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구성 화면만 설계하였으며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추후 사용에 맞게 색상 </a:t>
            </a:r>
            <a:r>
              <a:rPr lang="en-US" altLang="ko-KR" dirty="0"/>
              <a:t>&amp; </a:t>
            </a:r>
            <a:r>
              <a:rPr lang="ko-KR" altLang="en-US" dirty="0"/>
              <a:t>크기는 조정할 예정입니다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6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데이터 </a:t>
            </a:r>
            <a:r>
              <a:rPr lang="ko-KR" altLang="en-US" dirty="0" err="1"/>
              <a:t>크롤링</a:t>
            </a:r>
            <a:r>
              <a:rPr lang="ko-KR" altLang="en-US" dirty="0"/>
              <a:t> 과정입니다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크롤링</a:t>
            </a:r>
            <a:r>
              <a:rPr lang="ko-KR" altLang="en-US" dirty="0"/>
              <a:t> 관련 프로세스는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일단 </a:t>
            </a:r>
            <a:r>
              <a:rPr lang="ko-KR" altLang="en-US" dirty="0" err="1"/>
              <a:t>크롤링에</a:t>
            </a:r>
            <a:r>
              <a:rPr lang="ko-KR" altLang="en-US" dirty="0"/>
              <a:t> 필요한 </a:t>
            </a:r>
            <a:r>
              <a:rPr lang="en-US" altLang="ko-KR" dirty="0"/>
              <a:t>API_KEY, </a:t>
            </a:r>
            <a:r>
              <a:rPr lang="en-US" altLang="ko-KR" dirty="0" err="1"/>
              <a:t>Country_code</a:t>
            </a:r>
            <a:r>
              <a:rPr lang="ko-KR" altLang="en-US" dirty="0"/>
              <a:t> 값을 읽어와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데이터를 추출합니다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크롤링한 데이터를 </a:t>
            </a:r>
            <a:r>
              <a:rPr lang="en-US" altLang="ko-KR" dirty="0"/>
              <a:t>csv </a:t>
            </a:r>
            <a:r>
              <a:rPr lang="ko-KR" altLang="en-US" dirty="0"/>
              <a:t>형태로 저장하게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0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트렌드 키워드 추출 과정은 </a:t>
            </a:r>
            <a:r>
              <a:rPr lang="en-US" altLang="ko-KR" dirty="0"/>
              <a:t>3</a:t>
            </a:r>
            <a:r>
              <a:rPr lang="ko-KR" altLang="en-US" dirty="0"/>
              <a:t>가지로 나눴습니다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통합 </a:t>
            </a:r>
            <a:r>
              <a:rPr lang="en-US" altLang="ko-KR" dirty="0"/>
              <a:t> -&gt; </a:t>
            </a:r>
            <a:r>
              <a:rPr lang="ko-KR" altLang="en-US" dirty="0"/>
              <a:t>데이터 정제 </a:t>
            </a:r>
            <a:r>
              <a:rPr lang="en-US" altLang="ko-KR" dirty="0"/>
              <a:t>-&gt; </a:t>
            </a:r>
            <a:r>
              <a:rPr lang="ko-KR" altLang="en-US" dirty="0"/>
              <a:t>키워드 추출입니다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트렌드 키워드 선정 방식은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다음과 같이 정의하였습니다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유튜브 실시간 인기 검색어에서</a:t>
            </a:r>
            <a:endParaRPr lang="en-US" altLang="ko-KR" dirty="0"/>
          </a:p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설명란</a:t>
            </a:r>
            <a:r>
              <a:rPr lang="en-US" altLang="ko-KR" dirty="0"/>
              <a:t>, </a:t>
            </a:r>
            <a:r>
              <a:rPr lang="ko-KR" altLang="en-US" dirty="0"/>
              <a:t>태그에 포함된 문장들만 가져온 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자연어 처리기 모델을 이용하여</a:t>
            </a:r>
            <a:endParaRPr lang="en-US" altLang="ko-KR" dirty="0"/>
          </a:p>
          <a:p>
            <a:r>
              <a:rPr lang="ko-KR" altLang="en-US" dirty="0"/>
              <a:t>명사만 추출합니다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단어들을 빈도순으로 정렬하여 </a:t>
            </a:r>
            <a:endParaRPr lang="en-US" altLang="ko-KR" dirty="0"/>
          </a:p>
          <a:p>
            <a:r>
              <a:rPr lang="ko-KR" altLang="en-US" dirty="0"/>
              <a:t>가장 많이 </a:t>
            </a:r>
            <a:r>
              <a:rPr lang="ko-KR" altLang="en-US" dirty="0" err="1"/>
              <a:t>업근된</a:t>
            </a:r>
            <a:r>
              <a:rPr lang="ko-KR" altLang="en-US" dirty="0"/>
              <a:t> 순으로 트렌드 키워드를 선정합니다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54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그러나 설계한 것을 구현하여 결과값을 받아보니</a:t>
            </a:r>
            <a:endParaRPr lang="en-US" altLang="ko-KR" dirty="0"/>
          </a:p>
          <a:p>
            <a:r>
              <a:rPr lang="ko-KR" altLang="en-US" dirty="0"/>
              <a:t>다음과 같은 문제가 발생하였습니다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보편적 단어 필터링 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그리고 상위권 인기 동영상 키워드에는 가중치를 부여하는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가지 과정을 추가하여</a:t>
            </a:r>
            <a:endParaRPr lang="en-US" altLang="ko-KR" dirty="0"/>
          </a:p>
          <a:p>
            <a:r>
              <a:rPr lang="ko-KR" altLang="en-US" dirty="0"/>
              <a:t>구현하였습니다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개선된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상위권 키워드 수가 증가하였으며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좀 더 요즘 트렌드를 알려주는 키워드가 상위권에 있습니다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25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키워드 추출 프로세스는 다음과 같습니다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초기에는 </a:t>
            </a:r>
            <a:r>
              <a:rPr lang="en-US" altLang="ko-KR" dirty="0"/>
              <a:t>7</a:t>
            </a:r>
            <a:r>
              <a:rPr lang="ko-KR" altLang="en-US" dirty="0"/>
              <a:t>단계로</a:t>
            </a:r>
            <a:r>
              <a:rPr lang="en-US" altLang="ko-KR" dirty="0"/>
              <a:t> </a:t>
            </a:r>
            <a:r>
              <a:rPr lang="ko-KR" altLang="en-US" dirty="0"/>
              <a:t>붉은 색을 제외한 설계하였습니다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결과값을  받아보니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여러 문제 발견되어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주황색의 </a:t>
            </a:r>
            <a:r>
              <a:rPr lang="en-US" altLang="ko-KR" dirty="0"/>
              <a:t>2</a:t>
            </a:r>
            <a:r>
              <a:rPr lang="ko-KR" altLang="en-US" dirty="0"/>
              <a:t>가지 과정을 추가하였습니다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66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향후 프로젝트 일정 소개입니다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56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79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 사용된 개발 도구 및 오프 소스 설명입니다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3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 기획 및 유사 프로젝트와 비교 설명을 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그 다음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설계 및 개발 현황에 대하여 설명을 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90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기획 일정은 다음과 같습니다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주황색이 진행된 과정이며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앞으로의 일정 계획입니다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60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개발 도구는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 언어는 </a:t>
            </a:r>
            <a:r>
              <a:rPr lang="ko-KR" altLang="en-US" dirty="0" err="1"/>
              <a:t>파이썬을</a:t>
            </a:r>
            <a:r>
              <a:rPr lang="ko-KR" altLang="en-US" dirty="0"/>
              <a:t> 사용하고 있으며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서버는 학교에서 제공하는 아마존 서버를 사용하고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이외에 협업 과정 논의는 개별적으로 </a:t>
            </a:r>
            <a:r>
              <a:rPr lang="ko-KR" altLang="en-US" dirty="0" err="1"/>
              <a:t>슬랙을</a:t>
            </a:r>
            <a:r>
              <a:rPr lang="ko-KR" altLang="en-US" dirty="0"/>
              <a:t> 만들어 진행하고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03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 사용된 기타 라이브러리 </a:t>
            </a:r>
            <a:r>
              <a:rPr lang="en-US" altLang="ko-KR" dirty="0"/>
              <a:t>/ </a:t>
            </a:r>
            <a:r>
              <a:rPr lang="ko-KR" altLang="en-US" dirty="0"/>
              <a:t>오픈소스는 다음과 같습니다</a:t>
            </a:r>
          </a:p>
          <a:p>
            <a:endParaRPr lang="en-US" altLang="ko-KR" dirty="0"/>
          </a:p>
          <a:p>
            <a:r>
              <a:rPr lang="ko-KR" altLang="en-US" dirty="0"/>
              <a:t>여기서 추후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KoNLPy</a:t>
            </a:r>
            <a:r>
              <a:rPr lang="ko-KR" altLang="en-US" dirty="0"/>
              <a:t> 대신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자연어 처리 모델 사용도 고려하고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63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</a:t>
            </a:r>
            <a:r>
              <a:rPr lang="en-US" altLang="ko-KR" dirty="0"/>
              <a:t>4</a:t>
            </a:r>
            <a:r>
              <a:rPr lang="ko-KR" altLang="en-US" dirty="0"/>
              <a:t>가지 과정을 </a:t>
            </a:r>
            <a:endParaRPr lang="en-US" altLang="ko-KR" dirty="0"/>
          </a:p>
          <a:p>
            <a:r>
              <a:rPr lang="ko-KR" altLang="en-US" dirty="0"/>
              <a:t>다음과 같이 분담하였습니다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 발표자 유지석은 </a:t>
            </a:r>
            <a:r>
              <a:rPr lang="ko-KR" altLang="en-US" dirty="0" err="1"/>
              <a:t>백엔드를</a:t>
            </a:r>
            <a:r>
              <a:rPr lang="ko-KR" altLang="en-US" dirty="0"/>
              <a:t> 중심으로 키워드 추출 </a:t>
            </a:r>
            <a:r>
              <a:rPr lang="en-US" altLang="ko-KR" dirty="0"/>
              <a:t>&amp; </a:t>
            </a:r>
            <a:r>
              <a:rPr lang="ko-KR" altLang="en-US" dirty="0"/>
              <a:t>서버 설계 담당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팀원 정용훈님은 프론트 엔드를 중심으로 </a:t>
            </a:r>
            <a:r>
              <a:rPr lang="en-US" altLang="ko-KR" dirty="0"/>
              <a:t>/ </a:t>
            </a:r>
            <a:r>
              <a:rPr lang="ko-KR" altLang="en-US" dirty="0"/>
              <a:t>웹사이트 및 </a:t>
            </a:r>
            <a:r>
              <a:rPr lang="en-US" altLang="ko-KR" dirty="0"/>
              <a:t>/ </a:t>
            </a:r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ko-KR" altLang="en-US" dirty="0"/>
              <a:t> 담당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을 진행하기로 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9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475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저희가 준비한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 </a:t>
            </a:r>
            <a:r>
              <a:rPr lang="en-US" altLang="ko-KR" dirty="0"/>
              <a:t>31</a:t>
            </a:r>
            <a:r>
              <a:rPr lang="ko-KR" altLang="en-US" dirty="0"/>
              <a:t>조 </a:t>
            </a:r>
            <a:r>
              <a:rPr lang="ko-KR" altLang="en-US" dirty="0" err="1"/>
              <a:t>유지석이었습니다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끝까지 발표를 </a:t>
            </a:r>
            <a:r>
              <a:rPr lang="ko-KR" altLang="en-US" dirty="0" err="1"/>
              <a:t>들어주신</a:t>
            </a:r>
            <a:r>
              <a:rPr lang="ko-KR" altLang="en-US" dirty="0"/>
              <a:t> 교수님과 학생들에게 </a:t>
            </a:r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0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기획입니다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7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주간의 유행했던 트렌드 키워드를 </a:t>
            </a:r>
            <a:endParaRPr lang="en-US" altLang="ko-KR" dirty="0"/>
          </a:p>
          <a:p>
            <a:r>
              <a:rPr lang="ko-KR" altLang="en-US" dirty="0"/>
              <a:t>모아주는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트렌드 모아 </a:t>
            </a:r>
            <a:r>
              <a:rPr lang="ko-KR" altLang="en-US" dirty="0" err="1"/>
              <a:t>줌를</a:t>
            </a:r>
            <a:r>
              <a:rPr lang="ko-KR" altLang="en-US" dirty="0"/>
              <a:t> 기획했습니다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트렌드 모아 줌이란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유튜브 실시간 인기 동영상 </a:t>
            </a:r>
            <a:r>
              <a:rPr lang="ko-KR" altLang="en-US" dirty="0" err="1"/>
              <a:t>순쉬을</a:t>
            </a:r>
            <a:r>
              <a:rPr lang="ko-KR" altLang="en-US" dirty="0"/>
              <a:t> 이용하여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핫</a:t>
            </a:r>
            <a:r>
              <a:rPr lang="en-US" altLang="ko-KR" dirty="0"/>
              <a:t>! </a:t>
            </a:r>
            <a:r>
              <a:rPr lang="ko-KR" altLang="en-US" dirty="0"/>
              <a:t>한 키워드들을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눈에 </a:t>
            </a:r>
            <a:r>
              <a:rPr lang="en-US" altLang="ko-KR" dirty="0"/>
              <a:t>! </a:t>
            </a:r>
            <a:r>
              <a:rPr lang="ko-KR" altLang="en-US" dirty="0"/>
              <a:t> 알 수 있도록 정리해주는 사이트입니다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0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교수님과 </a:t>
            </a:r>
            <a:r>
              <a:rPr lang="ko-KR" altLang="en-US" dirty="0" err="1"/>
              <a:t>타팀</a:t>
            </a:r>
            <a:r>
              <a:rPr lang="ko-KR" altLang="en-US" dirty="0"/>
              <a:t> 학생들은 유튜브 많이 시청하고 </a:t>
            </a:r>
            <a:r>
              <a:rPr lang="ko-KR" altLang="en-US" dirty="0" err="1"/>
              <a:t>계신가요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저희가 조사한 자료에 따르면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대한민국 인구의 </a:t>
            </a:r>
            <a:r>
              <a:rPr lang="en-US" altLang="ko-KR" dirty="0"/>
              <a:t>80%</a:t>
            </a:r>
            <a:r>
              <a:rPr lang="ko-KR" altLang="en-US" dirty="0"/>
              <a:t>가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Youtube</a:t>
            </a:r>
            <a:r>
              <a:rPr lang="ko-KR" altLang="en-US" dirty="0"/>
              <a:t>앱을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월 평균 </a:t>
            </a:r>
            <a:r>
              <a:rPr lang="en-US" altLang="ko-KR" dirty="0"/>
              <a:t>30</a:t>
            </a:r>
            <a:r>
              <a:rPr lang="ko-KR" altLang="en-US" dirty="0"/>
              <a:t>시간 </a:t>
            </a:r>
            <a:r>
              <a:rPr lang="en-US" altLang="ko-KR" dirty="0"/>
              <a:t>/</a:t>
            </a:r>
            <a:r>
              <a:rPr lang="ko-KR" altLang="en-US" dirty="0"/>
              <a:t>이용한다고 조사되었습니다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6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교수님과 </a:t>
            </a:r>
            <a:r>
              <a:rPr lang="ko-KR" altLang="en-US" dirty="0" err="1"/>
              <a:t>타팀</a:t>
            </a:r>
            <a:r>
              <a:rPr lang="ko-KR" altLang="en-US" dirty="0"/>
              <a:t> 학생들은 유튜브 많이 시청하고 </a:t>
            </a:r>
            <a:r>
              <a:rPr lang="ko-KR" altLang="en-US" dirty="0" err="1"/>
              <a:t>계신가요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저희가 조사한 자료에 따르면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대한민국 인구의 </a:t>
            </a:r>
            <a:r>
              <a:rPr lang="en-US" altLang="ko-KR" dirty="0"/>
              <a:t>80%</a:t>
            </a:r>
            <a:r>
              <a:rPr lang="ko-KR" altLang="en-US" dirty="0"/>
              <a:t>가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Youtube</a:t>
            </a:r>
            <a:r>
              <a:rPr lang="ko-KR" altLang="en-US" dirty="0"/>
              <a:t>앱을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월 평균 </a:t>
            </a:r>
            <a:r>
              <a:rPr lang="en-US" altLang="ko-KR" dirty="0"/>
              <a:t>30</a:t>
            </a:r>
            <a:r>
              <a:rPr lang="ko-KR" altLang="en-US" dirty="0"/>
              <a:t>시간 </a:t>
            </a:r>
            <a:r>
              <a:rPr lang="en-US" altLang="ko-KR" dirty="0"/>
              <a:t>/</a:t>
            </a:r>
            <a:r>
              <a:rPr lang="ko-KR" altLang="en-US" dirty="0"/>
              <a:t>이용한다고 조사되었습니다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5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물론 이와 유사한 사이트들도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주간 별 인기 동영상</a:t>
            </a:r>
            <a:r>
              <a:rPr lang="en-US" altLang="ko-KR" dirty="0"/>
              <a:t>/ </a:t>
            </a:r>
            <a:r>
              <a:rPr lang="ko-KR" altLang="en-US" dirty="0"/>
              <a:t>인기 채널 순위를 보여주는</a:t>
            </a:r>
            <a:endParaRPr lang="en-US" altLang="ko-KR" dirty="0"/>
          </a:p>
          <a:p>
            <a:r>
              <a:rPr lang="ko-KR" altLang="en-US" dirty="0" err="1"/>
              <a:t>후크러스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소셜러스</a:t>
            </a:r>
            <a:r>
              <a:rPr lang="ko-KR" altLang="en-US" dirty="0"/>
              <a:t> 등이 대표적인 유사 사이트인데요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이러한 사이트들의 문제점은</a:t>
            </a:r>
            <a:endParaRPr lang="en-US" altLang="ko-KR" dirty="0"/>
          </a:p>
          <a:p>
            <a:r>
              <a:rPr lang="ko-KR" altLang="en-US" dirty="0"/>
              <a:t>기존 대형 채널의 영향이 크게 미친다는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유행하고 있지 않지만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대형 채널이 새로 제작한 동영상들이 상위권을 차지 하는 경우가 많습니다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그렇기에 </a:t>
            </a:r>
            <a:endParaRPr lang="en-US" altLang="ko-KR" dirty="0"/>
          </a:p>
          <a:p>
            <a:r>
              <a:rPr lang="ko-KR" altLang="en-US" dirty="0"/>
              <a:t>해당 사이트들의 순위가 꼭 요즘 트렌드를 보여주고 있진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트렌드 </a:t>
            </a:r>
            <a:r>
              <a:rPr lang="ko-KR" altLang="en-US" dirty="0" err="1"/>
              <a:t>모아줌은</a:t>
            </a:r>
            <a:endParaRPr lang="en-US" altLang="ko-KR" dirty="0"/>
          </a:p>
          <a:p>
            <a:r>
              <a:rPr lang="ko-KR" altLang="en-US" dirty="0"/>
              <a:t>영상이나 채널 순위를 보여주는 것이 아니라</a:t>
            </a:r>
            <a:endParaRPr lang="en-US" altLang="ko-KR" dirty="0"/>
          </a:p>
          <a:p>
            <a:r>
              <a:rPr lang="ko-KR" altLang="en-US" dirty="0"/>
              <a:t>가장 많이 </a:t>
            </a:r>
            <a:r>
              <a:rPr lang="ko-KR" altLang="en-US" dirty="0" err="1"/>
              <a:t>업급된</a:t>
            </a:r>
            <a:r>
              <a:rPr lang="ko-KR" altLang="en-US" dirty="0"/>
              <a:t> 키워드를 </a:t>
            </a:r>
            <a:r>
              <a:rPr lang="en-US" altLang="ko-KR" dirty="0"/>
              <a:t>!</a:t>
            </a:r>
            <a:r>
              <a:rPr lang="ko-KR" altLang="en-US" dirty="0"/>
              <a:t> 추천하고자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2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트렌드 </a:t>
            </a:r>
            <a:r>
              <a:rPr lang="ko-KR" altLang="en-US" dirty="0" err="1"/>
              <a:t>모아줌는</a:t>
            </a:r>
            <a:r>
              <a:rPr lang="ko-KR" altLang="en-US" dirty="0"/>
              <a:t> 다음과 같은 기대 효과가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트렌드에 둔감한 사람들은 </a:t>
            </a:r>
            <a:r>
              <a:rPr lang="en-US" altLang="ko-KR" dirty="0"/>
              <a:t>/</a:t>
            </a:r>
            <a:r>
              <a:rPr lang="ko-KR" altLang="en-US" dirty="0"/>
              <a:t> 유행에 </a:t>
            </a:r>
            <a:r>
              <a:rPr lang="ko-KR" altLang="en-US" b="1" dirty="0"/>
              <a:t>쉽게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따라갈수</a:t>
            </a:r>
            <a:r>
              <a:rPr lang="ko-KR" altLang="en-US" dirty="0"/>
              <a:t> 있도록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트렌드에 민감한 사람들은 </a:t>
            </a:r>
            <a:r>
              <a:rPr lang="en-US" altLang="ko-KR" dirty="0"/>
              <a:t>/ </a:t>
            </a:r>
            <a:r>
              <a:rPr lang="ko-KR" altLang="en-US" b="1" dirty="0"/>
              <a:t>작은 </a:t>
            </a:r>
            <a:r>
              <a:rPr lang="ko-KR" altLang="en-US" dirty="0"/>
              <a:t>트렌드 하나 </a:t>
            </a:r>
            <a:r>
              <a:rPr lang="en-US" altLang="ko-KR" dirty="0"/>
              <a:t>/ </a:t>
            </a:r>
            <a:r>
              <a:rPr lang="ko-KR" altLang="en-US" dirty="0"/>
              <a:t>놓치지 않도록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마지막으로 트렌드를 선도해야 하는 컨텐츠 제작자들에겐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요즘 트렌드 변화 흐름을 </a:t>
            </a:r>
            <a:r>
              <a:rPr lang="en-US" altLang="ko-KR" dirty="0"/>
              <a:t>/ </a:t>
            </a:r>
            <a:r>
              <a:rPr lang="ko-KR" altLang="en-US" b="1" dirty="0"/>
              <a:t>한 눈에</a:t>
            </a:r>
            <a:r>
              <a:rPr lang="ko-KR" altLang="en-US" dirty="0"/>
              <a:t> 알 수 있도록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도움을 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4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프로젝트 설계입니다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3FBB0-56F6-49C2-B131-0695B92A36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1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B9024-A25E-4D79-A3BF-7BCB7B8FF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547" y="365759"/>
            <a:ext cx="9144000" cy="708570"/>
          </a:xfrm>
        </p:spPr>
        <p:txBody>
          <a:bodyPr anchor="b">
            <a:normAutofit/>
          </a:bodyPr>
          <a:lstStyle>
            <a:lvl1pPr algn="l">
              <a:defRPr sz="4000" b="1" i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래픽 7" descr="닫힌 따옴표 단색으로 채워진">
            <a:extLst>
              <a:ext uri="{FF2B5EF4-FFF2-40B4-BE49-F238E27FC236}">
                <a16:creationId xmlns:a16="http://schemas.microsoft.com/office/drawing/2014/main" id="{3A9C7585-6326-4A3C-9A28-DDA1E43A6F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05" y="150886"/>
            <a:ext cx="1106424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9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33E8C-DF54-4F53-B9A3-193C672D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668462-1850-45B7-9E55-B7D77C71B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291D07-2CE3-4D51-B14C-02C89C93D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A0EE1-8691-4698-A13A-8CAA3329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74FE5B-B5C7-433C-A545-FA14381B8B6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1E92B-D33E-488D-8D9E-0829378F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17880-2AE3-4011-AAE5-EF0E1B4E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1F30DF-D2AB-4C39-99FF-432136CEA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4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64B74-D5A3-4864-B0EA-7458D36E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41B611-9E0A-46AB-A6A2-FCC33725F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645A6-A8C3-4E6F-8BF4-52A9C3CE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74FE5B-B5C7-433C-A545-FA14381B8B6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C9AFC-D9C2-40B1-AF97-74F60009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E343C-6D1F-4187-A7D3-BF78A0BE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1F30DF-D2AB-4C39-99FF-432136CEA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3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54BDF-DA09-4C01-8FA9-BAAEAFA4D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E13420-7283-48BF-9D38-336D75E14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FB9E-A770-499C-AA0E-8D9D9754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74FE5B-B5C7-433C-A545-FA14381B8B6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41CE4-D15B-4791-9AC4-5C82F66B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2092A-8A02-49E9-B431-B5BFF97F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1F30DF-D2AB-4C39-99FF-432136CEA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2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B11D-8A54-4757-90E7-B1DEBA70C610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2697-7698-4097-9CE6-DBD26266E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8A2E-72C1-4256-BF24-E17E4A67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04C27-8C91-43CE-ABB5-C3AFC07B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660A9-F6CC-4C8F-92A7-1A976617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74FE5B-B5C7-433C-A545-FA14381B8B6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B4A1F-52A2-48A7-8AA4-6902E9AB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4A255-0D5C-4B0F-88B8-D107202F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1F30DF-D2AB-4C39-99FF-432136CEA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0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32C10-32A0-455F-8D17-21A57469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CF5F2-92B9-42AD-A927-DA8441C02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B6E76-30DB-4530-9B87-E7B23D8B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74FE5B-B5C7-433C-A545-FA14381B8B6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35543-0AA3-4491-87D6-0B02BBB0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5383F-3343-4917-BCA3-31564B43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1F30DF-D2AB-4C39-99FF-432136CEA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1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150DD-1BB9-4840-ABED-C67AD06C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B0ABB-63E3-4FA7-9D2F-E72B61C19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FF904-6B78-4A75-8F7A-D3D7EDA8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6B7AEB-BFA9-47C2-9E67-82F699F8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74FE5B-B5C7-433C-A545-FA14381B8B6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1DE9A-3CDC-4A84-AD10-E52C9D8B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5D3E5-242E-4DA1-B4FF-7D9341EE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1F30DF-D2AB-4C39-99FF-432136CEA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43C39-FB79-4D97-ABC4-A46964B9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A0EF5-BB67-4A1B-B721-B0AF59896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72A774-2C73-458C-B9DB-06B2DFD63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AD9C1C-6676-4EB2-B6A0-68D787609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113027-9EBF-474E-9280-2FC5ECBD9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E0BF0E-E08C-4A12-8811-29EFDC20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74FE5B-B5C7-433C-A545-FA14381B8B6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F74AF9-9A79-41DB-BD29-3837E6E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8CA021-15DA-40A6-AAD7-60A30C5D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1F30DF-D2AB-4C39-99FF-432136CEA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6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AA8B0B2-7D5E-415D-A03F-819CE622B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425" y="365759"/>
            <a:ext cx="9144000" cy="708570"/>
          </a:xfrm>
        </p:spPr>
        <p:txBody>
          <a:bodyPr anchor="b">
            <a:normAutofit/>
          </a:bodyPr>
          <a:lstStyle>
            <a:lvl1pPr algn="l">
              <a:defRPr sz="4000" b="1" i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7" name="그래픽 6" descr="닫힌 따옴표 단색으로 채워진">
            <a:extLst>
              <a:ext uri="{FF2B5EF4-FFF2-40B4-BE49-F238E27FC236}">
                <a16:creationId xmlns:a16="http://schemas.microsoft.com/office/drawing/2014/main" id="{9AF174BF-2460-4BB4-B439-AC582274ED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83" y="150886"/>
            <a:ext cx="1106424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2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516F26C-FF50-4919-8333-8460E3D4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181" y="2418116"/>
            <a:ext cx="9144000" cy="943107"/>
          </a:xfrm>
        </p:spPr>
        <p:txBody>
          <a:bodyPr anchor="b">
            <a:normAutofit/>
          </a:bodyPr>
          <a:lstStyle>
            <a:lvl1pPr algn="l">
              <a:defRPr sz="6000" b="1" i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7" name="그래픽 6" descr="닫힌 따옴표 단색으로 채워진">
            <a:extLst>
              <a:ext uri="{FF2B5EF4-FFF2-40B4-BE49-F238E27FC236}">
                <a16:creationId xmlns:a16="http://schemas.microsoft.com/office/drawing/2014/main" id="{75D14B26-44C1-4ADD-8B03-65B7B3C056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772" y="2063766"/>
            <a:ext cx="1619915" cy="16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1A460-8C3F-47B1-80EF-42E60F72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BA93D3-36F4-4F47-A55C-9CC77D6B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FE5B-B5C7-433C-A545-FA14381B8B6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E9F72-7138-4AFF-A9EF-FD1F655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BD861-A618-4D61-8850-C8753B87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30DF-D2AB-4C39-99FF-432136CEA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A4A2-7B4C-4E7F-951D-78212F08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6BA94-1710-4586-A68B-481E2307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2327B-72C9-4888-9AB3-3A06B2F7F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05AF9-BC01-4649-B809-6D117D12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74FE5B-B5C7-433C-A545-FA14381B8B6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FF785-5DAB-4A80-BB92-C2DC75ED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92635-72A1-40D4-ABE2-DC779DC8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1F30DF-D2AB-4C39-99FF-432136CEA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1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E616E0-6660-4B00-A4ED-53F4C339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E82DC-8BF4-4ACE-B0AC-BFE6FD00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7E7BE-BBF6-4A8A-AB43-5DA7481A9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4FE5B-B5C7-433C-A545-FA14381B8B6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4B4B8-BA87-4D04-BD25-2ACE3A38F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96EDB-0014-49B5-8ABC-90B60086C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30DF-D2AB-4C39-99FF-432136CEA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jpe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75BE-73E7-4724-9EE0-9D066BD4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388" y="1916552"/>
            <a:ext cx="5655701" cy="9323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latinLnBrk="0"/>
            <a:r>
              <a:rPr lang="ko-KR" altLang="en-US" sz="6000" b="1" dirty="0">
                <a:solidFill>
                  <a:srgbClr val="022333"/>
                </a:solidFill>
              </a:rPr>
              <a:t>모아 </a:t>
            </a:r>
            <a:r>
              <a:rPr lang="en-US" altLang="ko-KR" sz="6000" b="1" dirty="0">
                <a:solidFill>
                  <a:srgbClr val="022333"/>
                </a:solidFill>
              </a:rPr>
              <a:t>Zoom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D1A7A59-EB7C-4CA5-92AC-500DDE4FC1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62"/>
          <a:stretch/>
        </p:blipFill>
        <p:spPr>
          <a:xfrm>
            <a:off x="886236" y="1701699"/>
            <a:ext cx="2000173" cy="2078491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D177B2-2327-47CD-85A0-458D9383CDDF}"/>
              </a:ext>
            </a:extLst>
          </p:cNvPr>
          <p:cNvSpPr txBox="1"/>
          <p:nvPr/>
        </p:nvSpPr>
        <p:spPr>
          <a:xfrm>
            <a:off x="2795492" y="1796176"/>
            <a:ext cx="2439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i="1" dirty="0">
                <a:solidFill>
                  <a:srgbClr val="A13D23"/>
                </a:solidFill>
              </a:rPr>
              <a:t>Trend</a:t>
            </a:r>
            <a:endParaRPr lang="ko-KR" altLang="en-US" sz="6000" b="1" i="1" dirty="0">
              <a:solidFill>
                <a:srgbClr val="A13D2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AA8FB-DCD1-4810-8016-13F981B43CC6}"/>
              </a:ext>
            </a:extLst>
          </p:cNvPr>
          <p:cNvSpPr txBox="1"/>
          <p:nvPr/>
        </p:nvSpPr>
        <p:spPr>
          <a:xfrm>
            <a:off x="8384465" y="4771117"/>
            <a:ext cx="3182281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20153220</a:t>
            </a:r>
            <a:r>
              <a:rPr lang="en-US" altLang="ko-KR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28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유지석</a:t>
            </a:r>
            <a:endParaRPr lang="en-US" altLang="ko-KR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20153227</a:t>
            </a:r>
            <a:r>
              <a:rPr lang="en-US" altLang="ko-KR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정용훈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18B14-718F-45E9-9DF0-DE356EE90191}"/>
              </a:ext>
            </a:extLst>
          </p:cNvPr>
          <p:cNvSpPr txBox="1"/>
          <p:nvPr/>
        </p:nvSpPr>
        <p:spPr>
          <a:xfrm>
            <a:off x="2936716" y="3038656"/>
            <a:ext cx="7268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 err="1">
                <a:solidFill>
                  <a:schemeClr val="bg1"/>
                </a:solidFill>
              </a:rPr>
              <a:t>Youtube</a:t>
            </a:r>
            <a:r>
              <a:rPr lang="en-US" altLang="ko-KR" sz="2400" b="1" i="1" dirty="0">
                <a:solidFill>
                  <a:schemeClr val="bg1"/>
                </a:solidFill>
              </a:rPr>
              <a:t> API</a:t>
            </a:r>
            <a:r>
              <a:rPr lang="ko-KR" altLang="en-US" sz="2400" b="1" i="1" dirty="0">
                <a:solidFill>
                  <a:schemeClr val="bg1"/>
                </a:solidFill>
              </a:rPr>
              <a:t>를 이용한 주간 핫 키워드 제공 서비스</a:t>
            </a:r>
          </a:p>
        </p:txBody>
      </p:sp>
    </p:spTree>
    <p:extLst>
      <p:ext uri="{BB962C8B-B14F-4D97-AF65-F5344CB8AC3E}">
        <p14:creationId xmlns:p14="http://schemas.microsoft.com/office/powerpoint/2010/main" val="8575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CFED547-5525-45AF-A2B6-312B2B53F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9374E"/>
                </a:solidFill>
              </a:rPr>
              <a:t> 프로젝트 설계 및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FDAA8-497E-4C81-B936-08A809C857CB}"/>
              </a:ext>
            </a:extLst>
          </p:cNvPr>
          <p:cNvSpPr txBox="1"/>
          <p:nvPr/>
        </p:nvSpPr>
        <p:spPr>
          <a:xfrm>
            <a:off x="8038214" y="4418703"/>
            <a:ext cx="361339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b="1" dirty="0"/>
              <a:t>프로젝트 구성</a:t>
            </a:r>
            <a:endParaRPr lang="en-US" altLang="ko-KR" sz="2400" b="1" dirty="0"/>
          </a:p>
          <a:p>
            <a:pPr algn="r">
              <a:lnSpc>
                <a:spcPct val="150000"/>
              </a:lnSpc>
            </a:pPr>
            <a:r>
              <a:rPr lang="ko-KR" altLang="en-US" sz="2400" b="1" dirty="0" err="1"/>
              <a:t>사이트맵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와이어프레임</a:t>
            </a:r>
            <a:endParaRPr lang="en-US" altLang="ko-KR" sz="2400" b="1" dirty="0"/>
          </a:p>
          <a:p>
            <a:pPr algn="r">
              <a:lnSpc>
                <a:spcPct val="150000"/>
              </a:lnSpc>
            </a:pPr>
            <a:r>
              <a:rPr lang="ko-KR" altLang="en-US" sz="2400" b="1" dirty="0"/>
              <a:t>프로세스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1630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5D26C3-EDAF-4CD4-8666-0790559D5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9374E"/>
                </a:solidFill>
              </a:rPr>
              <a:t> 프로젝트 구성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834BFCF-3D07-491C-A6C8-CBC72B747A42}"/>
              </a:ext>
            </a:extLst>
          </p:cNvPr>
          <p:cNvGrpSpPr/>
          <p:nvPr/>
        </p:nvGrpSpPr>
        <p:grpSpPr>
          <a:xfrm>
            <a:off x="9370017" y="2834262"/>
            <a:ext cx="1546555" cy="2173862"/>
            <a:chOff x="1916424" y="2941925"/>
            <a:chExt cx="1546555" cy="21738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9489A9D-6DEC-4845-B47B-FAB1A606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6424" y="2941925"/>
              <a:ext cx="1546555" cy="154655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C35E1A-BEA5-495D-913F-72B54E40F9D2}"/>
                </a:ext>
              </a:extLst>
            </p:cNvPr>
            <p:cNvSpPr txBox="1"/>
            <p:nvPr/>
          </p:nvSpPr>
          <p:spPr>
            <a:xfrm>
              <a:off x="2039523" y="4715677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웹 사이트</a:t>
              </a:r>
              <a:endParaRPr lang="en-US" altLang="ko-KR" sz="2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553AB8-26D3-40AE-894F-38142455E73D}"/>
              </a:ext>
            </a:extLst>
          </p:cNvPr>
          <p:cNvGrpSpPr/>
          <p:nvPr/>
        </p:nvGrpSpPr>
        <p:grpSpPr>
          <a:xfrm>
            <a:off x="1681960" y="4608014"/>
            <a:ext cx="1546555" cy="2111758"/>
            <a:chOff x="4882146" y="2941924"/>
            <a:chExt cx="1546555" cy="211175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531FDD3-7CF6-4115-8A3D-087940BA1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82146" y="2941924"/>
              <a:ext cx="1546555" cy="154655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A0E132-F1B4-4413-928F-282E6B40DEB7}"/>
                </a:ext>
              </a:extLst>
            </p:cNvPr>
            <p:cNvSpPr txBox="1"/>
            <p:nvPr/>
          </p:nvSpPr>
          <p:spPr>
            <a:xfrm>
              <a:off x="5278505" y="4653572"/>
              <a:ext cx="753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서버</a:t>
              </a:r>
              <a:endParaRPr lang="en-US" altLang="ko-KR" sz="2000" b="1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B4A1BFF-1A91-44EF-9F43-B931E6A1BEB7}"/>
              </a:ext>
            </a:extLst>
          </p:cNvPr>
          <p:cNvGrpSpPr/>
          <p:nvPr/>
        </p:nvGrpSpPr>
        <p:grpSpPr>
          <a:xfrm>
            <a:off x="1548575" y="1414291"/>
            <a:ext cx="1813317" cy="1973808"/>
            <a:chOff x="7454303" y="1734836"/>
            <a:chExt cx="1813317" cy="197380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CD799DA-D01B-4D6F-9BA7-7D51C0FAF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7688" y="1734836"/>
              <a:ext cx="1546555" cy="154655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7CE5F-8886-4736-A9E3-76CC1C5E8FA7}"/>
                </a:ext>
              </a:extLst>
            </p:cNvPr>
            <p:cNvSpPr txBox="1"/>
            <p:nvPr/>
          </p:nvSpPr>
          <p:spPr>
            <a:xfrm>
              <a:off x="7454303" y="3308534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데이터 </a:t>
              </a:r>
              <a:r>
                <a:rPr lang="ko-KR" altLang="en-US" sz="2000" b="1" dirty="0" err="1"/>
                <a:t>크롤링</a:t>
              </a:r>
              <a:endParaRPr lang="en-US" altLang="ko-KR" sz="20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3F9F2A5-FD1C-4DEE-8019-54D2920283EF}"/>
              </a:ext>
            </a:extLst>
          </p:cNvPr>
          <p:cNvGrpSpPr/>
          <p:nvPr/>
        </p:nvGrpSpPr>
        <p:grpSpPr>
          <a:xfrm>
            <a:off x="5136127" y="2834262"/>
            <a:ext cx="2326278" cy="2173862"/>
            <a:chOff x="7197826" y="4084534"/>
            <a:chExt cx="2326278" cy="2173862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8494389-2DC0-4316-98F5-927CF2471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7688" y="4084534"/>
              <a:ext cx="1546555" cy="154655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48CA90-14D1-413B-BD8C-4D9F8FCC303D}"/>
                </a:ext>
              </a:extLst>
            </p:cNvPr>
            <p:cNvSpPr txBox="1"/>
            <p:nvPr/>
          </p:nvSpPr>
          <p:spPr>
            <a:xfrm>
              <a:off x="7197826" y="5858286"/>
              <a:ext cx="2326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/>
                <a:t>트렌드키워드</a:t>
              </a:r>
              <a:r>
                <a:rPr lang="ko-KR" altLang="en-US" sz="2000" b="1" dirty="0"/>
                <a:t> 추출</a:t>
              </a:r>
              <a:endParaRPr lang="en-US" altLang="ko-KR" sz="2000" b="1" dirty="0"/>
            </a:p>
          </p:txBody>
        </p:sp>
      </p:grpSp>
      <p:sp>
        <p:nvSpPr>
          <p:cNvPr id="2" name="Down Arrow 1"/>
          <p:cNvSpPr/>
          <p:nvPr/>
        </p:nvSpPr>
        <p:spPr>
          <a:xfrm>
            <a:off x="2024571" y="3569458"/>
            <a:ext cx="861329" cy="756745"/>
          </a:xfrm>
          <a:prstGeom prst="downArrow">
            <a:avLst/>
          </a:prstGeom>
          <a:solidFill>
            <a:srgbClr val="0937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3943691" y="3229166"/>
            <a:ext cx="861329" cy="756745"/>
          </a:xfrm>
          <a:prstGeom prst="downArrow">
            <a:avLst/>
          </a:prstGeom>
          <a:solidFill>
            <a:srgbClr val="0937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7971026" y="3233071"/>
            <a:ext cx="861329" cy="756745"/>
          </a:xfrm>
          <a:prstGeom prst="downArrow">
            <a:avLst/>
          </a:prstGeom>
          <a:solidFill>
            <a:srgbClr val="0937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5D26C3-EDAF-4CD4-8666-0790559D5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9374E"/>
                </a:solidFill>
              </a:rPr>
              <a:t> </a:t>
            </a:r>
            <a:r>
              <a:rPr lang="ko-KR" altLang="en-US" dirty="0" err="1">
                <a:solidFill>
                  <a:srgbClr val="09374E"/>
                </a:solidFill>
              </a:rPr>
              <a:t>사이트맵</a:t>
            </a:r>
            <a:endParaRPr lang="ko-KR" altLang="en-US" dirty="0">
              <a:solidFill>
                <a:srgbClr val="09374E"/>
              </a:solidFill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77D6315D-7C63-426C-AA9D-0DD971D431AE}"/>
              </a:ext>
            </a:extLst>
          </p:cNvPr>
          <p:cNvSpPr/>
          <p:nvPr/>
        </p:nvSpPr>
        <p:spPr>
          <a:xfrm>
            <a:off x="2199162" y="1387919"/>
            <a:ext cx="2094451" cy="556725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메인페이지</a:t>
            </a:r>
            <a:endParaRPr lang="ko-KR" altLang="en-US" b="1" dirty="0"/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id="{E37812BF-2B4F-4F90-A1A2-36B901114AF9}"/>
              </a:ext>
            </a:extLst>
          </p:cNvPr>
          <p:cNvSpPr/>
          <p:nvPr/>
        </p:nvSpPr>
        <p:spPr>
          <a:xfrm>
            <a:off x="5054215" y="4601010"/>
            <a:ext cx="2094451" cy="556725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구독 관리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id="{28B3AE0D-6149-4AB2-A16A-57F02719C417}"/>
              </a:ext>
            </a:extLst>
          </p:cNvPr>
          <p:cNvSpPr/>
          <p:nvPr/>
        </p:nvSpPr>
        <p:spPr>
          <a:xfrm>
            <a:off x="2199161" y="4602427"/>
            <a:ext cx="2094451" cy="556725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서비스소개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447A83DF-F020-4AE2-B523-0AEC0C72F960}"/>
              </a:ext>
            </a:extLst>
          </p:cNvPr>
          <p:cNvSpPr/>
          <p:nvPr/>
        </p:nvSpPr>
        <p:spPr>
          <a:xfrm>
            <a:off x="5294768" y="1398661"/>
            <a:ext cx="1613344" cy="53524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워드클라우드</a:t>
            </a:r>
            <a:endParaRPr lang="ko-KR" altLang="en-US" b="1" dirty="0"/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id="{A0990A6E-0D57-4375-969F-109D8ED07197}"/>
              </a:ext>
            </a:extLst>
          </p:cNvPr>
          <p:cNvSpPr/>
          <p:nvPr/>
        </p:nvSpPr>
        <p:spPr>
          <a:xfrm>
            <a:off x="5296166" y="2238588"/>
            <a:ext cx="1613344" cy="486582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순위탭</a:t>
            </a:r>
            <a:endParaRPr lang="ko-KR" altLang="en-US" b="1" dirty="0"/>
          </a:p>
        </p:txBody>
      </p:sp>
      <p:sp>
        <p:nvSpPr>
          <p:cNvPr id="79" name="순서도: 대체 처리 78">
            <a:extLst>
              <a:ext uri="{FF2B5EF4-FFF2-40B4-BE49-F238E27FC236}">
                <a16:creationId xmlns:a16="http://schemas.microsoft.com/office/drawing/2014/main" id="{A0D438BC-583E-4F2F-90F1-A3C9CFC8DDF7}"/>
              </a:ext>
            </a:extLst>
          </p:cNvPr>
          <p:cNvSpPr/>
          <p:nvPr/>
        </p:nvSpPr>
        <p:spPr>
          <a:xfrm>
            <a:off x="7406182" y="2131556"/>
            <a:ext cx="1333342" cy="365576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키워드</a:t>
            </a:r>
          </a:p>
        </p:txBody>
      </p:sp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id="{8A0F02C4-F859-44BB-BB00-2D8A4D7E1361}"/>
              </a:ext>
            </a:extLst>
          </p:cNvPr>
          <p:cNvSpPr/>
          <p:nvPr/>
        </p:nvSpPr>
        <p:spPr>
          <a:xfrm>
            <a:off x="9056271" y="2131556"/>
            <a:ext cx="1333342" cy="365576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유튜브</a:t>
            </a:r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id="{682DD85C-EBF3-4DE9-906A-BDD66DF74729}"/>
              </a:ext>
            </a:extLst>
          </p:cNvPr>
          <p:cNvSpPr/>
          <p:nvPr/>
        </p:nvSpPr>
        <p:spPr>
          <a:xfrm>
            <a:off x="9056271" y="2497132"/>
            <a:ext cx="1333342" cy="365576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뉴스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FDC88758-9A74-45E5-9462-5E646671A531}"/>
              </a:ext>
            </a:extLst>
          </p:cNvPr>
          <p:cNvSpPr/>
          <p:nvPr/>
        </p:nvSpPr>
        <p:spPr>
          <a:xfrm>
            <a:off x="7406182" y="2497132"/>
            <a:ext cx="1333342" cy="365576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날짜</a:t>
            </a: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id="{D880E217-85C0-4755-9361-4B1F23647C96}"/>
              </a:ext>
            </a:extLst>
          </p:cNvPr>
          <p:cNvSpPr/>
          <p:nvPr/>
        </p:nvSpPr>
        <p:spPr>
          <a:xfrm>
            <a:off x="2439714" y="5556326"/>
            <a:ext cx="1613344" cy="365576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키워드선정기준</a:t>
            </a:r>
            <a:endParaRPr lang="en-US" altLang="ko-KR" sz="1400" b="1" dirty="0"/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DCEF1265-092D-413F-A979-2D21C7067180}"/>
              </a:ext>
            </a:extLst>
          </p:cNvPr>
          <p:cNvSpPr/>
          <p:nvPr/>
        </p:nvSpPr>
        <p:spPr>
          <a:xfrm>
            <a:off x="2439714" y="5921902"/>
            <a:ext cx="1613344" cy="365576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서비스이용안내</a:t>
            </a:r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id="{D0A5F036-BF58-4CCA-A85E-8DD2542355F1}"/>
              </a:ext>
            </a:extLst>
          </p:cNvPr>
          <p:cNvSpPr/>
          <p:nvPr/>
        </p:nvSpPr>
        <p:spPr>
          <a:xfrm>
            <a:off x="5301758" y="5556326"/>
            <a:ext cx="1613344" cy="365576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E-MAIL</a:t>
            </a:r>
            <a:r>
              <a:rPr lang="ko-KR" altLang="en-US" sz="1400" b="1" dirty="0"/>
              <a:t>입력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025E439F-2F89-44D7-B9A6-5FA09106010E}"/>
              </a:ext>
            </a:extLst>
          </p:cNvPr>
          <p:cNvSpPr/>
          <p:nvPr/>
        </p:nvSpPr>
        <p:spPr>
          <a:xfrm>
            <a:off x="5301758" y="5921902"/>
            <a:ext cx="1613344" cy="365576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등록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FFAB54-B2A0-47C0-8E04-458EC1836827}"/>
              </a:ext>
            </a:extLst>
          </p:cNvPr>
          <p:cNvGrpSpPr/>
          <p:nvPr/>
        </p:nvGrpSpPr>
        <p:grpSpPr>
          <a:xfrm>
            <a:off x="3246386" y="1681534"/>
            <a:ext cx="5809885" cy="3874792"/>
            <a:chOff x="3246386" y="1681534"/>
            <a:chExt cx="5809885" cy="3874792"/>
          </a:xfrm>
        </p:grpSpPr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7C12567C-B20A-4882-98A9-D8DA4C28223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1" y="3446906"/>
              <a:ext cx="6837" cy="1345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133F5448-FE58-47D2-B368-1CE21964414D}"/>
                </a:ext>
              </a:extLst>
            </p:cNvPr>
            <p:cNvCxnSpPr>
              <a:cxnSpLocks/>
            </p:cNvCxnSpPr>
            <p:nvPr/>
          </p:nvCxnSpPr>
          <p:spPr>
            <a:xfrm>
              <a:off x="4480967" y="2501012"/>
              <a:ext cx="806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DF05DF3-D389-492A-B0EA-BFA4F3AF6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3613" y="1681534"/>
              <a:ext cx="100115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4CBBDE1-11C6-4A68-86F8-E4C7107BE65F}"/>
                </a:ext>
              </a:extLst>
            </p:cNvPr>
            <p:cNvCxnSpPr/>
            <p:nvPr/>
          </p:nvCxnSpPr>
          <p:spPr>
            <a:xfrm>
              <a:off x="4480967" y="1681534"/>
              <a:ext cx="0" cy="815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751816D-01F2-4E1A-90CD-F68572D24127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6909510" y="2481879"/>
              <a:ext cx="4966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5278F35-F402-47AE-8A94-76CC1D88EEB8}"/>
                </a:ext>
              </a:extLst>
            </p:cNvPr>
            <p:cNvCxnSpPr>
              <a:cxnSpLocks/>
            </p:cNvCxnSpPr>
            <p:nvPr/>
          </p:nvCxnSpPr>
          <p:spPr>
            <a:xfrm>
              <a:off x="8739524" y="2497132"/>
              <a:ext cx="316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409C2E1-F608-4D1C-BB40-C936AE91EFE2}"/>
                </a:ext>
              </a:extLst>
            </p:cNvPr>
            <p:cNvCxnSpPr>
              <a:cxnSpLocks/>
              <a:stCxn id="74" idx="2"/>
              <a:endCxn id="76" idx="0"/>
            </p:cNvCxnSpPr>
            <p:nvPr/>
          </p:nvCxnSpPr>
          <p:spPr>
            <a:xfrm flipH="1">
              <a:off x="3246387" y="1944644"/>
              <a:ext cx="1" cy="26577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B6301C4-A23C-471D-AD00-2C01065E5E97}"/>
                </a:ext>
              </a:extLst>
            </p:cNvPr>
            <p:cNvCxnSpPr>
              <a:cxnSpLocks/>
              <a:stCxn id="76" idx="2"/>
              <a:endCxn id="83" idx="0"/>
            </p:cNvCxnSpPr>
            <p:nvPr/>
          </p:nvCxnSpPr>
          <p:spPr>
            <a:xfrm flipH="1">
              <a:off x="3246386" y="5159152"/>
              <a:ext cx="1" cy="397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A0C1AE4-36F9-40C7-BC2F-A0DC872F7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86" y="3429000"/>
              <a:ext cx="285645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3C47CA2-98C4-4718-90D0-59949BEF4D56}"/>
                </a:ext>
              </a:extLst>
            </p:cNvPr>
            <p:cNvCxnSpPr>
              <a:cxnSpLocks/>
              <a:stCxn id="75" idx="2"/>
              <a:endCxn id="85" idx="0"/>
            </p:cNvCxnSpPr>
            <p:nvPr/>
          </p:nvCxnSpPr>
          <p:spPr>
            <a:xfrm>
              <a:off x="6101441" y="5157734"/>
              <a:ext cx="6989" cy="39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8" name="순서도: 대체 처리 97">
            <a:extLst>
              <a:ext uri="{FF2B5EF4-FFF2-40B4-BE49-F238E27FC236}">
                <a16:creationId xmlns:a16="http://schemas.microsoft.com/office/drawing/2014/main" id="{FCD98E10-5BBE-4D17-9251-417225F386AF}"/>
              </a:ext>
            </a:extLst>
          </p:cNvPr>
          <p:cNvSpPr/>
          <p:nvPr/>
        </p:nvSpPr>
        <p:spPr>
          <a:xfrm>
            <a:off x="2359047" y="6287479"/>
            <a:ext cx="1774678" cy="365576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개인정보처리방침</a:t>
            </a:r>
            <a:endParaRPr lang="en-US" altLang="ko-KR" sz="1400" b="1" dirty="0"/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11D3E231-9D8E-4765-AF89-D68AC5DBFF53}"/>
              </a:ext>
            </a:extLst>
          </p:cNvPr>
          <p:cNvSpPr/>
          <p:nvPr/>
        </p:nvSpPr>
        <p:spPr>
          <a:xfrm>
            <a:off x="5301758" y="6287479"/>
            <a:ext cx="1613344" cy="365576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46526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6AC7E72-7998-4D1F-87D5-0AF26D534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09374E"/>
                </a:solidFill>
              </a:rPr>
              <a:t>와이어프레임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CF8DC1-25E6-442F-8EF6-A95FDEA3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62" y="1361321"/>
            <a:ext cx="5832825" cy="51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3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28F59-9671-41D8-9F92-3255E6648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09374E"/>
                </a:solidFill>
              </a:rPr>
              <a:t>데이터 </a:t>
            </a:r>
            <a:r>
              <a:rPr lang="ko-KR" altLang="en-US" dirty="0" err="1">
                <a:solidFill>
                  <a:srgbClr val="09374E"/>
                </a:solidFill>
              </a:rPr>
              <a:t>크롤링</a:t>
            </a:r>
            <a:r>
              <a:rPr lang="ko-KR" altLang="en-US" dirty="0">
                <a:solidFill>
                  <a:srgbClr val="09374E"/>
                </a:solidFill>
              </a:rPr>
              <a:t> 프로세스</a:t>
            </a:r>
            <a:r>
              <a:rPr lang="en-US" altLang="ko-KR" dirty="0">
                <a:solidFill>
                  <a:srgbClr val="09374E"/>
                </a:solidFill>
              </a:rPr>
              <a:t>(</a:t>
            </a:r>
            <a:r>
              <a:rPr lang="en-US" altLang="ko-KR" dirty="0" err="1">
                <a:solidFill>
                  <a:srgbClr val="09374E"/>
                </a:solidFill>
              </a:rPr>
              <a:t>Youtube</a:t>
            </a:r>
            <a:r>
              <a:rPr lang="en-US" altLang="ko-KR" dirty="0">
                <a:solidFill>
                  <a:srgbClr val="09374E"/>
                </a:solidFill>
              </a:rPr>
              <a:t>-API)</a:t>
            </a:r>
            <a:endParaRPr lang="ko-KR" altLang="en-US" dirty="0">
              <a:solidFill>
                <a:srgbClr val="09374E"/>
              </a:solidFill>
            </a:endParaRPr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49E679D6-0770-4799-93E1-69F03EED872A}"/>
              </a:ext>
            </a:extLst>
          </p:cNvPr>
          <p:cNvSpPr/>
          <p:nvPr/>
        </p:nvSpPr>
        <p:spPr>
          <a:xfrm rot="10800000">
            <a:off x="10258461" y="2061672"/>
            <a:ext cx="474325" cy="2844906"/>
          </a:xfrm>
          <a:prstGeom prst="rightBrace">
            <a:avLst>
              <a:gd name="adj1" fmla="val 8333"/>
              <a:gd name="adj2" fmla="val 49972"/>
            </a:avLst>
          </a:prstGeom>
          <a:ln w="57150">
            <a:solidFill>
              <a:srgbClr val="76717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4E64649-C0F1-4D27-9DA8-4DDE4975CDDA}"/>
              </a:ext>
            </a:extLst>
          </p:cNvPr>
          <p:cNvSpPr/>
          <p:nvPr/>
        </p:nvSpPr>
        <p:spPr>
          <a:xfrm>
            <a:off x="672890" y="2943348"/>
            <a:ext cx="1161361" cy="562099"/>
          </a:xfrm>
          <a:prstGeom prst="roundRect">
            <a:avLst/>
          </a:prstGeom>
          <a:solidFill>
            <a:srgbClr val="0937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API</a:t>
            </a:r>
            <a:r>
              <a:rPr lang="ko-KR" altLang="en-US" b="1" dirty="0"/>
              <a:t> </a:t>
            </a:r>
            <a:r>
              <a:rPr lang="en-US" altLang="ko-KR" b="1" dirty="0"/>
              <a:t>Key</a:t>
            </a:r>
            <a:endParaRPr lang="ko-KR" altLang="en-US" b="1" dirty="0"/>
          </a:p>
        </p:txBody>
      </p:sp>
      <p:sp>
        <p:nvSpPr>
          <p:cNvPr id="67" name="오른쪽 중괄호 66">
            <a:extLst>
              <a:ext uri="{FF2B5EF4-FFF2-40B4-BE49-F238E27FC236}">
                <a16:creationId xmlns:a16="http://schemas.microsoft.com/office/drawing/2014/main" id="{5020E3B2-EB97-4408-A8CD-386F6AFE3D5B}"/>
              </a:ext>
            </a:extLst>
          </p:cNvPr>
          <p:cNvSpPr/>
          <p:nvPr/>
        </p:nvSpPr>
        <p:spPr>
          <a:xfrm rot="10800000">
            <a:off x="5095951" y="1814846"/>
            <a:ext cx="474325" cy="3372481"/>
          </a:xfrm>
          <a:prstGeom prst="rightBrace">
            <a:avLst>
              <a:gd name="adj1" fmla="val 8333"/>
              <a:gd name="adj2" fmla="val 49972"/>
            </a:avLst>
          </a:prstGeom>
          <a:ln w="57150">
            <a:solidFill>
              <a:srgbClr val="76717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E486F97-EE7F-4A68-898E-AE84E2792211}"/>
              </a:ext>
            </a:extLst>
          </p:cNvPr>
          <p:cNvSpPr/>
          <p:nvPr/>
        </p:nvSpPr>
        <p:spPr>
          <a:xfrm>
            <a:off x="3535010" y="2971800"/>
            <a:ext cx="1405247" cy="914400"/>
          </a:xfrm>
          <a:prstGeom prst="roundRect">
            <a:avLst/>
          </a:prstGeom>
          <a:solidFill>
            <a:srgbClr val="0937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   추출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9AF69C3-53FE-4B56-8D5B-80F8F0471052}"/>
              </a:ext>
            </a:extLst>
          </p:cNvPr>
          <p:cNvSpPr/>
          <p:nvPr/>
        </p:nvSpPr>
        <p:spPr>
          <a:xfrm>
            <a:off x="5733482" y="2844622"/>
            <a:ext cx="1087149" cy="561498"/>
          </a:xfrm>
          <a:prstGeom prst="roundRect">
            <a:avLst/>
          </a:prstGeom>
          <a:solidFill>
            <a:srgbClr val="4D7C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Tags</a:t>
            </a:r>
            <a:endParaRPr lang="ko-KR" altLang="en-US" sz="1400" b="1" dirty="0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2F63CD12-104C-4A0C-A48C-4526498F5DEA}"/>
              </a:ext>
            </a:extLst>
          </p:cNvPr>
          <p:cNvSpPr/>
          <p:nvPr/>
        </p:nvSpPr>
        <p:spPr>
          <a:xfrm>
            <a:off x="1999450" y="3333230"/>
            <a:ext cx="1446739" cy="250372"/>
          </a:xfrm>
          <a:prstGeom prst="rightArrow">
            <a:avLst/>
          </a:prstGeom>
          <a:solidFill>
            <a:srgbClr val="7671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17B58718-1C87-4A57-8B07-8E82CBB7A2CB}"/>
              </a:ext>
            </a:extLst>
          </p:cNvPr>
          <p:cNvSpPr/>
          <p:nvPr/>
        </p:nvSpPr>
        <p:spPr>
          <a:xfrm>
            <a:off x="7202662" y="3375901"/>
            <a:ext cx="1389061" cy="250372"/>
          </a:xfrm>
          <a:prstGeom prst="rightArrow">
            <a:avLst/>
          </a:prstGeom>
          <a:solidFill>
            <a:srgbClr val="7671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8F02A15-9E6D-42ED-A7FC-BF675A6C2C4D}"/>
              </a:ext>
            </a:extLst>
          </p:cNvPr>
          <p:cNvSpPr/>
          <p:nvPr/>
        </p:nvSpPr>
        <p:spPr>
          <a:xfrm>
            <a:off x="5733482" y="1523739"/>
            <a:ext cx="1087149" cy="561498"/>
          </a:xfrm>
          <a:prstGeom prst="roundRect">
            <a:avLst/>
          </a:prstGeom>
          <a:solidFill>
            <a:srgbClr val="4D7C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Title</a:t>
            </a:r>
            <a:endParaRPr lang="ko-KR" altLang="en-US" sz="1400" b="1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820C8F7-F552-41F1-BCF9-AAB3F121E307}"/>
              </a:ext>
            </a:extLst>
          </p:cNvPr>
          <p:cNvSpPr/>
          <p:nvPr/>
        </p:nvSpPr>
        <p:spPr>
          <a:xfrm>
            <a:off x="5619328" y="4220880"/>
            <a:ext cx="1315450" cy="561498"/>
          </a:xfrm>
          <a:prstGeom prst="roundRect">
            <a:avLst/>
          </a:prstGeom>
          <a:solidFill>
            <a:srgbClr val="4D7C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Description</a:t>
            </a:r>
            <a:endParaRPr lang="ko-KR" altLang="en-US" sz="1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205A87-65D0-465B-9FAF-6B0E1F1066B3}"/>
              </a:ext>
            </a:extLst>
          </p:cNvPr>
          <p:cNvSpPr txBox="1"/>
          <p:nvPr/>
        </p:nvSpPr>
        <p:spPr>
          <a:xfrm>
            <a:off x="2145950" y="292153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요청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87D86C0-E866-495C-9A03-C9A7B61FA2D3}"/>
              </a:ext>
            </a:extLst>
          </p:cNvPr>
          <p:cNvSpPr/>
          <p:nvPr/>
        </p:nvSpPr>
        <p:spPr>
          <a:xfrm>
            <a:off x="669861" y="3527115"/>
            <a:ext cx="1161361" cy="562099"/>
          </a:xfrm>
          <a:prstGeom prst="roundRect">
            <a:avLst/>
          </a:prstGeom>
          <a:solidFill>
            <a:srgbClr val="0937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Country Code</a:t>
            </a:r>
            <a:endParaRPr lang="ko-KR" altLang="en-US" b="1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04E299C-E9EA-44CA-995F-8F2C9E6ABDCF}"/>
              </a:ext>
            </a:extLst>
          </p:cNvPr>
          <p:cNvSpPr/>
          <p:nvPr/>
        </p:nvSpPr>
        <p:spPr>
          <a:xfrm>
            <a:off x="5743466" y="2146281"/>
            <a:ext cx="1087149" cy="561498"/>
          </a:xfrm>
          <a:prstGeom prst="roundRect">
            <a:avLst/>
          </a:prstGeom>
          <a:solidFill>
            <a:srgbClr val="4D7C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View Count</a:t>
            </a:r>
            <a:endParaRPr lang="ko-KR" altLang="en-US" sz="1400" b="1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93B9F01-2796-49E7-9B01-76E1D3BB659B}"/>
              </a:ext>
            </a:extLst>
          </p:cNvPr>
          <p:cNvSpPr/>
          <p:nvPr/>
        </p:nvSpPr>
        <p:spPr>
          <a:xfrm>
            <a:off x="5629314" y="3542963"/>
            <a:ext cx="1315450" cy="561498"/>
          </a:xfrm>
          <a:prstGeom prst="roundRect">
            <a:avLst/>
          </a:prstGeom>
          <a:solidFill>
            <a:srgbClr val="4D7C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Like/Dislike Count</a:t>
            </a:r>
            <a:endParaRPr lang="ko-KR" altLang="en-US" sz="14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3BD7CF5-F8D8-4054-AC24-D93CF149C91E}"/>
              </a:ext>
            </a:extLst>
          </p:cNvPr>
          <p:cNvSpPr/>
          <p:nvPr/>
        </p:nvSpPr>
        <p:spPr>
          <a:xfrm>
            <a:off x="5619329" y="4906578"/>
            <a:ext cx="1315450" cy="561498"/>
          </a:xfrm>
          <a:prstGeom prst="roundRect">
            <a:avLst/>
          </a:prstGeom>
          <a:solidFill>
            <a:srgbClr val="4D7C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Thumbnail</a:t>
            </a:r>
          </a:p>
          <a:p>
            <a:pPr algn="ctr"/>
            <a:r>
              <a:rPr lang="en-US" altLang="ko-KR" sz="1400" b="1" dirty="0"/>
              <a:t>Link</a:t>
            </a:r>
            <a:endParaRPr lang="ko-KR" altLang="en-US" sz="1400" b="1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8099F3C-B7EF-4B07-AA40-C04DD114D780}"/>
              </a:ext>
            </a:extLst>
          </p:cNvPr>
          <p:cNvSpPr/>
          <p:nvPr/>
        </p:nvSpPr>
        <p:spPr>
          <a:xfrm>
            <a:off x="8693287" y="2996061"/>
            <a:ext cx="1405247" cy="914400"/>
          </a:xfrm>
          <a:prstGeom prst="roundRect">
            <a:avLst/>
          </a:prstGeom>
          <a:solidFill>
            <a:srgbClr val="0937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CSV</a:t>
            </a:r>
            <a:endParaRPr lang="ko-KR" altLang="en-US" b="1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D32A97F-E06E-4E6E-96EE-80863DCBF73D}"/>
              </a:ext>
            </a:extLst>
          </p:cNvPr>
          <p:cNvSpPr/>
          <p:nvPr/>
        </p:nvSpPr>
        <p:spPr>
          <a:xfrm>
            <a:off x="10708535" y="3186415"/>
            <a:ext cx="1087149" cy="561498"/>
          </a:xfrm>
          <a:prstGeom prst="roundRect">
            <a:avLst/>
          </a:prstGeom>
          <a:solidFill>
            <a:srgbClr val="4D7C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Tags</a:t>
            </a:r>
            <a:endParaRPr lang="ko-KR" altLang="en-US" sz="1400" b="1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2F818F5-39B8-4029-9D33-C6FC0FDA81EF}"/>
              </a:ext>
            </a:extLst>
          </p:cNvPr>
          <p:cNvSpPr/>
          <p:nvPr/>
        </p:nvSpPr>
        <p:spPr>
          <a:xfrm>
            <a:off x="10708535" y="1865532"/>
            <a:ext cx="1087149" cy="561498"/>
          </a:xfrm>
          <a:prstGeom prst="roundRect">
            <a:avLst/>
          </a:prstGeom>
          <a:solidFill>
            <a:srgbClr val="4D7C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Title</a:t>
            </a:r>
            <a:endParaRPr lang="ko-KR" altLang="en-US" sz="14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247860A-3270-4E25-9C0A-57FD3C1750D9}"/>
              </a:ext>
            </a:extLst>
          </p:cNvPr>
          <p:cNvSpPr/>
          <p:nvPr/>
        </p:nvSpPr>
        <p:spPr>
          <a:xfrm>
            <a:off x="10594381" y="4562673"/>
            <a:ext cx="1315450" cy="561498"/>
          </a:xfrm>
          <a:prstGeom prst="roundRect">
            <a:avLst/>
          </a:prstGeom>
          <a:solidFill>
            <a:srgbClr val="4D7C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Description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0111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0F61110-0C4C-46CA-9AC4-884834B3A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 </a:t>
            </a:r>
            <a:r>
              <a:rPr lang="ko-KR" altLang="en-US" sz="4000" dirty="0">
                <a:solidFill>
                  <a:srgbClr val="09374E"/>
                </a:solidFill>
              </a:rPr>
              <a:t>트렌드 키워드 추출</a:t>
            </a:r>
            <a:endParaRPr lang="ko-KR" altLang="en-US" dirty="0">
              <a:solidFill>
                <a:srgbClr val="09374E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A0CD6E0-B972-4C26-8788-64744EA4BDC0}"/>
              </a:ext>
            </a:extLst>
          </p:cNvPr>
          <p:cNvGrpSpPr/>
          <p:nvPr/>
        </p:nvGrpSpPr>
        <p:grpSpPr>
          <a:xfrm>
            <a:off x="1396235" y="1759315"/>
            <a:ext cx="5558901" cy="4553605"/>
            <a:chOff x="822494" y="1759315"/>
            <a:chExt cx="4735857" cy="455360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E9C6CE4-C685-4D9A-B2C9-48E77A057240}"/>
                </a:ext>
              </a:extLst>
            </p:cNvPr>
            <p:cNvGrpSpPr/>
            <p:nvPr/>
          </p:nvGrpSpPr>
          <p:grpSpPr>
            <a:xfrm>
              <a:off x="822494" y="1759315"/>
              <a:ext cx="4735857" cy="1875948"/>
              <a:chOff x="6503477" y="1598478"/>
              <a:chExt cx="4735857" cy="1875948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B5810F51-5941-4895-8E05-591A87695862}"/>
                  </a:ext>
                </a:extLst>
              </p:cNvPr>
              <p:cNvGrpSpPr/>
              <p:nvPr/>
            </p:nvGrpSpPr>
            <p:grpSpPr>
              <a:xfrm>
                <a:off x="6503477" y="1598478"/>
                <a:ext cx="4735857" cy="1875948"/>
                <a:chOff x="7460408" y="1724288"/>
                <a:chExt cx="3756555" cy="1875948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0641D236-BAA7-4DE8-83A9-C107D8F18561}"/>
                    </a:ext>
                  </a:extLst>
                </p:cNvPr>
                <p:cNvGrpSpPr/>
                <p:nvPr/>
              </p:nvGrpSpPr>
              <p:grpSpPr>
                <a:xfrm>
                  <a:off x="7460408" y="1724288"/>
                  <a:ext cx="540766" cy="1875948"/>
                  <a:chOff x="6357269" y="1474432"/>
                  <a:chExt cx="540766" cy="1875948"/>
                </a:xfrm>
              </p:grpSpPr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26E04C6E-F248-4637-9AE5-F7D9D3A44FC4}"/>
                      </a:ext>
                    </a:extLst>
                  </p:cNvPr>
                  <p:cNvSpPr txBox="1"/>
                  <p:nvPr/>
                </p:nvSpPr>
                <p:spPr>
                  <a:xfrm>
                    <a:off x="6357269" y="1474432"/>
                    <a:ext cx="5407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2400" b="1" dirty="0">
                        <a:solidFill>
                          <a:srgbClr val="09374E"/>
                        </a:solidFill>
                      </a:rPr>
                      <a:t>과정</a:t>
                    </a:r>
                    <a:endParaRPr lang="ko-KR" altLang="en-US" b="1" dirty="0">
                      <a:solidFill>
                        <a:srgbClr val="09374E"/>
                      </a:solidFill>
                    </a:endParaRP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5BC49E9-7C16-44DB-9B1D-38C9493F25B8}"/>
                      </a:ext>
                    </a:extLst>
                  </p:cNvPr>
                  <p:cNvSpPr txBox="1"/>
                  <p:nvPr/>
                </p:nvSpPr>
                <p:spPr>
                  <a:xfrm>
                    <a:off x="6645214" y="2981048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3C0F7CD-9A70-46B6-B6BB-4F16064266EA}"/>
                    </a:ext>
                  </a:extLst>
                </p:cNvPr>
                <p:cNvSpPr txBox="1"/>
                <p:nvPr/>
              </p:nvSpPr>
              <p:spPr>
                <a:xfrm>
                  <a:off x="7840718" y="2299818"/>
                  <a:ext cx="33762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/>
                    <a:t>데이터 통합 </a:t>
                  </a:r>
                  <a:r>
                    <a:rPr lang="en-US" altLang="ko-KR" b="1" dirty="0"/>
                    <a:t>-&gt; </a:t>
                  </a:r>
                  <a:r>
                    <a:rPr lang="ko-KR" altLang="en-US" b="1" dirty="0"/>
                    <a:t>데이터 정제 </a:t>
                  </a:r>
                  <a:r>
                    <a:rPr lang="en-US" altLang="ko-KR" b="1" dirty="0"/>
                    <a:t>-&gt; </a:t>
                  </a:r>
                  <a:r>
                    <a:rPr lang="ko-KR" altLang="en-US" b="1" dirty="0"/>
                    <a:t>키워드 추출</a:t>
                  </a: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1C66FC-3836-409E-AC4B-DB755C5CFC67}"/>
                  </a:ext>
                </a:extLst>
              </p:cNvPr>
              <p:cNvSpPr txBox="1"/>
              <p:nvPr/>
            </p:nvSpPr>
            <p:spPr>
              <a:xfrm>
                <a:off x="6503477" y="2994022"/>
                <a:ext cx="30579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09374E"/>
                    </a:solidFill>
                  </a:rPr>
                  <a:t>트렌드 키워드</a:t>
                </a:r>
                <a:r>
                  <a:rPr lang="en-US" altLang="ko-KR" sz="2400" b="1" dirty="0">
                    <a:solidFill>
                      <a:srgbClr val="09374E"/>
                    </a:solidFill>
                  </a:rPr>
                  <a:t> </a:t>
                </a:r>
                <a:r>
                  <a:rPr lang="ko-KR" altLang="en-US" sz="2400" b="1" dirty="0">
                    <a:solidFill>
                      <a:srgbClr val="09374E"/>
                    </a:solidFill>
                  </a:rPr>
                  <a:t>선정 방식</a:t>
                </a:r>
                <a:endParaRPr lang="ko-KR" altLang="en-US" b="1" dirty="0">
                  <a:solidFill>
                    <a:srgbClr val="09374E"/>
                  </a:solidFill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C314A7-3DA9-46CA-BF0F-5B604E93B42A}"/>
                </a:ext>
              </a:extLst>
            </p:cNvPr>
            <p:cNvSpPr txBox="1"/>
            <p:nvPr/>
          </p:nvSpPr>
          <p:spPr>
            <a:xfrm>
              <a:off x="1301947" y="3866096"/>
              <a:ext cx="4256403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유튜브 실시간 인기 검색어 순위에서</a:t>
              </a:r>
              <a:endPara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accent2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제목</a:t>
              </a:r>
              <a:r>
                <a:rPr lang="en-US" altLang="ko-KR" b="1" dirty="0">
                  <a:solidFill>
                    <a:schemeClr val="accent2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, </a:t>
              </a:r>
              <a:r>
                <a:rPr lang="ko-KR" altLang="en-US" b="1" dirty="0">
                  <a:solidFill>
                    <a:schemeClr val="accent2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설명란</a:t>
              </a:r>
              <a:r>
                <a:rPr lang="en-US" altLang="ko-KR" b="1" dirty="0">
                  <a:solidFill>
                    <a:schemeClr val="accent2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, </a:t>
              </a:r>
              <a:r>
                <a:rPr lang="ko-KR" altLang="en-US" b="1" dirty="0">
                  <a:solidFill>
                    <a:schemeClr val="accent2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태그</a:t>
              </a:r>
              <a:r>
                <a:rPr lang="en-US" altLang="ko-KR" b="1" dirty="0">
                  <a:solidFill>
                    <a:schemeClr val="accent2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 </a:t>
              </a:r>
              <a:r>
                <a:rPr lang="ko-KR" altLang="en-US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데이터 수집</a:t>
              </a:r>
              <a:endPara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수집된 데이터에서 자연어 처리를 통해 명사 추출 후</a:t>
              </a:r>
              <a:r>
                <a:rPr lang="en-US" altLang="ko-KR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, </a:t>
              </a:r>
              <a:r>
                <a:rPr lang="ko-KR" altLang="en-US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 </a:t>
              </a:r>
              <a:r>
                <a:rPr lang="ko-KR" altLang="en-US" b="1" dirty="0">
                  <a:solidFill>
                    <a:schemeClr val="accent2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단어 빈도순</a:t>
              </a:r>
              <a:r>
                <a:rPr lang="ko-KR" altLang="en-US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으로 정렬하여 선정</a:t>
              </a:r>
              <a:endPara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  <a:p>
              <a:endPara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092BEF6-4F8D-463E-846C-008460D5AEA9}"/>
              </a:ext>
            </a:extLst>
          </p:cNvPr>
          <p:cNvCxnSpPr>
            <a:cxnSpLocks/>
          </p:cNvCxnSpPr>
          <p:nvPr/>
        </p:nvCxnSpPr>
        <p:spPr>
          <a:xfrm>
            <a:off x="1177178" y="1772865"/>
            <a:ext cx="0" cy="4242455"/>
          </a:xfrm>
          <a:prstGeom prst="line">
            <a:avLst/>
          </a:prstGeom>
          <a:ln w="133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362807" y="780362"/>
            <a:ext cx="1870384" cy="5665626"/>
            <a:chOff x="8362807" y="1877645"/>
            <a:chExt cx="1870384" cy="5665626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BBBA49E2-E75A-4CAB-8D8D-F03C87BB3E43}"/>
                </a:ext>
              </a:extLst>
            </p:cNvPr>
            <p:cNvSpPr/>
            <p:nvPr/>
          </p:nvSpPr>
          <p:spPr>
            <a:xfrm>
              <a:off x="8447825" y="1877645"/>
              <a:ext cx="1700349" cy="914400"/>
            </a:xfrm>
            <a:prstGeom prst="roundRect">
              <a:avLst/>
            </a:prstGeom>
            <a:solidFill>
              <a:srgbClr val="09374E"/>
            </a:solidFill>
            <a:ln>
              <a:solidFill>
                <a:srgbClr val="0937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데이터 통합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997030DC-1390-479D-9F59-87CA0A7B3D14}"/>
                </a:ext>
              </a:extLst>
            </p:cNvPr>
            <p:cNvSpPr/>
            <p:nvPr/>
          </p:nvSpPr>
          <p:spPr>
            <a:xfrm>
              <a:off x="8447825" y="5100920"/>
              <a:ext cx="1700349" cy="914400"/>
            </a:xfrm>
            <a:prstGeom prst="roundRect">
              <a:avLst/>
            </a:prstGeom>
            <a:solidFill>
              <a:srgbClr val="09374E"/>
            </a:solidFill>
            <a:ln>
              <a:solidFill>
                <a:srgbClr val="3942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키워드 추출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2AD91DE-CD1D-49E1-8469-EA37A8A650DF}"/>
                </a:ext>
              </a:extLst>
            </p:cNvPr>
            <p:cNvSpPr/>
            <p:nvPr/>
          </p:nvSpPr>
          <p:spPr>
            <a:xfrm>
              <a:off x="8447825" y="3513911"/>
              <a:ext cx="1700349" cy="914400"/>
            </a:xfrm>
            <a:prstGeom prst="roundRect">
              <a:avLst/>
            </a:prstGeom>
            <a:solidFill>
              <a:srgbClr val="09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데이터 정제</a:t>
              </a:r>
            </a:p>
          </p:txBody>
        </p:sp>
        <p:sp>
          <p:nvSpPr>
            <p:cNvPr id="69" name="화살표: 아래쪽 68">
              <a:extLst>
                <a:ext uri="{FF2B5EF4-FFF2-40B4-BE49-F238E27FC236}">
                  <a16:creationId xmlns:a16="http://schemas.microsoft.com/office/drawing/2014/main" id="{23E2FA7F-22F6-44F1-AF59-90F467968B4C}"/>
                </a:ext>
              </a:extLst>
            </p:cNvPr>
            <p:cNvSpPr/>
            <p:nvPr/>
          </p:nvSpPr>
          <p:spPr>
            <a:xfrm>
              <a:off x="9147650" y="4603251"/>
              <a:ext cx="300698" cy="322728"/>
            </a:xfrm>
            <a:prstGeom prst="downArrow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화살표: 아래쪽 49">
              <a:extLst>
                <a:ext uri="{FF2B5EF4-FFF2-40B4-BE49-F238E27FC236}">
                  <a16:creationId xmlns:a16="http://schemas.microsoft.com/office/drawing/2014/main" id="{90F0D814-5A4A-45BF-B521-9FB1579858B0}"/>
                </a:ext>
              </a:extLst>
            </p:cNvPr>
            <p:cNvSpPr/>
            <p:nvPr/>
          </p:nvSpPr>
          <p:spPr>
            <a:xfrm>
              <a:off x="9147650" y="2993495"/>
              <a:ext cx="300698" cy="322728"/>
            </a:xfrm>
            <a:prstGeom prst="downArrow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4">
              <a:extLst>
                <a:ext uri="{FF2B5EF4-FFF2-40B4-BE49-F238E27FC236}">
                  <a16:creationId xmlns:a16="http://schemas.microsoft.com/office/drawing/2014/main" id="{23945EC4-0752-4121-A07C-BB701AC0C435}"/>
                </a:ext>
              </a:extLst>
            </p:cNvPr>
            <p:cNvSpPr/>
            <p:nvPr/>
          </p:nvSpPr>
          <p:spPr>
            <a:xfrm>
              <a:off x="8362807" y="6628871"/>
              <a:ext cx="1870384" cy="914400"/>
            </a:xfrm>
            <a:prstGeom prst="roundRect">
              <a:avLst/>
            </a:prstGeom>
            <a:solidFill>
              <a:srgbClr val="09374E"/>
            </a:solidFill>
            <a:ln>
              <a:solidFill>
                <a:srgbClr val="3942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트렌드 </a:t>
              </a:r>
              <a:r>
                <a:rPr lang="ko-KR" altLang="en-US" b="1" dirty="0"/>
                <a:t>키워드 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선정</a:t>
              </a:r>
            </a:p>
          </p:txBody>
        </p:sp>
      </p:grpSp>
      <p:sp>
        <p:nvSpPr>
          <p:cNvPr id="85" name="화살표: 아래쪽 68">
            <a:extLst>
              <a:ext uri="{FF2B5EF4-FFF2-40B4-BE49-F238E27FC236}">
                <a16:creationId xmlns:a16="http://schemas.microsoft.com/office/drawing/2014/main" id="{23E2FA7F-22F6-44F1-AF59-90F467968B4C}"/>
              </a:ext>
            </a:extLst>
          </p:cNvPr>
          <p:cNvSpPr/>
          <p:nvPr/>
        </p:nvSpPr>
        <p:spPr>
          <a:xfrm>
            <a:off x="9147650" y="5089508"/>
            <a:ext cx="300698" cy="322728"/>
          </a:xfrm>
          <a:prstGeom prst="down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0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0F61110-0C4C-46CA-9AC4-884834B3A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 </a:t>
            </a:r>
            <a:r>
              <a:rPr lang="ko-KR" altLang="en-US" sz="4000" dirty="0">
                <a:solidFill>
                  <a:srgbClr val="09374E"/>
                </a:solidFill>
              </a:rPr>
              <a:t>결과 비교</a:t>
            </a:r>
            <a:endParaRPr lang="ko-KR" altLang="en-US" dirty="0">
              <a:solidFill>
                <a:srgbClr val="09374E"/>
              </a:solidFill>
            </a:endParaRPr>
          </a:p>
        </p:txBody>
      </p:sp>
      <p:graphicFrame>
        <p:nvGraphicFramePr>
          <p:cNvPr id="52" name="표 20">
            <a:extLst>
              <a:ext uri="{FF2B5EF4-FFF2-40B4-BE49-F238E27FC236}">
                <a16:creationId xmlns:a16="http://schemas.microsoft.com/office/drawing/2014/main" id="{7A09158D-8E24-4ADA-A503-2C613DE05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98262"/>
              </p:ext>
            </p:extLst>
          </p:nvPr>
        </p:nvGraphicFramePr>
        <p:xfrm>
          <a:off x="898295" y="1382749"/>
          <a:ext cx="4122748" cy="329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122">
                  <a:extLst>
                    <a:ext uri="{9D8B030D-6E8A-4147-A177-3AD203B41FA5}">
                      <a16:colId xmlns:a16="http://schemas.microsoft.com/office/drawing/2014/main" val="3961494462"/>
                    </a:ext>
                  </a:extLst>
                </a:gridCol>
                <a:gridCol w="2069193">
                  <a:extLst>
                    <a:ext uri="{9D8B030D-6E8A-4147-A177-3AD203B41FA5}">
                      <a16:colId xmlns:a16="http://schemas.microsoft.com/office/drawing/2014/main" val="3087789338"/>
                    </a:ext>
                  </a:extLst>
                </a:gridCol>
                <a:gridCol w="1227433">
                  <a:extLst>
                    <a:ext uri="{9D8B030D-6E8A-4147-A177-3AD203B41FA5}">
                      <a16:colId xmlns:a16="http://schemas.microsoft.com/office/drawing/2014/main" val="2548810956"/>
                    </a:ext>
                  </a:extLst>
                </a:gridCol>
              </a:tblGrid>
              <a:tr h="46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키워드명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631645"/>
                  </a:ext>
                </a:extLst>
              </a:tr>
              <a:tr h="466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5B41"/>
                          </a:solidFill>
                        </a:rPr>
                        <a:t>영상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375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979307"/>
                  </a:ext>
                </a:extLst>
              </a:tr>
              <a:tr h="466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브레이브걸스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745934"/>
                  </a:ext>
                </a:extLst>
              </a:tr>
              <a:tr h="50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5B41"/>
                          </a:solidFill>
                        </a:rPr>
                        <a:t>구독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24130"/>
                  </a:ext>
                </a:extLst>
              </a:tr>
              <a:tr h="466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롤린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56893"/>
                  </a:ext>
                </a:extLst>
              </a:tr>
              <a:tr h="466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5B41"/>
                          </a:solidFill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296322"/>
                  </a:ext>
                </a:extLst>
              </a:tr>
              <a:tr h="466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32183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E613A64D-0C67-4B9F-88C3-2332D080719B}"/>
              </a:ext>
            </a:extLst>
          </p:cNvPr>
          <p:cNvSpPr txBox="1"/>
          <p:nvPr/>
        </p:nvSpPr>
        <p:spPr>
          <a:xfrm>
            <a:off x="1044829" y="4788113"/>
            <a:ext cx="382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03.24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핫 키워드 추출 초기 결과값</a:t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(D_21-03-24_init</a:t>
            </a:r>
            <a:r>
              <a:rPr lang="en-US" altLang="ko-KR" sz="12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.csv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4" name="표 20">
            <a:extLst>
              <a:ext uri="{FF2B5EF4-FFF2-40B4-BE49-F238E27FC236}">
                <a16:creationId xmlns:a16="http://schemas.microsoft.com/office/drawing/2014/main" id="{448D0225-B033-45E2-BD63-467F7AE28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61824"/>
              </p:ext>
            </p:extLst>
          </p:nvPr>
        </p:nvGraphicFramePr>
        <p:xfrm>
          <a:off x="6730915" y="1378208"/>
          <a:ext cx="4122748" cy="329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122">
                  <a:extLst>
                    <a:ext uri="{9D8B030D-6E8A-4147-A177-3AD203B41FA5}">
                      <a16:colId xmlns:a16="http://schemas.microsoft.com/office/drawing/2014/main" val="3961494462"/>
                    </a:ext>
                  </a:extLst>
                </a:gridCol>
                <a:gridCol w="2069193">
                  <a:extLst>
                    <a:ext uri="{9D8B030D-6E8A-4147-A177-3AD203B41FA5}">
                      <a16:colId xmlns:a16="http://schemas.microsoft.com/office/drawing/2014/main" val="3087789338"/>
                    </a:ext>
                  </a:extLst>
                </a:gridCol>
                <a:gridCol w="1227433">
                  <a:extLst>
                    <a:ext uri="{9D8B030D-6E8A-4147-A177-3AD203B41FA5}">
                      <a16:colId xmlns:a16="http://schemas.microsoft.com/office/drawing/2014/main" val="2548810956"/>
                    </a:ext>
                  </a:extLst>
                </a:gridCol>
              </a:tblGrid>
              <a:tr h="46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키워드명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631645"/>
                  </a:ext>
                </a:extLst>
              </a:tr>
              <a:tr h="466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브레이브걸스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375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979307"/>
                  </a:ext>
                </a:extLst>
              </a:tr>
              <a:tr h="466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롤린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248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745934"/>
                  </a:ext>
                </a:extLst>
              </a:tr>
              <a:tr h="50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수비드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132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24130"/>
                  </a:ext>
                </a:extLst>
              </a:tr>
              <a:tr h="466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병맛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56893"/>
                  </a:ext>
                </a:extLst>
              </a:tr>
              <a:tr h="466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퀴즈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유퀴즈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114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296322"/>
                  </a:ext>
                </a:extLst>
              </a:tr>
              <a:tr h="466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32183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8E9E6836-771D-425F-BEA6-288245663F41}"/>
              </a:ext>
            </a:extLst>
          </p:cNvPr>
          <p:cNvSpPr txBox="1"/>
          <p:nvPr/>
        </p:nvSpPr>
        <p:spPr>
          <a:xfrm>
            <a:off x="6877449" y="4783572"/>
            <a:ext cx="382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03.24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핫 키워드 추출 개선된 결과값</a:t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(D_21-03-24_v2</a:t>
            </a:r>
            <a:r>
              <a:rPr lang="en-US" altLang="ko-KR" sz="12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.csv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AE2DBF64-DD1C-4A9E-A808-FD1BA2B920D3}"/>
              </a:ext>
            </a:extLst>
          </p:cNvPr>
          <p:cNvSpPr/>
          <p:nvPr/>
        </p:nvSpPr>
        <p:spPr>
          <a:xfrm>
            <a:off x="5489318" y="3178631"/>
            <a:ext cx="773321" cy="365123"/>
          </a:xfrm>
          <a:prstGeom prst="rightArrow">
            <a:avLst/>
          </a:prstGeom>
          <a:solidFill>
            <a:srgbClr val="1A4D66"/>
          </a:solidFill>
          <a:ln>
            <a:solidFill>
              <a:srgbClr val="1A4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B8D99-E266-44F5-8F0F-86796E7E933D}"/>
              </a:ext>
            </a:extLst>
          </p:cNvPr>
          <p:cNvSpPr txBox="1"/>
          <p:nvPr/>
        </p:nvSpPr>
        <p:spPr>
          <a:xfrm>
            <a:off x="2623767" y="5363278"/>
            <a:ext cx="6944465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/>
              <a:t>‘</a:t>
            </a:r>
            <a:r>
              <a:rPr lang="ko-KR" altLang="en-US" sz="2400" b="1" dirty="0"/>
              <a:t>영상</a:t>
            </a:r>
            <a:r>
              <a:rPr lang="en-US" altLang="ko-KR" sz="2400" b="1" dirty="0"/>
              <a:t>’, ‘</a:t>
            </a:r>
            <a:r>
              <a:rPr lang="ko-KR" altLang="en-US" sz="2400" b="1" dirty="0"/>
              <a:t>구독</a:t>
            </a:r>
            <a:r>
              <a:rPr lang="en-US" altLang="ko-KR" sz="2400" b="1" dirty="0"/>
              <a:t>’, ‘</a:t>
            </a:r>
            <a:r>
              <a:rPr lang="ko-KR" altLang="en-US" sz="2400" b="1" dirty="0"/>
              <a:t>보기</a:t>
            </a:r>
            <a:r>
              <a:rPr lang="en-US" altLang="ko-KR" sz="2400" b="1" dirty="0"/>
              <a:t>＇</a:t>
            </a:r>
            <a:r>
              <a:rPr lang="ko-KR" altLang="en-US" sz="2400" b="1" dirty="0"/>
              <a:t>와 같은 </a:t>
            </a:r>
            <a:r>
              <a:rPr lang="ko-KR" altLang="en-US" sz="2400" b="1" dirty="0">
                <a:solidFill>
                  <a:srgbClr val="ED7D31"/>
                </a:solidFill>
              </a:rPr>
              <a:t>보편적 단어 </a:t>
            </a:r>
            <a:r>
              <a:rPr lang="ko-KR" altLang="en-US" sz="2400" b="1" dirty="0"/>
              <a:t>필터링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상위 순위 데이터 </a:t>
            </a:r>
            <a:r>
              <a:rPr lang="ko-KR" altLang="en-US" sz="2400" b="1" dirty="0">
                <a:solidFill>
                  <a:srgbClr val="ED7D31"/>
                </a:solidFill>
              </a:rPr>
              <a:t>가중치 </a:t>
            </a:r>
            <a:r>
              <a:rPr lang="ko-KR" altLang="en-US" sz="2400" b="1" dirty="0"/>
              <a:t>부여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49283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3050" y="2961368"/>
            <a:ext cx="11866147" cy="2084230"/>
            <a:chOff x="153050" y="2961368"/>
            <a:chExt cx="11866147" cy="2084230"/>
          </a:xfrm>
        </p:grpSpPr>
        <p:sp>
          <p:nvSpPr>
            <p:cNvPr id="35" name="오른쪽 중괄호 34">
              <a:extLst>
                <a:ext uri="{FF2B5EF4-FFF2-40B4-BE49-F238E27FC236}">
                  <a16:creationId xmlns:a16="http://schemas.microsoft.com/office/drawing/2014/main" id="{4A8A892F-37EC-447C-A825-9C6011FA65D8}"/>
                </a:ext>
              </a:extLst>
            </p:cNvPr>
            <p:cNvSpPr/>
            <p:nvPr/>
          </p:nvSpPr>
          <p:spPr>
            <a:xfrm rot="16200000">
              <a:off x="4524512" y="2980019"/>
              <a:ext cx="459285" cy="2645232"/>
            </a:xfrm>
            <a:prstGeom prst="rightBrace">
              <a:avLst>
                <a:gd name="adj1" fmla="val 8333"/>
                <a:gd name="adj2" fmla="val 42318"/>
              </a:avLst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098A79D-08BC-494A-BC86-C838039DCF80}"/>
                </a:ext>
              </a:extLst>
            </p:cNvPr>
            <p:cNvSpPr/>
            <p:nvPr/>
          </p:nvSpPr>
          <p:spPr>
            <a:xfrm>
              <a:off x="517724" y="2971800"/>
              <a:ext cx="1545772" cy="914400"/>
            </a:xfrm>
            <a:prstGeom prst="roundRect">
              <a:avLst/>
            </a:prstGeom>
            <a:solidFill>
              <a:srgbClr val="09374E"/>
            </a:solidFill>
            <a:ln>
              <a:solidFill>
                <a:srgbClr val="3942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데이터 통합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71D308A-28D9-4009-B0EA-AD083DBEBBE9}"/>
                </a:ext>
              </a:extLst>
            </p:cNvPr>
            <p:cNvSpPr/>
            <p:nvPr/>
          </p:nvSpPr>
          <p:spPr>
            <a:xfrm>
              <a:off x="153050" y="4525797"/>
              <a:ext cx="1195864" cy="510453"/>
            </a:xfrm>
            <a:prstGeom prst="roundRect">
              <a:avLst/>
            </a:prstGeom>
            <a:solidFill>
              <a:srgbClr val="4D7C93"/>
            </a:solidFill>
            <a:ln>
              <a:solidFill>
                <a:srgbClr val="4D7C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13" b="1" dirty="0"/>
                <a:t>선정 기간 파일 탐색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F361206-20C9-41DD-81EE-3699F4B91C24}"/>
                </a:ext>
              </a:extLst>
            </p:cNvPr>
            <p:cNvSpPr/>
            <p:nvPr/>
          </p:nvSpPr>
          <p:spPr>
            <a:xfrm>
              <a:off x="1481953" y="4532279"/>
              <a:ext cx="1195864" cy="510453"/>
            </a:xfrm>
            <a:prstGeom prst="roundRect">
              <a:avLst/>
            </a:prstGeom>
            <a:solidFill>
              <a:srgbClr val="4D7C93"/>
            </a:solidFill>
            <a:ln>
              <a:solidFill>
                <a:srgbClr val="4D7C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13" b="1" dirty="0"/>
                <a:t>선정 기간 파일</a:t>
              </a:r>
              <a:endParaRPr lang="en-US" altLang="ko-KR" sz="1013" b="1" dirty="0"/>
            </a:p>
            <a:p>
              <a:pPr algn="ctr"/>
              <a:r>
                <a:rPr lang="ko-KR" altLang="en-US" sz="1013" b="1" dirty="0"/>
                <a:t>데이터 통합</a:t>
              </a:r>
            </a:p>
          </p:txBody>
        </p:sp>
        <p:sp>
          <p:nvSpPr>
            <p:cNvPr id="12" name="오른쪽 중괄호 11">
              <a:extLst>
                <a:ext uri="{FF2B5EF4-FFF2-40B4-BE49-F238E27FC236}">
                  <a16:creationId xmlns:a16="http://schemas.microsoft.com/office/drawing/2014/main" id="{4D0ACE3F-3DE3-41BE-8D7E-A65C62734F7A}"/>
                </a:ext>
              </a:extLst>
            </p:cNvPr>
            <p:cNvSpPr/>
            <p:nvPr/>
          </p:nvSpPr>
          <p:spPr>
            <a:xfrm rot="16200000">
              <a:off x="1212876" y="3531655"/>
              <a:ext cx="415902" cy="1585348"/>
            </a:xfrm>
            <a:prstGeom prst="rightBrace">
              <a:avLst>
                <a:gd name="adj1" fmla="val 8333"/>
                <a:gd name="adj2" fmla="val 40332"/>
              </a:avLst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97AB3EB-6413-4EEA-83B5-40326F3E4A19}"/>
                </a:ext>
              </a:extLst>
            </p:cNvPr>
            <p:cNvSpPr/>
            <p:nvPr/>
          </p:nvSpPr>
          <p:spPr>
            <a:xfrm>
              <a:off x="9519334" y="4521987"/>
              <a:ext cx="1087149" cy="510453"/>
            </a:xfrm>
            <a:prstGeom prst="roundRect">
              <a:avLst/>
            </a:prstGeom>
            <a:solidFill>
              <a:srgbClr val="4D7C93"/>
            </a:solidFill>
            <a:ln>
              <a:solidFill>
                <a:srgbClr val="4D7C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13" b="1" dirty="0"/>
                <a:t>정규화 </a:t>
              </a:r>
              <a:r>
                <a:rPr lang="en-US" altLang="ko-KR" sz="1013" b="1" dirty="0"/>
                <a:t>&amp; </a:t>
              </a:r>
              <a:r>
                <a:rPr lang="ko-KR" altLang="en-US" sz="1013" b="1" dirty="0"/>
                <a:t>정렬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8FC7CC1-CA0C-469C-8CCA-8F24C05C6BE0}"/>
                </a:ext>
              </a:extLst>
            </p:cNvPr>
            <p:cNvSpPr/>
            <p:nvPr/>
          </p:nvSpPr>
          <p:spPr>
            <a:xfrm>
              <a:off x="7046654" y="2971800"/>
              <a:ext cx="1545772" cy="914400"/>
            </a:xfrm>
            <a:prstGeom prst="roundRect">
              <a:avLst/>
            </a:prstGeom>
            <a:solidFill>
              <a:srgbClr val="09374E"/>
            </a:solidFill>
            <a:ln>
              <a:solidFill>
                <a:srgbClr val="3942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키워드 추출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5B339D1-9DD2-43A9-B942-CDC91EF18F32}"/>
                </a:ext>
              </a:extLst>
            </p:cNvPr>
            <p:cNvSpPr/>
            <p:nvPr/>
          </p:nvSpPr>
          <p:spPr>
            <a:xfrm>
              <a:off x="6742575" y="4532279"/>
              <a:ext cx="1315450" cy="510453"/>
            </a:xfrm>
            <a:prstGeom prst="roundRect">
              <a:avLst/>
            </a:prstGeom>
            <a:solidFill>
              <a:srgbClr val="4D7C93"/>
            </a:solidFill>
            <a:ln>
              <a:solidFill>
                <a:srgbClr val="4D7C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13" b="1" dirty="0"/>
                <a:t>데이터 타입 </a:t>
              </a:r>
              <a:r>
                <a:rPr lang="en-US" altLang="ko-KR" sz="1013" b="1" dirty="0"/>
                <a:t>String </a:t>
              </a:r>
              <a:r>
                <a:rPr lang="ko-KR" altLang="en-US" sz="1013" b="1" dirty="0"/>
                <a:t>으로 변환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816849D-C779-4067-B833-2E9EA9F74595}"/>
                </a:ext>
              </a:extLst>
            </p:cNvPr>
            <p:cNvSpPr/>
            <p:nvPr/>
          </p:nvSpPr>
          <p:spPr>
            <a:xfrm>
              <a:off x="8188030" y="4532279"/>
              <a:ext cx="1087149" cy="510453"/>
            </a:xfrm>
            <a:prstGeom prst="roundRect">
              <a:avLst/>
            </a:prstGeom>
            <a:solidFill>
              <a:srgbClr val="4D7C93"/>
            </a:solidFill>
            <a:ln>
              <a:solidFill>
                <a:srgbClr val="4D7C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13" b="1" dirty="0"/>
                <a:t>NLP </a:t>
              </a:r>
              <a:r>
                <a:rPr lang="ko-KR" altLang="en-US" sz="1013" b="1" dirty="0"/>
                <a:t>이용하여 명사 추출</a:t>
              </a:r>
            </a:p>
          </p:txBody>
        </p:sp>
        <p:sp>
          <p:nvSpPr>
            <p:cNvPr id="19" name="오른쪽 중괄호 18">
              <a:extLst>
                <a:ext uri="{FF2B5EF4-FFF2-40B4-BE49-F238E27FC236}">
                  <a16:creationId xmlns:a16="http://schemas.microsoft.com/office/drawing/2014/main" id="{9F45B14B-1FDD-4927-91E8-6B15F76BE767}"/>
                </a:ext>
              </a:extLst>
            </p:cNvPr>
            <p:cNvSpPr/>
            <p:nvPr/>
          </p:nvSpPr>
          <p:spPr>
            <a:xfrm rot="16200000">
              <a:off x="8590334" y="2991790"/>
              <a:ext cx="396054" cy="2645232"/>
            </a:xfrm>
            <a:prstGeom prst="rightBrace">
              <a:avLst>
                <a:gd name="adj1" fmla="val 8333"/>
                <a:gd name="adj2" fmla="val 11207"/>
              </a:avLst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B1AA32C-2FBF-4F17-9E26-666F6607C1AE}"/>
                </a:ext>
              </a:extLst>
            </p:cNvPr>
            <p:cNvSpPr/>
            <p:nvPr/>
          </p:nvSpPr>
          <p:spPr>
            <a:xfrm>
              <a:off x="10792120" y="4532279"/>
              <a:ext cx="1195864" cy="510453"/>
            </a:xfrm>
            <a:prstGeom prst="roundRect">
              <a:avLst/>
            </a:prstGeom>
            <a:solidFill>
              <a:srgbClr val="4D7C9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13" b="1"/>
                <a:t>트렌드 </a:t>
              </a:r>
              <a:r>
                <a:rPr lang="ko-KR" altLang="en-US" sz="1013" b="1" dirty="0"/>
                <a:t>키워드 선정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3945EC4-0752-4121-A07C-BB701AC0C435}"/>
                </a:ext>
              </a:extLst>
            </p:cNvPr>
            <p:cNvSpPr/>
            <p:nvPr/>
          </p:nvSpPr>
          <p:spPr>
            <a:xfrm>
              <a:off x="10148813" y="2971800"/>
              <a:ext cx="1870384" cy="914400"/>
            </a:xfrm>
            <a:prstGeom prst="roundRect">
              <a:avLst/>
            </a:prstGeom>
            <a:solidFill>
              <a:srgbClr val="09374E"/>
            </a:solidFill>
            <a:ln>
              <a:solidFill>
                <a:srgbClr val="3942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트렌드 </a:t>
              </a:r>
              <a:r>
                <a:rPr lang="ko-KR" altLang="en-US" b="1" dirty="0"/>
                <a:t>키워드 선정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08C4606-F72D-45A7-BE3F-8D492F0C6E47}"/>
                </a:ext>
              </a:extLst>
            </p:cNvPr>
            <p:cNvCxnSpPr>
              <a:cxnSpLocks/>
            </p:cNvCxnSpPr>
            <p:nvPr/>
          </p:nvCxnSpPr>
          <p:spPr>
            <a:xfrm>
              <a:off x="11328568" y="3895165"/>
              <a:ext cx="0" cy="646077"/>
            </a:xfrm>
            <a:prstGeom prst="line">
              <a:avLst/>
            </a:prstGeom>
            <a:solidFill>
              <a:srgbClr val="767171"/>
            </a:solidFill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E60798A-855E-4FF7-9C82-31865EC90B78}"/>
                </a:ext>
              </a:extLst>
            </p:cNvPr>
            <p:cNvSpPr/>
            <p:nvPr/>
          </p:nvSpPr>
          <p:spPr>
            <a:xfrm>
              <a:off x="3782189" y="2961368"/>
              <a:ext cx="1545772" cy="914400"/>
            </a:xfrm>
            <a:prstGeom prst="roundRect">
              <a:avLst/>
            </a:prstGeom>
            <a:solidFill>
              <a:srgbClr val="09374E"/>
            </a:solidFill>
            <a:ln>
              <a:solidFill>
                <a:srgbClr val="3942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데이터 정제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882D9C5-792C-4300-9B76-F883C7AD95BE}"/>
                </a:ext>
              </a:extLst>
            </p:cNvPr>
            <p:cNvSpPr/>
            <p:nvPr/>
          </p:nvSpPr>
          <p:spPr>
            <a:xfrm>
              <a:off x="2809097" y="4535145"/>
              <a:ext cx="1195864" cy="510453"/>
            </a:xfrm>
            <a:prstGeom prst="roundRect">
              <a:avLst/>
            </a:prstGeom>
            <a:solidFill>
              <a:srgbClr val="4D7C93"/>
            </a:solidFill>
            <a:ln>
              <a:solidFill>
                <a:srgbClr val="4D7C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13" b="1" dirty="0"/>
                <a:t>키워드에 필요한 특정 속성 추출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DA05A7B-4CA6-4A84-B68A-D58FDD9ED56C}"/>
                </a:ext>
              </a:extLst>
            </p:cNvPr>
            <p:cNvSpPr/>
            <p:nvPr/>
          </p:nvSpPr>
          <p:spPr>
            <a:xfrm>
              <a:off x="4194118" y="4532279"/>
              <a:ext cx="1087149" cy="510453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13" b="1" dirty="0"/>
                <a:t>보편적 단어 필터링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5325F92-084E-46F8-826B-549863892730}"/>
                </a:ext>
              </a:extLst>
            </p:cNvPr>
            <p:cNvSpPr/>
            <p:nvPr/>
          </p:nvSpPr>
          <p:spPr>
            <a:xfrm>
              <a:off x="5471064" y="4532279"/>
              <a:ext cx="1195864" cy="510453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13" b="1" dirty="0"/>
                <a:t>상위 순위 데이터 가중치 부여</a:t>
              </a:r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0D5DDB1F-DAD8-414E-A1AE-0D93DF526FCE}"/>
                </a:ext>
              </a:extLst>
            </p:cNvPr>
            <p:cNvSpPr/>
            <p:nvPr/>
          </p:nvSpPr>
          <p:spPr>
            <a:xfrm>
              <a:off x="2585385" y="3299464"/>
              <a:ext cx="674914" cy="250372"/>
            </a:xfrm>
            <a:prstGeom prst="rightArrow">
              <a:avLst/>
            </a:prstGeom>
            <a:solidFill>
              <a:srgbClr val="76717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260EFBDA-52FB-4617-BB97-CCDAFCEC9E60}"/>
                </a:ext>
              </a:extLst>
            </p:cNvPr>
            <p:cNvSpPr/>
            <p:nvPr/>
          </p:nvSpPr>
          <p:spPr>
            <a:xfrm>
              <a:off x="5849850" y="3293382"/>
              <a:ext cx="674914" cy="250372"/>
            </a:xfrm>
            <a:prstGeom prst="rightArrow">
              <a:avLst/>
            </a:prstGeom>
            <a:solidFill>
              <a:srgbClr val="76717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34E2A54E-BA3E-4441-AAE4-5D32C4FA0E6C}"/>
                </a:ext>
              </a:extLst>
            </p:cNvPr>
            <p:cNvSpPr/>
            <p:nvPr/>
          </p:nvSpPr>
          <p:spPr>
            <a:xfrm>
              <a:off x="9114315" y="3324499"/>
              <a:ext cx="674914" cy="250372"/>
            </a:xfrm>
            <a:prstGeom prst="rightArrow">
              <a:avLst/>
            </a:prstGeom>
            <a:solidFill>
              <a:srgbClr val="76717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CFACAD74-BF53-45A4-8DFD-2F6F436C3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>
                <a:solidFill>
                  <a:srgbClr val="09374E"/>
                </a:solidFill>
              </a:rPr>
              <a:t> 트렌드 키워드 추출 </a:t>
            </a:r>
            <a:r>
              <a:rPr lang="en-US" altLang="ko-KR" sz="4000" dirty="0">
                <a:solidFill>
                  <a:srgbClr val="09374E"/>
                </a:solidFill>
              </a:rPr>
              <a:t>- </a:t>
            </a:r>
            <a:r>
              <a:rPr lang="ko-KR" altLang="en-US" sz="4000" dirty="0">
                <a:solidFill>
                  <a:srgbClr val="09374E"/>
                </a:solidFill>
              </a:rPr>
              <a:t>개선</a:t>
            </a:r>
            <a:endParaRPr lang="ko-KR" altLang="en-US" dirty="0">
              <a:solidFill>
                <a:srgbClr val="093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0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F4F1E41-860D-4D06-815D-91340F13EE96}"/>
              </a:ext>
            </a:extLst>
          </p:cNvPr>
          <p:cNvGrpSpPr/>
          <p:nvPr/>
        </p:nvGrpSpPr>
        <p:grpSpPr>
          <a:xfrm>
            <a:off x="841252" y="2708490"/>
            <a:ext cx="3018775" cy="2393553"/>
            <a:chOff x="614719" y="2681868"/>
            <a:chExt cx="3018775" cy="2393553"/>
          </a:xfrm>
        </p:grpSpPr>
        <p:pic>
          <p:nvPicPr>
            <p:cNvPr id="1030" name="Picture 6" descr="AWS EC2 비용 줄이기 - Lambda 와 CloudWatch 를 이용하여 원하는 시간에만 작동시키기">
              <a:extLst>
                <a:ext uri="{FF2B5EF4-FFF2-40B4-BE49-F238E27FC236}">
                  <a16:creationId xmlns:a16="http://schemas.microsoft.com/office/drawing/2014/main" id="{BEFDCA8B-D40D-441A-94BC-00AF5DA74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671" y="2681868"/>
              <a:ext cx="2684872" cy="1678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399E80-6F9B-447A-81F1-89A1432AAAAD}"/>
                </a:ext>
              </a:extLst>
            </p:cNvPr>
            <p:cNvSpPr txBox="1"/>
            <p:nvPr/>
          </p:nvSpPr>
          <p:spPr>
            <a:xfrm>
              <a:off x="614719" y="4367535"/>
              <a:ext cx="30187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일정 주기로 이벤트 생성</a:t>
              </a:r>
              <a:br>
                <a:rPr lang="en-US" altLang="ko-KR" sz="2000" b="1" dirty="0"/>
              </a:br>
              <a:r>
                <a:rPr lang="en-US" altLang="ko-KR" sz="2000" b="1" dirty="0"/>
                <a:t>(</a:t>
              </a:r>
              <a:r>
                <a:rPr lang="ko-KR" altLang="en-US" sz="2000" b="1" dirty="0"/>
                <a:t>매일 </a:t>
              </a:r>
              <a:r>
                <a:rPr lang="en-US" altLang="ko-KR" sz="2000" b="1" dirty="0"/>
                <a:t>6</a:t>
              </a:r>
              <a:r>
                <a:rPr lang="ko-KR" altLang="en-US" sz="2000" b="1" dirty="0"/>
                <a:t>시간마다</a:t>
              </a:r>
              <a:r>
                <a:rPr lang="en-US" altLang="ko-KR" sz="2000" b="1" dirty="0"/>
                <a:t>)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19E715C-5651-4120-AB51-965D3F591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9374E"/>
                </a:solidFill>
              </a:rPr>
              <a:t> </a:t>
            </a:r>
            <a:r>
              <a:rPr lang="ko-KR" altLang="en-US" dirty="0" err="1">
                <a:solidFill>
                  <a:srgbClr val="09374E"/>
                </a:solidFill>
              </a:rPr>
              <a:t>백엔드</a:t>
            </a:r>
            <a:r>
              <a:rPr lang="ko-KR" altLang="en-US" dirty="0">
                <a:solidFill>
                  <a:srgbClr val="09374E"/>
                </a:solidFill>
              </a:rPr>
              <a:t> 자동 </a:t>
            </a:r>
            <a:r>
              <a:rPr lang="ko-KR" altLang="en-US" dirty="0" err="1">
                <a:solidFill>
                  <a:srgbClr val="09374E"/>
                </a:solidFill>
              </a:rPr>
              <a:t>크롤링</a:t>
            </a:r>
            <a:endParaRPr lang="ko-KR" altLang="en-US" dirty="0">
              <a:solidFill>
                <a:srgbClr val="09374E"/>
              </a:solidFill>
            </a:endParaRPr>
          </a:p>
        </p:txBody>
      </p:sp>
      <p:pic>
        <p:nvPicPr>
          <p:cNvPr id="1026" name="Picture 2" descr="아마존 AWS S3란? AWS S3 Glacier 에서 파일 꺼내는 방법">
            <a:extLst>
              <a:ext uri="{FF2B5EF4-FFF2-40B4-BE49-F238E27FC236}">
                <a16:creationId xmlns:a16="http://schemas.microsoft.com/office/drawing/2014/main" id="{A5FFC90A-006D-4A7E-9F18-7A518B0DD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068" y="2773758"/>
            <a:ext cx="1992351" cy="149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C8BCC8A-8FCD-4AA6-AD9A-9FE7827AD40B}"/>
              </a:ext>
            </a:extLst>
          </p:cNvPr>
          <p:cNvSpPr/>
          <p:nvPr/>
        </p:nvSpPr>
        <p:spPr>
          <a:xfrm>
            <a:off x="7635440" y="3380835"/>
            <a:ext cx="674914" cy="250372"/>
          </a:xfrm>
          <a:prstGeom prst="rightArrow">
            <a:avLst/>
          </a:prstGeom>
          <a:solidFill>
            <a:srgbClr val="7671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C7A7924-AFBB-481B-B995-2D069D79020D}"/>
              </a:ext>
            </a:extLst>
          </p:cNvPr>
          <p:cNvSpPr/>
          <p:nvPr/>
        </p:nvSpPr>
        <p:spPr>
          <a:xfrm>
            <a:off x="3588998" y="3380835"/>
            <a:ext cx="674914" cy="250372"/>
          </a:xfrm>
          <a:prstGeom prst="rightArrow">
            <a:avLst/>
          </a:prstGeom>
          <a:solidFill>
            <a:srgbClr val="7671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B5FB-C3B4-4B91-A5EA-45AEC935D436}"/>
              </a:ext>
            </a:extLst>
          </p:cNvPr>
          <p:cNvGrpSpPr/>
          <p:nvPr/>
        </p:nvGrpSpPr>
        <p:grpSpPr>
          <a:xfrm>
            <a:off x="4635623" y="2468148"/>
            <a:ext cx="2505814" cy="2852024"/>
            <a:chOff x="4489227" y="2483016"/>
            <a:chExt cx="2505814" cy="2852024"/>
          </a:xfrm>
        </p:grpSpPr>
        <p:pic>
          <p:nvPicPr>
            <p:cNvPr id="1028" name="Picture 4" descr="AWS Lambda를 이용한 Serverless Socket">
              <a:extLst>
                <a:ext uri="{FF2B5EF4-FFF2-40B4-BE49-F238E27FC236}">
                  <a16:creationId xmlns:a16="http://schemas.microsoft.com/office/drawing/2014/main" id="{A1B88E2C-F40C-4658-98F4-2D2FEA324A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7" r="16665"/>
            <a:stretch/>
          </p:blipFill>
          <p:spPr bwMode="auto">
            <a:xfrm>
              <a:off x="4535943" y="2483016"/>
              <a:ext cx="2412382" cy="2326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4DA40A-DEC3-49C8-98C4-E5A03866EE44}"/>
                </a:ext>
              </a:extLst>
            </p:cNvPr>
            <p:cNvSpPr txBox="1"/>
            <p:nvPr/>
          </p:nvSpPr>
          <p:spPr>
            <a:xfrm>
              <a:off x="4489227" y="4627154"/>
              <a:ext cx="25058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/>
                <a:t>핸들러</a:t>
              </a:r>
              <a:r>
                <a:rPr lang="ko-KR" altLang="en-US" sz="2000" b="1" dirty="0"/>
                <a:t> 함수를 통해 </a:t>
              </a:r>
              <a:endParaRPr lang="en-US" altLang="ko-KR" sz="2000" b="1" dirty="0"/>
            </a:p>
            <a:p>
              <a:pPr algn="ctr"/>
              <a:r>
                <a:rPr lang="ko-KR" altLang="en-US" sz="2000" b="1" dirty="0" err="1"/>
                <a:t>크롤링</a:t>
              </a:r>
              <a:r>
                <a:rPr lang="ko-KR" altLang="en-US" sz="2000" b="1" dirty="0"/>
                <a:t> 소스 실행</a:t>
              </a:r>
              <a:endParaRPr lang="en-US" altLang="ko-KR" sz="20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95698C-D7A8-4E7D-8E4C-EB9487CFE5CD}"/>
              </a:ext>
            </a:extLst>
          </p:cNvPr>
          <p:cNvSpPr txBox="1"/>
          <p:nvPr/>
        </p:nvSpPr>
        <p:spPr>
          <a:xfrm>
            <a:off x="8725579" y="4386535"/>
            <a:ext cx="2249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키워드 목록 파일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서버 저장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30397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5B207-2FD4-45E6-84FF-B940D1C4B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9374E"/>
                </a:solidFill>
              </a:rPr>
              <a:t> </a:t>
            </a:r>
            <a:r>
              <a:rPr lang="ko-KR" altLang="en-US" dirty="0" err="1">
                <a:solidFill>
                  <a:srgbClr val="09374E"/>
                </a:solidFill>
              </a:rPr>
              <a:t>백엔드</a:t>
            </a:r>
            <a:r>
              <a:rPr lang="ko-KR" altLang="en-US" dirty="0">
                <a:solidFill>
                  <a:srgbClr val="09374E"/>
                </a:solidFill>
              </a:rPr>
              <a:t> 뉴스레터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B68577-4946-4E85-8AF8-837300536768}"/>
              </a:ext>
            </a:extLst>
          </p:cNvPr>
          <p:cNvGrpSpPr/>
          <p:nvPr/>
        </p:nvGrpSpPr>
        <p:grpSpPr>
          <a:xfrm>
            <a:off x="841252" y="2708490"/>
            <a:ext cx="3018775" cy="2393553"/>
            <a:chOff x="614719" y="2681868"/>
            <a:chExt cx="3018775" cy="2393553"/>
          </a:xfrm>
        </p:grpSpPr>
        <p:pic>
          <p:nvPicPr>
            <p:cNvPr id="4" name="Picture 6" descr="AWS EC2 비용 줄이기 - Lambda 와 CloudWatch 를 이용하여 원하는 시간에만 작동시키기">
              <a:extLst>
                <a:ext uri="{FF2B5EF4-FFF2-40B4-BE49-F238E27FC236}">
                  <a16:creationId xmlns:a16="http://schemas.microsoft.com/office/drawing/2014/main" id="{1F269E66-3360-4AF2-847C-6FBE51466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671" y="2681868"/>
              <a:ext cx="2684872" cy="1678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812E8A-E8E3-42F3-8DFC-C0C102DBD810}"/>
                </a:ext>
              </a:extLst>
            </p:cNvPr>
            <p:cNvSpPr txBox="1"/>
            <p:nvPr/>
          </p:nvSpPr>
          <p:spPr>
            <a:xfrm>
              <a:off x="614719" y="4367535"/>
              <a:ext cx="30187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일정 주기로 이벤트 생성</a:t>
              </a:r>
              <a:br>
                <a:rPr lang="en-US" altLang="ko-KR" sz="2000" b="1" dirty="0"/>
              </a:br>
              <a:r>
                <a:rPr lang="en-US" altLang="ko-KR" sz="2000" b="1" dirty="0"/>
                <a:t>(</a:t>
              </a:r>
              <a:r>
                <a:rPr lang="ko-KR" altLang="en-US" sz="2000" b="1" dirty="0"/>
                <a:t>매주 월요일</a:t>
              </a:r>
              <a:r>
                <a:rPr lang="en-US" altLang="ko-KR" sz="2000" b="1" dirty="0"/>
                <a:t>)</a:t>
              </a: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368755B-15A9-457C-B21B-2CAAB7BD6D2E}"/>
              </a:ext>
            </a:extLst>
          </p:cNvPr>
          <p:cNvSpPr/>
          <p:nvPr/>
        </p:nvSpPr>
        <p:spPr>
          <a:xfrm>
            <a:off x="3588998" y="3380835"/>
            <a:ext cx="674914" cy="250372"/>
          </a:xfrm>
          <a:prstGeom prst="rightArrow">
            <a:avLst/>
          </a:prstGeom>
          <a:solidFill>
            <a:srgbClr val="7671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2050" name="Picture 2" descr="Amazon SES, Lambda, SNS 및 DynamoDB를 사용하여 이메일 반송 및 반송률 모니터링">
            <a:extLst>
              <a:ext uri="{FF2B5EF4-FFF2-40B4-BE49-F238E27FC236}">
                <a16:creationId xmlns:a16="http://schemas.microsoft.com/office/drawing/2014/main" id="{464B2A6A-B0CC-455F-BC16-3C6EA357B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r="22658"/>
          <a:stretch/>
        </p:blipFill>
        <p:spPr bwMode="auto">
          <a:xfrm>
            <a:off x="8818824" y="2530178"/>
            <a:ext cx="1858112" cy="179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5F667D-F225-4200-BAC2-A6A9446DA852}"/>
              </a:ext>
            </a:extLst>
          </p:cNvPr>
          <p:cNvSpPr txBox="1"/>
          <p:nvPr/>
        </p:nvSpPr>
        <p:spPr>
          <a:xfrm>
            <a:off x="8456501" y="4327822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등록된 </a:t>
            </a:r>
            <a:r>
              <a:rPr lang="ko-KR" altLang="en-US" sz="2000" b="1" dirty="0" err="1"/>
              <a:t>이메일로발송</a:t>
            </a:r>
            <a:endParaRPr lang="en-US" altLang="ko-KR" sz="2000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F20B119-FA1E-4130-AEF3-937008DF8A8A}"/>
              </a:ext>
            </a:extLst>
          </p:cNvPr>
          <p:cNvSpPr/>
          <p:nvPr/>
        </p:nvSpPr>
        <p:spPr>
          <a:xfrm>
            <a:off x="7635440" y="3380835"/>
            <a:ext cx="674914" cy="250372"/>
          </a:xfrm>
          <a:prstGeom prst="rightArrow">
            <a:avLst/>
          </a:prstGeom>
          <a:solidFill>
            <a:srgbClr val="7671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C635E52-174D-4CCD-89ED-23EE29CC1B0F}"/>
              </a:ext>
            </a:extLst>
          </p:cNvPr>
          <p:cNvGrpSpPr/>
          <p:nvPr/>
        </p:nvGrpSpPr>
        <p:grpSpPr>
          <a:xfrm>
            <a:off x="4635623" y="2468148"/>
            <a:ext cx="2505814" cy="2852024"/>
            <a:chOff x="4489227" y="2483016"/>
            <a:chExt cx="2505814" cy="2852024"/>
          </a:xfrm>
        </p:grpSpPr>
        <p:pic>
          <p:nvPicPr>
            <p:cNvPr id="11" name="Picture 4" descr="AWS Lambda를 이용한 Serverless Socket">
              <a:extLst>
                <a:ext uri="{FF2B5EF4-FFF2-40B4-BE49-F238E27FC236}">
                  <a16:creationId xmlns:a16="http://schemas.microsoft.com/office/drawing/2014/main" id="{BA519B76-D965-4600-95C5-06AEFDD86D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7" r="16665"/>
            <a:stretch/>
          </p:blipFill>
          <p:spPr bwMode="auto">
            <a:xfrm>
              <a:off x="4535943" y="2483016"/>
              <a:ext cx="2412382" cy="2326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1F27F7-24B1-4CF1-B907-FB1B9477B0BE}"/>
                </a:ext>
              </a:extLst>
            </p:cNvPr>
            <p:cNvSpPr txBox="1"/>
            <p:nvPr/>
          </p:nvSpPr>
          <p:spPr>
            <a:xfrm>
              <a:off x="4489227" y="4627154"/>
              <a:ext cx="25058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/>
                <a:t>핸들러</a:t>
              </a:r>
              <a:r>
                <a:rPr lang="ko-KR" altLang="en-US" sz="2000" b="1" dirty="0"/>
                <a:t> 함수를 통해 </a:t>
              </a:r>
              <a:endParaRPr lang="en-US" altLang="ko-KR" sz="2000" b="1" dirty="0"/>
            </a:p>
            <a:p>
              <a:pPr algn="ctr"/>
              <a:r>
                <a:rPr lang="ko-KR" altLang="en-US" sz="2000" b="1" dirty="0"/>
                <a:t>이메일 내용 생성</a:t>
              </a:r>
              <a:endParaRPr lang="en-US" altLang="ko-KR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0662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2820B-ED4C-4A1A-93B1-62C283156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09374E"/>
                </a:solidFill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3D511-69D7-47F4-A938-B672BD6468C7}"/>
              </a:ext>
            </a:extLst>
          </p:cNvPr>
          <p:cNvSpPr txBox="1"/>
          <p:nvPr/>
        </p:nvSpPr>
        <p:spPr>
          <a:xfrm>
            <a:off x="1725668" y="1595325"/>
            <a:ext cx="3915046" cy="428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>
                <a:latin typeface="AppleSDGothicNeo-Regular"/>
              </a:rPr>
              <a:t>프로젝트 기획</a:t>
            </a:r>
            <a:endParaRPr lang="en-US" altLang="ko-KR" sz="2800" b="1" dirty="0">
              <a:latin typeface="AppleSDGothicNeo-Regular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>
                <a:latin typeface="AppleSDGothicNeo-Regular"/>
              </a:rPr>
              <a:t>프로젝트 설계 및 구현</a:t>
            </a:r>
            <a:endParaRPr lang="en-US" altLang="ko-KR" sz="2800" b="1" dirty="0">
              <a:latin typeface="AppleSDGothicNeo-Regular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>
                <a:latin typeface="AppleSDGothicNeo-Regular"/>
              </a:rPr>
              <a:t>개발 결과 및 이슈</a:t>
            </a:r>
            <a:endParaRPr lang="en-US" altLang="ko-KR" sz="2800" b="1" dirty="0">
              <a:latin typeface="AppleSDGothicNeo-Regular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>
                <a:latin typeface="AppleSDGothicNeo-Regular"/>
              </a:rPr>
              <a:t>프로젝트 관리</a:t>
            </a:r>
            <a:endParaRPr lang="en-US" altLang="ko-KR" sz="2800" b="1" dirty="0">
              <a:latin typeface="AppleSDGothicNeo-Regular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latin typeface="AppleSDGothicNeo-Regular"/>
              </a:rPr>
              <a:t>Question &amp; Answer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FD15740-9735-47F6-B416-9E1EDA79B21C}"/>
              </a:ext>
            </a:extLst>
          </p:cNvPr>
          <p:cNvCxnSpPr>
            <a:cxnSpLocks/>
          </p:cNvCxnSpPr>
          <p:nvPr/>
        </p:nvCxnSpPr>
        <p:spPr>
          <a:xfrm>
            <a:off x="1203512" y="1701145"/>
            <a:ext cx="0" cy="4326469"/>
          </a:xfrm>
          <a:prstGeom prst="line">
            <a:avLst/>
          </a:prstGeom>
          <a:ln w="133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43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CFED547-5525-45AF-A2B6-312B2B53F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solidFill>
                  <a:srgbClr val="09374E"/>
                </a:solidFill>
              </a:rPr>
              <a:t> </a:t>
            </a:r>
            <a:r>
              <a:rPr lang="ko-KR" altLang="en-US" sz="5400" dirty="0">
                <a:solidFill>
                  <a:srgbClr val="09374E"/>
                </a:solidFill>
              </a:rPr>
              <a:t>개발 결과 및 이슈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BE789-FBF4-476B-8C85-7319963450A8}"/>
              </a:ext>
            </a:extLst>
          </p:cNvPr>
          <p:cNvSpPr txBox="1"/>
          <p:nvPr/>
        </p:nvSpPr>
        <p:spPr>
          <a:xfrm>
            <a:off x="8142514" y="4960970"/>
            <a:ext cx="350909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b="1" dirty="0"/>
              <a:t>개발 결과 시연 </a:t>
            </a:r>
            <a:endParaRPr lang="en-US" altLang="ko-KR" sz="2400" b="1" dirty="0"/>
          </a:p>
          <a:p>
            <a:pPr algn="r">
              <a:lnSpc>
                <a:spcPct val="150000"/>
              </a:lnSpc>
            </a:pPr>
            <a:r>
              <a:rPr lang="ko-KR" altLang="en-US" sz="2400" b="1" dirty="0"/>
              <a:t>개발 이슈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개선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269815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3B1A0-E3AA-49C1-BA16-EE3558F7E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9374E"/>
                </a:solidFill>
              </a:rPr>
              <a:t> </a:t>
            </a:r>
            <a:r>
              <a:rPr lang="ko-KR" altLang="en-US" dirty="0" err="1">
                <a:solidFill>
                  <a:srgbClr val="09374E"/>
                </a:solidFill>
              </a:rPr>
              <a:t>메인페이지</a:t>
            </a:r>
            <a:endParaRPr lang="ko-KR" altLang="en-US" dirty="0">
              <a:solidFill>
                <a:srgbClr val="09374E"/>
              </a:solidFill>
            </a:endParaRPr>
          </a:p>
        </p:txBody>
      </p:sp>
      <p:pic>
        <p:nvPicPr>
          <p:cNvPr id="4" name="그림 3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D03658A0-7F55-40E5-871B-C903B520B2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" y="1324800"/>
            <a:ext cx="10350000" cy="5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7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5B9D-CEB3-4E60-854E-9CF3A9E95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9374E"/>
                </a:solidFill>
              </a:rPr>
              <a:t> </a:t>
            </a:r>
            <a:r>
              <a:rPr lang="ko-KR" altLang="en-US" dirty="0" err="1">
                <a:solidFill>
                  <a:srgbClr val="09374E"/>
                </a:solidFill>
              </a:rPr>
              <a:t>워드클라우드</a:t>
            </a:r>
            <a:endParaRPr lang="ko-KR" altLang="en-US" dirty="0">
              <a:solidFill>
                <a:srgbClr val="09374E"/>
              </a:solidFill>
            </a:endParaRPr>
          </a:p>
        </p:txBody>
      </p:sp>
      <p:pic>
        <p:nvPicPr>
          <p:cNvPr id="4" name="그림 3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C50E258C-DCD7-456D-9C91-63DDA2A10E3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" y="1324800"/>
            <a:ext cx="10350000" cy="5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6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6F68B-DD2E-455F-A546-0138C78FC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9374E"/>
                </a:solidFill>
              </a:rPr>
              <a:t> </a:t>
            </a:r>
            <a:r>
              <a:rPr lang="ko-KR" altLang="en-US" dirty="0">
                <a:solidFill>
                  <a:srgbClr val="09374E"/>
                </a:solidFill>
              </a:rPr>
              <a:t>키워드 랭킹 테이블</a:t>
            </a:r>
          </a:p>
        </p:txBody>
      </p:sp>
      <p:pic>
        <p:nvPicPr>
          <p:cNvPr id="4" name="그림 3" descr="텍스트, 모니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3EBE79E9-318B-4F19-A5A2-811A44B49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62" y="1326292"/>
            <a:ext cx="10348075" cy="516594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895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4BD07-0A8C-4093-8F78-F3519FF65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9374E"/>
                </a:solidFill>
              </a:rPr>
              <a:t> </a:t>
            </a:r>
            <a:r>
              <a:rPr lang="ko-KR" altLang="en-US" dirty="0">
                <a:solidFill>
                  <a:srgbClr val="09374E"/>
                </a:solidFill>
              </a:rPr>
              <a:t>구독 기능</a:t>
            </a:r>
          </a:p>
        </p:txBody>
      </p:sp>
      <p:pic>
        <p:nvPicPr>
          <p:cNvPr id="4" name="그림 3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83EA37E9-E44E-493B-9D39-3ED5F523D7C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" y="1324800"/>
            <a:ext cx="10350000" cy="5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4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4BD07-0A8C-4093-8F78-F3519FF65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9374E"/>
                </a:solidFill>
              </a:rPr>
              <a:t> </a:t>
            </a:r>
            <a:r>
              <a:rPr lang="ko-KR" altLang="en-US" dirty="0">
                <a:solidFill>
                  <a:srgbClr val="09374E"/>
                </a:solidFill>
              </a:rPr>
              <a:t>구독 이메일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189E69-6202-4EC3-875E-B4EE8256F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354" y="1412254"/>
            <a:ext cx="6404364" cy="452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BC276-3864-428A-802F-66624563F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개발 이슈 </a:t>
            </a:r>
            <a:r>
              <a:rPr lang="en-US" altLang="ko-KR" dirty="0"/>
              <a:t>&amp; </a:t>
            </a:r>
            <a:r>
              <a:rPr lang="ko-KR" altLang="en-US" dirty="0"/>
              <a:t>개선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605B20A-7E4F-44DA-ACD2-39629C14743D}"/>
              </a:ext>
            </a:extLst>
          </p:cNvPr>
          <p:cNvCxnSpPr>
            <a:cxnSpLocks/>
          </p:cNvCxnSpPr>
          <p:nvPr/>
        </p:nvCxnSpPr>
        <p:spPr>
          <a:xfrm>
            <a:off x="1177178" y="1772865"/>
            <a:ext cx="0" cy="4242455"/>
          </a:xfrm>
          <a:prstGeom prst="line">
            <a:avLst/>
          </a:prstGeom>
          <a:ln w="133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2673AD-0316-489D-AC97-94D093ADBBBF}"/>
              </a:ext>
            </a:extLst>
          </p:cNvPr>
          <p:cNvGrpSpPr/>
          <p:nvPr/>
        </p:nvGrpSpPr>
        <p:grpSpPr>
          <a:xfrm>
            <a:off x="1588038" y="1848335"/>
            <a:ext cx="4735857" cy="4091513"/>
            <a:chOff x="822494" y="1759315"/>
            <a:chExt cx="4735857" cy="409151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2D2BD90-065B-433C-B58D-751C1B7ECBFD}"/>
                </a:ext>
              </a:extLst>
            </p:cNvPr>
            <p:cNvGrpSpPr/>
            <p:nvPr/>
          </p:nvGrpSpPr>
          <p:grpSpPr>
            <a:xfrm>
              <a:off x="822494" y="1759315"/>
              <a:ext cx="4735857" cy="2609033"/>
              <a:chOff x="6503477" y="1598478"/>
              <a:chExt cx="4735857" cy="2609033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5C421F53-4054-492F-8FCE-E6EB8C5C92CD}"/>
                  </a:ext>
                </a:extLst>
              </p:cNvPr>
              <p:cNvGrpSpPr/>
              <p:nvPr/>
            </p:nvGrpSpPr>
            <p:grpSpPr>
              <a:xfrm>
                <a:off x="6503477" y="1598478"/>
                <a:ext cx="4735857" cy="1737448"/>
                <a:chOff x="6503477" y="1598478"/>
                <a:chExt cx="4735857" cy="1737448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3351C0ED-7D67-4335-B6DC-8180FEA33664}"/>
                    </a:ext>
                  </a:extLst>
                </p:cNvPr>
                <p:cNvGrpSpPr/>
                <p:nvPr/>
              </p:nvGrpSpPr>
              <p:grpSpPr>
                <a:xfrm>
                  <a:off x="6503477" y="1598478"/>
                  <a:ext cx="4735857" cy="944862"/>
                  <a:chOff x="7460408" y="1724288"/>
                  <a:chExt cx="3756555" cy="944862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2F2F493-7CF9-4534-B61B-C1740B953EDC}"/>
                      </a:ext>
                    </a:extLst>
                  </p:cNvPr>
                  <p:cNvSpPr txBox="1"/>
                  <p:nvPr/>
                </p:nvSpPr>
                <p:spPr>
                  <a:xfrm>
                    <a:off x="7460408" y="1724288"/>
                    <a:ext cx="43766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400" b="1" dirty="0">
                        <a:solidFill>
                          <a:srgbClr val="1A4D66"/>
                        </a:solidFill>
                      </a:rPr>
                      <a:t>1. </a:t>
                    </a:r>
                    <a:endParaRPr lang="ko-KR" altLang="en-US" b="1" dirty="0">
                      <a:solidFill>
                        <a:srgbClr val="1A4D66"/>
                      </a:solidFill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50101FE-CD4C-4448-8F28-166CC4394D00}"/>
                      </a:ext>
                    </a:extLst>
                  </p:cNvPr>
                  <p:cNvSpPr txBox="1"/>
                  <p:nvPr/>
                </p:nvSpPr>
                <p:spPr>
                  <a:xfrm>
                    <a:off x="7840718" y="2299818"/>
                    <a:ext cx="33762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b="1" dirty="0"/>
                      <a:t>개별 인기 동영상</a:t>
                    </a:r>
                    <a:r>
                      <a:rPr lang="en-US" altLang="ko-KR" b="1" dirty="0"/>
                      <a:t>/</a:t>
                    </a:r>
                    <a:r>
                      <a:rPr lang="ko-KR" altLang="en-US" b="1" dirty="0"/>
                      <a:t>채널 순위만 나열</a:t>
                    </a:r>
                    <a:endParaRPr lang="en-US" altLang="ko-KR" b="1" dirty="0"/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424C6C-A9AA-4707-990D-7765F1FD4DE6}"/>
                    </a:ext>
                  </a:extLst>
                </p:cNvPr>
                <p:cNvSpPr txBox="1"/>
                <p:nvPr/>
              </p:nvSpPr>
              <p:spPr>
                <a:xfrm>
                  <a:off x="6503477" y="287426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>
                      <a:solidFill>
                        <a:srgbClr val="1A4D66"/>
                      </a:solidFill>
                    </a:rPr>
                    <a:t>2. b</a:t>
                  </a:r>
                  <a:endParaRPr lang="ko-KR" altLang="en-US" b="1" dirty="0">
                    <a:solidFill>
                      <a:srgbClr val="1A4D66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07E16A-237A-4626-A22B-CDF7215C39F0}"/>
                  </a:ext>
                </a:extLst>
              </p:cNvPr>
              <p:cNvSpPr txBox="1"/>
              <p:nvPr/>
            </p:nvSpPr>
            <p:spPr>
              <a:xfrm>
                <a:off x="6982930" y="3335926"/>
                <a:ext cx="4256403" cy="871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구독자가 많은 채널 영향 </a:t>
                </a:r>
                <a:r>
                  <a:rPr lang="ko-KR" altLang="en-US" b="1" i="0" dirty="0">
                    <a:solidFill>
                      <a:srgbClr val="000000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↑</a:t>
                </a:r>
                <a:endParaRPr lang="en-US" altLang="ko-KR" b="1" i="0" dirty="0">
                  <a:solidFill>
                    <a:srgbClr val="000000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0000"/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상위 순위 </a:t>
                </a:r>
                <a:r>
                  <a:rPr lang="ko-KR" altLang="en-US" b="1" i="0" dirty="0">
                    <a:solidFill>
                      <a:srgbClr val="252525"/>
                    </a:solidFill>
                    <a:effectLst/>
                    <a:latin typeface="Arial" panose="020B0604020202020204" pitchFamily="34" charset="0"/>
                  </a:rPr>
                  <a:t>≠</a:t>
                </a:r>
                <a:r>
                  <a:rPr lang="en-US" altLang="ko-KR" b="1" dirty="0">
                    <a:solidFill>
                      <a:srgbClr val="000000"/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 </a:t>
                </a:r>
                <a:r>
                  <a:rPr lang="ko-KR" altLang="en-US" b="1" dirty="0">
                    <a:solidFill>
                      <a:srgbClr val="000000"/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대중적 유행 키워드 </a:t>
                </a:r>
                <a:endParaRPr lang="en-US" altLang="ko-KR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85ACF6-421D-41B0-B8B5-9920A892B035}"/>
                </a:ext>
              </a:extLst>
            </p:cNvPr>
            <p:cNvSpPr txBox="1"/>
            <p:nvPr/>
          </p:nvSpPr>
          <p:spPr>
            <a:xfrm>
              <a:off x="822494" y="4515392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1A4D66"/>
                  </a:solidFill>
                </a:rPr>
                <a:t>3. c</a:t>
              </a:r>
              <a:endParaRPr lang="ko-KR" altLang="en-US" b="1" dirty="0">
                <a:solidFill>
                  <a:srgbClr val="1A4D6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8B3440-09FD-467C-A5CC-9B3ABA0F2444}"/>
                </a:ext>
              </a:extLst>
            </p:cNvPr>
            <p:cNvSpPr txBox="1"/>
            <p:nvPr/>
          </p:nvSpPr>
          <p:spPr>
            <a:xfrm>
              <a:off x="1301947" y="4981038"/>
              <a:ext cx="4256403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/>
                <a:t>특정 채널 영향 </a:t>
              </a:r>
              <a:r>
                <a:rPr lang="ko-KR" altLang="en-US" b="1" i="0" dirty="0">
                  <a:solidFill>
                    <a:srgbClr val="000000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↓</a:t>
              </a:r>
              <a:endPara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개별 영상 추천이 아닌 </a:t>
              </a:r>
              <a:r>
                <a:rPr lang="ko-KR" altLang="en-US" b="1" dirty="0">
                  <a:solidFill>
                    <a:srgbClr val="ED7D3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키워드</a:t>
              </a:r>
              <a:r>
                <a:rPr lang="ko-KR" altLang="en-US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 추천</a:t>
              </a:r>
              <a:endPara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985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CFED547-5525-45AF-A2B6-312B2B53F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solidFill>
                  <a:srgbClr val="09374E"/>
                </a:solidFill>
              </a:rPr>
              <a:t> </a:t>
            </a:r>
            <a:r>
              <a:rPr lang="ko-KR" altLang="en-US" sz="5400" dirty="0">
                <a:solidFill>
                  <a:srgbClr val="09374E"/>
                </a:solidFill>
              </a:rPr>
              <a:t>프로젝트 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52B34-49F5-4A16-9830-3EC860EBE6FF}"/>
              </a:ext>
            </a:extLst>
          </p:cNvPr>
          <p:cNvSpPr txBox="1"/>
          <p:nvPr/>
        </p:nvSpPr>
        <p:spPr>
          <a:xfrm>
            <a:off x="8142514" y="4418703"/>
            <a:ext cx="350909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b="1" dirty="0"/>
              <a:t>개발 도구</a:t>
            </a:r>
            <a:endParaRPr lang="en-US" altLang="ko-KR" sz="2400" b="1" dirty="0"/>
          </a:p>
          <a:p>
            <a:pPr algn="r">
              <a:lnSpc>
                <a:spcPct val="150000"/>
              </a:lnSpc>
            </a:pPr>
            <a:r>
              <a:rPr lang="ko-KR" altLang="en-US" sz="2400" b="1" dirty="0"/>
              <a:t>라이브러리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오픈소스</a:t>
            </a:r>
            <a:endParaRPr lang="en-US" altLang="ko-KR" sz="2400" b="1" dirty="0"/>
          </a:p>
          <a:p>
            <a:pPr algn="r">
              <a:lnSpc>
                <a:spcPct val="150000"/>
              </a:lnSpc>
            </a:pPr>
            <a:r>
              <a:rPr lang="ko-KR" altLang="en-US" sz="2400" b="1" dirty="0"/>
              <a:t>업무분담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666378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D65D9B9-D09E-4EDD-B1AA-CE921584F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09374E"/>
                </a:solidFill>
              </a:rPr>
              <a:t>계획대로 진행된 추진일정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CE9837A-ACF9-490D-89A8-EE5EB5F7E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41271"/>
              </p:ext>
            </p:extLst>
          </p:nvPr>
        </p:nvGraphicFramePr>
        <p:xfrm>
          <a:off x="361322" y="1478372"/>
          <a:ext cx="1146935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810">
                  <a:extLst>
                    <a:ext uri="{9D8B030D-6E8A-4147-A177-3AD203B41FA5}">
                      <a16:colId xmlns:a16="http://schemas.microsoft.com/office/drawing/2014/main" val="4012065662"/>
                    </a:ext>
                  </a:extLst>
                </a:gridCol>
                <a:gridCol w="8356545">
                  <a:extLst>
                    <a:ext uri="{9D8B030D-6E8A-4147-A177-3AD203B41FA5}">
                      <a16:colId xmlns:a16="http://schemas.microsoft.com/office/drawing/2014/main" val="50074834"/>
                    </a:ext>
                  </a:extLst>
                </a:gridCol>
              </a:tblGrid>
              <a:tr h="343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892374"/>
                  </a:ext>
                </a:extLst>
              </a:tr>
              <a:tr h="343915">
                <a:tc>
                  <a:txBody>
                    <a:bodyPr/>
                    <a:lstStyle/>
                    <a:p>
                      <a:pPr algn="ctr" latinLnBrk="1"/>
                      <a:endParaRPr lang="ko-KR" altLang="en-US" b="1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907473"/>
                  </a:ext>
                </a:extLst>
              </a:tr>
              <a:tr h="34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개발환경설정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11346"/>
                  </a:ext>
                </a:extLst>
              </a:tr>
              <a:tr h="34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데이터 통합</a:t>
                      </a:r>
                      <a:r>
                        <a:rPr lang="en-US" altLang="ko-KR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정제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901624"/>
                  </a:ext>
                </a:extLst>
              </a:tr>
              <a:tr h="343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키워드 추출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070371"/>
                  </a:ext>
                </a:extLst>
              </a:tr>
              <a:tr h="343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키워드 필터링</a:t>
                      </a:r>
                      <a:r>
                        <a:rPr lang="en-US" altLang="ko-KR" b="1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기능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530629"/>
                  </a:ext>
                </a:extLst>
              </a:tr>
              <a:tr h="343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와이어프레임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300877"/>
                  </a:ext>
                </a:extLst>
              </a:tr>
              <a:tr h="343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이메일레터</a:t>
                      </a:r>
                      <a:r>
                        <a:rPr lang="ko-KR" altLang="en-US" b="1" dirty="0"/>
                        <a:t> 발송 기능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20525"/>
                  </a:ext>
                </a:extLst>
              </a:tr>
              <a:tr h="343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워드크라우드</a:t>
                      </a:r>
                      <a:r>
                        <a:rPr lang="ko-KR" altLang="en-US" b="1" dirty="0"/>
                        <a:t> 기능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180561"/>
                  </a:ext>
                </a:extLst>
              </a:tr>
              <a:tr h="34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디자인 구축</a:t>
                      </a:r>
                      <a:r>
                        <a:rPr lang="en-US" altLang="ko-KR" b="1" dirty="0"/>
                        <a:t>/</a:t>
                      </a:r>
                      <a:r>
                        <a:rPr lang="ko-KR" altLang="en-US" b="1" dirty="0"/>
                        <a:t>반응형 웹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954871"/>
                  </a:ext>
                </a:extLst>
              </a:tr>
              <a:tr h="34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서버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189394"/>
                  </a:ext>
                </a:extLst>
              </a:tr>
              <a:tr h="343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 작동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839963"/>
                  </a:ext>
                </a:extLst>
              </a:tr>
              <a:tr h="343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취약점 점검</a:t>
                      </a:r>
                      <a:r>
                        <a:rPr lang="en-US" altLang="ko-KR" b="1" dirty="0"/>
                        <a:t>/</a:t>
                      </a:r>
                      <a:r>
                        <a:rPr lang="ko-KR" altLang="en-US" b="1" dirty="0"/>
                        <a:t>미비점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874806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625BEE-53AE-4E1C-A854-2E0782067BA5}"/>
              </a:ext>
            </a:extLst>
          </p:cNvPr>
          <p:cNvCxnSpPr>
            <a:cxnSpLocks/>
          </p:cNvCxnSpPr>
          <p:nvPr/>
        </p:nvCxnSpPr>
        <p:spPr>
          <a:xfrm>
            <a:off x="3523375" y="2389259"/>
            <a:ext cx="14207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45BC35-6BA5-4DD7-89E2-015E7ED33E7D}"/>
              </a:ext>
            </a:extLst>
          </p:cNvPr>
          <p:cNvCxnSpPr>
            <a:cxnSpLocks/>
          </p:cNvCxnSpPr>
          <p:nvPr/>
        </p:nvCxnSpPr>
        <p:spPr>
          <a:xfrm>
            <a:off x="4554742" y="2781070"/>
            <a:ext cx="177007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9063E07-0756-4349-A2E1-769C35E5C18C}"/>
              </a:ext>
            </a:extLst>
          </p:cNvPr>
          <p:cNvCxnSpPr>
            <a:cxnSpLocks/>
          </p:cNvCxnSpPr>
          <p:nvPr/>
        </p:nvCxnSpPr>
        <p:spPr>
          <a:xfrm>
            <a:off x="5161328" y="3118028"/>
            <a:ext cx="190522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3D5594-0581-4B61-BFCE-C6257DCE4E1E}"/>
              </a:ext>
            </a:extLst>
          </p:cNvPr>
          <p:cNvCxnSpPr>
            <a:cxnSpLocks/>
          </p:cNvCxnSpPr>
          <p:nvPr/>
        </p:nvCxnSpPr>
        <p:spPr>
          <a:xfrm>
            <a:off x="5161328" y="3471764"/>
            <a:ext cx="190522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C70E9E-F416-48C4-979F-9700C93B1F83}"/>
              </a:ext>
            </a:extLst>
          </p:cNvPr>
          <p:cNvCxnSpPr>
            <a:cxnSpLocks/>
          </p:cNvCxnSpPr>
          <p:nvPr/>
        </p:nvCxnSpPr>
        <p:spPr>
          <a:xfrm>
            <a:off x="5856981" y="3833043"/>
            <a:ext cx="198984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8F3615-63A8-4F36-988E-4F3590A298DF}"/>
              </a:ext>
            </a:extLst>
          </p:cNvPr>
          <p:cNvCxnSpPr>
            <a:cxnSpLocks/>
          </p:cNvCxnSpPr>
          <p:nvPr/>
        </p:nvCxnSpPr>
        <p:spPr>
          <a:xfrm>
            <a:off x="6698512" y="4215679"/>
            <a:ext cx="232904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D00304-F556-4514-B471-FA09B1B29353}"/>
              </a:ext>
            </a:extLst>
          </p:cNvPr>
          <p:cNvCxnSpPr>
            <a:cxnSpLocks/>
          </p:cNvCxnSpPr>
          <p:nvPr/>
        </p:nvCxnSpPr>
        <p:spPr>
          <a:xfrm>
            <a:off x="7612912" y="4558782"/>
            <a:ext cx="267980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BBB60A-EFEE-481E-AF40-31D5AA5DB453}"/>
              </a:ext>
            </a:extLst>
          </p:cNvPr>
          <p:cNvCxnSpPr>
            <a:cxnSpLocks/>
          </p:cNvCxnSpPr>
          <p:nvPr/>
        </p:nvCxnSpPr>
        <p:spPr>
          <a:xfrm>
            <a:off x="8195470" y="4928711"/>
            <a:ext cx="266448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6BEA129-7182-4086-9BD4-103BDE73D1B6}"/>
              </a:ext>
            </a:extLst>
          </p:cNvPr>
          <p:cNvCxnSpPr>
            <a:cxnSpLocks/>
          </p:cNvCxnSpPr>
          <p:nvPr/>
        </p:nvCxnSpPr>
        <p:spPr>
          <a:xfrm>
            <a:off x="8195470" y="5317434"/>
            <a:ext cx="267367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43A50A-E66A-4A8E-8925-589C54DECFDB}"/>
              </a:ext>
            </a:extLst>
          </p:cNvPr>
          <p:cNvCxnSpPr>
            <a:cxnSpLocks/>
          </p:cNvCxnSpPr>
          <p:nvPr/>
        </p:nvCxnSpPr>
        <p:spPr>
          <a:xfrm>
            <a:off x="9728791" y="6044186"/>
            <a:ext cx="199901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E6AF494-A9F7-4FB0-8429-321EAC1907F2}"/>
              </a:ext>
            </a:extLst>
          </p:cNvPr>
          <p:cNvCxnSpPr>
            <a:cxnSpLocks/>
          </p:cNvCxnSpPr>
          <p:nvPr/>
        </p:nvCxnSpPr>
        <p:spPr>
          <a:xfrm>
            <a:off x="9728791" y="5672567"/>
            <a:ext cx="199901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A7EDF1-E422-4768-81D6-5ACE2B5D1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98221"/>
              </p:ext>
            </p:extLst>
          </p:nvPr>
        </p:nvGraphicFramePr>
        <p:xfrm>
          <a:off x="361316" y="1833862"/>
          <a:ext cx="1146935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15525">
                  <a:extLst>
                    <a:ext uri="{9D8B030D-6E8A-4147-A177-3AD203B41FA5}">
                      <a16:colId xmlns:a16="http://schemas.microsoft.com/office/drawing/2014/main" val="501509414"/>
                    </a:ext>
                  </a:extLst>
                </a:gridCol>
                <a:gridCol w="1722480">
                  <a:extLst>
                    <a:ext uri="{9D8B030D-6E8A-4147-A177-3AD203B41FA5}">
                      <a16:colId xmlns:a16="http://schemas.microsoft.com/office/drawing/2014/main" val="2794223179"/>
                    </a:ext>
                  </a:extLst>
                </a:gridCol>
                <a:gridCol w="2052084">
                  <a:extLst>
                    <a:ext uri="{9D8B030D-6E8A-4147-A177-3AD203B41FA5}">
                      <a16:colId xmlns:a16="http://schemas.microsoft.com/office/drawing/2014/main" val="586368511"/>
                    </a:ext>
                  </a:extLst>
                </a:gridCol>
                <a:gridCol w="2222204">
                  <a:extLst>
                    <a:ext uri="{9D8B030D-6E8A-4147-A177-3AD203B41FA5}">
                      <a16:colId xmlns:a16="http://schemas.microsoft.com/office/drawing/2014/main" val="1523655220"/>
                    </a:ext>
                  </a:extLst>
                </a:gridCol>
                <a:gridCol w="2357062">
                  <a:extLst>
                    <a:ext uri="{9D8B030D-6E8A-4147-A177-3AD203B41FA5}">
                      <a16:colId xmlns:a16="http://schemas.microsoft.com/office/drawing/2014/main" val="1011894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22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18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F775703-EFC2-442F-983E-326E7EC5E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09374E"/>
                </a:solidFill>
              </a:rPr>
              <a:t>개발도구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44CB1F-5856-4F9A-BD5F-FA767BA2F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18147"/>
              </p:ext>
            </p:extLst>
          </p:nvPr>
        </p:nvGraphicFramePr>
        <p:xfrm>
          <a:off x="1033547" y="1359016"/>
          <a:ext cx="10332657" cy="47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969">
                  <a:extLst>
                    <a:ext uri="{9D8B030D-6E8A-4147-A177-3AD203B41FA5}">
                      <a16:colId xmlns:a16="http://schemas.microsoft.com/office/drawing/2014/main" val="624801625"/>
                    </a:ext>
                  </a:extLst>
                </a:gridCol>
                <a:gridCol w="3615070">
                  <a:extLst>
                    <a:ext uri="{9D8B030D-6E8A-4147-A177-3AD203B41FA5}">
                      <a16:colId xmlns:a16="http://schemas.microsoft.com/office/drawing/2014/main" val="1242139805"/>
                    </a:ext>
                  </a:extLst>
                </a:gridCol>
                <a:gridCol w="3859618">
                  <a:extLst>
                    <a:ext uri="{9D8B030D-6E8A-4147-A177-3AD203B41FA5}">
                      <a16:colId xmlns:a16="http://schemas.microsoft.com/office/drawing/2014/main" val="3958969966"/>
                    </a:ext>
                  </a:extLst>
                </a:gridCol>
              </a:tblGrid>
              <a:tr h="795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주요기능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720385"/>
                  </a:ext>
                </a:extLst>
              </a:tr>
              <a:tr h="79505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프로그램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개발도구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Pycharm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Python </a:t>
                      </a:r>
                      <a:r>
                        <a:rPr lang="ko-KR" altLang="en-US" b="0" dirty="0"/>
                        <a:t>개발 툴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en-US" altLang="ko-KR" b="0" dirty="0"/>
                        <a:t>Web </a:t>
                      </a:r>
                      <a:r>
                        <a:rPr lang="ko-KR" altLang="en-US" b="0" dirty="0"/>
                        <a:t>개발 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222922"/>
                  </a:ext>
                </a:extLst>
              </a:tr>
              <a:tr h="7950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Tailwind CSS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디자인 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1740"/>
                  </a:ext>
                </a:extLst>
              </a:tr>
              <a:tr h="795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DB/</a:t>
                      </a:r>
                      <a:r>
                        <a:rPr lang="ko-KR" altLang="en-US" b="1" dirty="0"/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AWS EC2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서버 및 </a:t>
                      </a:r>
                      <a:r>
                        <a:rPr lang="en-US" altLang="ko-KR" b="0" dirty="0"/>
                        <a:t>DB </a:t>
                      </a:r>
                      <a:r>
                        <a:rPr lang="ko-KR" altLang="en-US" b="0" dirty="0"/>
                        <a:t>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259587"/>
                  </a:ext>
                </a:extLst>
              </a:tr>
              <a:tr h="795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코드관리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Github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코드관리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57506"/>
                  </a:ext>
                </a:extLst>
              </a:tr>
              <a:tr h="795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협업플랫폼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Slack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13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8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680C5-CC74-4217-8F1D-5AED4B593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9374E"/>
                </a:solidFill>
              </a:rPr>
              <a:t> 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1566492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8B232C-A868-4976-A477-932FA4926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09374E"/>
                </a:solidFill>
              </a:rPr>
              <a:t>라이브러리</a:t>
            </a:r>
            <a:r>
              <a:rPr lang="en-US" altLang="ko-KR" dirty="0">
                <a:solidFill>
                  <a:srgbClr val="09374E"/>
                </a:solidFill>
              </a:rPr>
              <a:t>/</a:t>
            </a:r>
            <a:r>
              <a:rPr lang="ko-KR" altLang="en-US" dirty="0">
                <a:solidFill>
                  <a:srgbClr val="09374E"/>
                </a:solidFill>
              </a:rPr>
              <a:t>오픈소스</a:t>
            </a:r>
            <a:r>
              <a:rPr lang="en-US" altLang="ko-KR" dirty="0">
                <a:solidFill>
                  <a:srgbClr val="09374E"/>
                </a:solidFill>
              </a:rPr>
              <a:t>/</a:t>
            </a:r>
            <a:r>
              <a:rPr lang="ko-KR" altLang="en-US" dirty="0">
                <a:solidFill>
                  <a:srgbClr val="09374E"/>
                </a:solidFill>
              </a:rPr>
              <a:t>플랫폼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72A68-6E3B-456D-9394-658F0C52BF3F}"/>
              </a:ext>
            </a:extLst>
          </p:cNvPr>
          <p:cNvSpPr txBox="1"/>
          <p:nvPr/>
        </p:nvSpPr>
        <p:spPr>
          <a:xfrm>
            <a:off x="824668" y="5317602"/>
            <a:ext cx="2393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6B5C3B-8008-4AE0-A619-C236F915C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4" y="3924681"/>
            <a:ext cx="2837732" cy="1413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154D32-8FB2-4B26-989E-096C686BF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003" y="3428999"/>
            <a:ext cx="1170188" cy="14999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F5A5B7-ABA6-4620-B54C-B430A39CCB5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928" y="1303369"/>
            <a:ext cx="2093025" cy="7238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4628DEE-A945-4D90-AD7F-0D82ABDD9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404" y="1876608"/>
            <a:ext cx="2277294" cy="1282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6328B1-6142-4AE1-8458-036E85DD1E42}"/>
              </a:ext>
            </a:extLst>
          </p:cNvPr>
          <p:cNvSpPr txBox="1"/>
          <p:nvPr/>
        </p:nvSpPr>
        <p:spPr>
          <a:xfrm>
            <a:off x="5586084" y="5318111"/>
            <a:ext cx="1019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3096F-0E5E-495B-97F2-1BBA0AD31BAA}"/>
              </a:ext>
            </a:extLst>
          </p:cNvPr>
          <p:cNvSpPr txBox="1"/>
          <p:nvPr/>
        </p:nvSpPr>
        <p:spPr>
          <a:xfrm>
            <a:off x="9060893" y="5318111"/>
            <a:ext cx="2233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A49B137-8457-4F74-988B-E0B0F642D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52" y="4007363"/>
            <a:ext cx="1049264" cy="11779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2E0762F-EC0D-4239-8C42-18CF8DCE535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83" y="2032946"/>
            <a:ext cx="2036627" cy="9699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43DB032-73B3-49C4-93D1-0E0D42DD84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259" y="3002922"/>
            <a:ext cx="1338073" cy="1064747"/>
          </a:xfrm>
          <a:prstGeom prst="rect">
            <a:avLst/>
          </a:prstGeom>
        </p:spPr>
      </p:pic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C927FC2-3476-4026-8B6F-7D80CBA8A9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24" y="2886412"/>
            <a:ext cx="1120951" cy="11209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7DC016-EAB2-4971-9459-137CDF11E0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86" y="1491613"/>
            <a:ext cx="1607625" cy="124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69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72706-103F-429F-9539-A6B3B1CF2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09374E"/>
                </a:solidFill>
              </a:rPr>
              <a:t>업무분담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4E64EED-79D4-4FFD-8AEB-97B945907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99773"/>
              </p:ext>
            </p:extLst>
          </p:nvPr>
        </p:nvGraphicFramePr>
        <p:xfrm>
          <a:off x="2548910" y="1563735"/>
          <a:ext cx="8391506" cy="473577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818161">
                  <a:extLst>
                    <a:ext uri="{9D8B030D-6E8A-4147-A177-3AD203B41FA5}">
                      <a16:colId xmlns:a16="http://schemas.microsoft.com/office/drawing/2014/main" val="141202885"/>
                    </a:ext>
                  </a:extLst>
                </a:gridCol>
                <a:gridCol w="6573345">
                  <a:extLst>
                    <a:ext uri="{9D8B030D-6E8A-4147-A177-3AD203B41FA5}">
                      <a16:colId xmlns:a16="http://schemas.microsoft.com/office/drawing/2014/main" val="1638143202"/>
                    </a:ext>
                  </a:extLst>
                </a:gridCol>
              </a:tblGrid>
              <a:tr h="236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err="1">
                          <a:solidFill>
                            <a:schemeClr val="tx1"/>
                          </a:solidFill>
                        </a:rPr>
                        <a:t>유지석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백엔드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개발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서버 설계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트렌드 키워드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28924"/>
                  </a:ext>
                </a:extLst>
              </a:tr>
              <a:tr h="236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정용훈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프론트엔드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개발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크롤링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218872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16CADD-94A2-4F99-A743-CDA4410353A5}"/>
              </a:ext>
            </a:extLst>
          </p:cNvPr>
          <p:cNvCxnSpPr>
            <a:cxnSpLocks/>
          </p:cNvCxnSpPr>
          <p:nvPr/>
        </p:nvCxnSpPr>
        <p:spPr>
          <a:xfrm>
            <a:off x="4354784" y="1563735"/>
            <a:ext cx="0" cy="4735774"/>
          </a:xfrm>
          <a:prstGeom prst="line">
            <a:avLst/>
          </a:prstGeom>
          <a:ln w="76200" cap="rnd">
            <a:solidFill>
              <a:srgbClr val="09374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사람, 남자, 서있는, 가장이(가) 표시된 사진&#10;&#10;자동 생성된 설명">
            <a:extLst>
              <a:ext uri="{FF2B5EF4-FFF2-40B4-BE49-F238E27FC236}">
                <a16:creationId xmlns:a16="http://schemas.microsoft.com/office/drawing/2014/main" id="{9C8479BA-0713-43A7-A12C-E33C72E02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4" y="1545618"/>
            <a:ext cx="1855389" cy="2386003"/>
          </a:xfrm>
          <a:prstGeom prst="rect">
            <a:avLst/>
          </a:prstGeom>
        </p:spPr>
      </p:pic>
      <p:pic>
        <p:nvPicPr>
          <p:cNvPr id="6" name="그림 5" descr="사람, 벽이(가) 표시된 사진&#10;&#10;자동 생성된 설명">
            <a:extLst>
              <a:ext uri="{FF2B5EF4-FFF2-40B4-BE49-F238E27FC236}">
                <a16:creationId xmlns:a16="http://schemas.microsoft.com/office/drawing/2014/main" id="{71FB8BC9-ADFC-49ED-833E-B4A3DFC5EA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5" y="4062230"/>
            <a:ext cx="1855388" cy="234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94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95109D4-80B6-4FE2-AEB2-A832EC2CB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9374E"/>
                </a:solidFill>
              </a:rPr>
              <a:t> Question &amp; Answer</a:t>
            </a:r>
            <a:endParaRPr lang="ko-KR" altLang="en-US" dirty="0">
              <a:solidFill>
                <a:srgbClr val="093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08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101D29-520D-4A96-A5E5-CF7FDFCE4C1D}"/>
              </a:ext>
            </a:extLst>
          </p:cNvPr>
          <p:cNvSpPr txBox="1"/>
          <p:nvPr/>
        </p:nvSpPr>
        <p:spPr>
          <a:xfrm>
            <a:off x="4416694" y="2828835"/>
            <a:ext cx="3584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09374E"/>
                </a:solidFill>
              </a:rPr>
              <a:t>Thanks!</a:t>
            </a:r>
            <a:endParaRPr lang="ko-KR" altLang="en-US" sz="7200" b="1" dirty="0">
              <a:solidFill>
                <a:srgbClr val="093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3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4EBEEF3-CE54-4025-8AF3-59030D89B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1A4D66"/>
                </a:solidFill>
              </a:rPr>
              <a:t> </a:t>
            </a:r>
            <a:r>
              <a:rPr lang="ko-KR" altLang="en-US" dirty="0">
                <a:solidFill>
                  <a:srgbClr val="1A4D66"/>
                </a:solidFill>
              </a:rPr>
              <a:t>네이버 </a:t>
            </a:r>
            <a:r>
              <a:rPr lang="ko-KR" altLang="en-US" dirty="0" err="1">
                <a:solidFill>
                  <a:srgbClr val="1A4D66"/>
                </a:solidFill>
              </a:rPr>
              <a:t>실검</a:t>
            </a:r>
            <a:r>
              <a:rPr lang="ko-KR" altLang="en-US" dirty="0">
                <a:solidFill>
                  <a:srgbClr val="1A4D66"/>
                </a:solidFill>
              </a:rPr>
              <a:t> 폐지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1FA8F-C081-44C0-939A-259BA21EF5C4}"/>
              </a:ext>
            </a:extLst>
          </p:cNvPr>
          <p:cNvSpPr txBox="1"/>
          <p:nvPr/>
        </p:nvSpPr>
        <p:spPr>
          <a:xfrm>
            <a:off x="875661" y="1998186"/>
            <a:ext cx="6205626" cy="250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i="0" u="none" strike="noStrike" baseline="0" dirty="0">
              <a:latin typeface="AppleSDGothicNeo-Regular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i="0" u="none" strike="noStrike" baseline="0" dirty="0">
                <a:latin typeface="AppleSDGothicNeo-Regular"/>
              </a:rPr>
              <a:t>네이버</a:t>
            </a:r>
            <a:r>
              <a:rPr lang="ko-KR" altLang="en-US" sz="2400" b="1" i="0" u="none" strike="noStrike" baseline="0" dirty="0">
                <a:solidFill>
                  <a:srgbClr val="242D6F"/>
                </a:solidFill>
                <a:latin typeface="AppleSDGothicNeo-Regular"/>
              </a:rPr>
              <a:t> 검색어 서비스 </a:t>
            </a:r>
            <a:r>
              <a:rPr lang="ko-KR" altLang="en-US" sz="2400" b="1" i="0" u="none" strike="noStrike" baseline="0" dirty="0">
                <a:latin typeface="AppleSDGothicNeo-Regular"/>
              </a:rPr>
              <a:t>종료</a:t>
            </a:r>
            <a:endParaRPr lang="en-US" altLang="ko-KR" sz="2400" b="1" i="0" u="none" strike="noStrike" baseline="0" dirty="0">
              <a:latin typeface="AppleSDGothicNeo-Regular"/>
            </a:endParaRPr>
          </a:p>
          <a:p>
            <a:pPr>
              <a:lnSpc>
                <a:spcPct val="200000"/>
              </a:lnSpc>
            </a:pPr>
            <a:endParaRPr lang="en-US" altLang="ko-KR" sz="2400" b="1" i="0" u="none" strike="noStrike" baseline="0" dirty="0">
              <a:latin typeface="AppleSDGothicNeo-Regular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242D6F"/>
                </a:solidFill>
                <a:latin typeface="AppleSDGothicNeo-Regular"/>
              </a:rPr>
              <a:t>조작</a:t>
            </a:r>
            <a:r>
              <a:rPr lang="en-US" altLang="ko-KR" sz="2400" b="1" dirty="0">
                <a:solidFill>
                  <a:srgbClr val="242D6F"/>
                </a:solidFill>
                <a:latin typeface="AppleSDGothicNeo-Regular"/>
              </a:rPr>
              <a:t>,</a:t>
            </a:r>
            <a:r>
              <a:rPr lang="ko-KR" altLang="en-US" sz="2400" b="1" dirty="0">
                <a:solidFill>
                  <a:srgbClr val="242D6F"/>
                </a:solidFill>
                <a:latin typeface="AppleSDGothicNeo-Regular"/>
              </a:rPr>
              <a:t>광고</a:t>
            </a:r>
            <a:r>
              <a:rPr lang="ko-KR" altLang="en-US" sz="2400" b="1" i="0" u="none" strike="noStrike" baseline="0" dirty="0">
                <a:solidFill>
                  <a:srgbClr val="242D6F"/>
                </a:solidFill>
                <a:latin typeface="AppleSDGothicNeo-Regular"/>
              </a:rPr>
              <a:t> </a:t>
            </a:r>
            <a:r>
              <a:rPr lang="ko-KR" altLang="en-US" sz="2400" b="1" i="0" u="none" strike="noStrike" baseline="0" dirty="0">
                <a:latin typeface="AppleSDGothicNeo-Regular"/>
              </a:rPr>
              <a:t>없는 대체 서비스 필요</a:t>
            </a:r>
            <a:r>
              <a:rPr lang="en-US" altLang="ko-KR" sz="2400" b="1" i="0" u="none" strike="noStrike" baseline="0" dirty="0">
                <a:latin typeface="AppleSDGothicNeo-Regular"/>
              </a:rPr>
              <a:t>!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45CC4D-A147-4177-A905-75073FFAFA15}"/>
              </a:ext>
            </a:extLst>
          </p:cNvPr>
          <p:cNvCxnSpPr>
            <a:cxnSpLocks/>
          </p:cNvCxnSpPr>
          <p:nvPr/>
        </p:nvCxnSpPr>
        <p:spPr>
          <a:xfrm>
            <a:off x="603437" y="1701145"/>
            <a:ext cx="0" cy="3610943"/>
          </a:xfrm>
          <a:prstGeom prst="line">
            <a:avLst/>
          </a:prstGeom>
          <a:ln w="133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F284A30-5C61-47AA-AD6C-D6ACB5105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36" y="1701145"/>
            <a:ext cx="5971266" cy="37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2820B-ED4C-4A1A-93B1-62C283156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1A4D66"/>
                </a:solidFill>
              </a:rPr>
              <a:t> Trend</a:t>
            </a:r>
            <a:r>
              <a:rPr lang="ko-KR" altLang="en-US" dirty="0">
                <a:solidFill>
                  <a:srgbClr val="1A4D66"/>
                </a:solidFill>
              </a:rPr>
              <a:t> 모아 </a:t>
            </a:r>
            <a:r>
              <a:rPr lang="en-US" altLang="ko-KR" dirty="0">
                <a:solidFill>
                  <a:srgbClr val="1A4D66"/>
                </a:solidFill>
              </a:rPr>
              <a:t>Zoom</a:t>
            </a:r>
            <a:r>
              <a:rPr lang="ko-KR" altLang="en-US" b="1" i="0" dirty="0">
                <a:solidFill>
                  <a:srgbClr val="1A4D66"/>
                </a:solidFill>
                <a:effectLst/>
                <a:latin typeface="-apple-system"/>
              </a:rPr>
              <a:t>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🔍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3D511-69D7-47F4-A938-B672BD6468C7}"/>
              </a:ext>
            </a:extLst>
          </p:cNvPr>
          <p:cNvSpPr txBox="1"/>
          <p:nvPr/>
        </p:nvSpPr>
        <p:spPr>
          <a:xfrm>
            <a:off x="896925" y="1945700"/>
            <a:ext cx="775842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i="0" dirty="0">
                <a:solidFill>
                  <a:srgbClr val="000000"/>
                </a:solidFill>
                <a:effectLst/>
                <a:latin typeface="apple color emoji"/>
              </a:rPr>
              <a:t>한 주간 유행했던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😎</a:t>
            </a:r>
            <a:r>
              <a:rPr lang="ko-KR" altLang="en-US" sz="2000" b="1" i="0" dirty="0">
                <a:solidFill>
                  <a:srgbClr val="ED7D31"/>
                </a:solidFill>
                <a:effectLst/>
                <a:latin typeface="apple color emoji"/>
              </a:rPr>
              <a:t>트렌드</a:t>
            </a:r>
            <a:r>
              <a:rPr lang="ko-KR" altLang="en-US" sz="2000" b="1" dirty="0">
                <a:solidFill>
                  <a:srgbClr val="ED7D31"/>
                </a:solidFill>
                <a:latin typeface="AppleSDGothicNeo-Regular"/>
              </a:rPr>
              <a:t> 키워드 </a:t>
            </a:r>
            <a:r>
              <a:rPr lang="ko-KR" altLang="en-US" sz="2000" b="1" dirty="0">
                <a:latin typeface="AppleSDGothicNeo-Regular"/>
              </a:rPr>
              <a:t>모아주자</a:t>
            </a:r>
            <a:r>
              <a:rPr lang="en-US" altLang="ko-KR" sz="2000" b="1" dirty="0">
                <a:latin typeface="AppleSDGothicNeo-Regular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 color emoji"/>
              </a:rPr>
              <a:t>👀</a:t>
            </a:r>
            <a:r>
              <a:rPr lang="en-US" altLang="ko-KR" sz="2000" b="1" dirty="0">
                <a:latin typeface="AppleSDGothicNeo-Regular"/>
              </a:rPr>
              <a:t> </a:t>
            </a:r>
            <a:r>
              <a:rPr lang="ko-KR" altLang="en-US" sz="2000" b="1" dirty="0">
                <a:solidFill>
                  <a:srgbClr val="394284"/>
                </a:solidFill>
                <a:latin typeface="AppleSDGothicNeo-Regular"/>
              </a:rPr>
              <a:t>한 눈</a:t>
            </a:r>
            <a:r>
              <a:rPr lang="ko-KR" altLang="en-US" sz="2000" b="1" dirty="0">
                <a:latin typeface="AppleSDGothicNeo-Regular"/>
              </a:rPr>
              <a:t>에 알 수 있도록 </a:t>
            </a:r>
            <a:endParaRPr lang="en-US" altLang="ko-KR" sz="2000" b="1" dirty="0">
              <a:latin typeface="AppleSDGothicNeo-Regular"/>
            </a:endParaRPr>
          </a:p>
          <a:p>
            <a:endParaRPr lang="en-US" altLang="ko-KR" b="1" dirty="0">
              <a:latin typeface="AppleSDGothicNeo-Regular"/>
            </a:endParaRPr>
          </a:p>
          <a:p>
            <a:endParaRPr lang="en-US" altLang="ko-KR" b="1" dirty="0">
              <a:latin typeface="AppleSDGothicNeo-Regular"/>
            </a:endParaRPr>
          </a:p>
          <a:p>
            <a:r>
              <a:rPr lang="en-US" altLang="ko-KR" sz="2800" b="1" i="0" u="none" strike="noStrike" baseline="0" dirty="0">
                <a:solidFill>
                  <a:schemeClr val="tx2"/>
                </a:solidFill>
                <a:latin typeface="AppleSDGothicNeo-Regular"/>
              </a:rPr>
              <a:t>How</a:t>
            </a:r>
            <a:r>
              <a:rPr lang="en-US" altLang="ko-KR" sz="2400" b="1" i="0" u="none" strike="noStrike" baseline="0" dirty="0">
                <a:solidFill>
                  <a:schemeClr val="tx2"/>
                </a:solidFill>
                <a:latin typeface="AppleSDGothicNeo-Regular"/>
              </a:rPr>
              <a:t>? </a:t>
            </a:r>
          </a:p>
          <a:p>
            <a:endParaRPr lang="en-US" altLang="ko-KR" b="1" dirty="0">
              <a:latin typeface="AppleSDGothicNeo-Regular"/>
            </a:endParaRPr>
          </a:p>
          <a:p>
            <a:r>
              <a:rPr lang="ko-KR" altLang="en-US" sz="2000" b="1" dirty="0">
                <a:latin typeface="AppleSDGothicNeo-Regular"/>
              </a:rPr>
              <a:t>유튜브</a:t>
            </a:r>
            <a:r>
              <a:rPr lang="ko-KR" altLang="en-US" sz="2000" b="1" dirty="0">
                <a:solidFill>
                  <a:srgbClr val="394284"/>
                </a:solidFill>
                <a:latin typeface="AppleSDGothicNeo-Regular"/>
              </a:rPr>
              <a:t> 실시간 인기 동영상</a:t>
            </a:r>
            <a:r>
              <a:rPr lang="ko-KR" altLang="en-US" sz="2000" b="1" dirty="0">
                <a:latin typeface="AppleSDGothicNeo-Regular"/>
              </a:rPr>
              <a:t>을</a:t>
            </a:r>
            <a:r>
              <a:rPr lang="ko-KR" altLang="en-US" sz="2000" b="1" dirty="0">
                <a:solidFill>
                  <a:srgbClr val="1A4E66"/>
                </a:solidFill>
                <a:latin typeface="AppleSDGothicNeo-Regular"/>
              </a:rPr>
              <a:t> </a:t>
            </a:r>
            <a:r>
              <a:rPr lang="ko-KR" altLang="en-US" sz="2000" b="1" dirty="0">
                <a:latin typeface="AppleSDGothicNeo-Regular"/>
              </a:rPr>
              <a:t>이용하여</a:t>
            </a:r>
            <a:endParaRPr lang="en-US" altLang="ko-KR" sz="2000" b="1" dirty="0">
              <a:latin typeface="AppleSDGothicNeo-Regular"/>
            </a:endParaRPr>
          </a:p>
          <a:p>
            <a:endParaRPr lang="en-US" altLang="ko-KR" sz="2000" b="1" dirty="0">
              <a:latin typeface="AppleSDGothicNeo-Regular"/>
            </a:endParaRPr>
          </a:p>
          <a:p>
            <a:endParaRPr lang="en-US" altLang="ko-KR" sz="2000" b="1" dirty="0">
              <a:latin typeface="AppleSDGothicNeo-Regular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E00778-6AD3-41E0-B301-4089A44B9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31"/>
          <a:stretch/>
        </p:blipFill>
        <p:spPr>
          <a:xfrm>
            <a:off x="6506824" y="1443314"/>
            <a:ext cx="4297053" cy="468602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F37697-2622-4526-8D35-58436DBCC466}"/>
              </a:ext>
            </a:extLst>
          </p:cNvPr>
          <p:cNvCxnSpPr>
            <a:cxnSpLocks/>
          </p:cNvCxnSpPr>
          <p:nvPr/>
        </p:nvCxnSpPr>
        <p:spPr>
          <a:xfrm>
            <a:off x="603437" y="1701145"/>
            <a:ext cx="0" cy="3610943"/>
          </a:xfrm>
          <a:prstGeom prst="line">
            <a:avLst/>
          </a:prstGeom>
          <a:ln w="133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64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8CE84-BC4C-419E-A6E4-BA0D87ED1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09374E"/>
                </a:solidFill>
              </a:rPr>
              <a:t>왜 유튜브 인가요</a:t>
            </a:r>
            <a:r>
              <a:rPr lang="en-US" altLang="ko-KR" dirty="0">
                <a:solidFill>
                  <a:srgbClr val="09374E"/>
                </a:solidFill>
              </a:rPr>
              <a:t>?</a:t>
            </a:r>
            <a:endParaRPr lang="ko-KR" altLang="en-US" dirty="0">
              <a:solidFill>
                <a:srgbClr val="09374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B0C8A6-3757-42E8-8791-3BE834D7788A}"/>
              </a:ext>
            </a:extLst>
          </p:cNvPr>
          <p:cNvGrpSpPr/>
          <p:nvPr/>
        </p:nvGrpSpPr>
        <p:grpSpPr>
          <a:xfrm>
            <a:off x="2962359" y="1472246"/>
            <a:ext cx="6267283" cy="4728178"/>
            <a:chOff x="3247235" y="1580833"/>
            <a:chExt cx="5697530" cy="42983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6CEF4C-2583-43C3-ACC0-7EEA52E44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235" y="1580833"/>
              <a:ext cx="5697530" cy="4298344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FEAC4D8-064A-42E7-99B5-7B465341AC51}"/>
                </a:ext>
              </a:extLst>
            </p:cNvPr>
            <p:cNvSpPr/>
            <p:nvPr/>
          </p:nvSpPr>
          <p:spPr>
            <a:xfrm>
              <a:off x="5655425" y="2588820"/>
              <a:ext cx="2588821" cy="332509"/>
            </a:xfrm>
            <a:prstGeom prst="rect">
              <a:avLst/>
            </a:prstGeom>
            <a:noFill/>
            <a:ln w="28575">
              <a:solidFill>
                <a:srgbClr val="F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8CE84-BC4C-419E-A6E4-BA0D87ED1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09374E"/>
                </a:solidFill>
              </a:rPr>
              <a:t>유튜브</a:t>
            </a:r>
            <a:r>
              <a:rPr lang="en-US" altLang="ko-KR" dirty="0">
                <a:solidFill>
                  <a:srgbClr val="09374E"/>
                </a:solidFill>
              </a:rPr>
              <a:t> </a:t>
            </a:r>
            <a:r>
              <a:rPr lang="ko-KR" altLang="en-US" dirty="0">
                <a:solidFill>
                  <a:srgbClr val="09374E"/>
                </a:solidFill>
              </a:rPr>
              <a:t>최신 트렌드 키워드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F72BE3-46FA-42AE-A7E6-3C6E27071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31"/>
          <a:stretch/>
        </p:blipFill>
        <p:spPr>
          <a:xfrm>
            <a:off x="1083425" y="1665288"/>
            <a:ext cx="4093504" cy="446405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8545BF-DE26-461B-BFD3-474480EE6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16" y="1665288"/>
            <a:ext cx="5186526" cy="440143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8B96C72-44E5-472A-8CBB-CD87C7CB7DB0}"/>
              </a:ext>
            </a:extLst>
          </p:cNvPr>
          <p:cNvSpPr/>
          <p:nvPr/>
        </p:nvSpPr>
        <p:spPr>
          <a:xfrm>
            <a:off x="5434368" y="3381375"/>
            <a:ext cx="978408" cy="484632"/>
          </a:xfrm>
          <a:prstGeom prst="rightArrow">
            <a:avLst/>
          </a:prstGeom>
          <a:solidFill>
            <a:srgbClr val="093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2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9AA1-E33C-4C30-A949-B65D8C729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09374E"/>
                </a:solidFill>
              </a:rPr>
              <a:t>이런 점이 다릅니다</a:t>
            </a:r>
            <a:r>
              <a:rPr lang="en-US" altLang="ko-KR" dirty="0">
                <a:solidFill>
                  <a:srgbClr val="09374E"/>
                </a:solidFill>
              </a:rPr>
              <a:t>!</a:t>
            </a:r>
            <a:endParaRPr lang="ko-KR" altLang="en-US" dirty="0">
              <a:solidFill>
                <a:srgbClr val="09374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861F2E-8A3D-422D-9179-B549748B58BA}"/>
              </a:ext>
            </a:extLst>
          </p:cNvPr>
          <p:cNvGrpSpPr/>
          <p:nvPr/>
        </p:nvGrpSpPr>
        <p:grpSpPr>
          <a:xfrm>
            <a:off x="6902006" y="1411718"/>
            <a:ext cx="3584513" cy="2587834"/>
            <a:chOff x="1614155" y="1598478"/>
            <a:chExt cx="3584513" cy="2587834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BE95FBFD-D58D-49C5-BBAA-B58860B1C9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97"/>
            <a:stretch/>
          </p:blipFill>
          <p:spPr>
            <a:xfrm>
              <a:off x="1614155" y="1598478"/>
              <a:ext cx="3584513" cy="218480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113CF6-338A-4EF5-B903-2680AF1BC1F8}"/>
                </a:ext>
              </a:extLst>
            </p:cNvPr>
            <p:cNvSpPr txBox="1"/>
            <p:nvPr/>
          </p:nvSpPr>
          <p:spPr>
            <a:xfrm>
              <a:off x="2147091" y="3878535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/>
                <a:t>후크</a:t>
              </a:r>
              <a:r>
                <a:rPr lang="ko-KR" altLang="en-US" sz="1400" b="1" dirty="0"/>
                <a:t> 차트 </a:t>
              </a:r>
              <a:r>
                <a:rPr lang="en-US" altLang="ko-KR" sz="1400" dirty="0"/>
                <a:t>(</a:t>
              </a:r>
              <a:r>
                <a:rPr lang="ko-KR" altLang="en-US" sz="1400" i="1" dirty="0"/>
                <a:t>인기 동영상 랭킹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7D3CA4-9C85-4C17-A46F-6E3B0AF8C62E}"/>
              </a:ext>
            </a:extLst>
          </p:cNvPr>
          <p:cNvGrpSpPr/>
          <p:nvPr/>
        </p:nvGrpSpPr>
        <p:grpSpPr>
          <a:xfrm>
            <a:off x="6902006" y="4077448"/>
            <a:ext cx="3545835" cy="2559259"/>
            <a:chOff x="1614155" y="4249245"/>
            <a:chExt cx="3545835" cy="2559259"/>
          </a:xfrm>
        </p:grpSpPr>
        <p:pic>
          <p:nvPicPr>
            <p:cNvPr id="7" name="그림 6" descr="텍스트, 스크린샷, 모니터이(가) 표시된 사진&#10;&#10;자동 생성된 설명">
              <a:extLst>
                <a:ext uri="{FF2B5EF4-FFF2-40B4-BE49-F238E27FC236}">
                  <a16:creationId xmlns:a16="http://schemas.microsoft.com/office/drawing/2014/main" id="{2A5C7531-738C-4B9F-8CA3-C9BFA598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155" y="4249245"/>
              <a:ext cx="3545835" cy="218480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381F36-5083-4E84-9C5D-91F1EE774CE2}"/>
                </a:ext>
              </a:extLst>
            </p:cNvPr>
            <p:cNvSpPr txBox="1"/>
            <p:nvPr/>
          </p:nvSpPr>
          <p:spPr>
            <a:xfrm>
              <a:off x="2166102" y="6500727"/>
              <a:ext cx="24806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Socialerus</a:t>
              </a:r>
              <a:r>
                <a:rPr lang="en-US" altLang="ko-KR" sz="1400" dirty="0"/>
                <a:t> </a:t>
              </a:r>
              <a:r>
                <a:rPr lang="en-US" altLang="ko-KR" sz="1400" i="1" dirty="0"/>
                <a:t>(</a:t>
              </a:r>
              <a:r>
                <a:rPr lang="ko-KR" altLang="en-US" sz="1400" i="1" dirty="0"/>
                <a:t>인기 채널 랭킹</a:t>
              </a:r>
              <a:r>
                <a:rPr lang="en-US" altLang="ko-KR" sz="1400" i="1" dirty="0"/>
                <a:t>)</a:t>
              </a:r>
              <a:endParaRPr lang="ko-KR" altLang="en-US" sz="1400" i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F4FE463-04AE-43CE-A21F-C790BDF89AE6}"/>
              </a:ext>
            </a:extLst>
          </p:cNvPr>
          <p:cNvGrpSpPr/>
          <p:nvPr/>
        </p:nvGrpSpPr>
        <p:grpSpPr>
          <a:xfrm>
            <a:off x="822494" y="1759315"/>
            <a:ext cx="4735857" cy="4091513"/>
            <a:chOff x="822494" y="1759315"/>
            <a:chExt cx="4735857" cy="409151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22E87DC-0601-4242-9D60-397192DC093E}"/>
                </a:ext>
              </a:extLst>
            </p:cNvPr>
            <p:cNvGrpSpPr/>
            <p:nvPr/>
          </p:nvGrpSpPr>
          <p:grpSpPr>
            <a:xfrm>
              <a:off x="822494" y="1759315"/>
              <a:ext cx="4735857" cy="2609033"/>
              <a:chOff x="6503477" y="1598478"/>
              <a:chExt cx="4735857" cy="2609033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E98B0062-AD6C-49A4-B67F-8DCA1FBBDE2D}"/>
                  </a:ext>
                </a:extLst>
              </p:cNvPr>
              <p:cNvGrpSpPr/>
              <p:nvPr/>
            </p:nvGrpSpPr>
            <p:grpSpPr>
              <a:xfrm>
                <a:off x="6503477" y="1598478"/>
                <a:ext cx="4735857" cy="1875948"/>
                <a:chOff x="6503477" y="1598478"/>
                <a:chExt cx="4735857" cy="1875948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9D9242C0-879D-4C65-9B54-195899F52E58}"/>
                    </a:ext>
                  </a:extLst>
                </p:cNvPr>
                <p:cNvGrpSpPr/>
                <p:nvPr/>
              </p:nvGrpSpPr>
              <p:grpSpPr>
                <a:xfrm>
                  <a:off x="6503477" y="1598478"/>
                  <a:ext cx="4735857" cy="1875948"/>
                  <a:chOff x="7460408" y="1724288"/>
                  <a:chExt cx="3756555" cy="1875948"/>
                </a:xfrm>
              </p:grpSpPr>
              <p:grpSp>
                <p:nvGrpSpPr>
                  <p:cNvPr id="9" name="그룹 8">
                    <a:extLst>
                      <a:ext uri="{FF2B5EF4-FFF2-40B4-BE49-F238E27FC236}">
                        <a16:creationId xmlns:a16="http://schemas.microsoft.com/office/drawing/2014/main" id="{75003F4F-E1ED-41FF-B6F6-8A54E5949F02}"/>
                      </a:ext>
                    </a:extLst>
                  </p:cNvPr>
                  <p:cNvGrpSpPr/>
                  <p:nvPr/>
                </p:nvGrpSpPr>
                <p:grpSpPr>
                  <a:xfrm>
                    <a:off x="7460408" y="1724288"/>
                    <a:ext cx="634746" cy="1875948"/>
                    <a:chOff x="6357269" y="1474432"/>
                    <a:chExt cx="634746" cy="1875948"/>
                  </a:xfrm>
                </p:grpSpPr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2639D541-89A2-4172-96BF-8EB7FB9B4D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57269" y="1474432"/>
                      <a:ext cx="63474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2400" b="1" dirty="0">
                          <a:solidFill>
                            <a:srgbClr val="1A4D66"/>
                          </a:solidFill>
                        </a:rPr>
                        <a:t>특징</a:t>
                      </a:r>
                      <a:endParaRPr lang="ko-KR" altLang="en-US" b="1" dirty="0">
                        <a:solidFill>
                          <a:srgbClr val="1A4D66"/>
                        </a:solidFill>
                      </a:endParaRPr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6D476BF3-FF49-472E-AB88-61F572B7EF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5214" y="2981048"/>
                      <a:ext cx="1847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A26B53F-6634-49E7-81B0-BF0ADE5BB220}"/>
                      </a:ext>
                    </a:extLst>
                  </p:cNvPr>
                  <p:cNvSpPr txBox="1"/>
                  <p:nvPr/>
                </p:nvSpPr>
                <p:spPr>
                  <a:xfrm>
                    <a:off x="7840718" y="2299818"/>
                    <a:ext cx="337624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b="1" dirty="0"/>
                      <a:t>개별 인기 동영상</a:t>
                    </a:r>
                    <a:r>
                      <a:rPr lang="en-US" altLang="ko-KR" b="1" dirty="0"/>
                      <a:t>/</a:t>
                    </a:r>
                    <a:r>
                      <a:rPr lang="ko-KR" altLang="en-US" b="1" dirty="0"/>
                      <a:t>채널 순위만 나열</a:t>
                    </a:r>
                    <a:endParaRPr lang="en-US" altLang="ko-KR" b="1" dirty="0"/>
                  </a:p>
                  <a:p>
                    <a:pPr marL="285750" indent="-285750">
                      <a:buFontTx/>
                      <a:buChar char="-"/>
                    </a:pPr>
                    <a:endParaRPr lang="ko-KR" altLang="en-US" dirty="0"/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7296E2B-607E-4A9B-BF83-47D4FF251091}"/>
                    </a:ext>
                  </a:extLst>
                </p:cNvPr>
                <p:cNvSpPr txBox="1"/>
                <p:nvPr/>
              </p:nvSpPr>
              <p:spPr>
                <a:xfrm>
                  <a:off x="6503477" y="2874261"/>
                  <a:ext cx="11079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b="1" dirty="0">
                      <a:solidFill>
                        <a:srgbClr val="1A4D66"/>
                      </a:solidFill>
                    </a:rPr>
                    <a:t>문제점</a:t>
                  </a:r>
                  <a:endParaRPr lang="ko-KR" altLang="en-US" b="1" dirty="0">
                    <a:solidFill>
                      <a:srgbClr val="1A4D66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E73DB2-1E4C-4554-96FB-10116072FE3C}"/>
                  </a:ext>
                </a:extLst>
              </p:cNvPr>
              <p:cNvSpPr txBox="1"/>
              <p:nvPr/>
            </p:nvSpPr>
            <p:spPr>
              <a:xfrm>
                <a:off x="6982930" y="3335926"/>
                <a:ext cx="4256403" cy="871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구독자가 많은 채널 영향 </a:t>
                </a:r>
                <a:r>
                  <a:rPr lang="ko-KR" altLang="en-US" b="1" i="0" dirty="0">
                    <a:solidFill>
                      <a:srgbClr val="000000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↑</a:t>
                </a:r>
                <a:endParaRPr lang="en-US" altLang="ko-KR" b="1" i="0" dirty="0">
                  <a:solidFill>
                    <a:srgbClr val="000000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0000"/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상위 순위 </a:t>
                </a:r>
                <a:r>
                  <a:rPr lang="ko-KR" altLang="en-US" b="1" i="0" dirty="0">
                    <a:solidFill>
                      <a:srgbClr val="252525"/>
                    </a:solidFill>
                    <a:effectLst/>
                    <a:latin typeface="Arial" panose="020B0604020202020204" pitchFamily="34" charset="0"/>
                  </a:rPr>
                  <a:t>≠</a:t>
                </a:r>
                <a:r>
                  <a:rPr lang="en-US" altLang="ko-KR" b="1" dirty="0">
                    <a:solidFill>
                      <a:srgbClr val="000000"/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 </a:t>
                </a:r>
                <a:r>
                  <a:rPr lang="ko-KR" altLang="en-US" b="1" dirty="0">
                    <a:solidFill>
                      <a:srgbClr val="000000"/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대중적 유행 키워드 </a:t>
                </a:r>
                <a:endParaRPr lang="en-US" altLang="ko-KR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9960EF-E226-4356-A9D6-F29ABDC590B2}"/>
                </a:ext>
              </a:extLst>
            </p:cNvPr>
            <p:cNvSpPr txBox="1"/>
            <p:nvPr/>
          </p:nvSpPr>
          <p:spPr>
            <a:xfrm>
              <a:off x="822494" y="4515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1A4D66"/>
                  </a:solidFill>
                </a:rPr>
                <a:t>차별점</a:t>
              </a:r>
              <a:endParaRPr lang="ko-KR" altLang="en-US" b="1" dirty="0">
                <a:solidFill>
                  <a:srgbClr val="1A4D66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EAD12C-6E8E-4F7C-9BF1-D2AC08CB0FD6}"/>
                </a:ext>
              </a:extLst>
            </p:cNvPr>
            <p:cNvSpPr txBox="1"/>
            <p:nvPr/>
          </p:nvSpPr>
          <p:spPr>
            <a:xfrm>
              <a:off x="1301947" y="4981038"/>
              <a:ext cx="4256403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/>
                <a:t>특정 채널 영향 </a:t>
              </a:r>
              <a:r>
                <a:rPr lang="ko-KR" altLang="en-US" b="1" i="0" dirty="0">
                  <a:solidFill>
                    <a:srgbClr val="000000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↓</a:t>
              </a:r>
              <a:endPara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개별 영상 추천이 아닌 </a:t>
              </a:r>
              <a:r>
                <a:rPr lang="ko-KR" altLang="en-US" b="1" dirty="0">
                  <a:solidFill>
                    <a:srgbClr val="ED7D3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키워드</a:t>
              </a:r>
              <a:r>
                <a:rPr lang="ko-KR" altLang="en-US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 추천</a:t>
              </a:r>
              <a:endPara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ABD3FCE-DC2A-4A06-B8D6-F2C88C9727C0}"/>
              </a:ext>
            </a:extLst>
          </p:cNvPr>
          <p:cNvCxnSpPr>
            <a:cxnSpLocks/>
          </p:cNvCxnSpPr>
          <p:nvPr/>
        </p:nvCxnSpPr>
        <p:spPr>
          <a:xfrm>
            <a:off x="603437" y="1759315"/>
            <a:ext cx="0" cy="4091513"/>
          </a:xfrm>
          <a:prstGeom prst="line">
            <a:avLst/>
          </a:prstGeom>
          <a:ln w="133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4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94AC3-EF9B-4C4C-995A-B0A9DD876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09374E"/>
                </a:solidFill>
              </a:rPr>
              <a:t>이런 사람들을 위해 개발합니다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1320C-48BD-43A6-977E-940409049551}"/>
              </a:ext>
            </a:extLst>
          </p:cNvPr>
          <p:cNvSpPr txBox="1"/>
          <p:nvPr/>
        </p:nvSpPr>
        <p:spPr>
          <a:xfrm>
            <a:off x="902450" y="2435392"/>
            <a:ext cx="105769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200" dirty="0"/>
              <a:t>😴</a:t>
            </a:r>
            <a:r>
              <a:rPr lang="ko-KR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ko-KR" altLang="en-US" sz="3200" b="1" dirty="0"/>
              <a:t>유행에 둔감하지만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유행을 따라가고 싶은 사용자</a:t>
            </a:r>
            <a:endParaRPr lang="en-US" altLang="ko-KR" sz="3200" b="1" dirty="0"/>
          </a:p>
          <a:p>
            <a:pPr algn="just"/>
            <a:endParaRPr lang="ko-KR" altLang="en-US" sz="3200" b="1" dirty="0"/>
          </a:p>
          <a:p>
            <a:pPr algn="just"/>
            <a:r>
              <a:rPr lang="ko-KR" altLang="en-US" sz="3200" b="0" i="0" dirty="0">
                <a:effectLst/>
                <a:latin typeface="Apple Color Emoji"/>
              </a:rPr>
              <a:t>😎 </a:t>
            </a:r>
            <a:r>
              <a:rPr lang="ko-KR" altLang="en-US" sz="3200" b="1" dirty="0"/>
              <a:t>유행에 민감하고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작은 유행 하나 놓치기 싫은 사용자</a:t>
            </a:r>
            <a:endParaRPr lang="en-US" altLang="ko-KR" sz="3200" b="1" dirty="0"/>
          </a:p>
          <a:p>
            <a:pPr algn="just"/>
            <a:endParaRPr lang="ko-KR" altLang="en-US" sz="3200" b="1" dirty="0"/>
          </a:p>
          <a:p>
            <a:pPr algn="just"/>
            <a:r>
              <a:rPr lang="ko-KR" altLang="en-US" sz="3200" b="0" i="0" dirty="0">
                <a:effectLst/>
                <a:latin typeface="Apple Color Emoji"/>
              </a:rPr>
              <a:t>👨‍🎤 </a:t>
            </a:r>
            <a:r>
              <a:rPr lang="ko-KR" altLang="en-US" sz="3200" b="1" dirty="0"/>
              <a:t>유행을 주도하는 컨텐츠 제작자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66758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1379</Words>
  <Application>Microsoft Office PowerPoint</Application>
  <PresentationFormat>와이드스크린</PresentationFormat>
  <Paragraphs>471</Paragraphs>
  <Slides>33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apple color emoji</vt:lpstr>
      <vt:lpstr>apple color emoji</vt:lpstr>
      <vt:lpstr>AppleSDGothicNeo-Regular</vt:lpstr>
      <vt:lpstr>-apple-system</vt:lpstr>
      <vt:lpstr>맑은 고딕</vt:lpstr>
      <vt:lpstr>맑은 고딕</vt:lpstr>
      <vt:lpstr>Arial</vt:lpstr>
      <vt:lpstr>Segoe UI Emoji</vt:lpstr>
      <vt:lpstr>Office 테마</vt:lpstr>
      <vt:lpstr>모아 Zoom</vt:lpstr>
      <vt:lpstr> 목차</vt:lpstr>
      <vt:lpstr> 프로젝트 기획</vt:lpstr>
      <vt:lpstr> 네이버 실검 폐지</vt:lpstr>
      <vt:lpstr> Trend 모아 Zoom 🔍</vt:lpstr>
      <vt:lpstr> 왜 유튜브 인가요?</vt:lpstr>
      <vt:lpstr> 유튜브 최신 트렌드 키워드</vt:lpstr>
      <vt:lpstr> 이런 점이 다릅니다!</vt:lpstr>
      <vt:lpstr> 이런 사람들을 위해 개발합니다</vt:lpstr>
      <vt:lpstr> 프로젝트 설계 및 구현</vt:lpstr>
      <vt:lpstr> 프로젝트 구성</vt:lpstr>
      <vt:lpstr> 사이트맵</vt:lpstr>
      <vt:lpstr> 와이어프레임</vt:lpstr>
      <vt:lpstr> 데이터 크롤링 프로세스(Youtube-API)</vt:lpstr>
      <vt:lpstr> 트렌드 키워드 추출</vt:lpstr>
      <vt:lpstr> 결과 비교</vt:lpstr>
      <vt:lpstr> 트렌드 키워드 추출 - 개선</vt:lpstr>
      <vt:lpstr> 백엔드 자동 크롤링</vt:lpstr>
      <vt:lpstr> 백엔드 뉴스레터</vt:lpstr>
      <vt:lpstr> 개발 결과 및 이슈</vt:lpstr>
      <vt:lpstr> 메인페이지</vt:lpstr>
      <vt:lpstr> 워드클라우드</vt:lpstr>
      <vt:lpstr> 키워드 랭킹 테이블</vt:lpstr>
      <vt:lpstr> 구독 기능</vt:lpstr>
      <vt:lpstr> 구독 이메일</vt:lpstr>
      <vt:lpstr> 개발 이슈 &amp; 개선</vt:lpstr>
      <vt:lpstr> 프로젝트 관리</vt:lpstr>
      <vt:lpstr> 계획대로 진행된 추진일정</vt:lpstr>
      <vt:lpstr> 개발도구</vt:lpstr>
      <vt:lpstr> 라이브러리/오픈소스/플랫폼</vt:lpstr>
      <vt:lpstr> 업무분담</vt:lpstr>
      <vt:lpstr> Question &amp; Answer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YongHun</dc:creator>
  <cp:lastModifiedBy>유지석(학부생-컴퓨터공학전공)</cp:lastModifiedBy>
  <cp:revision>364</cp:revision>
  <dcterms:created xsi:type="dcterms:W3CDTF">2021-03-28T07:04:57Z</dcterms:created>
  <dcterms:modified xsi:type="dcterms:W3CDTF">2021-05-23T15:57:16Z</dcterms:modified>
</cp:coreProperties>
</file>