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EB57-2088-4D4C-893E-46B5B8D1796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9F3E2-6E3A-49C3-A48F-D3E271843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4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6BC-FE74-4736-9FFC-8F61FA03174A}" type="datetime1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0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C3E4-167E-44F3-B526-964104B61F04}" type="datetime1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96F-2F7C-43D2-919F-4A039F34E3A7}" type="datetime1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65D2-CB57-4AC0-BC2A-0C616AA4D2D5}" type="datetime1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4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00DD-F469-4EB3-9AD9-97BAC6D8308E}" type="datetime1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31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6BC6-443B-47A6-8C9B-236A2D61124A}" type="datetime1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69EA-1B38-41BC-803A-0585EE98195B}" type="datetime1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2D1-27F1-4C04-9E24-C30C627EF766}" type="datetime1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73E7-71F5-48DE-9809-EAC7EED6429F}" type="datetime1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1D1-6D28-40A4-BA5E-F8A2AF9EEF47}" type="datetime1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5AE-2926-43A2-A19A-FE71398E5EF9}" type="datetime1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C04F-8B66-495E-B14A-37EDA6C16CBF}" type="datetime1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30EC-006A-4418-B587-9789CD23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3AD9-6A88-4156-B6A1-58C66246F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Capstone Team 6</a:t>
            </a:r>
            <a:br>
              <a:rPr lang="en-GB" dirty="0"/>
            </a:br>
            <a:r>
              <a:rPr lang="en-GB" dirty="0"/>
              <a:t>Lit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4F9C83-DB1E-4F3A-91DE-9BC8DEEF1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pPr algn="r"/>
            <a:endParaRPr lang="en-GB" altLang="ko-KR" dirty="0"/>
          </a:p>
          <a:p>
            <a:pPr algn="r"/>
            <a:r>
              <a:rPr lang="ko-KR" altLang="en-US" dirty="0"/>
              <a:t>국민대학교 소프트웨어 학부 </a:t>
            </a:r>
            <a:r>
              <a:rPr lang="ko-KR" altLang="en-US" dirty="0" err="1"/>
              <a:t>곽상열</a:t>
            </a:r>
            <a:r>
              <a:rPr lang="en-GB" altLang="ko-KR" dirty="0"/>
              <a:t>/</a:t>
            </a:r>
            <a:r>
              <a:rPr lang="ko-KR" altLang="en-US" dirty="0"/>
              <a:t>양교원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7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5081-9310-4146-84B3-81218736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일정 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12B2-A612-40BC-92AB-031F1717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적합한 알고리즘 탐색 후</a:t>
            </a:r>
            <a:r>
              <a:rPr lang="en-GB" altLang="ko-KR" dirty="0"/>
              <a:t> </a:t>
            </a:r>
            <a:r>
              <a:rPr lang="ko-KR" altLang="en-US" dirty="0"/>
              <a:t>선정 </a:t>
            </a:r>
            <a:r>
              <a:rPr lang="en-GB" altLang="ko-KR" dirty="0"/>
              <a:t>(3</a:t>
            </a:r>
            <a:r>
              <a:rPr lang="ko-KR" altLang="en-US" dirty="0"/>
              <a:t>월</a:t>
            </a:r>
            <a:r>
              <a:rPr lang="en-GB" altLang="ko-KR" dirty="0"/>
              <a:t>)</a:t>
            </a:r>
          </a:p>
          <a:p>
            <a:pPr lvl="1"/>
            <a:r>
              <a:rPr lang="en-GB" dirty="0"/>
              <a:t>Baked Lighting</a:t>
            </a:r>
          </a:p>
          <a:p>
            <a:pPr lvl="1"/>
            <a:r>
              <a:rPr lang="en-GB" dirty="0"/>
              <a:t>Pre-Computed Visibility</a:t>
            </a:r>
          </a:p>
          <a:p>
            <a:pPr lvl="1"/>
            <a:r>
              <a:rPr lang="en-GB" dirty="0"/>
              <a:t>Volume Light Propagation</a:t>
            </a:r>
          </a:p>
          <a:p>
            <a:pPr lvl="1"/>
            <a:r>
              <a:rPr lang="en-GB" dirty="0"/>
              <a:t>Voxel</a:t>
            </a:r>
            <a:r>
              <a:rPr lang="ko-KR" altLang="en-US" dirty="0"/>
              <a:t> </a:t>
            </a:r>
            <a:r>
              <a:rPr lang="en-GB" altLang="ko-KR" dirty="0"/>
              <a:t>Cone</a:t>
            </a:r>
            <a:r>
              <a:rPr lang="ko-KR" altLang="en-US" dirty="0"/>
              <a:t> </a:t>
            </a:r>
            <a:r>
              <a:rPr lang="en-GB" altLang="ko-KR" dirty="0"/>
              <a:t>Tracing</a:t>
            </a:r>
          </a:p>
          <a:p>
            <a:pPr lvl="1"/>
            <a:endParaRPr lang="en-GB" altLang="ko-KR" dirty="0"/>
          </a:p>
          <a:p>
            <a:r>
              <a:rPr lang="ko-KR" altLang="en-US" dirty="0" err="1"/>
              <a:t>렌더러</a:t>
            </a:r>
            <a:r>
              <a:rPr lang="ko-KR" altLang="en-US" dirty="0"/>
              <a:t> 프레임워크 개발 및 </a:t>
            </a:r>
            <a:r>
              <a:rPr lang="en-US" dirty="0"/>
              <a:t>Voxel Cone Tracing </a:t>
            </a:r>
            <a:r>
              <a:rPr lang="ko-KR" altLang="en-US" dirty="0"/>
              <a:t>기법 연구 및 개발 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en-US" sz="1400" dirty="0"/>
              <a:t>Based on “Interactive Indirect Illumination Using Voxel Cone Tracing”; Cyril </a:t>
            </a:r>
            <a:r>
              <a:rPr lang="en-US" sz="1400" dirty="0" err="1"/>
              <a:t>Crassin</a:t>
            </a:r>
            <a:r>
              <a:rPr lang="en-US" sz="1400" dirty="0"/>
              <a:t> et al.; Pacific Graphics 2011</a:t>
            </a:r>
          </a:p>
          <a:p>
            <a:pPr lvl="1"/>
            <a:endParaRPr lang="en-US" sz="1400" dirty="0"/>
          </a:p>
          <a:p>
            <a:r>
              <a:rPr lang="en-GB" altLang="ko-KR" dirty="0"/>
              <a:t>Voxel Cone Tracing </a:t>
            </a:r>
            <a:r>
              <a:rPr lang="ko-KR" altLang="en-US" dirty="0"/>
              <a:t>알고리즘 구현완료 및 테스트 진행 </a:t>
            </a:r>
            <a:r>
              <a:rPr lang="en-GB" altLang="ko-KR" dirty="0"/>
              <a:t>(5</a:t>
            </a:r>
            <a:r>
              <a:rPr lang="ko-KR" altLang="en-US" dirty="0"/>
              <a:t>월</a:t>
            </a:r>
            <a:r>
              <a:rPr lang="en-GB" altLang="ko-KR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6058E-325A-473A-B3AF-136ED2E3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5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FA53-7DE6-467E-9142-4DA23D94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8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경청해 주셔서 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E11C4-3557-4225-9557-15220C1A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11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A63261-62DF-4B15-89D7-A133F561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6" y="2215393"/>
            <a:ext cx="3971488" cy="39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C246-A8F9-42C9-87EC-3E459CB8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</a:t>
            </a:r>
            <a:r>
              <a:rPr lang="ko-KR" altLang="en-US" dirty="0"/>
              <a:t> </a:t>
            </a:r>
            <a:r>
              <a:rPr lang="en-GB" altLang="ko-KR" dirty="0"/>
              <a:t>Traced Image (</a:t>
            </a:r>
            <a:r>
              <a:rPr lang="ko-KR" altLang="en-US" dirty="0"/>
              <a:t>추가자료</a:t>
            </a:r>
            <a:r>
              <a:rPr lang="en-GB" altLang="ko-KR" dirty="0"/>
              <a:t>)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0AE14-C497-411A-A657-417D1B1D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4550"/>
            <a:ext cx="10515600" cy="365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800" dirty="0"/>
              <a:t>빛을 추적하는 </a:t>
            </a:r>
            <a:r>
              <a:rPr lang="en-GB" sz="1800" dirty="0"/>
              <a:t>Ray Tracing </a:t>
            </a:r>
            <a:r>
              <a:rPr lang="ko-KR" altLang="en-US" sz="1800" dirty="0"/>
              <a:t>기법을 이용하여 렌더링 한 이미지</a:t>
            </a:r>
            <a:endParaRPr lang="en-GB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1E65B-0A3C-4ADA-A998-0B0898B2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12</a:t>
            </a:fld>
            <a:endParaRPr lang="en-GB"/>
          </a:p>
        </p:txBody>
      </p:sp>
      <p:pic>
        <p:nvPicPr>
          <p:cNvPr id="7" name="그림 6" descr="와인, 테이블, 실내, 안경이(가) 표시된 사진&#10;&#10;자동 생성된 설명">
            <a:extLst>
              <a:ext uri="{FF2B5EF4-FFF2-40B4-BE49-F238E27FC236}">
                <a16:creationId xmlns:a16="http://schemas.microsoft.com/office/drawing/2014/main" id="{E3E451F0-2422-4D27-9A38-ADD72C30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0" y="1370070"/>
            <a:ext cx="5490479" cy="41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218A3-3871-480A-A51C-2CBD8FEB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멘토링을 통해 도움을 얻은 사항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92D44-9085-409F-8CD7-A5AEDEBA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멘토링을 통해 프로젝트의 전체적인 진행 방향</a:t>
            </a:r>
            <a:r>
              <a:rPr lang="en-GB" altLang="ko-KR" dirty="0"/>
              <a:t>, </a:t>
            </a:r>
            <a:r>
              <a:rPr lang="ko-KR" altLang="en-US" dirty="0"/>
              <a:t>목표 설정 및 필요성을 어떻게 어필할 수 있을지에 대해서 조언을 받았습니다</a:t>
            </a:r>
            <a:r>
              <a:rPr lang="en-GB" altLang="ko-KR" dirty="0"/>
              <a:t>.</a:t>
            </a:r>
          </a:p>
          <a:p>
            <a:endParaRPr lang="en-GB" dirty="0"/>
          </a:p>
          <a:p>
            <a:r>
              <a:rPr lang="ko-KR" altLang="en-US" dirty="0"/>
              <a:t>그리고</a:t>
            </a:r>
            <a:r>
              <a:rPr lang="en-GB" altLang="ko-KR" dirty="0"/>
              <a:t>, </a:t>
            </a:r>
            <a:r>
              <a:rPr lang="ko-KR" altLang="en-US" dirty="0"/>
              <a:t>이전에 개발된 </a:t>
            </a:r>
            <a:r>
              <a:rPr lang="ko-KR" altLang="en-US" dirty="0" err="1"/>
              <a:t>렌더러와</a:t>
            </a:r>
            <a:r>
              <a:rPr lang="ko-KR" altLang="en-US" dirty="0"/>
              <a:t> 어떻게 차별점을 줄 수 있을지에 대한 조언을 받을 수 있었습니다</a:t>
            </a:r>
            <a:r>
              <a:rPr lang="en-GB" altLang="ko-KR" dirty="0"/>
              <a:t>.</a:t>
            </a:r>
          </a:p>
          <a:p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B8980-2AD5-40B7-BC80-52BC7B1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2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4B2D9-B70F-4CF1-BFA5-84D0EBB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멘토링을 통해 도움을 얻을 계획인 사항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8EDDF-E048-48BD-962C-07CDA827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엔비디아에서 진행하는 </a:t>
            </a:r>
            <a:r>
              <a:rPr lang="en-GB" altLang="ko-KR" dirty="0"/>
              <a:t>GTC</a:t>
            </a:r>
            <a:r>
              <a:rPr lang="ko-KR" altLang="en-US" dirty="0"/>
              <a:t>를 들어보는 것을 추천하셨고 그것을 </a:t>
            </a:r>
            <a:r>
              <a:rPr lang="ko-KR" altLang="en-US" dirty="0" err="1"/>
              <a:t>들어보기로</a:t>
            </a:r>
            <a:r>
              <a:rPr lang="ko-KR" altLang="en-US" dirty="0"/>
              <a:t> 하였습니다</a:t>
            </a:r>
            <a:r>
              <a:rPr lang="en-GB" altLang="ko-KR" dirty="0"/>
              <a:t>.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E8531-9881-4C90-805C-AE6C0BA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5081-9310-4146-84B3-81218736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12B2-A612-40BC-92AB-031F1717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곽상열 </a:t>
            </a:r>
            <a:r>
              <a:rPr lang="en-GB" altLang="ko-KR" dirty="0"/>
              <a:t>– </a:t>
            </a:r>
            <a:r>
              <a:rPr lang="ko-KR" altLang="en-US" dirty="0"/>
              <a:t>팀장 </a:t>
            </a:r>
            <a:r>
              <a:rPr lang="en-GB" altLang="ko-KR" dirty="0"/>
              <a:t>(</a:t>
            </a:r>
            <a:r>
              <a:rPr lang="ko-KR" altLang="en-US" dirty="0"/>
              <a:t>프레임워크 개발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GB" altLang="ko-KR" dirty="0"/>
          </a:p>
          <a:p>
            <a:endParaRPr lang="en-GB" dirty="0"/>
          </a:p>
          <a:p>
            <a:r>
              <a:rPr lang="ko-KR" altLang="en-US" dirty="0" err="1"/>
              <a:t>양교원</a:t>
            </a:r>
            <a:r>
              <a:rPr lang="ko-KR" altLang="en-US" dirty="0"/>
              <a:t> </a:t>
            </a:r>
            <a:r>
              <a:rPr lang="en-GB" altLang="ko-KR" dirty="0"/>
              <a:t>– </a:t>
            </a:r>
            <a:r>
              <a:rPr lang="ko-KR" altLang="en-US" dirty="0"/>
              <a:t>팀원</a:t>
            </a:r>
            <a:r>
              <a:rPr lang="en-GB" altLang="ko-KR" dirty="0"/>
              <a:t> (</a:t>
            </a:r>
            <a:r>
              <a:rPr lang="ko-KR" altLang="en-US" dirty="0"/>
              <a:t>알고리즘 연구 및 개발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6058E-325A-473A-B3AF-136ED2E3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2</a:t>
            </a:fld>
            <a:endParaRPr lang="en-GB"/>
          </a:p>
        </p:txBody>
      </p:sp>
      <p:pic>
        <p:nvPicPr>
          <p:cNvPr id="6" name="그림 5" descr="사람, 젊은, 가장, 소년이(가) 표시된 사진&#10;&#10;자동 생성된 설명">
            <a:extLst>
              <a:ext uri="{FF2B5EF4-FFF2-40B4-BE49-F238E27FC236}">
                <a16:creationId xmlns:a16="http://schemas.microsoft.com/office/drawing/2014/main" id="{DE9CAC63-C9E4-4021-9785-B036E5C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13" y="1501863"/>
            <a:ext cx="1170432" cy="1584960"/>
          </a:xfrm>
          <a:prstGeom prst="rect">
            <a:avLst/>
          </a:prstGeom>
        </p:spPr>
      </p:pic>
      <p:pic>
        <p:nvPicPr>
          <p:cNvPr id="8" name="그림 7" descr="사람, 실내, 후식이(가) 표시된 사진&#10;&#10;자동 생성된 설명">
            <a:extLst>
              <a:ext uri="{FF2B5EF4-FFF2-40B4-BE49-F238E27FC236}">
                <a16:creationId xmlns:a16="http://schemas.microsoft.com/office/drawing/2014/main" id="{BC60C7D7-46C4-425D-9649-7EEB4AAD1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62" y="3771178"/>
            <a:ext cx="1610733" cy="1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C246-A8F9-42C9-87EC-3E459CB8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0AE14-C497-411A-A657-417D1B1D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ko-KR" altLang="en-US" dirty="0"/>
              <a:t>프로젝트 진행 상황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1E65B-0A3C-4ADA-A998-0B0898B2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963E-E4DF-4425-BAEE-0A2CC250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9510A-BB38-41A5-97FC-D4E7FD24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최근 인터렉티브 그래픽 어플리케이션에 대한 사용자들의 퀄리티에 대한 요구사항 상승</a:t>
            </a:r>
            <a:endParaRPr lang="en-GB" altLang="ko-KR" sz="2400" dirty="0"/>
          </a:p>
          <a:p>
            <a:endParaRPr lang="en-GB" altLang="ko-KR" sz="2400" dirty="0"/>
          </a:p>
          <a:p>
            <a:r>
              <a:rPr lang="ko-KR" altLang="en-US" sz="2400" dirty="0"/>
              <a:t>오프라인 렌더링 수준의 결과물을 실시간 렌더링으로 만들어 내는 것이 중요해짐</a:t>
            </a:r>
            <a:endParaRPr lang="en-GB" sz="2400" dirty="0"/>
          </a:p>
          <a:p>
            <a:endParaRPr lang="en-GB" sz="2400" dirty="0"/>
          </a:p>
          <a:p>
            <a:r>
              <a:rPr lang="ko-KR" altLang="en-US" sz="2400" dirty="0"/>
              <a:t>업계에서는 더욱 사실적인 그래픽 효과 </a:t>
            </a:r>
            <a:r>
              <a:rPr lang="en-GB" altLang="ko-KR" sz="2400" dirty="0"/>
              <a:t>(Global Illumination, Shadows, Ambient</a:t>
            </a:r>
            <a:r>
              <a:rPr lang="ko-KR" altLang="en-US" sz="2400" dirty="0"/>
              <a:t> </a:t>
            </a:r>
            <a:r>
              <a:rPr lang="en-GB" altLang="ko-KR" sz="2400" dirty="0"/>
              <a:t>Occlusion,</a:t>
            </a:r>
            <a:r>
              <a:rPr lang="ko-KR" altLang="en-US" sz="2400" dirty="0"/>
              <a:t> </a:t>
            </a:r>
            <a:r>
              <a:rPr lang="en-GB" altLang="ko-KR" sz="2400" dirty="0"/>
              <a:t>Reflection,</a:t>
            </a:r>
            <a:r>
              <a:rPr lang="ko-KR" altLang="en-US" sz="2400" dirty="0"/>
              <a:t> </a:t>
            </a:r>
            <a:r>
              <a:rPr lang="en-GB" altLang="ko-KR" sz="2400" dirty="0"/>
              <a:t>Caustics </a:t>
            </a:r>
            <a:r>
              <a:rPr lang="ko-KR" altLang="en-US" sz="2400" dirty="0"/>
              <a:t>등</a:t>
            </a:r>
            <a:r>
              <a:rPr lang="en-GB" altLang="ko-KR" sz="2400" dirty="0"/>
              <a:t>)</a:t>
            </a:r>
            <a:r>
              <a:rPr lang="ko-KR" altLang="en-US" sz="2400" dirty="0"/>
              <a:t>들을 실시간으로 렌더링 하기위해 연구 및 개발을 진행하고 있음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1DABB-9982-4480-BB04-CEC89469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밤이(가) 표시된 사진&#10;&#10;자동 생성된 설명">
            <a:extLst>
              <a:ext uri="{FF2B5EF4-FFF2-40B4-BE49-F238E27FC236}">
                <a16:creationId xmlns:a16="http://schemas.microsoft.com/office/drawing/2014/main" id="{6C459C5F-B215-4B09-ABA7-4113813A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4" y="1690688"/>
            <a:ext cx="7144652" cy="40188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433AF-2E03-4912-AD64-BDCC5FBE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8E3FA-F8EC-4049-8C36-98093F04F09D}"/>
              </a:ext>
            </a:extLst>
          </p:cNvPr>
          <p:cNvSpPr txBox="1"/>
          <p:nvPr/>
        </p:nvSpPr>
        <p:spPr>
          <a:xfrm>
            <a:off x="2771575" y="5959131"/>
            <a:ext cx="648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Cyberpunk 2077(CD </a:t>
            </a:r>
            <a:r>
              <a:rPr lang="en-US" altLang="ko-KR" dirty="0" err="1"/>
              <a:t>Projekt</a:t>
            </a:r>
            <a:r>
              <a:rPr lang="en-US" altLang="ko-KR" dirty="0"/>
              <a:t>) Night Scene with NVIDIA RTX Platform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BC35AAC-A9FF-473E-90BA-3B0498BC8E2A}"/>
              </a:ext>
            </a:extLst>
          </p:cNvPr>
          <p:cNvSpPr txBox="1">
            <a:spLocks/>
          </p:cNvSpPr>
          <p:nvPr/>
        </p:nvSpPr>
        <p:spPr>
          <a:xfrm>
            <a:off x="754310" y="6084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프로젝트 배경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5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4448-F3CF-4DA0-948E-3EE5184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5E423-DB5C-4266-8DEC-8DB5F449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그래픽스 업계의 선두주자인 </a:t>
            </a:r>
            <a:r>
              <a:rPr lang="en-GB" altLang="ko-KR" sz="2000" dirty="0"/>
              <a:t>NVIDIA</a:t>
            </a:r>
            <a:r>
              <a:rPr lang="ko-KR" altLang="en-US" sz="2000" dirty="0"/>
              <a:t>에서는 실시간 레이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트레이싱</a:t>
            </a:r>
            <a:r>
              <a:rPr lang="ko-KR" altLang="en-US" sz="2000" dirty="0"/>
              <a:t> 위해 </a:t>
            </a:r>
            <a:r>
              <a:rPr lang="en-GB" altLang="ko-KR" sz="2000" dirty="0"/>
              <a:t>GPU(Graphics Processing Unit)</a:t>
            </a:r>
            <a:r>
              <a:rPr lang="ko-KR" altLang="en-US" sz="2000" dirty="0"/>
              <a:t>에 딥 러닝을 위한 </a:t>
            </a:r>
            <a:r>
              <a:rPr lang="en-GB" altLang="ko-KR" sz="2000" dirty="0"/>
              <a:t>Tensor Core, </a:t>
            </a:r>
            <a:r>
              <a:rPr lang="ko-KR" altLang="en-US" sz="2000" dirty="0"/>
              <a:t>광선 충돌 검사를 가속 시키기 위한 </a:t>
            </a:r>
            <a:r>
              <a:rPr lang="en-GB" altLang="ko-KR" sz="2000" dirty="0"/>
              <a:t>RT Core </a:t>
            </a:r>
            <a:r>
              <a:rPr lang="ko-KR" altLang="en-US" sz="2000" dirty="0"/>
              <a:t>라는 하드웨어 처리 유닛들을 </a:t>
            </a:r>
            <a:r>
              <a:rPr lang="en-US" altLang="ko-KR" sz="2000" dirty="0"/>
              <a:t>Turing </a:t>
            </a:r>
            <a:r>
              <a:rPr lang="ko-KR" altLang="en-US" sz="2000" dirty="0"/>
              <a:t>아키텍처</a:t>
            </a:r>
            <a:r>
              <a:rPr lang="en-US" altLang="ko-KR" sz="2000" dirty="0"/>
              <a:t>(2018</a:t>
            </a:r>
            <a:r>
              <a:rPr lang="ko-KR" altLang="en-US" sz="2000" dirty="0"/>
              <a:t>년</a:t>
            </a:r>
            <a:r>
              <a:rPr lang="en-US" altLang="ko-KR" sz="2000" dirty="0"/>
              <a:t>)</a:t>
            </a:r>
            <a:r>
              <a:rPr lang="ko-KR" altLang="en-US" sz="2000" dirty="0"/>
              <a:t> 부터 추가</a:t>
            </a:r>
            <a:r>
              <a:rPr lang="en-US" altLang="ko-KR" sz="2000" dirty="0"/>
              <a:t>(NVIDIA RTX Platform)</a:t>
            </a:r>
            <a:endParaRPr lang="en-GB" altLang="ko-KR" sz="2000" dirty="0"/>
          </a:p>
          <a:p>
            <a:endParaRPr lang="en-GB" sz="2000" dirty="0"/>
          </a:p>
          <a:p>
            <a:r>
              <a:rPr lang="ko-KR" altLang="en-US" sz="2000" dirty="0"/>
              <a:t>해당 하드웨어 유닛을 활용한 어플리케이션이 아직 까진 많지 않음</a:t>
            </a:r>
            <a:endParaRPr lang="en-GB" altLang="ko-KR" sz="2000" dirty="0"/>
          </a:p>
          <a:p>
            <a:endParaRPr lang="en-GB" sz="2000" dirty="0"/>
          </a:p>
          <a:p>
            <a:r>
              <a:rPr lang="en-US" altLang="ko-KR" sz="2000" dirty="0"/>
              <a:t>RTX </a:t>
            </a:r>
            <a:r>
              <a:rPr lang="ko-KR" altLang="en-US" sz="2000" dirty="0"/>
              <a:t>플랫폼을 지원하지 않는 </a:t>
            </a:r>
            <a:r>
              <a:rPr lang="en-GB" altLang="ko-KR" sz="2000" dirty="0"/>
              <a:t>GPU</a:t>
            </a:r>
            <a:r>
              <a:rPr lang="ko-KR" altLang="en-US" sz="2000" dirty="0"/>
              <a:t>의 경우 낮은 퍼포먼스를 보여줌</a:t>
            </a:r>
            <a:endParaRPr lang="en-GB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37539-5122-446B-ABE1-48E0B896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2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20B9-05BD-40CB-AB98-05148E9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FF3BB-06F1-401D-A819-1D58E176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847850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실시간 물리 기반 </a:t>
            </a:r>
            <a:r>
              <a:rPr lang="ko-KR" altLang="en-US" sz="2400" dirty="0" err="1"/>
              <a:t>렌더러</a:t>
            </a:r>
            <a:r>
              <a:rPr lang="ko-KR" altLang="en-US" sz="2400" dirty="0"/>
              <a:t> 개발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lvl="1">
              <a:buFontTx/>
              <a:buChar char="-"/>
            </a:pPr>
            <a:r>
              <a:rPr lang="en-US" altLang="ko-KR" sz="2000" dirty="0"/>
              <a:t>NVIDIA RTX </a:t>
            </a:r>
            <a:r>
              <a:rPr lang="ko-KR" altLang="en-US" sz="2000" dirty="0"/>
              <a:t>플랫폼에 독립적으로 동작하는 </a:t>
            </a:r>
            <a:r>
              <a:rPr lang="en-US" altLang="ko-KR" sz="2000" dirty="0">
                <a:solidFill>
                  <a:srgbClr val="FFC000"/>
                </a:solidFill>
              </a:rPr>
              <a:t>GI (Global Illumination)</a:t>
            </a:r>
            <a:r>
              <a:rPr lang="en-US" altLang="ko-KR" sz="2000" dirty="0"/>
              <a:t> </a:t>
            </a:r>
            <a:r>
              <a:rPr lang="ko-KR" altLang="en-US" sz="2000" dirty="0"/>
              <a:t>솔루션을 제공하여</a:t>
            </a:r>
            <a:r>
              <a:rPr lang="en-US" altLang="ko-KR" sz="2000" dirty="0"/>
              <a:t>, </a:t>
            </a:r>
            <a:r>
              <a:rPr lang="ko-KR" altLang="en-US" sz="2000" dirty="0"/>
              <a:t>대부분의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실시간으로 </a:t>
            </a:r>
            <a:r>
              <a:rPr lang="en-US" altLang="ko-KR" sz="2000" dirty="0"/>
              <a:t>GI</a:t>
            </a:r>
            <a:r>
              <a:rPr lang="ko-KR" altLang="en-US" sz="2000" dirty="0"/>
              <a:t>효과를 지원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최근 많은 상용 게임 엔진에서 연구 및 개발이 활발하게 이루어진 </a:t>
            </a:r>
            <a:r>
              <a:rPr lang="en-US" altLang="ko-KR" sz="2000" dirty="0">
                <a:solidFill>
                  <a:srgbClr val="FFC000"/>
                </a:solidFill>
              </a:rPr>
              <a:t>Voxel Cone Tracing</a:t>
            </a:r>
            <a:r>
              <a:rPr lang="en-US" altLang="ko-KR" sz="2000" dirty="0"/>
              <a:t> </a:t>
            </a:r>
            <a:r>
              <a:rPr lang="ko-KR" altLang="en-US" sz="2000" dirty="0"/>
              <a:t>기법을 </a:t>
            </a:r>
            <a:r>
              <a:rPr lang="en-US" altLang="ko-KR" sz="2000" dirty="0"/>
              <a:t>OpenGL</a:t>
            </a:r>
            <a:r>
              <a:rPr lang="ko-KR" altLang="en-US" sz="2000" dirty="0"/>
              <a:t>을 기반으로 구현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오픈소스 </a:t>
            </a:r>
            <a:r>
              <a:rPr lang="ko-KR" altLang="en-US" sz="2000" dirty="0" err="1"/>
              <a:t>렌더러</a:t>
            </a:r>
            <a:r>
              <a:rPr lang="ko-KR" altLang="en-US" sz="2000" dirty="0"/>
              <a:t> 프로젝트</a:t>
            </a:r>
            <a:r>
              <a:rPr lang="en-US" altLang="ko-KR" sz="2000" dirty="0"/>
              <a:t>(MIT License)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66C77-4BB5-496D-BFB9-1DE9FEA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2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038F-1183-44E7-9643-AAE59E5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</a:t>
            </a:r>
            <a:r>
              <a:rPr lang="ko-KR" altLang="en-US" dirty="0"/>
              <a:t> </a:t>
            </a:r>
            <a:r>
              <a:rPr lang="en-GB" altLang="ko-KR" dirty="0"/>
              <a:t>Illumination (Direct + Indirect Lighting)</a:t>
            </a:r>
            <a:endParaRPr lang="en-GB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AB4586-4FF5-4818-B79F-7978FF86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1792537"/>
            <a:ext cx="9658524" cy="3612170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9A9D3-DD9E-4960-BA72-71EBD8E9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6A51-C248-4216-A8C3-F8C1C6A7A511}"/>
              </a:ext>
            </a:extLst>
          </p:cNvPr>
          <p:cNvSpPr txBox="1"/>
          <p:nvPr/>
        </p:nvSpPr>
        <p:spPr>
          <a:xfrm>
            <a:off x="2418550" y="5821697"/>
            <a:ext cx="735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직접광만 있는 장면과 간접광까지 고려된 장면의 사실성 및 퀄리티 차이</a:t>
            </a:r>
          </a:p>
        </p:txBody>
      </p:sp>
    </p:spTree>
    <p:extLst>
      <p:ext uri="{BB962C8B-B14F-4D97-AF65-F5344CB8AC3E}">
        <p14:creationId xmlns:p14="http://schemas.microsoft.com/office/powerpoint/2010/main" val="31746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FBE2-2959-4EF5-8E36-DCE757D6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Voxel Cone Tracing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D182D5F-9D3B-4CC4-8781-458E5F5D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7" y="1904662"/>
            <a:ext cx="4052547" cy="3605897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9A282-12AF-489D-8789-EC3EB36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30EC-006A-4418-B587-9789CD234B04}" type="slidenum">
              <a:rPr lang="en-GB" smtClean="0"/>
              <a:t>9</a:t>
            </a:fld>
            <a:endParaRPr lang="en-GB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BCFE465-9BFD-4F1F-A44A-DC134D598E69}"/>
              </a:ext>
            </a:extLst>
          </p:cNvPr>
          <p:cNvSpPr txBox="1">
            <a:spLocks/>
          </p:cNvSpPr>
          <p:nvPr/>
        </p:nvSpPr>
        <p:spPr>
          <a:xfrm>
            <a:off x="4873304" y="2647600"/>
            <a:ext cx="7243951" cy="299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장면에 있는 물체들을 </a:t>
            </a:r>
            <a:r>
              <a:rPr lang="en-US" altLang="ko-KR" dirty="0"/>
              <a:t>Voxel</a:t>
            </a:r>
            <a:r>
              <a:rPr lang="ko-KR" altLang="en-US" dirty="0"/>
              <a:t>로 변환 하여</a:t>
            </a:r>
            <a:r>
              <a:rPr lang="en-US" altLang="ko-KR" dirty="0"/>
              <a:t>,</a:t>
            </a:r>
            <a:r>
              <a:rPr lang="ko-KR" altLang="en-US" dirty="0"/>
              <a:t> 실제 물체가 존재하는 영역</a:t>
            </a:r>
            <a:r>
              <a:rPr lang="en-GB" altLang="ko-KR" dirty="0"/>
              <a:t>(voxel)</a:t>
            </a:r>
            <a:r>
              <a:rPr lang="ko-KR" altLang="en-US" dirty="0"/>
              <a:t>에서만 빛의 전파</a:t>
            </a:r>
            <a:r>
              <a:rPr lang="en-US" altLang="ko-KR" dirty="0"/>
              <a:t>(Light propagation)</a:t>
            </a:r>
            <a:r>
              <a:rPr lang="ko-KR" altLang="en-US" dirty="0"/>
              <a:t>를 시뮬레이션 하는 기법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7696E-77F6-4B0A-B167-AF02AB2CC577}"/>
              </a:ext>
            </a:extLst>
          </p:cNvPr>
          <p:cNvSpPr txBox="1"/>
          <p:nvPr/>
        </p:nvSpPr>
        <p:spPr>
          <a:xfrm>
            <a:off x="408703" y="5779711"/>
            <a:ext cx="487665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Voxel</a:t>
            </a:r>
            <a:r>
              <a:rPr lang="ko-KR" altLang="en-US" dirty="0"/>
              <a:t>로 변환된 장면의 물체들</a:t>
            </a:r>
            <a:endParaRPr lang="en-US" altLang="ko-KR" dirty="0"/>
          </a:p>
          <a:p>
            <a:pPr algn="ctr"/>
            <a:r>
              <a:rPr lang="en-US" altLang="ko-KR" sz="1100" dirty="0"/>
              <a:t>Image from “Interactive Illumination Using Voxel Cone Tracing”; Cyril </a:t>
            </a:r>
            <a:r>
              <a:rPr lang="en-US" altLang="ko-KR" sz="1100" dirty="0" err="1"/>
              <a:t>Crassin</a:t>
            </a:r>
            <a:r>
              <a:rPr lang="en-US" altLang="ko-KR" sz="1100" dirty="0"/>
              <a:t> et al.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9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445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Team 6 Lit</vt:lpstr>
      <vt:lpstr>팀원 역할</vt:lpstr>
      <vt:lpstr>목차</vt:lpstr>
      <vt:lpstr>프로젝트 배경</vt:lpstr>
      <vt:lpstr>PowerPoint 프레젠테이션</vt:lpstr>
      <vt:lpstr>프로젝트 배경</vt:lpstr>
      <vt:lpstr>프로젝트 목표</vt:lpstr>
      <vt:lpstr>Global Illumination (Direct + Indirect Lighting)</vt:lpstr>
      <vt:lpstr>Voxel Cone Tracing</vt:lpstr>
      <vt:lpstr>프로젝트 진행 일정 </vt:lpstr>
      <vt:lpstr>경청해 주셔서 감사합니다</vt:lpstr>
      <vt:lpstr>Ray Traced Image (추가자료)</vt:lpstr>
      <vt:lpstr>멘토링을 통해 도움을 얻은 사항</vt:lpstr>
      <vt:lpstr>멘토링을 통해 도움을 얻을 계획인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Team 6 LIT</dc:title>
  <dc:creator>곽 상열</dc:creator>
  <cp:lastModifiedBy>곽 상열</cp:lastModifiedBy>
  <cp:revision>99</cp:revision>
  <dcterms:created xsi:type="dcterms:W3CDTF">2021-04-03T07:32:37Z</dcterms:created>
  <dcterms:modified xsi:type="dcterms:W3CDTF">2021-04-05T01:30:59Z</dcterms:modified>
</cp:coreProperties>
</file>