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Economica"/>
      <p:regular r:id="rId15"/>
      <p:bold r:id="rId16"/>
      <p:italic r:id="rId17"/>
      <p:boldItalic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3402E22-3B9C-444F-AC2C-0A791764CC13}">
  <a:tblStyle styleId="{C3402E22-3B9C-444F-AC2C-0A791764CC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5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4.xml"/><Relationship Id="rId21" Type="http://schemas.openxmlformats.org/officeDocument/2006/relationships/font" Target="fonts/OpenSans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Economica-regular.fntdata"/><Relationship Id="rId14" Type="http://schemas.openxmlformats.org/officeDocument/2006/relationships/slide" Target="slides/slide8.xml"/><Relationship Id="rId17" Type="http://schemas.openxmlformats.org/officeDocument/2006/relationships/font" Target="fonts/Economica-italic.fntdata"/><Relationship Id="rId16" Type="http://schemas.openxmlformats.org/officeDocument/2006/relationships/font" Target="fonts/Economica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OpenSans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Economica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affd53be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affd53be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affd53be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affd53be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b027a03a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b027a03a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b027a03a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b027a03a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b027a03a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b027a03a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b027a03a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b027a03a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b027a03a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b027a03a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872425" y="1286500"/>
            <a:ext cx="3410100" cy="108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/>
              <a:t>방탈출모아:매니저</a:t>
            </a:r>
            <a:endParaRPr sz="28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7675" y="2395400"/>
            <a:ext cx="19320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-페이지 설명서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4444675" y="3785675"/>
            <a:ext cx="183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Open Sans"/>
                <a:ea typeface="Open Sans"/>
                <a:cs typeface="Open Sans"/>
                <a:sym typeface="Open Sans"/>
              </a:rPr>
              <a:t>Application담당 박정규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11300"/>
            <a:ext cx="8520600" cy="46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페이지별 구분 및 연결 페이지</a:t>
            </a:r>
            <a:endParaRPr sz="2000"/>
          </a:p>
        </p:txBody>
      </p:sp>
      <p:graphicFrame>
        <p:nvGraphicFramePr>
          <p:cNvPr id="70" name="Google Shape;70;p14"/>
          <p:cNvGraphicFramePr/>
          <p:nvPr/>
        </p:nvGraphicFramePr>
        <p:xfrm>
          <a:off x="311700" y="11259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{C3402E22-3B9C-444F-AC2C-0A791764CC13}</a:tableStyleId>
              </a:tblPr>
              <a:tblGrid>
                <a:gridCol w="1933650"/>
                <a:gridCol w="2878775"/>
                <a:gridCol w="3793425"/>
              </a:tblGrid>
              <a:tr h="56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페이지 이름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기능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연결 페이지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</a:tr>
              <a:tr h="45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로그인 페이지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로그인 기능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회원가입 페이지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메인 페이지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6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회원가입 페이지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회원가입 요청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메인 페이지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예약현황 페이지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당일 예약현황 확인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테마정보 페이지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테마정보 제공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테마추가 페이지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테마수정 페이지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테마추가 페이지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/>
                        <a:t>새 테마 추가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7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테마수정 페이지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기존 테마 정보 테마 수정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89800"/>
            <a:ext cx="2392975" cy="425465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311300"/>
            <a:ext cx="8520600" cy="46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로그인 페이지</a:t>
            </a:r>
            <a:endParaRPr sz="2000"/>
          </a:p>
        </p:txBody>
      </p:sp>
      <p:sp>
        <p:nvSpPr>
          <p:cNvPr id="77" name="Google Shape;77;p15"/>
          <p:cNvSpPr/>
          <p:nvPr/>
        </p:nvSpPr>
        <p:spPr>
          <a:xfrm>
            <a:off x="272375" y="2428275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1</a:t>
            </a:r>
            <a:endParaRPr sz="600"/>
          </a:p>
        </p:txBody>
      </p:sp>
      <p:sp>
        <p:nvSpPr>
          <p:cNvPr id="78" name="Google Shape;78;p15"/>
          <p:cNvSpPr/>
          <p:nvPr/>
        </p:nvSpPr>
        <p:spPr>
          <a:xfrm>
            <a:off x="272375" y="2792488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2</a:t>
            </a:r>
            <a:endParaRPr sz="600"/>
          </a:p>
        </p:txBody>
      </p:sp>
      <p:sp>
        <p:nvSpPr>
          <p:cNvPr id="79" name="Google Shape;79;p15"/>
          <p:cNvSpPr/>
          <p:nvPr/>
        </p:nvSpPr>
        <p:spPr>
          <a:xfrm>
            <a:off x="1602475" y="3053775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3</a:t>
            </a:r>
            <a:endParaRPr sz="600"/>
          </a:p>
        </p:txBody>
      </p:sp>
      <p:graphicFrame>
        <p:nvGraphicFramePr>
          <p:cNvPr id="80" name="Google Shape;80;p15"/>
          <p:cNvGraphicFramePr/>
          <p:nvPr/>
        </p:nvGraphicFramePr>
        <p:xfrm>
          <a:off x="3145750" y="77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{C3402E22-3B9C-444F-AC2C-0A791764CC13}</a:tableStyleId>
              </a:tblPr>
              <a:tblGrid>
                <a:gridCol w="1297800"/>
                <a:gridCol w="3737350"/>
              </a:tblGrid>
              <a:tr h="72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번호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설명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D966"/>
                    </a:solidFill>
                  </a:tcPr>
                </a:tc>
              </a:tr>
              <a:tr h="69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1번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ID 입력란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69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2번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비밀번호 입력란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69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3번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회원가입 버튼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클릭시 회원가입페이지로 이동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69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4번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로그인 버튼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클릭시 ID입력란, 비밀번호 입력란에 있는 정보로 로그인 요청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81" name="Google Shape;81;p15"/>
          <p:cNvSpPr/>
          <p:nvPr/>
        </p:nvSpPr>
        <p:spPr>
          <a:xfrm>
            <a:off x="2115700" y="3053775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4</a:t>
            </a:r>
            <a:endParaRPr sz="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79300"/>
            <a:ext cx="2390925" cy="42802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311300"/>
            <a:ext cx="8520600" cy="46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회원가입 페이지</a:t>
            </a:r>
            <a:endParaRPr sz="2000"/>
          </a:p>
        </p:txBody>
      </p:sp>
      <p:sp>
        <p:nvSpPr>
          <p:cNvPr id="88" name="Google Shape;88;p16"/>
          <p:cNvSpPr/>
          <p:nvPr/>
        </p:nvSpPr>
        <p:spPr>
          <a:xfrm>
            <a:off x="173325" y="1178925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1</a:t>
            </a:r>
            <a:endParaRPr sz="600"/>
          </a:p>
        </p:txBody>
      </p:sp>
      <p:sp>
        <p:nvSpPr>
          <p:cNvPr id="89" name="Google Shape;89;p16"/>
          <p:cNvSpPr/>
          <p:nvPr/>
        </p:nvSpPr>
        <p:spPr>
          <a:xfrm>
            <a:off x="173325" y="2913400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5</a:t>
            </a:r>
            <a:endParaRPr sz="600"/>
          </a:p>
        </p:txBody>
      </p:sp>
      <p:graphicFrame>
        <p:nvGraphicFramePr>
          <p:cNvPr id="90" name="Google Shape;90;p16"/>
          <p:cNvGraphicFramePr/>
          <p:nvPr/>
        </p:nvGraphicFramePr>
        <p:xfrm>
          <a:off x="3007775" y="77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{C3402E22-3B9C-444F-AC2C-0A791764CC13}</a:tableStyleId>
              </a:tblPr>
              <a:tblGrid>
                <a:gridCol w="1307750"/>
                <a:gridCol w="3883050"/>
              </a:tblGrid>
              <a:tr h="632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번호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정보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D966"/>
                    </a:solidFill>
                  </a:tcPr>
                </a:tc>
              </a:tr>
              <a:tr h="37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1번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ID 입력란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7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2번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비밀번호 입력란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29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3번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카페 이름 입력란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35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4번 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주소 입력란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2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5번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전화번호 입력란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632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6번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제출 버튼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ID입력란, 비밀번호 입력란, 카페 이름 입력란, 주소 입력란, 전화번호 입력란에 있는 정보를 바탕으로 서버에 회원가입 요청.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회원가입 실패시 경고창 출력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91" name="Google Shape;91;p16"/>
          <p:cNvSpPr/>
          <p:nvPr/>
        </p:nvSpPr>
        <p:spPr>
          <a:xfrm>
            <a:off x="173325" y="1524550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2</a:t>
            </a:r>
            <a:endParaRPr sz="600"/>
          </a:p>
        </p:txBody>
      </p:sp>
      <p:sp>
        <p:nvSpPr>
          <p:cNvPr id="92" name="Google Shape;92;p16"/>
          <p:cNvSpPr/>
          <p:nvPr/>
        </p:nvSpPr>
        <p:spPr>
          <a:xfrm>
            <a:off x="173325" y="2170000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3</a:t>
            </a:r>
            <a:endParaRPr sz="600"/>
          </a:p>
        </p:txBody>
      </p:sp>
      <p:sp>
        <p:nvSpPr>
          <p:cNvPr id="93" name="Google Shape;93;p16"/>
          <p:cNvSpPr/>
          <p:nvPr/>
        </p:nvSpPr>
        <p:spPr>
          <a:xfrm>
            <a:off x="173325" y="2541700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4</a:t>
            </a:r>
            <a:endParaRPr sz="600"/>
          </a:p>
        </p:txBody>
      </p:sp>
      <p:sp>
        <p:nvSpPr>
          <p:cNvPr id="94" name="Google Shape;94;p16"/>
          <p:cNvSpPr/>
          <p:nvPr/>
        </p:nvSpPr>
        <p:spPr>
          <a:xfrm>
            <a:off x="1150825" y="3274250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6</a:t>
            </a:r>
            <a:endParaRPr sz="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79300"/>
            <a:ext cx="2405075" cy="427805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>
            <p:ph type="title"/>
          </p:nvPr>
        </p:nvSpPr>
        <p:spPr>
          <a:xfrm>
            <a:off x="311700" y="311300"/>
            <a:ext cx="8520600" cy="46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예약현황 페이지</a:t>
            </a:r>
            <a:endParaRPr sz="2000"/>
          </a:p>
        </p:txBody>
      </p:sp>
      <p:graphicFrame>
        <p:nvGraphicFramePr>
          <p:cNvPr id="101" name="Google Shape;101;p17"/>
          <p:cNvGraphicFramePr/>
          <p:nvPr/>
        </p:nvGraphicFramePr>
        <p:xfrm>
          <a:off x="3007800" y="95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{C3402E22-3B9C-444F-AC2C-0A791764CC13}</a:tableStyleId>
              </a:tblPr>
              <a:tblGrid>
                <a:gridCol w="1307750"/>
                <a:gridCol w="3883050"/>
              </a:tblGrid>
              <a:tr h="632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번호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정보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D966"/>
                    </a:solidFill>
                  </a:tcPr>
                </a:tc>
              </a:tr>
              <a:tr h="816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1번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상단 앱바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로그아웃 버튼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로그아웃 버튼 클릭시 로그아웃 진행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82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2번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예약 리스트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현재 날짜를 받아서 당일날 예약 현황을 받아와 시간순서대로 리스트로 출력한다.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78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3번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bottom navigation bar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예약현황 페이지, 테마정보 페이지를 오갈 수 있는 네비게이션 바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02" name="Google Shape;102;p17"/>
          <p:cNvSpPr/>
          <p:nvPr/>
        </p:nvSpPr>
        <p:spPr>
          <a:xfrm>
            <a:off x="2023025" y="955513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1</a:t>
            </a:r>
            <a:endParaRPr sz="600"/>
          </a:p>
        </p:txBody>
      </p:sp>
      <p:sp>
        <p:nvSpPr>
          <p:cNvPr id="103" name="Google Shape;103;p17"/>
          <p:cNvSpPr/>
          <p:nvPr/>
        </p:nvSpPr>
        <p:spPr>
          <a:xfrm>
            <a:off x="311700" y="1232275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2</a:t>
            </a:r>
            <a:endParaRPr sz="600"/>
          </a:p>
        </p:txBody>
      </p:sp>
      <p:sp>
        <p:nvSpPr>
          <p:cNvPr id="104" name="Google Shape;104;p17"/>
          <p:cNvSpPr/>
          <p:nvPr/>
        </p:nvSpPr>
        <p:spPr>
          <a:xfrm>
            <a:off x="268425" y="4708900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3</a:t>
            </a:r>
            <a:endParaRPr sz="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79300"/>
            <a:ext cx="2553800" cy="425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>
            <p:ph type="title"/>
          </p:nvPr>
        </p:nvSpPr>
        <p:spPr>
          <a:xfrm>
            <a:off x="311700" y="311300"/>
            <a:ext cx="8520600" cy="46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테마정보 페이지</a:t>
            </a:r>
            <a:endParaRPr sz="2000"/>
          </a:p>
        </p:txBody>
      </p:sp>
      <p:graphicFrame>
        <p:nvGraphicFramePr>
          <p:cNvPr id="111" name="Google Shape;111;p18"/>
          <p:cNvGraphicFramePr/>
          <p:nvPr/>
        </p:nvGraphicFramePr>
        <p:xfrm>
          <a:off x="2958075" y="113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{C3402E22-3B9C-444F-AC2C-0A791764CC13}</a:tableStyleId>
              </a:tblPr>
              <a:tblGrid>
                <a:gridCol w="1307750"/>
                <a:gridCol w="3883050"/>
              </a:tblGrid>
              <a:tr h="632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번호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정보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D966"/>
                    </a:solidFill>
                  </a:tcPr>
                </a:tc>
              </a:tr>
              <a:tr h="51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1번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테마 리스트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현재 로그인된 매니저 카페에 등록된 테마들을 리스트화해서 보여준다.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46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2번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테마 삭제 버튼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클릭시 해당 테마 삭제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49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3번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테마 포스터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46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4번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테마 정보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설명, 장르, 난이도, 추천인원, 플레이시간 등이 포함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47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5번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새 테마 추가 버튼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클릭시 테마 추가 페이지로 이동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12" name="Google Shape;112;p18"/>
          <p:cNvSpPr/>
          <p:nvPr/>
        </p:nvSpPr>
        <p:spPr>
          <a:xfrm>
            <a:off x="311700" y="1873713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1</a:t>
            </a:r>
            <a:endParaRPr sz="600"/>
          </a:p>
        </p:txBody>
      </p:sp>
      <p:sp>
        <p:nvSpPr>
          <p:cNvPr id="113" name="Google Shape;113;p18"/>
          <p:cNvSpPr/>
          <p:nvPr/>
        </p:nvSpPr>
        <p:spPr>
          <a:xfrm>
            <a:off x="2319850" y="2060325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2</a:t>
            </a:r>
            <a:endParaRPr sz="600"/>
          </a:p>
        </p:txBody>
      </p:sp>
      <p:sp>
        <p:nvSpPr>
          <p:cNvPr id="114" name="Google Shape;114;p18"/>
          <p:cNvSpPr/>
          <p:nvPr/>
        </p:nvSpPr>
        <p:spPr>
          <a:xfrm>
            <a:off x="311700" y="3546888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4</a:t>
            </a:r>
            <a:endParaRPr sz="600"/>
          </a:p>
        </p:txBody>
      </p:sp>
      <p:sp>
        <p:nvSpPr>
          <p:cNvPr id="115" name="Google Shape;115;p18"/>
          <p:cNvSpPr/>
          <p:nvPr/>
        </p:nvSpPr>
        <p:spPr>
          <a:xfrm>
            <a:off x="311700" y="2517113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3</a:t>
            </a:r>
            <a:endParaRPr sz="600"/>
          </a:p>
        </p:txBody>
      </p:sp>
      <p:sp>
        <p:nvSpPr>
          <p:cNvPr id="116" name="Google Shape;116;p18"/>
          <p:cNvSpPr/>
          <p:nvPr/>
        </p:nvSpPr>
        <p:spPr>
          <a:xfrm>
            <a:off x="311700" y="4364763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5</a:t>
            </a:r>
            <a:endParaRPr sz="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6800" y="779300"/>
            <a:ext cx="2046700" cy="424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779300"/>
            <a:ext cx="2390925" cy="424864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311300"/>
            <a:ext cx="8520600" cy="46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테마추가 페이지</a:t>
            </a:r>
            <a:endParaRPr sz="2000"/>
          </a:p>
        </p:txBody>
      </p:sp>
      <p:sp>
        <p:nvSpPr>
          <p:cNvPr id="124" name="Google Shape;124;p19"/>
          <p:cNvSpPr/>
          <p:nvPr/>
        </p:nvSpPr>
        <p:spPr>
          <a:xfrm>
            <a:off x="207950" y="972650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1</a:t>
            </a:r>
            <a:endParaRPr sz="600"/>
          </a:p>
        </p:txBody>
      </p:sp>
      <p:sp>
        <p:nvSpPr>
          <p:cNvPr id="125" name="Google Shape;125;p19"/>
          <p:cNvSpPr/>
          <p:nvPr/>
        </p:nvSpPr>
        <p:spPr>
          <a:xfrm>
            <a:off x="207950" y="1352613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2</a:t>
            </a:r>
            <a:endParaRPr sz="600"/>
          </a:p>
        </p:txBody>
      </p:sp>
      <p:sp>
        <p:nvSpPr>
          <p:cNvPr id="126" name="Google Shape;126;p19"/>
          <p:cNvSpPr/>
          <p:nvPr/>
        </p:nvSpPr>
        <p:spPr>
          <a:xfrm>
            <a:off x="207950" y="3056888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3</a:t>
            </a:r>
            <a:endParaRPr sz="600"/>
          </a:p>
        </p:txBody>
      </p:sp>
      <p:sp>
        <p:nvSpPr>
          <p:cNvPr id="127" name="Google Shape;127;p19"/>
          <p:cNvSpPr/>
          <p:nvPr/>
        </p:nvSpPr>
        <p:spPr>
          <a:xfrm>
            <a:off x="3448925" y="4797988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4</a:t>
            </a:r>
            <a:endParaRPr sz="600"/>
          </a:p>
        </p:txBody>
      </p:sp>
      <p:graphicFrame>
        <p:nvGraphicFramePr>
          <p:cNvPr id="128" name="Google Shape;128;p19"/>
          <p:cNvGraphicFramePr/>
          <p:nvPr/>
        </p:nvGraphicFramePr>
        <p:xfrm>
          <a:off x="4797675" y="857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{C3402E22-3B9C-444F-AC2C-0A791764CC13}</a:tableStyleId>
              </a:tblPr>
              <a:tblGrid>
                <a:gridCol w="904475"/>
                <a:gridCol w="3154325"/>
              </a:tblGrid>
              <a:tr h="632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번호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정보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D966"/>
                    </a:solidFill>
                  </a:tcPr>
                </a:tc>
              </a:tr>
              <a:tr h="51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1번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상단 앱바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화살표 버튼 클릭시 이전으로 이동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46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2번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포스터 추가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포스터 이미지 파일 선택, 선택 완료 시 해당 이미지로 UI 변경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49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3번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테마정보 입력란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이름, 설명, 장르, 1인당 가격, 진행시간, 추천인원, 난이도, 예약 시간 리스트, 예약 가능 여부 등 입력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46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4번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제출버튼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클릭시 입력된 정보를 바탕으로 서버에 새로운 테마 추가 요청 전달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3350" y="812775"/>
            <a:ext cx="2087435" cy="3257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812775"/>
            <a:ext cx="1964375" cy="325738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>
            <p:ph type="title"/>
          </p:nvPr>
        </p:nvSpPr>
        <p:spPr>
          <a:xfrm>
            <a:off x="311700" y="311300"/>
            <a:ext cx="8520600" cy="46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테마수정 페이지</a:t>
            </a:r>
            <a:endParaRPr sz="2000"/>
          </a:p>
        </p:txBody>
      </p:sp>
      <p:graphicFrame>
        <p:nvGraphicFramePr>
          <p:cNvPr id="136" name="Google Shape;136;p20"/>
          <p:cNvGraphicFramePr/>
          <p:nvPr/>
        </p:nvGraphicFramePr>
        <p:xfrm>
          <a:off x="4326825" y="77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{C3402E22-3B9C-444F-AC2C-0A791764CC13}</a:tableStyleId>
              </a:tblPr>
              <a:tblGrid>
                <a:gridCol w="1156300"/>
                <a:gridCol w="3433350"/>
              </a:tblGrid>
              <a:tr h="799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번호</a:t>
                      </a:r>
                      <a:endParaRPr sz="10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정보</a:t>
                      </a:r>
                      <a:endParaRPr sz="10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</a:tr>
              <a:tr h="65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1번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상단 앱바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화살표 버튼 클릭시 이전으로 이동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6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2번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포스터 변경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기본적으로 등록되어있던 기존 포스터 표시, 포스터 이미지 파일 선택, 선택 완료 시 해당 이미지로 UI 변경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3번</a:t>
                      </a:r>
                      <a:endParaRPr sz="10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테마 정보 변경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예약 인원, 총 금액, 예약자 성함, 전화번호로 구성. 기존 정보가 기본적으로 입력되어 있으며 수정 가능.</a:t>
                      </a:r>
                      <a:endParaRPr sz="10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4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4번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타임테이블 리스트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테마가 운영되는 시간 리스트, 기존 시간정보가 블록형태로 보여지며 해당 블록 클릭시 삭제 가능, 추가 버튼으로 새로운 시간 추가 가능.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64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5번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제출버튼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클릭시 입력된 정보를 바탕으로 서버에 새로운 테마 추가 요청 전달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37" name="Google Shape;137;p20"/>
          <p:cNvSpPr/>
          <p:nvPr/>
        </p:nvSpPr>
        <p:spPr>
          <a:xfrm>
            <a:off x="191525" y="973263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1</a:t>
            </a:r>
            <a:endParaRPr sz="600"/>
          </a:p>
        </p:txBody>
      </p:sp>
      <p:sp>
        <p:nvSpPr>
          <p:cNvPr id="138" name="Google Shape;138;p20"/>
          <p:cNvSpPr/>
          <p:nvPr/>
        </p:nvSpPr>
        <p:spPr>
          <a:xfrm>
            <a:off x="191525" y="1353838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2</a:t>
            </a:r>
            <a:endParaRPr sz="600"/>
          </a:p>
        </p:txBody>
      </p:sp>
      <p:sp>
        <p:nvSpPr>
          <p:cNvPr id="139" name="Google Shape;139;p20"/>
          <p:cNvSpPr/>
          <p:nvPr/>
        </p:nvSpPr>
        <p:spPr>
          <a:xfrm>
            <a:off x="191525" y="3374063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3</a:t>
            </a:r>
            <a:endParaRPr sz="600"/>
          </a:p>
        </p:txBody>
      </p:sp>
      <p:sp>
        <p:nvSpPr>
          <p:cNvPr id="140" name="Google Shape;140;p20"/>
          <p:cNvSpPr/>
          <p:nvPr/>
        </p:nvSpPr>
        <p:spPr>
          <a:xfrm>
            <a:off x="2167525" y="3595338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4</a:t>
            </a:r>
            <a:endParaRPr sz="600"/>
          </a:p>
        </p:txBody>
      </p:sp>
      <p:sp>
        <p:nvSpPr>
          <p:cNvPr id="141" name="Google Shape;141;p20"/>
          <p:cNvSpPr/>
          <p:nvPr/>
        </p:nvSpPr>
        <p:spPr>
          <a:xfrm>
            <a:off x="2871750" y="3875638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5</a:t>
            </a:r>
            <a:endParaRPr sz="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