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8"/>
  </p:notesMasterIdLst>
  <p:sldIdLst>
    <p:sldId id="256" r:id="rId2"/>
    <p:sldId id="257" r:id="rId3"/>
    <p:sldId id="260" r:id="rId4"/>
    <p:sldId id="265" r:id="rId5"/>
    <p:sldId id="264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2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9DD7A-3443-47E8-A6AC-03567E4BBE3B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AB53A-3EDF-4CF9-8F0A-FB55AFB60B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5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5AB53A-3EDF-4CF9-8F0A-FB55AFB60B0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510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0472" y="1463557"/>
            <a:ext cx="9144000" cy="2387600"/>
          </a:xfrm>
        </p:spPr>
        <p:txBody>
          <a:bodyPr anchor="b"/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0472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9F3E495-0415-392A-9A07-34555BBC7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92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68C47-2910-B99C-EC67-F6649ADC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019515-4A04-FBE0-E89C-86ECBB7E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D9C272-2490-C827-9BE5-9CEE4185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83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32613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943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F68BE-C313-C839-B719-0339AC3444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4F4E5F-FFF4-F934-3DD9-134F8D24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FE0F82-88EB-FAE2-FC02-99D5EE30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48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825625"/>
            <a:ext cx="10515600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67216CA-9A26-BBE7-68A3-9237D22C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8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B034DD9-4A61-318F-88CF-79721B55AC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496DA99-E916-9F7C-9E88-AA06046A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1CC86B5-B6B3-4633-0D90-AACB44D0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47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78F7F10-35F6-E392-D41B-3CD300D5CCF8}"/>
              </a:ext>
            </a:extLst>
          </p:cNvPr>
          <p:cNvSpPr/>
          <p:nvPr/>
        </p:nvSpPr>
        <p:spPr>
          <a:xfrm>
            <a:off x="0" y="685800"/>
            <a:ext cx="11494008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181600" cy="420638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>
              <a:buChar char="¬"/>
            </a:pPr>
            <a:r>
              <a:rPr lang="en-US"/>
              <a:t>Click to edit Master text styles</a:t>
            </a:r>
          </a:p>
          <a:p>
            <a:pPr lvl="1">
              <a:buChar char="¬"/>
            </a:pPr>
            <a:r>
              <a:rPr lang="en-US"/>
              <a:t>Second level</a:t>
            </a:r>
          </a:p>
          <a:p>
            <a:pPr lvl="2">
              <a:buChar char="¬"/>
            </a:pPr>
            <a:r>
              <a:rPr lang="en-US"/>
              <a:t>Third level</a:t>
            </a:r>
          </a:p>
          <a:p>
            <a:pPr lvl="3">
              <a:buChar char="¬"/>
            </a:pPr>
            <a:r>
              <a:rPr lang="en-US"/>
              <a:t>Fourth level</a:t>
            </a:r>
          </a:p>
          <a:p>
            <a:pPr lvl="4">
              <a:buChar char="¬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56178" y="1825625"/>
            <a:ext cx="518004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35274CEC-210E-BC97-9B79-A7D801E4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486B3D53-F805-C08E-2359-498218FC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61C4695B-D7BD-45F7-EB23-6FDAF2410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846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A1F52B7-5271-53AA-8260-0CF50FF8DA3C}"/>
              </a:ext>
            </a:extLst>
          </p:cNvPr>
          <p:cNvSpPr/>
          <p:nvPr/>
        </p:nvSpPr>
        <p:spPr>
          <a:xfrm>
            <a:off x="0" y="685800"/>
            <a:ext cx="11494008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78" y="365125"/>
            <a:ext cx="10515600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17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178" y="2505075"/>
            <a:ext cx="515778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5459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54590" y="2505075"/>
            <a:ext cx="5183188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198C3F1-4E77-7888-CDB8-CF9406E4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93561D3-90F6-AD82-BCFE-90F9427D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32F9B33-3FA7-526F-7B45-342EB64A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42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15600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250128C-CE40-2B40-1B89-7E9AAAAC4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8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281B99-C6A0-F92A-BDD3-BB362196501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B8367C-67E1-A50A-1584-F859A6FED9C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B8861-51D7-741E-6B2C-25412D40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69A2F-0657-B33B-8334-C458A953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4FC84-48ED-0480-2497-FCD84C12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58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12425" cy="1600200"/>
          </a:xfrm>
        </p:spPr>
        <p:txBody>
          <a:bodyPr anchor="b">
            <a:norm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2830" y="2199340"/>
            <a:ext cx="6172200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3932237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3F37370-7C05-0AAE-A0C3-9EE620A84E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00B8E3-39E6-A88A-BBFB-717596EB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48E340D-1840-D987-3EEA-963BDDE31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05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3932237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1276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3932237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0F28E44-58BB-553B-BBD0-F292C66CC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F22D156-E5FE-F118-0553-B401F1965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8AEE0A6-6120-9BA2-5751-E0E2D8CF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40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4B53B4F-080C-8523-03AD-871CC3B8D168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3B790B-70BD-FD52-2540-F1DA4882170E}"/>
              </a:ext>
            </a:extLst>
          </p:cNvPr>
          <p:cNvSpPr/>
          <p:nvPr/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 descr="Tag=AccentColor&#10;Flavor=Light&#10;Target=Line">
            <a:extLst>
              <a:ext uri="{FF2B5EF4-FFF2-40B4-BE49-F238E27FC236}">
                <a16:creationId xmlns:a16="http://schemas.microsoft.com/office/drawing/2014/main" id="{7D4FC5F0-CBD6-AEEB-4902-28D624068890}"/>
              </a:ext>
            </a:extLst>
          </p:cNvPr>
          <p:cNvCxnSpPr>
            <a:cxnSpLocks/>
          </p:cNvCxnSpPr>
          <p:nvPr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 descr="Tag=AccentColor&#10;Flavor=Light&#10;Target=Line">
            <a:extLst>
              <a:ext uri="{FF2B5EF4-FFF2-40B4-BE49-F238E27FC236}">
                <a16:creationId xmlns:a16="http://schemas.microsoft.com/office/drawing/2014/main" id="{FA9EB4DB-DDA5-1A45-7D87-B2BF67D2D1C3}"/>
              </a:ext>
            </a:extLst>
          </p:cNvPr>
          <p:cNvCxnSpPr>
            <a:cxnSpLocks/>
          </p:cNvCxnSpPr>
          <p:nvPr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-18288"/>
            <a:ext cx="685800" cy="6858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0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b="1" kern="1200" spc="7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400" kern="1200" spc="1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000" kern="1200" spc="1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 spc="1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 spc="1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 spc="1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B3B2C43-5E36-4768-8319-6752D24B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4326E-7BB3-4929-BE33-05CA64DBB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1CF4E0-AA2D-43CA-A528-C52FB1582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1F6E4BF-624B-3EFE-260B-590C476FE5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319" y="576263"/>
            <a:ext cx="5054196" cy="2967606"/>
          </a:xfrm>
        </p:spPr>
        <p:txBody>
          <a:bodyPr anchor="b">
            <a:normAutofit/>
          </a:bodyPr>
          <a:lstStyle/>
          <a:p>
            <a:pPr algn="l"/>
            <a:r>
              <a:rPr lang="ko-KR" altLang="ko-KR" dirty="0" err="1"/>
              <a:t>분산신원</a:t>
            </a:r>
            <a:r>
              <a:rPr lang="ko-KR" altLang="ko-KR" dirty="0"/>
              <a:t> 기반 학사증명 시스템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94F134-F840-3E34-79DC-F35322F47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9319" y="3764975"/>
            <a:ext cx="5054196" cy="2192683"/>
          </a:xfrm>
        </p:spPr>
        <p:txBody>
          <a:bodyPr>
            <a:normAutofit/>
          </a:bodyPr>
          <a:lstStyle/>
          <a:p>
            <a:pPr algn="l"/>
            <a:r>
              <a:rPr lang="en-US" altLang="ko-KR" sz="2200" dirty="0"/>
              <a:t>DID </a:t>
            </a:r>
            <a:r>
              <a:rPr lang="ko-KR" altLang="en-US" sz="2200" dirty="0"/>
              <a:t>팀 </a:t>
            </a:r>
            <a:r>
              <a:rPr lang="en-US" altLang="ko-KR" sz="2200" dirty="0"/>
              <a:t>(48</a:t>
            </a:r>
            <a:r>
              <a:rPr lang="ko-KR" altLang="en-US" sz="2200" dirty="0"/>
              <a:t>조</a:t>
            </a:r>
            <a:r>
              <a:rPr lang="en-US" altLang="ko-KR" sz="2200" dirty="0"/>
              <a:t>)</a:t>
            </a:r>
          </a:p>
          <a:p>
            <a:pPr algn="l"/>
            <a:r>
              <a:rPr lang="ko-KR" altLang="en-US" sz="2200" dirty="0"/>
              <a:t>김수연</a:t>
            </a:r>
            <a:endParaRPr lang="en-US" altLang="ko-KR" sz="2200" dirty="0"/>
          </a:p>
          <a:p>
            <a:pPr algn="l"/>
            <a:r>
              <a:rPr lang="ko-KR" altLang="en-US" sz="2200" dirty="0"/>
              <a:t>이윤성</a:t>
            </a:r>
          </a:p>
        </p:txBody>
      </p:sp>
      <p:pic>
        <p:nvPicPr>
          <p:cNvPr id="43" name="Picture 3" descr="다채로움, 보라색, 마젠타, 예술이(가) 표시된 사진&#10;&#10;자동 생성된 설명">
            <a:extLst>
              <a:ext uri="{FF2B5EF4-FFF2-40B4-BE49-F238E27FC236}">
                <a16:creationId xmlns:a16="http://schemas.microsoft.com/office/drawing/2014/main" id="{C2D82438-A78F-4220-91A1-AD2CD3D876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7" b="-3"/>
          <a:stretch/>
        </p:blipFill>
        <p:spPr>
          <a:xfrm>
            <a:off x="-6472" y="10"/>
            <a:ext cx="5486394" cy="685798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B083774-A903-4B1B-BC6A-94C1F048E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479921" y="0"/>
            <a:ext cx="287517" cy="6857992"/>
          </a:xfrm>
          <a:prstGeom prst="rect">
            <a:avLst/>
          </a:prstGeom>
          <a:solidFill>
            <a:srgbClr val="BC1FE7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44" name="Straight Connector 16">
            <a:extLst>
              <a:ext uri="{FF2B5EF4-FFF2-40B4-BE49-F238E27FC236}">
                <a16:creationId xmlns:a16="http://schemas.microsoft.com/office/drawing/2014/main" id="{5D5FB189-1F48-4A47-B036-6AF7E11A8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504676" y="-14198"/>
            <a:ext cx="0" cy="6858000"/>
          </a:xfrm>
          <a:prstGeom prst="line">
            <a:avLst/>
          </a:prstGeom>
          <a:ln w="9525" cap="rnd">
            <a:solidFill>
              <a:srgbClr val="BC1FE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B335DD-3163-4EC5-8B6B-2AB53E64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BC1FE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77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852D4D-2F55-EAC7-4198-D652D5A1E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E00AFE-28F8-3703-43C7-7DF30B50A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kern="100" dirty="0" err="1">
                <a:solidFill>
                  <a:srgbClr val="24292E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분산신원</a:t>
            </a:r>
            <a:r>
              <a:rPr lang="ko-KR" altLang="en-US" sz="1800" kern="1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 기반 학생증</a:t>
            </a:r>
            <a:r>
              <a:rPr lang="en-US" altLang="ko-KR" sz="1800" kern="1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800" kern="100" dirty="0">
                <a:solidFill>
                  <a:srgbClr val="24292E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성적증명서</a:t>
            </a:r>
            <a:r>
              <a:rPr lang="ko-KR" altLang="en-US" sz="1800" kern="1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1800" kern="100" dirty="0">
                <a:solidFill>
                  <a:srgbClr val="24292E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발급 및 제시</a:t>
            </a:r>
            <a:endParaRPr lang="en-US" altLang="ko-KR" sz="1800" kern="100" dirty="0">
              <a:solidFill>
                <a:srgbClr val="24292E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lvl="1"/>
            <a:r>
              <a:rPr lang="ko-KR" altLang="ko-KR" sz="1400" kern="1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대학교에서</a:t>
            </a:r>
            <a:r>
              <a:rPr lang="ko-KR" altLang="ko-KR" sz="1400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맑은 고딕" panose="020B0503020000020004" pitchFamily="50" charset="-127"/>
              </a:rPr>
              <a:t> </a:t>
            </a:r>
            <a:r>
              <a:rPr lang="ko-KR" altLang="ko-KR" sz="1400" kern="1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학생증</a:t>
            </a:r>
            <a:r>
              <a:rPr lang="en-US" altLang="ko-KR" sz="1400" kern="1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ko-KR" sz="1400" kern="1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성적증명서</a:t>
            </a:r>
            <a:r>
              <a:rPr lang="ko-KR" altLang="ko-KR" sz="1400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맑은 고딕" panose="020B0503020000020004" pitchFamily="50" charset="-127"/>
              </a:rPr>
              <a:t> </a:t>
            </a:r>
            <a:r>
              <a:rPr lang="ko-KR" altLang="ko-KR" sz="1400" kern="1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등의</a:t>
            </a:r>
            <a:r>
              <a:rPr lang="ko-KR" altLang="ko-KR" sz="1400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맑은 고딕" panose="020B0503020000020004" pitchFamily="50" charset="-127"/>
              </a:rPr>
              <a:t> </a:t>
            </a:r>
            <a:r>
              <a:rPr lang="ko-KR" altLang="ko-KR" sz="1400" kern="1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증명서를</a:t>
            </a:r>
            <a:r>
              <a:rPr lang="ko-KR" altLang="ko-KR" sz="1400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맑은 고딕" panose="020B0503020000020004" pitchFamily="50" charset="-127"/>
              </a:rPr>
              <a:t> </a:t>
            </a:r>
            <a:r>
              <a:rPr lang="ko-KR" altLang="ko-KR" sz="1400" kern="1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종이</a:t>
            </a:r>
            <a:r>
              <a:rPr lang="ko-KR" altLang="ko-KR" sz="1400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맑은 고딕" panose="020B0503020000020004" pitchFamily="50" charset="-127"/>
              </a:rPr>
              <a:t> </a:t>
            </a:r>
            <a:r>
              <a:rPr lang="ko-KR" altLang="ko-KR" sz="1400" kern="1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증명</a:t>
            </a:r>
            <a:r>
              <a:rPr lang="ko-KR" altLang="ko-KR" sz="1400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맑은 고딕" panose="020B0503020000020004" pitchFamily="50" charset="-127"/>
              </a:rPr>
              <a:t> </a:t>
            </a:r>
            <a:r>
              <a:rPr lang="ko-KR" altLang="ko-KR" sz="1400" kern="1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대신에</a:t>
            </a:r>
            <a:r>
              <a:rPr lang="ko-KR" altLang="ko-KR" sz="1400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맑은 고딕" panose="020B0503020000020004" pitchFamily="50" charset="-127"/>
              </a:rPr>
              <a:t> </a:t>
            </a:r>
            <a:r>
              <a:rPr lang="ko-KR" altLang="ko-KR" sz="1400" kern="1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분산</a:t>
            </a:r>
            <a:r>
              <a:rPr lang="ko-KR" altLang="ko-KR" sz="1400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맑은 고딕" panose="020B0503020000020004" pitchFamily="50" charset="-127"/>
              </a:rPr>
              <a:t> </a:t>
            </a:r>
            <a:r>
              <a:rPr lang="ko-KR" altLang="ko-KR" sz="1400" kern="1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신원</a:t>
            </a:r>
            <a:r>
              <a:rPr lang="ko-KR" altLang="ko-KR" sz="1400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맑은 고딕" panose="020B0503020000020004" pitchFamily="50" charset="-127"/>
              </a:rPr>
              <a:t> </a:t>
            </a:r>
            <a:r>
              <a:rPr lang="ko-KR" altLang="ko-KR" sz="1400" kern="1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기반</a:t>
            </a:r>
            <a:r>
              <a:rPr lang="ko-KR" altLang="ko-KR" sz="1400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맑은 고딕" panose="020B0503020000020004" pitchFamily="50" charset="-127"/>
              </a:rPr>
              <a:t> </a:t>
            </a:r>
            <a:r>
              <a:rPr lang="ko-KR" altLang="ko-KR" sz="1400" kern="1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자격</a:t>
            </a:r>
            <a:r>
              <a:rPr lang="ko-KR" altLang="ko-KR" sz="1400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맑은 고딕" panose="020B0503020000020004" pitchFamily="50" charset="-127"/>
              </a:rPr>
              <a:t> </a:t>
            </a:r>
            <a:r>
              <a:rPr lang="ko-KR" altLang="ko-KR" sz="1400" kern="1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증명</a:t>
            </a:r>
            <a:r>
              <a:rPr lang="ko-KR" altLang="ko-KR" sz="1400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맑은 고딕" panose="020B0503020000020004" pitchFamily="50" charset="-127"/>
              </a:rPr>
              <a:t> </a:t>
            </a:r>
            <a:r>
              <a:rPr lang="ko-KR" altLang="ko-KR" sz="1400" kern="1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형태로</a:t>
            </a:r>
            <a:r>
              <a:rPr lang="ko-KR" altLang="ko-KR" sz="1400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맑은 고딕" panose="020B0503020000020004" pitchFamily="50" charset="-127"/>
              </a:rPr>
              <a:t> </a:t>
            </a:r>
            <a:r>
              <a:rPr lang="ko-KR" altLang="ko-KR" sz="1400" kern="1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학생에게</a:t>
            </a:r>
            <a:r>
              <a:rPr lang="ko-KR" altLang="ko-KR" sz="1400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맑은 고딕" panose="020B0503020000020004" pitchFamily="50" charset="-127"/>
              </a:rPr>
              <a:t> </a:t>
            </a:r>
            <a:r>
              <a:rPr lang="ko-KR" altLang="ko-KR" sz="1400" kern="1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발급해</a:t>
            </a:r>
            <a:r>
              <a:rPr lang="ko-KR" altLang="en-US" sz="1400" kern="1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준다</a:t>
            </a:r>
            <a:endParaRPr lang="en-US" altLang="ko-KR" sz="1400" kern="100" dirty="0">
              <a:solidFill>
                <a:srgbClr val="24292E"/>
              </a:solidFill>
              <a:effectLst/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lvl="1"/>
            <a:r>
              <a:rPr lang="ko-KR" altLang="ko-KR" sz="1400" kern="1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학생은</a:t>
            </a:r>
            <a:r>
              <a:rPr lang="ko-KR" altLang="ko-KR" sz="1400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맑은 고딕" panose="020B0503020000020004" pitchFamily="50" charset="-127"/>
              </a:rPr>
              <a:t> </a:t>
            </a:r>
            <a:r>
              <a:rPr lang="ko-KR" altLang="ko-KR" sz="1400" kern="1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이러한</a:t>
            </a:r>
            <a:r>
              <a:rPr lang="ko-KR" altLang="ko-KR" sz="1400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맑은 고딕" panose="020B0503020000020004" pitchFamily="50" charset="-127"/>
              </a:rPr>
              <a:t> </a:t>
            </a:r>
            <a:r>
              <a:rPr lang="ko-KR" altLang="ko-KR" sz="1400" kern="1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자격</a:t>
            </a:r>
            <a:r>
              <a:rPr lang="ko-KR" altLang="ko-KR" sz="1400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맑은 고딕" panose="020B0503020000020004" pitchFamily="50" charset="-127"/>
              </a:rPr>
              <a:t> </a:t>
            </a:r>
            <a:r>
              <a:rPr lang="ko-KR" altLang="ko-KR" sz="1400" kern="1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증명을</a:t>
            </a:r>
            <a:r>
              <a:rPr lang="ko-KR" altLang="ko-KR" sz="1400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맑은 고딕" panose="020B0503020000020004" pitchFamily="50" charset="-127"/>
              </a:rPr>
              <a:t> </a:t>
            </a:r>
            <a:r>
              <a:rPr lang="ko-KR" altLang="ko-KR" sz="1400" kern="1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모바일</a:t>
            </a:r>
            <a:r>
              <a:rPr lang="ko-KR" altLang="ko-KR" sz="1400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맑은 고딕" panose="020B0503020000020004" pitchFamily="50" charset="-127"/>
              </a:rPr>
              <a:t> </a:t>
            </a:r>
            <a:r>
              <a:rPr lang="ko-KR" altLang="ko-KR" sz="1400" kern="100" dirty="0" err="1">
                <a:solidFill>
                  <a:srgbClr val="24292E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지갑앱을</a:t>
            </a:r>
            <a:r>
              <a:rPr lang="ko-KR" altLang="ko-KR" sz="1400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맑은 고딕" panose="020B0503020000020004" pitchFamily="50" charset="-127"/>
              </a:rPr>
              <a:t> </a:t>
            </a:r>
            <a:r>
              <a:rPr lang="ko-KR" altLang="ko-KR" sz="1400" kern="1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사용하여</a:t>
            </a:r>
            <a:r>
              <a:rPr lang="ko-KR" altLang="ko-KR" sz="1400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맑은 고딕" panose="020B0503020000020004" pitchFamily="50" charset="-127"/>
              </a:rPr>
              <a:t> </a:t>
            </a:r>
            <a:r>
              <a:rPr lang="ko-KR" altLang="ko-KR" sz="1400" kern="1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외부인에게</a:t>
            </a:r>
            <a:r>
              <a:rPr lang="ko-KR" altLang="ko-KR" sz="1400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맑은 고딕" panose="020B0503020000020004" pitchFamily="50" charset="-127"/>
              </a:rPr>
              <a:t> </a:t>
            </a:r>
            <a:r>
              <a:rPr lang="ko-KR" altLang="ko-KR" sz="1400" kern="1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제시한다</a:t>
            </a:r>
            <a:r>
              <a:rPr lang="en-US" altLang="ko-KR" sz="1400" kern="1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</a:p>
          <a:p>
            <a:r>
              <a:rPr lang="ko-KR" altLang="en-US" sz="1800" kern="1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학생증</a:t>
            </a:r>
            <a:r>
              <a:rPr lang="en-US" altLang="ko-KR" sz="1800" kern="1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800" kern="1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성적증명서 검증</a:t>
            </a:r>
            <a:endParaRPr lang="en-US" altLang="ko-KR" sz="1800" kern="100" dirty="0">
              <a:solidFill>
                <a:srgbClr val="24292E"/>
              </a:solidFill>
              <a:effectLst/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lvl="1"/>
            <a:r>
              <a:rPr lang="ko-KR" altLang="ko-KR" sz="1600" kern="1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자격</a:t>
            </a:r>
            <a:r>
              <a:rPr lang="ko-KR" altLang="ko-KR" sz="1600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맑은 고딕" panose="020B0503020000020004" pitchFamily="50" charset="-127"/>
              </a:rPr>
              <a:t> </a:t>
            </a:r>
            <a:r>
              <a:rPr lang="ko-KR" altLang="ko-KR" sz="1600" kern="1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증명을</a:t>
            </a:r>
            <a:r>
              <a:rPr lang="ko-KR" altLang="ko-KR" sz="1600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맑은 고딕" panose="020B0503020000020004" pitchFamily="50" charset="-127"/>
              </a:rPr>
              <a:t> </a:t>
            </a:r>
            <a:r>
              <a:rPr lang="ko-KR" altLang="ko-KR" sz="1600" kern="100" dirty="0" err="1">
                <a:solidFill>
                  <a:srgbClr val="24292E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제시받은</a:t>
            </a:r>
            <a:r>
              <a:rPr lang="ko-KR" altLang="ko-KR" sz="1600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맑은 고딕" panose="020B0503020000020004" pitchFamily="50" charset="-127"/>
              </a:rPr>
              <a:t> </a:t>
            </a:r>
            <a:r>
              <a:rPr lang="ko-KR" altLang="ko-KR" sz="1600" kern="1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외부인도</a:t>
            </a:r>
            <a:r>
              <a:rPr lang="ko-KR" altLang="ko-KR" sz="1600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맑은 고딕" panose="020B0503020000020004" pitchFamily="50" charset="-127"/>
              </a:rPr>
              <a:t> </a:t>
            </a:r>
            <a:r>
              <a:rPr lang="ko-KR" altLang="ko-KR" sz="1600" kern="1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모바일</a:t>
            </a:r>
            <a:r>
              <a:rPr lang="ko-KR" altLang="ko-KR" sz="1600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맑은 고딕" panose="020B0503020000020004" pitchFamily="50" charset="-127"/>
              </a:rPr>
              <a:t> </a:t>
            </a:r>
            <a:r>
              <a:rPr lang="ko-KR" altLang="ko-KR" sz="1600" kern="100" dirty="0" err="1">
                <a:solidFill>
                  <a:srgbClr val="24292E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지갑앱을</a:t>
            </a:r>
            <a:r>
              <a:rPr lang="ko-KR" altLang="ko-KR" sz="1600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맑은 고딕" panose="020B0503020000020004" pitchFamily="50" charset="-127"/>
              </a:rPr>
              <a:t> </a:t>
            </a:r>
            <a:r>
              <a:rPr lang="ko-KR" altLang="ko-KR" sz="1600" kern="1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통하여</a:t>
            </a:r>
            <a:r>
              <a:rPr lang="ko-KR" altLang="ko-KR" sz="1600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맑은 고딕" panose="020B0503020000020004" pitchFamily="50" charset="-127"/>
              </a:rPr>
              <a:t> </a:t>
            </a:r>
            <a:r>
              <a:rPr lang="ko-KR" altLang="ko-KR" sz="1600" kern="1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자격</a:t>
            </a:r>
            <a:r>
              <a:rPr lang="ko-KR" altLang="ko-KR" sz="1600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맑은 고딕" panose="020B0503020000020004" pitchFamily="50" charset="-127"/>
              </a:rPr>
              <a:t> </a:t>
            </a:r>
            <a:r>
              <a:rPr lang="ko-KR" altLang="ko-KR" sz="1600" kern="1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증명을</a:t>
            </a:r>
            <a:r>
              <a:rPr lang="ko-KR" altLang="ko-KR" sz="1600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맑은 고딕" panose="020B0503020000020004" pitchFamily="50" charset="-127"/>
              </a:rPr>
              <a:t> </a:t>
            </a:r>
            <a:r>
              <a:rPr lang="ko-KR" altLang="ko-KR" sz="1600" kern="1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검증한다</a:t>
            </a:r>
            <a:r>
              <a:rPr lang="en-US" altLang="ko-KR" sz="1600" kern="1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  <a:endParaRPr lang="en-US" altLang="ko-KR" sz="1600" kern="100" dirty="0">
              <a:solidFill>
                <a:srgbClr val="24292E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r>
              <a:rPr lang="ko-KR" altLang="en-US" sz="1800" kern="1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자격증명 </a:t>
            </a:r>
            <a:r>
              <a:rPr lang="ko-KR" altLang="en-US" sz="1800" kern="100" dirty="0" err="1">
                <a:solidFill>
                  <a:srgbClr val="24292E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제시시</a:t>
            </a:r>
            <a:r>
              <a:rPr lang="ko-KR" altLang="en-US" sz="1800" kern="1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 개인정보 유출 최소화</a:t>
            </a:r>
            <a:endParaRPr lang="en-US" altLang="ko-KR" sz="1800" kern="100" dirty="0">
              <a:solidFill>
                <a:srgbClr val="24292E"/>
              </a:solidFill>
              <a:effectLst/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lvl="1"/>
            <a:r>
              <a:rPr lang="ko-KR" altLang="ko-KR" sz="1600" kern="1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자격</a:t>
            </a:r>
            <a:r>
              <a:rPr lang="ko-KR" altLang="ko-KR" sz="1600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맑은 고딕" panose="020B0503020000020004" pitchFamily="50" charset="-127"/>
              </a:rPr>
              <a:t> </a:t>
            </a:r>
            <a:r>
              <a:rPr lang="ko-KR" altLang="ko-KR" sz="1600" kern="1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증명</a:t>
            </a:r>
            <a:r>
              <a:rPr lang="ko-KR" altLang="ko-KR" sz="1600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맑은 고딕" panose="020B0503020000020004" pitchFamily="50" charset="-127"/>
              </a:rPr>
              <a:t> </a:t>
            </a:r>
            <a:r>
              <a:rPr lang="ko-KR" altLang="ko-KR" sz="1600" kern="1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보유자는</a:t>
            </a:r>
            <a:r>
              <a:rPr lang="ko-KR" altLang="ko-KR" sz="1600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맑은 고딕" panose="020B0503020000020004" pitchFamily="50" charset="-127"/>
              </a:rPr>
              <a:t> </a:t>
            </a:r>
            <a:r>
              <a:rPr lang="ko-KR" altLang="ko-KR" sz="1600" kern="1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개인</a:t>
            </a:r>
            <a:r>
              <a:rPr lang="ko-KR" altLang="ko-KR" sz="1600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맑은 고딕" panose="020B0503020000020004" pitchFamily="50" charset="-127"/>
              </a:rPr>
              <a:t> </a:t>
            </a:r>
            <a:r>
              <a:rPr lang="ko-KR" altLang="ko-KR" sz="1600" kern="1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정보</a:t>
            </a:r>
            <a:r>
              <a:rPr lang="ko-KR" altLang="ko-KR" sz="1600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맑은 고딕" panose="020B0503020000020004" pitchFamily="50" charset="-127"/>
              </a:rPr>
              <a:t> </a:t>
            </a:r>
            <a:r>
              <a:rPr lang="ko-KR" altLang="ko-KR" sz="1600" kern="1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유출을</a:t>
            </a:r>
            <a:r>
              <a:rPr lang="ko-KR" altLang="ko-KR" sz="1600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맑은 고딕" panose="020B0503020000020004" pitchFamily="50" charset="-127"/>
              </a:rPr>
              <a:t> </a:t>
            </a:r>
            <a:r>
              <a:rPr lang="ko-KR" altLang="ko-KR" sz="1600" kern="1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최소화하기</a:t>
            </a:r>
            <a:r>
              <a:rPr lang="ko-KR" altLang="ko-KR" sz="1600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맑은 고딕" panose="020B0503020000020004" pitchFamily="50" charset="-127"/>
              </a:rPr>
              <a:t> </a:t>
            </a:r>
            <a:r>
              <a:rPr lang="ko-KR" altLang="ko-KR" sz="1600" kern="1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위해</a:t>
            </a:r>
            <a:r>
              <a:rPr lang="ko-KR" altLang="ko-KR" sz="1600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맑은 고딕" panose="020B0503020000020004" pitchFamily="50" charset="-127"/>
              </a:rPr>
              <a:t> </a:t>
            </a:r>
            <a:r>
              <a:rPr lang="ko-KR" altLang="ko-KR" sz="1600" kern="1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발급된</a:t>
            </a:r>
            <a:r>
              <a:rPr lang="ko-KR" altLang="ko-KR" sz="1600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맑은 고딕" panose="020B0503020000020004" pitchFamily="50" charset="-127"/>
              </a:rPr>
              <a:t> </a:t>
            </a:r>
            <a:r>
              <a:rPr lang="ko-KR" altLang="ko-KR" sz="1600" kern="1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자격</a:t>
            </a:r>
            <a:r>
              <a:rPr lang="ko-KR" altLang="ko-KR" sz="1600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맑은 고딕" panose="020B0503020000020004" pitchFamily="50" charset="-127"/>
              </a:rPr>
              <a:t> </a:t>
            </a:r>
            <a:r>
              <a:rPr lang="ko-KR" altLang="ko-KR" sz="1600" kern="1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증명</a:t>
            </a:r>
            <a:r>
              <a:rPr lang="en-US" altLang="ko-KR" sz="1600" kern="1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(</a:t>
            </a:r>
            <a:r>
              <a:rPr lang="ko-KR" altLang="ko-KR" sz="1600" kern="1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학생증</a:t>
            </a:r>
            <a:r>
              <a:rPr lang="en-US" altLang="ko-KR" sz="1600" kern="1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ko-KR" sz="1600" kern="1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성적증명서</a:t>
            </a:r>
            <a:r>
              <a:rPr lang="ko-KR" altLang="ko-KR" sz="1600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맑은 고딕" panose="020B0503020000020004" pitchFamily="50" charset="-127"/>
              </a:rPr>
              <a:t> </a:t>
            </a:r>
            <a:r>
              <a:rPr lang="ko-KR" altLang="ko-KR" sz="1600" kern="1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등</a:t>
            </a:r>
            <a:r>
              <a:rPr lang="en-US" altLang="ko-KR" sz="1600" kern="1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)</a:t>
            </a:r>
            <a:r>
              <a:rPr lang="ko-KR" altLang="ko-KR" sz="1600" kern="1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에서</a:t>
            </a:r>
            <a:r>
              <a:rPr lang="ko-KR" altLang="ko-KR" sz="1600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맑은 고딕" panose="020B0503020000020004" pitchFamily="50" charset="-127"/>
              </a:rPr>
              <a:t> </a:t>
            </a:r>
            <a:r>
              <a:rPr lang="ko-KR" altLang="ko-KR" sz="1600" kern="1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개인정보</a:t>
            </a:r>
            <a:r>
              <a:rPr lang="ko-KR" altLang="ko-KR" sz="1600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맑은 고딕" panose="020B0503020000020004" pitchFamily="50" charset="-127"/>
              </a:rPr>
              <a:t> </a:t>
            </a:r>
            <a:r>
              <a:rPr lang="ko-KR" altLang="ko-KR" sz="1600" kern="1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일부</a:t>
            </a:r>
            <a:r>
              <a:rPr lang="en-US" altLang="ko-KR" sz="1600" kern="1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(</a:t>
            </a:r>
            <a:r>
              <a:rPr lang="ko-KR" altLang="ko-KR" sz="1600" kern="1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주민번호</a:t>
            </a:r>
            <a:r>
              <a:rPr lang="ko-KR" altLang="ko-KR" sz="1600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맑은 고딕" panose="020B0503020000020004" pitchFamily="50" charset="-127"/>
              </a:rPr>
              <a:t> </a:t>
            </a:r>
            <a:r>
              <a:rPr lang="ko-KR" altLang="ko-KR" sz="1600" kern="1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등</a:t>
            </a:r>
            <a:r>
              <a:rPr lang="en-US" altLang="ko-KR" sz="1600" kern="1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)</a:t>
            </a:r>
            <a:r>
              <a:rPr lang="ko-KR" altLang="ko-KR" sz="1600" kern="1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을</a:t>
            </a:r>
            <a:r>
              <a:rPr lang="ko-KR" altLang="ko-KR" sz="1600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맑은 고딕" panose="020B0503020000020004" pitchFamily="50" charset="-127"/>
              </a:rPr>
              <a:t> </a:t>
            </a:r>
            <a:r>
              <a:rPr lang="ko-KR" altLang="ko-KR" sz="1600" kern="1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가리고</a:t>
            </a:r>
            <a:r>
              <a:rPr lang="ko-KR" altLang="ko-KR" sz="1600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맑은 고딕" panose="020B0503020000020004" pitchFamily="50" charset="-127"/>
              </a:rPr>
              <a:t> </a:t>
            </a:r>
            <a:r>
              <a:rPr lang="ko-KR" altLang="ko-KR" sz="1600" kern="1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제시하거나</a:t>
            </a:r>
            <a:r>
              <a:rPr lang="ko-KR" altLang="ko-KR" sz="1600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맑은 고딕" panose="020B0503020000020004" pitchFamily="50" charset="-127"/>
              </a:rPr>
              <a:t> </a:t>
            </a:r>
            <a:r>
              <a:rPr lang="ko-KR" altLang="ko-KR" sz="1600" kern="1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성인</a:t>
            </a:r>
            <a:r>
              <a:rPr lang="ko-KR" altLang="ko-KR" sz="1600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맑은 고딕" panose="020B0503020000020004" pitchFamily="50" charset="-127"/>
              </a:rPr>
              <a:t> </a:t>
            </a:r>
            <a:r>
              <a:rPr lang="ko-KR" altLang="ko-KR" sz="1600" kern="1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여부만</a:t>
            </a:r>
            <a:r>
              <a:rPr lang="ko-KR" altLang="ko-KR" sz="1600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맑은 고딕" panose="020B0503020000020004" pitchFamily="50" charset="-127"/>
              </a:rPr>
              <a:t> </a:t>
            </a:r>
            <a:r>
              <a:rPr lang="ko-KR" altLang="ko-KR" sz="1600" kern="1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제시할</a:t>
            </a:r>
            <a:r>
              <a:rPr lang="ko-KR" altLang="ko-KR" sz="1600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맑은 고딕" panose="020B0503020000020004" pitchFamily="50" charset="-127"/>
              </a:rPr>
              <a:t> </a:t>
            </a:r>
            <a:r>
              <a:rPr lang="ko-KR" altLang="ko-KR" sz="1600" kern="1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수</a:t>
            </a:r>
            <a:r>
              <a:rPr lang="ko-KR" altLang="ko-KR" sz="1600" kern="100" dirty="0"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맑은 고딕" panose="020B0503020000020004" pitchFamily="50" charset="-127"/>
              </a:rPr>
              <a:t> </a:t>
            </a:r>
            <a:r>
              <a:rPr lang="ko-KR" altLang="ko-KR" sz="1600" kern="1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있다</a:t>
            </a:r>
            <a:r>
              <a:rPr lang="en-US" altLang="ko-KR" sz="1600" kern="1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4482BB-524A-84C7-0D4A-B40ABE7DC0F9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/>
          <a:lstStyle/>
          <a:p>
            <a:fld id="{57997BA6-BEF8-495F-ACCD-8D19769E4FC6}" type="datetime2">
              <a:rPr lang="en-US" smtClean="0"/>
              <a:t>Friday, April 5, 2024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F0A191-0C86-1734-AEF8-15E53F018985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3BA100-C10B-C863-5AC4-2792708FF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75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C5E66-A54A-9099-1D13-956778AF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아키텍처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057522-65D1-0E8F-4D82-5F82114F8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994787"/>
            <a:ext cx="10515600" cy="1037220"/>
          </a:xfrm>
        </p:spPr>
        <p:txBody>
          <a:bodyPr>
            <a:normAutofit fontScale="47500" lnSpcReduction="20000"/>
          </a:bodyPr>
          <a:lstStyle/>
          <a:p>
            <a:r>
              <a:rPr lang="ko-KR" altLang="en-US" dirty="0"/>
              <a:t>증명서 발급 앱</a:t>
            </a:r>
            <a:r>
              <a:rPr lang="en-US" altLang="ko-KR" dirty="0"/>
              <a:t>: </a:t>
            </a:r>
            <a:r>
              <a:rPr lang="ko-KR" altLang="en-US" dirty="0"/>
              <a:t>학교 행정원이 학생증</a:t>
            </a:r>
            <a:r>
              <a:rPr lang="en-US" altLang="ko-KR" dirty="0"/>
              <a:t>, </a:t>
            </a:r>
            <a:r>
              <a:rPr lang="ko-KR" altLang="en-US" dirty="0"/>
              <a:t>성적 증명서를 발급하기 위한 앱</a:t>
            </a:r>
            <a:endParaRPr lang="en-US" altLang="ko-KR" dirty="0"/>
          </a:p>
          <a:p>
            <a:r>
              <a:rPr lang="ko-KR" altLang="en-US" dirty="0"/>
              <a:t>모바일 지갑 앱</a:t>
            </a:r>
            <a:r>
              <a:rPr lang="en-US" altLang="ko-KR" dirty="0"/>
              <a:t>(</a:t>
            </a:r>
            <a:r>
              <a:rPr lang="ko-KR" altLang="en-US" dirty="0"/>
              <a:t>혹은 웹</a:t>
            </a:r>
            <a:r>
              <a:rPr lang="en-US" altLang="ko-KR" dirty="0"/>
              <a:t>): </a:t>
            </a:r>
            <a:r>
              <a:rPr lang="ko-KR" altLang="en-US" dirty="0"/>
              <a:t>발급된 학생증</a:t>
            </a:r>
            <a:r>
              <a:rPr lang="en-US" altLang="ko-KR" dirty="0"/>
              <a:t>, </a:t>
            </a:r>
            <a:r>
              <a:rPr lang="ko-KR" altLang="en-US" dirty="0"/>
              <a:t>성적 증명서를 저장하고 제시하고 검증하기 위한 앱</a:t>
            </a:r>
            <a:endParaRPr lang="en-US" altLang="ko-KR" dirty="0"/>
          </a:p>
          <a:p>
            <a:r>
              <a:rPr lang="en-US" altLang="ko-KR" dirty="0"/>
              <a:t>VDR(Verifiable Data Registry): </a:t>
            </a:r>
            <a:r>
              <a:rPr lang="ko-KR" altLang="en-US" dirty="0"/>
              <a:t>자격 증명의 발급과 제시</a:t>
            </a:r>
            <a:r>
              <a:rPr lang="en-US" altLang="ko-KR" dirty="0"/>
              <a:t>, </a:t>
            </a:r>
            <a:r>
              <a:rPr lang="ko-KR" altLang="en-US" dirty="0"/>
              <a:t>검증 등 전 과정에서 사용되는 공개키와 </a:t>
            </a:r>
            <a:r>
              <a:rPr lang="en-US" altLang="ko-KR" dirty="0"/>
              <a:t>DID </a:t>
            </a:r>
            <a:r>
              <a:rPr lang="ko-KR" altLang="en-US" dirty="0"/>
              <a:t>도큐먼트가 저장되는 저장소</a:t>
            </a:r>
            <a:r>
              <a:rPr lang="en-US" altLang="ko-KR" dirty="0"/>
              <a:t>. </a:t>
            </a:r>
            <a:r>
              <a:rPr lang="ko-KR" altLang="en-US" dirty="0" err="1"/>
              <a:t>이더리움</a:t>
            </a:r>
            <a:r>
              <a:rPr lang="ko-KR" altLang="en-US" dirty="0"/>
              <a:t> 등 블록체인에 저장됨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7E6E97-5899-0D47-97C8-7D48754BA168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/>
          <a:lstStyle/>
          <a:p>
            <a:fld id="{57997BA6-BEF8-495F-ACCD-8D19769E4FC6}" type="datetime2">
              <a:rPr lang="en-US" smtClean="0"/>
              <a:t>Friday, April 5, 2024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6AC2EB-83BD-6326-C373-10DCC630408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14BC3F-69C9-B9D8-DCF2-B82E30AA6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3</a:t>
            </a:fld>
            <a:endParaRPr lang="en-US"/>
          </a:p>
        </p:txBody>
      </p:sp>
      <p:pic>
        <p:nvPicPr>
          <p:cNvPr id="8" name="그림 7" descr="텍스트, 스크린샷, 폰트, 일렉트릭 블루이(가) 표시된 사진">
            <a:extLst>
              <a:ext uri="{FF2B5EF4-FFF2-40B4-BE49-F238E27FC236}">
                <a16:creationId xmlns:a16="http://schemas.microsoft.com/office/drawing/2014/main" id="{1629F3D9-89A8-8FF0-AD03-34F0E6D16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651" y="1765494"/>
            <a:ext cx="5911059" cy="2994804"/>
          </a:xfrm>
          <a:prstGeom prst="rect">
            <a:avLst/>
          </a:prstGeom>
        </p:spPr>
      </p:pic>
      <p:sp>
        <p:nvSpPr>
          <p:cNvPr id="48" name="타원 47">
            <a:extLst>
              <a:ext uri="{FF2B5EF4-FFF2-40B4-BE49-F238E27FC236}">
                <a16:creationId xmlns:a16="http://schemas.microsoft.com/office/drawing/2014/main" id="{6E1E618C-F60A-F6EF-45AB-2B2840A00AEF}"/>
              </a:ext>
            </a:extLst>
          </p:cNvPr>
          <p:cNvSpPr/>
          <p:nvPr/>
        </p:nvSpPr>
        <p:spPr>
          <a:xfrm>
            <a:off x="1927500" y="1876601"/>
            <a:ext cx="1170040" cy="93610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보유자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B0D9E138-CB7C-BDD6-48E6-50D847A170A7}"/>
              </a:ext>
            </a:extLst>
          </p:cNvPr>
          <p:cNvSpPr/>
          <p:nvPr/>
        </p:nvSpPr>
        <p:spPr>
          <a:xfrm>
            <a:off x="712566" y="3567486"/>
            <a:ext cx="1170040" cy="93610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ko-KR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발급자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84CFF9F-F413-9D15-5ACC-1DF2B5AFFDA6}"/>
              </a:ext>
            </a:extLst>
          </p:cNvPr>
          <p:cNvSpPr/>
          <p:nvPr/>
        </p:nvSpPr>
        <p:spPr>
          <a:xfrm>
            <a:off x="3174566" y="3567486"/>
            <a:ext cx="1170040" cy="93610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ko-KR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검증자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11D4D8B-1F3D-841E-9D5C-2DD1A57722F7}"/>
              </a:ext>
            </a:extLst>
          </p:cNvPr>
          <p:cNvCxnSpPr>
            <a:cxnSpLocks/>
          </p:cNvCxnSpPr>
          <p:nvPr/>
        </p:nvCxnSpPr>
        <p:spPr>
          <a:xfrm>
            <a:off x="3097540" y="2889999"/>
            <a:ext cx="436453" cy="62667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3A7DF224-1CA6-64DF-48D2-E70838BB950C}"/>
              </a:ext>
            </a:extLst>
          </p:cNvPr>
          <p:cNvGrpSpPr/>
          <p:nvPr/>
        </p:nvGrpSpPr>
        <p:grpSpPr>
          <a:xfrm>
            <a:off x="723527" y="2535339"/>
            <a:ext cx="1049803" cy="863657"/>
            <a:chOff x="1498511" y="1894914"/>
            <a:chExt cx="1049803" cy="863657"/>
          </a:xfrm>
        </p:grpSpPr>
        <p:pic>
          <p:nvPicPr>
            <p:cNvPr id="53" name="그림 52" descr="스크린샷, 폰트, 그래픽, 텍스트이(가) 표시된 사진&#10;&#10;자동 생성된 설명">
              <a:extLst>
                <a:ext uri="{FF2B5EF4-FFF2-40B4-BE49-F238E27FC236}">
                  <a16:creationId xmlns:a16="http://schemas.microsoft.com/office/drawing/2014/main" id="{537DBAA5-6852-214E-2D45-9E1891E75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4796" y="1894914"/>
              <a:ext cx="553518" cy="553518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66AD89C-E4EB-AB12-CFF2-7F2FEA3CA53E}"/>
                </a:ext>
              </a:extLst>
            </p:cNvPr>
            <p:cNvSpPr txBox="1"/>
            <p:nvPr/>
          </p:nvSpPr>
          <p:spPr>
            <a:xfrm>
              <a:off x="1498511" y="2181490"/>
              <a:ext cx="860628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학생증</a:t>
              </a:r>
              <a:endParaRPr lang="en-US" altLang="ko-KR" sz="1050" dirty="0"/>
            </a:p>
            <a:p>
              <a:r>
                <a:rPr lang="ko-KR" altLang="en-US" sz="1050" dirty="0"/>
                <a:t>성적증명서</a:t>
              </a:r>
              <a:endParaRPr lang="en-US" altLang="ko-KR" sz="1050" dirty="0"/>
            </a:p>
            <a:p>
              <a:r>
                <a:rPr lang="en-US" altLang="ko-KR" sz="1050" dirty="0"/>
                <a:t>(VC)</a:t>
              </a:r>
              <a:endParaRPr lang="ko-KR" altLang="en-US" sz="1050" dirty="0"/>
            </a:p>
          </p:txBody>
        </p:sp>
      </p:grp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BA41574-DDF5-30A1-3917-5DA1F81C63EA}"/>
              </a:ext>
            </a:extLst>
          </p:cNvPr>
          <p:cNvCxnSpPr>
            <a:cxnSpLocks/>
          </p:cNvCxnSpPr>
          <p:nvPr/>
        </p:nvCxnSpPr>
        <p:spPr>
          <a:xfrm flipV="1">
            <a:off x="1579671" y="2857102"/>
            <a:ext cx="501384" cy="64937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294BAF55-E814-2E1F-B464-A74CDD66E453}"/>
              </a:ext>
            </a:extLst>
          </p:cNvPr>
          <p:cNvCxnSpPr>
            <a:cxnSpLocks/>
          </p:cNvCxnSpPr>
          <p:nvPr/>
        </p:nvCxnSpPr>
        <p:spPr>
          <a:xfrm flipH="1">
            <a:off x="1953836" y="4035539"/>
            <a:ext cx="1090486" cy="0"/>
          </a:xfrm>
          <a:prstGeom prst="straightConnector1">
            <a:avLst/>
          </a:prstGeom>
          <a:ln w="1905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그림 56" descr="스크린샷, 폰트, 상징, 번호이(가) 표시된 사진&#10;&#10;자동 생성된 설명">
            <a:extLst>
              <a:ext uri="{FF2B5EF4-FFF2-40B4-BE49-F238E27FC236}">
                <a16:creationId xmlns:a16="http://schemas.microsoft.com/office/drawing/2014/main" id="{0AF90215-8826-9AD6-FF77-D6A2EB275C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359" y="4157550"/>
            <a:ext cx="466341" cy="451442"/>
          </a:xfrm>
          <a:prstGeom prst="rect">
            <a:avLst/>
          </a:prstGeom>
        </p:spPr>
      </p:pic>
      <p:pic>
        <p:nvPicPr>
          <p:cNvPr id="58" name="그림 57" descr="스크린샷, 폰트, 상징, 번호이(가) 표시된 사진&#10;&#10;자동 생성된 설명">
            <a:extLst>
              <a:ext uri="{FF2B5EF4-FFF2-40B4-BE49-F238E27FC236}">
                <a16:creationId xmlns:a16="http://schemas.microsoft.com/office/drawing/2014/main" id="{5C276D60-B9FE-C25E-C38B-1CC06AD9C0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071" y="4157550"/>
            <a:ext cx="466341" cy="451442"/>
          </a:xfrm>
          <a:prstGeom prst="rect">
            <a:avLst/>
          </a:prstGeom>
        </p:spPr>
      </p:pic>
      <p:pic>
        <p:nvPicPr>
          <p:cNvPr id="59" name="그림 58" descr="스크린샷, 폰트, 상징, 번호이(가) 표시된 사진&#10;&#10;자동 생성된 설명">
            <a:extLst>
              <a:ext uri="{FF2B5EF4-FFF2-40B4-BE49-F238E27FC236}">
                <a16:creationId xmlns:a16="http://schemas.microsoft.com/office/drawing/2014/main" id="{2C28F9ED-0660-4DA5-809C-00358BC70D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199" y="2432279"/>
            <a:ext cx="466341" cy="451442"/>
          </a:xfrm>
          <a:prstGeom prst="rect">
            <a:avLst/>
          </a:prstGeom>
        </p:spPr>
      </p:pic>
      <p:grpSp>
        <p:nvGrpSpPr>
          <p:cNvPr id="60" name="그룹 59">
            <a:extLst>
              <a:ext uri="{FF2B5EF4-FFF2-40B4-BE49-F238E27FC236}">
                <a16:creationId xmlns:a16="http://schemas.microsoft.com/office/drawing/2014/main" id="{5794F068-B6CF-3592-0390-2B8CBBD27E8D}"/>
              </a:ext>
            </a:extLst>
          </p:cNvPr>
          <p:cNvGrpSpPr/>
          <p:nvPr/>
        </p:nvGrpSpPr>
        <p:grpSpPr>
          <a:xfrm>
            <a:off x="3281266" y="2426793"/>
            <a:ext cx="1242415" cy="863657"/>
            <a:chOff x="1498511" y="1894914"/>
            <a:chExt cx="1049803" cy="863657"/>
          </a:xfrm>
        </p:grpSpPr>
        <p:pic>
          <p:nvPicPr>
            <p:cNvPr id="61" name="그림 60" descr="스크린샷, 폰트, 그래픽, 텍스트이(가) 표시된 사진&#10;&#10;자동 생성된 설명">
              <a:extLst>
                <a:ext uri="{FF2B5EF4-FFF2-40B4-BE49-F238E27FC236}">
                  <a16:creationId xmlns:a16="http://schemas.microsoft.com/office/drawing/2014/main" id="{104E97FD-F689-E573-4D46-B4A5D7FFC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4796" y="1894914"/>
              <a:ext cx="553518" cy="553518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53225A0-1DB4-418E-D563-141D6584F7B8}"/>
                </a:ext>
              </a:extLst>
            </p:cNvPr>
            <p:cNvSpPr txBox="1"/>
            <p:nvPr/>
          </p:nvSpPr>
          <p:spPr>
            <a:xfrm>
              <a:off x="1498511" y="2181490"/>
              <a:ext cx="860628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학생증</a:t>
              </a:r>
              <a:endParaRPr lang="en-US" altLang="ko-KR" sz="1050" dirty="0"/>
            </a:p>
            <a:p>
              <a:r>
                <a:rPr lang="ko-KR" altLang="en-US" sz="1050" dirty="0"/>
                <a:t>성적증명서　　</a:t>
              </a:r>
              <a:r>
                <a:rPr lang="ko-KR" altLang="en-US" sz="1050" dirty="0" err="1"/>
                <a:t>제시본</a:t>
              </a:r>
              <a:r>
                <a:rPr lang="en-US" altLang="ko-KR" sz="1050" dirty="0"/>
                <a:t>(VP)</a:t>
              </a:r>
              <a:endParaRPr lang="ko-KR" altLang="en-US" sz="1050" dirty="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CDD56742-4BA5-FE51-7365-B82237AB50B7}"/>
              </a:ext>
            </a:extLst>
          </p:cNvPr>
          <p:cNvSpPr txBox="1"/>
          <p:nvPr/>
        </p:nvSpPr>
        <p:spPr>
          <a:xfrm>
            <a:off x="4008142" y="3255332"/>
            <a:ext cx="466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검증</a:t>
            </a:r>
          </a:p>
        </p:txBody>
      </p:sp>
    </p:spTree>
    <p:extLst>
      <p:ext uri="{BB962C8B-B14F-4D97-AF65-F5344CB8AC3E}">
        <p14:creationId xmlns:p14="http://schemas.microsoft.com/office/powerpoint/2010/main" val="362785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C27FD-018D-D840-7E7B-22C92E57F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필요성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3ECB13-DD77-E609-BE3A-B1AA4F306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분산 신원</a:t>
            </a:r>
            <a:r>
              <a:rPr lang="en-US" altLang="ko-KR" dirty="0"/>
              <a:t>(DID) </a:t>
            </a:r>
            <a:r>
              <a:rPr lang="ko-KR" altLang="en-US" dirty="0"/>
              <a:t>기술은 </a:t>
            </a:r>
            <a:r>
              <a:rPr lang="en-US" altLang="ko-KR" dirty="0"/>
              <a:t>DPKI(Decentralized Public Key Infrastructure) </a:t>
            </a:r>
            <a:r>
              <a:rPr lang="ko-KR" altLang="en-US" dirty="0"/>
              <a:t>기술을 기반으로 손쉽게 신분증을 발급할 수 있다</a:t>
            </a:r>
            <a:endParaRPr lang="en-US" altLang="ko-KR" dirty="0"/>
          </a:p>
          <a:p>
            <a:r>
              <a:rPr lang="ko-KR" altLang="en-US" dirty="0"/>
              <a:t>모바일 </a:t>
            </a:r>
            <a:r>
              <a:rPr lang="ko-KR" altLang="en-US" dirty="0" err="1"/>
              <a:t>지갑앱에</a:t>
            </a:r>
            <a:r>
              <a:rPr lang="ko-KR" altLang="en-US" dirty="0"/>
              <a:t> 저장하기 때문에 자격 증명의 개수가 아무리 늘어도 휴대가 간편하다</a:t>
            </a:r>
            <a:endParaRPr lang="en-US" altLang="ko-KR" dirty="0"/>
          </a:p>
          <a:p>
            <a:r>
              <a:rPr lang="ko-KR" altLang="en-US" dirty="0"/>
              <a:t>육안 검사가 아니라 모바일 </a:t>
            </a:r>
            <a:r>
              <a:rPr lang="ko-KR" altLang="en-US" dirty="0" err="1"/>
              <a:t>지갑앱에서</a:t>
            </a:r>
            <a:r>
              <a:rPr lang="ko-KR" altLang="en-US" dirty="0"/>
              <a:t> 공개키 기반으로 자동 검증되므로 증명서의 </a:t>
            </a:r>
            <a:r>
              <a:rPr lang="ko-KR" altLang="en-US" dirty="0" err="1"/>
              <a:t>위변조가</a:t>
            </a:r>
            <a:r>
              <a:rPr lang="ko-KR" altLang="en-US" dirty="0"/>
              <a:t> 사실상 불가능하고 이를 검증하는 것도 매우 용이하다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증명서 전체 내용을 제시하지 않고 일부 정보만을 제시할 수 있어 개인 정보 유출을 최소화할 수 있다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BFF22B-A6D4-30AF-6EFD-1E3EF838D3B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/>
          <a:lstStyle/>
          <a:p>
            <a:fld id="{57997BA6-BEF8-495F-ACCD-8D19769E4FC6}" type="datetime2">
              <a:rPr lang="en-US" smtClean="0"/>
              <a:t>Friday, April 5, 2024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EC6273-69F7-A0F3-5494-FA0F341F8B7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DB7E45-4069-BEC4-FC72-21631E8EB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8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25D90C-5F1F-45E9-F3E6-5B7F28E89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9E12CA-A698-2CE5-DB71-A9F1F67B0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간단한 </a:t>
            </a:r>
            <a:r>
              <a:rPr lang="en-US" altLang="ko-KR" dirty="0"/>
              <a:t>CLI </a:t>
            </a:r>
            <a:r>
              <a:rPr lang="ko-KR" altLang="en-US" dirty="0"/>
              <a:t>기반 </a:t>
            </a:r>
            <a:r>
              <a:rPr lang="en-US" altLang="ko-KR" dirty="0"/>
              <a:t>DID </a:t>
            </a:r>
            <a:r>
              <a:rPr lang="ko-KR" altLang="en-US" dirty="0"/>
              <a:t>예제 코드 분석 및 검증</a:t>
            </a:r>
            <a:endParaRPr lang="en-US" altLang="ko-KR" dirty="0"/>
          </a:p>
          <a:p>
            <a:pPr lvl="1"/>
            <a:r>
              <a:rPr lang="en-US" altLang="ko-KR" dirty="0"/>
              <a:t>SSI Korea </a:t>
            </a:r>
            <a:r>
              <a:rPr lang="ko-KR" altLang="en-US" dirty="0"/>
              <a:t>포럼에서 제공한 교육 소스 분석</a:t>
            </a:r>
            <a:endParaRPr lang="en-US" altLang="ko-KR" dirty="0"/>
          </a:p>
          <a:p>
            <a:pPr lvl="1"/>
            <a:r>
              <a:rPr lang="en-US" altLang="ko-KR" dirty="0"/>
              <a:t>CLI </a:t>
            </a:r>
            <a:r>
              <a:rPr lang="ko-KR" altLang="en-US" dirty="0"/>
              <a:t>기반 </a:t>
            </a:r>
            <a:r>
              <a:rPr lang="en-US" altLang="ko-KR" dirty="0"/>
              <a:t>DID </a:t>
            </a:r>
            <a:r>
              <a:rPr lang="ko-KR" altLang="en-US" dirty="0"/>
              <a:t>자격증명 발급</a:t>
            </a:r>
            <a:r>
              <a:rPr lang="en-US" altLang="ko-KR" dirty="0"/>
              <a:t>, </a:t>
            </a:r>
            <a:r>
              <a:rPr lang="ko-KR" altLang="en-US" dirty="0"/>
              <a:t>보유</a:t>
            </a:r>
            <a:r>
              <a:rPr lang="en-US" altLang="ko-KR" dirty="0"/>
              <a:t>, </a:t>
            </a:r>
            <a:r>
              <a:rPr lang="ko-KR" altLang="en-US" dirty="0"/>
              <a:t>제시</a:t>
            </a:r>
            <a:r>
              <a:rPr lang="en-US" altLang="ko-KR" dirty="0"/>
              <a:t>, </a:t>
            </a:r>
            <a:r>
              <a:rPr lang="ko-KR" altLang="en-US" dirty="0"/>
              <a:t>검증 클라이언트 검증 기능</a:t>
            </a:r>
            <a:endParaRPr lang="en-US" altLang="ko-KR" dirty="0"/>
          </a:p>
          <a:p>
            <a:pPr lvl="1"/>
            <a:r>
              <a:rPr lang="ko-KR" altLang="en-US" dirty="0" err="1"/>
              <a:t>이더리움</a:t>
            </a:r>
            <a:r>
              <a:rPr lang="ko-KR" altLang="en-US" dirty="0"/>
              <a:t> 스마트 </a:t>
            </a:r>
            <a:r>
              <a:rPr lang="ko-KR" altLang="en-US" dirty="0" err="1"/>
              <a:t>컨트랙트</a:t>
            </a:r>
            <a:r>
              <a:rPr lang="ko-KR" altLang="en-US" dirty="0"/>
              <a:t> 기반 </a:t>
            </a:r>
            <a:r>
              <a:rPr lang="en-US" altLang="ko-KR" dirty="0"/>
              <a:t>VDR(Verifiable Data Registry) </a:t>
            </a:r>
            <a:r>
              <a:rPr lang="ko-KR" altLang="en-US" dirty="0"/>
              <a:t>서버 기능</a:t>
            </a:r>
            <a:endParaRPr lang="en-US" altLang="ko-KR" dirty="0"/>
          </a:p>
          <a:p>
            <a:pPr lvl="2"/>
            <a:r>
              <a:rPr lang="ko-KR" altLang="en-US" dirty="0" err="1"/>
              <a:t>이더리움</a:t>
            </a:r>
            <a:r>
              <a:rPr lang="en-US" altLang="ko-KR" dirty="0"/>
              <a:t>2 </a:t>
            </a:r>
            <a:r>
              <a:rPr lang="ko-KR" altLang="en-US" dirty="0"/>
              <a:t>노드 </a:t>
            </a:r>
            <a:r>
              <a:rPr lang="en-US" altLang="ko-KR" dirty="0"/>
              <a:t>s/w (RPC server </a:t>
            </a:r>
            <a:r>
              <a:rPr lang="ko-KR" altLang="en-US" dirty="0"/>
              <a:t>포함</a:t>
            </a:r>
            <a:r>
              <a:rPr lang="en-US" altLang="ko-KR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CLI </a:t>
            </a:r>
            <a:r>
              <a:rPr lang="ko-KR" altLang="en-US" dirty="0"/>
              <a:t>기반 학생증</a:t>
            </a:r>
            <a:r>
              <a:rPr lang="en-US" altLang="ko-KR" dirty="0"/>
              <a:t>, </a:t>
            </a:r>
            <a:r>
              <a:rPr lang="ko-KR" altLang="en-US" dirty="0"/>
              <a:t>성적 증명서 </a:t>
            </a:r>
            <a:r>
              <a:rPr lang="en-US" altLang="ko-KR" dirty="0"/>
              <a:t>DID </a:t>
            </a:r>
            <a:r>
              <a:rPr lang="ko-KR" altLang="en-US" dirty="0"/>
              <a:t>자격증명 시스템을 구축 및 검증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GUI </a:t>
            </a:r>
            <a:r>
              <a:rPr lang="ko-KR" altLang="en-US" dirty="0"/>
              <a:t>기반 시스템으로 업그레이드 구축 및 검증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DCAF4B-5B83-AA3B-7290-69F2B145BBD7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/>
          <a:lstStyle/>
          <a:p>
            <a:fld id="{57997BA6-BEF8-495F-ACCD-8D19769E4FC6}" type="datetime2">
              <a:rPr lang="en-US" smtClean="0"/>
              <a:t>Friday, April 5, 2024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29E125-31DA-26F0-F418-53C54DF6D6C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9E6773-13D4-A361-22D9-FE93484B8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14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833860-D1F5-47CB-B97D-2DC72BB81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예상되는 문제점 및 대응 방안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93E8EE-B85E-B6BE-15B6-A1622EF77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분산 신원 기술은 기초적인 부분만 표준화되었고 많은 부분이 표준화되어 있지 않으며 활용할 수 있는 기술자료와 오픈소스가 풍부하지 못하다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 W3C</a:t>
            </a:r>
            <a:r>
              <a:rPr lang="ko-KR" altLang="en-US" dirty="0">
                <a:sym typeface="Wingdings" panose="05000000000000000000" pitchFamily="2" charset="2"/>
              </a:rPr>
              <a:t>에서 현재 진행 중인 표준과 제공되는 코드를 기반으로 구현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6F6949-6463-798E-EF96-D739AB3DDBB3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/>
          <a:lstStyle/>
          <a:p>
            <a:fld id="{57997BA6-BEF8-495F-ACCD-8D19769E4FC6}" type="datetime2">
              <a:rPr lang="en-US" smtClean="0"/>
              <a:t>Friday, April 5, 2024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4591DD-3CE5-B65B-86AB-277F05B9D81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E61AA6-0DB0-A9B1-CD24-29698F818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0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Office">
      <a:dk1>
        <a:srgbClr val="000000"/>
      </a:dk1>
      <a:lt1>
        <a:srgbClr val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Dante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727</TotalTime>
  <Words>378</Words>
  <Application>Microsoft Office PowerPoint</Application>
  <PresentationFormat>와이드스크린</PresentationFormat>
  <Paragraphs>57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6" baseType="lpstr">
      <vt:lpstr>Dante (Headings)2</vt:lpstr>
      <vt:lpstr>Helvetica Neue Medium</vt:lpstr>
      <vt:lpstr>Microsoft GothicNeo</vt:lpstr>
      <vt:lpstr>Microsoft GothicNeo Light</vt:lpstr>
      <vt:lpstr>맑은 고딕</vt:lpstr>
      <vt:lpstr>Arial</vt:lpstr>
      <vt:lpstr>Segoe UI</vt:lpstr>
      <vt:lpstr>Wingdings</vt:lpstr>
      <vt:lpstr>Wingdings 2</vt:lpstr>
      <vt:lpstr>OffsetVTI</vt:lpstr>
      <vt:lpstr>분산신원 기반 학사증명 시스템</vt:lpstr>
      <vt:lpstr>프로젝트 목표</vt:lpstr>
      <vt:lpstr>시스템 아키텍처</vt:lpstr>
      <vt:lpstr>필요성</vt:lpstr>
      <vt:lpstr>개발 방법</vt:lpstr>
      <vt:lpstr>예상되는 문제점 및 대응 방안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분산신원 기반 학사증명 시스템</dc:title>
  <dc:creator>수연 김</dc:creator>
  <cp:lastModifiedBy>수연 김</cp:lastModifiedBy>
  <cp:revision>36</cp:revision>
  <dcterms:created xsi:type="dcterms:W3CDTF">2024-04-04T17:45:47Z</dcterms:created>
  <dcterms:modified xsi:type="dcterms:W3CDTF">2024-04-05T05:53:14Z</dcterms:modified>
</cp:coreProperties>
</file>