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2020"/>
    <a:srgbClr val="D42A2A"/>
    <a:srgbClr val="DF5F5F"/>
    <a:srgbClr val="E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32" y="5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6EAF-309D-47B6-9FA0-75438D7FC7F6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1268-8831-43DE-96F6-2AC6DFAC8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9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6EAF-309D-47B6-9FA0-75438D7FC7F6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1268-8831-43DE-96F6-2AC6DFAC8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88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6EAF-309D-47B6-9FA0-75438D7FC7F6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1268-8831-43DE-96F6-2AC6DFAC8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0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6EAF-309D-47B6-9FA0-75438D7FC7F6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1268-8831-43DE-96F6-2AC6DFAC8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09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6EAF-309D-47B6-9FA0-75438D7FC7F6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1268-8831-43DE-96F6-2AC6DFAC8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9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6EAF-309D-47B6-9FA0-75438D7FC7F6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1268-8831-43DE-96F6-2AC6DFAC8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2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6EAF-309D-47B6-9FA0-75438D7FC7F6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1268-8831-43DE-96F6-2AC6DFAC8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2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6EAF-309D-47B6-9FA0-75438D7FC7F6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1268-8831-43DE-96F6-2AC6DFAC8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5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6EAF-309D-47B6-9FA0-75438D7FC7F6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1268-8831-43DE-96F6-2AC6DFAC8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5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6EAF-309D-47B6-9FA0-75438D7FC7F6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1268-8831-43DE-96F6-2AC6DFAC8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54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6EAF-309D-47B6-9FA0-75438D7FC7F6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1268-8831-43DE-96F6-2AC6DFAC8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6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6EAF-309D-47B6-9FA0-75438D7FC7F6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1268-8831-43DE-96F6-2AC6DFAC8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1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1"/>
            <a:ext cx="12192000" cy="294639"/>
          </a:xfrm>
          <a:prstGeom prst="rect">
            <a:avLst/>
          </a:prstGeom>
          <a:solidFill>
            <a:srgbClr val="A32020"/>
          </a:solidFill>
          <a:ln w="12700" algn="ctr">
            <a:solidFill>
              <a:srgbClr val="A32020"/>
            </a:solidFill>
            <a:miter lim="800000"/>
            <a:headEnd/>
            <a:tailEnd/>
          </a:ln>
          <a:effectLst/>
        </p:spPr>
        <p:txBody>
          <a:bodyPr lIns="91440" tIns="45720" rIns="91440" bIns="45720" anchor="ctr" anchorCtr="0">
            <a:noAutofit/>
          </a:bodyPr>
          <a:lstStyle/>
          <a:p>
            <a:pPr marL="0" marR="0" lvl="0" indent="0" defTabSz="10429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A32020"/>
              </a:buClr>
              <a:buSzPct val="75000"/>
              <a:buFontTx/>
              <a:buNone/>
              <a:tabLst/>
              <a:defRPr/>
            </a:pP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" y="6257538"/>
            <a:ext cx="2143760" cy="5179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0600" y="2946355"/>
            <a:ext cx="767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2000" b="1" dirty="0"/>
              <a:t>프로모션 정보를 활용한 </a:t>
            </a:r>
            <a:r>
              <a:rPr lang="ko-KR" altLang="ko-KR" sz="2000" b="1" dirty="0" smtClean="0"/>
              <a:t>수요예측 </a:t>
            </a:r>
            <a:r>
              <a:rPr lang="ko-KR" altLang="ko-KR" sz="2000" b="1" dirty="0"/>
              <a:t>모델 </a:t>
            </a:r>
            <a:r>
              <a:rPr lang="ko-KR" altLang="ko-KR" sz="2000" b="1" dirty="0" smtClean="0"/>
              <a:t>개발</a:t>
            </a:r>
            <a:endParaRPr lang="ko-KR" altLang="ko-KR" sz="2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788160" y="2915875"/>
            <a:ext cx="8636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36520" y="2111023"/>
            <a:ext cx="6918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 smtClean="0"/>
              <a:t>캡스톤</a:t>
            </a:r>
            <a:r>
              <a:rPr lang="ko-KR" altLang="en-US" sz="4400" b="1" dirty="0" smtClean="0"/>
              <a:t> 프로젝트</a:t>
            </a:r>
            <a:endParaRPr lang="ko-KR" altLang="ko-KR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7843520" y="3833882"/>
            <a:ext cx="2672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b="1" dirty="0"/>
          </a:p>
          <a:p>
            <a:pPr algn="r"/>
            <a:r>
              <a:rPr lang="ko-KR" altLang="en-US" b="1" dirty="0" smtClean="0"/>
              <a:t>비즈니스 </a:t>
            </a:r>
            <a:r>
              <a:rPr lang="ko-KR" altLang="en-US" b="1" dirty="0" err="1" smtClean="0"/>
              <a:t>애널리틱스</a:t>
            </a:r>
            <a:endParaRPr lang="en-US" altLang="ko-KR" b="1" dirty="0" smtClean="0"/>
          </a:p>
          <a:p>
            <a:pPr algn="r"/>
            <a:endParaRPr lang="en-US" altLang="ko-KR" sz="1000" b="1" dirty="0" smtClean="0"/>
          </a:p>
          <a:p>
            <a:pPr algn="r"/>
            <a:r>
              <a:rPr lang="ko-KR" altLang="en-US" b="1" dirty="0" smtClean="0"/>
              <a:t>박찬우</a:t>
            </a:r>
            <a:r>
              <a:rPr lang="en-US" altLang="ko-KR" b="1" dirty="0"/>
              <a:t> </a:t>
            </a:r>
            <a:r>
              <a:rPr lang="ko-KR" altLang="en-US" b="1" dirty="0" smtClean="0"/>
              <a:t>장두산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5226279" y="5245854"/>
            <a:ext cx="1758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b="1" dirty="0"/>
              <a:t>2017. 12. 15.</a:t>
            </a:r>
          </a:p>
        </p:txBody>
      </p:sp>
    </p:spTree>
    <p:extLst>
      <p:ext uri="{BB962C8B-B14F-4D97-AF65-F5344CB8AC3E}">
        <p14:creationId xmlns:p14="http://schemas.microsoft.com/office/powerpoint/2010/main" val="291341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456812"/>
            <a:ext cx="12192000" cy="103906"/>
            <a:chOff x="0" y="620713"/>
            <a:chExt cx="9144000" cy="144462"/>
          </a:xfrm>
        </p:grpSpPr>
        <p:sp>
          <p:nvSpPr>
            <p:cNvPr id="5" name="직사각형 4"/>
            <p:cNvSpPr/>
            <p:nvPr/>
          </p:nvSpPr>
          <p:spPr>
            <a:xfrm>
              <a:off x="0" y="620713"/>
              <a:ext cx="2700338" cy="144462"/>
            </a:xfrm>
            <a:prstGeom prst="rect">
              <a:avLst/>
            </a:prstGeom>
            <a:solidFill>
              <a:srgbClr val="E72762"/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700338" y="620713"/>
              <a:ext cx="6443662" cy="144462"/>
            </a:xfrm>
            <a:prstGeom prst="rect">
              <a:avLst/>
            </a:prstGeom>
            <a:gradFill>
              <a:gsLst>
                <a:gs pos="50000">
                  <a:sysClr val="window" lastClr="FFFFFF">
                    <a:lumMod val="50000"/>
                  </a:sys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0" scaled="1"/>
            </a:gra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220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EDA</a:t>
            </a:r>
            <a:endParaRPr lang="ko-KR" altLang="en-US" sz="24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6267"/>
            <a:ext cx="11582400" cy="24302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7045" y="788868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변수 존재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183" y="487528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764671"/>
            <a:ext cx="41148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456812"/>
            <a:ext cx="12192000" cy="103906"/>
            <a:chOff x="0" y="620713"/>
            <a:chExt cx="9144000" cy="144462"/>
          </a:xfrm>
        </p:grpSpPr>
        <p:sp>
          <p:nvSpPr>
            <p:cNvPr id="5" name="직사각형 4"/>
            <p:cNvSpPr/>
            <p:nvPr/>
          </p:nvSpPr>
          <p:spPr>
            <a:xfrm>
              <a:off x="0" y="620713"/>
              <a:ext cx="2700338" cy="144462"/>
            </a:xfrm>
            <a:prstGeom prst="rect">
              <a:avLst/>
            </a:prstGeom>
            <a:solidFill>
              <a:srgbClr val="E72762"/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700338" y="620713"/>
              <a:ext cx="6443662" cy="144462"/>
            </a:xfrm>
            <a:prstGeom prst="rect">
              <a:avLst/>
            </a:prstGeom>
            <a:gradFill>
              <a:gsLst>
                <a:gs pos="50000">
                  <a:sysClr val="window" lastClr="FFFFFF">
                    <a:lumMod val="50000"/>
                  </a:sys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0" scaled="1"/>
            </a:gra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220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Sales_data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3790" y="1017530"/>
            <a:ext cx="6513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2015.01~2016.08		Unique</a:t>
            </a:r>
            <a:r>
              <a:rPr lang="ko-KR" altLang="en-US" dirty="0" smtClean="0"/>
              <a:t>한 자재코드 수</a:t>
            </a:r>
            <a:r>
              <a:rPr lang="en-US" altLang="ko-KR" dirty="0" smtClean="0"/>
              <a:t>:	5,536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 smtClean="0"/>
              <a:t>분석대상</a:t>
            </a:r>
            <a:r>
              <a:rPr lang="en-US" altLang="ko-KR" dirty="0" smtClean="0"/>
              <a:t>(‘Y’)</a:t>
            </a:r>
            <a:r>
              <a:rPr lang="ko-KR" altLang="en-US" dirty="0" smtClean="0"/>
              <a:t> 자재코드</a:t>
            </a:r>
            <a:r>
              <a:rPr lang="en-US" altLang="ko-KR" dirty="0" smtClean="0"/>
              <a:t>:	3,023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  <p:sp>
        <p:nvSpPr>
          <p:cNvPr id="10" name="오른쪽 화살표 9"/>
          <p:cNvSpPr/>
          <p:nvPr/>
        </p:nvSpPr>
        <p:spPr>
          <a:xfrm>
            <a:off x="7007551" y="1119499"/>
            <a:ext cx="1196412" cy="41874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539207" y="877874"/>
            <a:ext cx="3183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약 </a:t>
            </a:r>
            <a:r>
              <a:rPr lang="en-US" altLang="ko-KR" dirty="0" smtClean="0"/>
              <a:t>3,023</a:t>
            </a:r>
            <a:r>
              <a:rPr lang="ko-KR" altLang="en-US" dirty="0" smtClean="0"/>
              <a:t>개의 제품에 대한 </a:t>
            </a:r>
            <a:endParaRPr lang="en-US" altLang="ko-KR" dirty="0" smtClean="0"/>
          </a:p>
          <a:p>
            <a:r>
              <a:rPr lang="ko-KR" altLang="en-US" dirty="0" smtClean="0"/>
              <a:t>개별 수요 예측 적중률이 </a:t>
            </a:r>
            <a:endParaRPr lang="en-US" altLang="ko-KR" dirty="0" smtClean="0"/>
          </a:p>
          <a:p>
            <a:r>
              <a:rPr lang="en-US" altLang="ko-KR" dirty="0" smtClean="0"/>
              <a:t>83% </a:t>
            </a:r>
            <a:r>
              <a:rPr lang="ko-KR" altLang="en-US" dirty="0" smtClean="0"/>
              <a:t>수준이었을 것으로 추정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43790" y="3157048"/>
            <a:ext cx="9834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우리는 </a:t>
            </a:r>
            <a:r>
              <a:rPr lang="en-US" altLang="ko-KR" dirty="0" smtClean="0"/>
              <a:t>‘15~’16</a:t>
            </a:r>
            <a:r>
              <a:rPr lang="ko-KR" altLang="en-US" dirty="0"/>
              <a:t> </a:t>
            </a:r>
            <a:r>
              <a:rPr lang="ko-KR" altLang="en-US" dirty="0" smtClean="0"/>
              <a:t>기간 중 매년 판매 기록이 있는 </a:t>
            </a:r>
            <a:r>
              <a:rPr lang="en-US" altLang="ko-KR" dirty="0" smtClean="0"/>
              <a:t>3,879</a:t>
            </a:r>
            <a:r>
              <a:rPr lang="ko-KR" altLang="en-US" dirty="0" smtClean="0"/>
              <a:t>개를 우선적으로 선별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3,879</a:t>
            </a:r>
            <a:r>
              <a:rPr lang="ko-KR" altLang="en-US" dirty="0" smtClean="0"/>
              <a:t>개 중에 판매량과 매출액이 모두 상위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1,808</a:t>
            </a:r>
            <a:r>
              <a:rPr lang="ko-KR" altLang="en-US" dirty="0" smtClean="0"/>
              <a:t>개만 분석 대상으로 선정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43790" y="6277161"/>
            <a:ext cx="592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Promotion</a:t>
            </a:r>
            <a:r>
              <a:rPr lang="ko-KR" altLang="en-US" dirty="0" smtClean="0"/>
              <a:t>이 없는 날의 판매 기록 유무 여부 확인 필요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705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456812"/>
            <a:ext cx="12192000" cy="103906"/>
            <a:chOff x="0" y="620713"/>
            <a:chExt cx="9144000" cy="144462"/>
          </a:xfrm>
        </p:grpSpPr>
        <p:sp>
          <p:nvSpPr>
            <p:cNvPr id="5" name="직사각형 4"/>
            <p:cNvSpPr/>
            <p:nvPr/>
          </p:nvSpPr>
          <p:spPr>
            <a:xfrm>
              <a:off x="0" y="620713"/>
              <a:ext cx="2700338" cy="144462"/>
            </a:xfrm>
            <a:prstGeom prst="rect">
              <a:avLst/>
            </a:prstGeom>
            <a:solidFill>
              <a:srgbClr val="E72762"/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700338" y="620713"/>
              <a:ext cx="6443662" cy="144462"/>
            </a:xfrm>
            <a:prstGeom prst="rect">
              <a:avLst/>
            </a:prstGeom>
            <a:gradFill>
              <a:gsLst>
                <a:gs pos="50000">
                  <a:sysClr val="window" lastClr="FFFFFF">
                    <a:lumMod val="50000"/>
                  </a:sys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0" scaled="1"/>
            </a:gra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220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EDA</a:t>
            </a:r>
            <a:endParaRPr lang="ko-KR" altLang="en-US" sz="24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6267"/>
            <a:ext cx="11582400" cy="24302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7045" y="788868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변수 존재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702" y="3746195"/>
            <a:ext cx="4623279" cy="28532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50183" y="484964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일단위</a:t>
            </a:r>
            <a:endParaRPr lang="en-US" altLang="ko-KR" dirty="0"/>
          </a:p>
          <a:p>
            <a:r>
              <a:rPr lang="ko-KR" altLang="en-US" dirty="0" smtClean="0"/>
              <a:t>판매수량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94035" y="484964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일단위</a:t>
            </a:r>
            <a:endParaRPr lang="en-US" altLang="ko-KR" dirty="0"/>
          </a:p>
          <a:p>
            <a:r>
              <a:rPr lang="ko-KR" altLang="en-US" dirty="0" smtClean="0"/>
              <a:t>매출액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252" y="3746195"/>
            <a:ext cx="4613429" cy="2847145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52551" y="6616088"/>
            <a:ext cx="308289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최저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248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212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060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최대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lang="ko-KR" altLang="ko-KR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r>
              <a:rPr lang="en-US" altLang="ko-KR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ko-KR" altLang="ko-KR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125</a:t>
            </a:r>
            <a:r>
              <a:rPr lang="en-US" altLang="ko-KR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ko-KR" altLang="ko-KR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262</a:t>
            </a:r>
            <a:r>
              <a:rPr lang="en-US" altLang="ko-KR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ko-KR" altLang="ko-KR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500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890943" y="6616088"/>
            <a:ext cx="215956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최저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lang="ko-KR" altLang="ko-KR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53</a:t>
            </a:r>
            <a:r>
              <a:rPr lang="en-US" altLang="ko-KR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ko-KR" altLang="ko-KR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535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최대</a:t>
            </a:r>
            <a:r>
              <a:rPr lang="en-US" altLang="ko-KR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ko-KR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648,837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30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456812"/>
            <a:ext cx="12192000" cy="103906"/>
            <a:chOff x="0" y="620713"/>
            <a:chExt cx="9144000" cy="144462"/>
          </a:xfrm>
        </p:grpSpPr>
        <p:sp>
          <p:nvSpPr>
            <p:cNvPr id="5" name="직사각형 4"/>
            <p:cNvSpPr/>
            <p:nvPr/>
          </p:nvSpPr>
          <p:spPr>
            <a:xfrm>
              <a:off x="0" y="620713"/>
              <a:ext cx="2700338" cy="144462"/>
            </a:xfrm>
            <a:prstGeom prst="rect">
              <a:avLst/>
            </a:prstGeom>
            <a:solidFill>
              <a:srgbClr val="E72762"/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700338" y="620713"/>
              <a:ext cx="6443662" cy="144462"/>
            </a:xfrm>
            <a:prstGeom prst="rect">
              <a:avLst/>
            </a:prstGeom>
            <a:gradFill>
              <a:gsLst>
                <a:gs pos="50000">
                  <a:sysClr val="window" lastClr="FFFFFF">
                    <a:lumMod val="50000"/>
                  </a:sys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0" scaled="1"/>
            </a:gra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220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EDA</a:t>
            </a:r>
            <a:endParaRPr lang="ko-KR" altLang="en-US" sz="24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6267"/>
            <a:ext cx="11582400" cy="24302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7045" y="788868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변수 존재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0183" y="484964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할인행사 </a:t>
            </a:r>
            <a:endParaRPr lang="en-US" altLang="ko-KR" dirty="0" smtClean="0"/>
          </a:p>
          <a:p>
            <a:r>
              <a:rPr lang="ko-KR" altLang="en-US" dirty="0" smtClean="0"/>
              <a:t>여부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919" y="4094183"/>
            <a:ext cx="3913064" cy="2414919"/>
          </a:xfrm>
          <a:prstGeom prst="rect">
            <a:avLst/>
          </a:prstGeom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673413" y="4606120"/>
            <a:ext cx="214621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비할인행사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할인행사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671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358 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222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527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8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456812"/>
            <a:ext cx="12192000" cy="103906"/>
            <a:chOff x="0" y="620713"/>
            <a:chExt cx="9144000" cy="144462"/>
          </a:xfrm>
        </p:grpSpPr>
        <p:sp>
          <p:nvSpPr>
            <p:cNvPr id="5" name="직사각형 4"/>
            <p:cNvSpPr/>
            <p:nvPr/>
          </p:nvSpPr>
          <p:spPr>
            <a:xfrm>
              <a:off x="0" y="620713"/>
              <a:ext cx="2700338" cy="144462"/>
            </a:xfrm>
            <a:prstGeom prst="rect">
              <a:avLst/>
            </a:prstGeom>
            <a:solidFill>
              <a:srgbClr val="E72762"/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700338" y="620713"/>
              <a:ext cx="6443662" cy="144462"/>
            </a:xfrm>
            <a:prstGeom prst="rect">
              <a:avLst/>
            </a:prstGeom>
            <a:gradFill>
              <a:gsLst>
                <a:gs pos="50000">
                  <a:sysClr val="window" lastClr="FFFFFF">
                    <a:lumMod val="50000"/>
                  </a:sys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0" scaled="1"/>
            </a:gra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220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EDA</a:t>
            </a:r>
            <a:endParaRPr lang="ko-KR" altLang="en-US" sz="24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6267"/>
            <a:ext cx="11582400" cy="24302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7045" y="788868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변수 존재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183" y="48752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브랜드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34" y="3884054"/>
            <a:ext cx="9700170" cy="235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456812"/>
            <a:ext cx="12192000" cy="103906"/>
            <a:chOff x="0" y="620713"/>
            <a:chExt cx="9144000" cy="144462"/>
          </a:xfrm>
        </p:grpSpPr>
        <p:sp>
          <p:nvSpPr>
            <p:cNvPr id="5" name="직사각형 4"/>
            <p:cNvSpPr/>
            <p:nvPr/>
          </p:nvSpPr>
          <p:spPr>
            <a:xfrm>
              <a:off x="0" y="620713"/>
              <a:ext cx="2700338" cy="144462"/>
            </a:xfrm>
            <a:prstGeom prst="rect">
              <a:avLst/>
            </a:prstGeom>
            <a:solidFill>
              <a:srgbClr val="E72762"/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700338" y="620713"/>
              <a:ext cx="6443662" cy="144462"/>
            </a:xfrm>
            <a:prstGeom prst="rect">
              <a:avLst/>
            </a:prstGeom>
            <a:gradFill>
              <a:gsLst>
                <a:gs pos="50000">
                  <a:sysClr val="window" lastClr="FFFFFF">
                    <a:lumMod val="50000"/>
                  </a:sys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0" scaled="1"/>
            </a:gra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220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EDA</a:t>
            </a:r>
            <a:endParaRPr lang="ko-KR" altLang="en-US" sz="24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6267"/>
            <a:ext cx="11582400" cy="24302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7045" y="788868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변수 존재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183" y="48752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라인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57884" y="4906057"/>
            <a:ext cx="226215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 c(</a:t>
            </a:r>
            <a:r>
              <a:rPr lang="en-US" altLang="ko-KR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length(), min(), max())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248 57 35384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456812"/>
            <a:ext cx="12192000" cy="103906"/>
            <a:chOff x="0" y="620713"/>
            <a:chExt cx="9144000" cy="144462"/>
          </a:xfrm>
        </p:grpSpPr>
        <p:sp>
          <p:nvSpPr>
            <p:cNvPr id="5" name="직사각형 4"/>
            <p:cNvSpPr/>
            <p:nvPr/>
          </p:nvSpPr>
          <p:spPr>
            <a:xfrm>
              <a:off x="0" y="620713"/>
              <a:ext cx="2700338" cy="144462"/>
            </a:xfrm>
            <a:prstGeom prst="rect">
              <a:avLst/>
            </a:prstGeom>
            <a:solidFill>
              <a:srgbClr val="E72762"/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700338" y="620713"/>
              <a:ext cx="6443662" cy="144462"/>
            </a:xfrm>
            <a:prstGeom prst="rect">
              <a:avLst/>
            </a:prstGeom>
            <a:gradFill>
              <a:gsLst>
                <a:gs pos="50000">
                  <a:sysClr val="window" lastClr="FFFFFF">
                    <a:lumMod val="50000"/>
                  </a:sys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0" scaled="1"/>
            </a:gra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220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EDA</a:t>
            </a:r>
            <a:endParaRPr lang="ko-KR" altLang="en-US" sz="24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6267"/>
            <a:ext cx="11582400" cy="24302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7045" y="788868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변수 존재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183" y="48752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유형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34" y="3961824"/>
            <a:ext cx="9527582" cy="27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456812"/>
            <a:ext cx="12192000" cy="103906"/>
            <a:chOff x="0" y="620713"/>
            <a:chExt cx="9144000" cy="144462"/>
          </a:xfrm>
        </p:grpSpPr>
        <p:sp>
          <p:nvSpPr>
            <p:cNvPr id="5" name="직사각형 4"/>
            <p:cNvSpPr/>
            <p:nvPr/>
          </p:nvSpPr>
          <p:spPr>
            <a:xfrm>
              <a:off x="0" y="620713"/>
              <a:ext cx="2700338" cy="144462"/>
            </a:xfrm>
            <a:prstGeom prst="rect">
              <a:avLst/>
            </a:prstGeom>
            <a:solidFill>
              <a:srgbClr val="E72762"/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700338" y="620713"/>
              <a:ext cx="6443662" cy="144462"/>
            </a:xfrm>
            <a:prstGeom prst="rect">
              <a:avLst/>
            </a:prstGeom>
            <a:gradFill>
              <a:gsLst>
                <a:gs pos="50000">
                  <a:sysClr val="window" lastClr="FFFFFF">
                    <a:lumMod val="50000"/>
                  </a:sys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0" scaled="1"/>
            </a:gra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220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EDA</a:t>
            </a:r>
            <a:endParaRPr lang="ko-KR" altLang="en-US" sz="24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6267"/>
            <a:ext cx="11582400" cy="24302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7045" y="788868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변수 존재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183" y="48752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유형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34" y="3961824"/>
            <a:ext cx="9527582" cy="27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456812"/>
            <a:ext cx="12192000" cy="103906"/>
            <a:chOff x="0" y="620713"/>
            <a:chExt cx="9144000" cy="144462"/>
          </a:xfrm>
        </p:grpSpPr>
        <p:sp>
          <p:nvSpPr>
            <p:cNvPr id="5" name="직사각형 4"/>
            <p:cNvSpPr/>
            <p:nvPr/>
          </p:nvSpPr>
          <p:spPr>
            <a:xfrm>
              <a:off x="0" y="620713"/>
              <a:ext cx="2700338" cy="144462"/>
            </a:xfrm>
            <a:prstGeom prst="rect">
              <a:avLst/>
            </a:prstGeom>
            <a:solidFill>
              <a:srgbClr val="E72762"/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700338" y="620713"/>
              <a:ext cx="6443662" cy="144462"/>
            </a:xfrm>
            <a:prstGeom prst="rect">
              <a:avLst/>
            </a:prstGeom>
            <a:gradFill>
              <a:gsLst>
                <a:gs pos="50000">
                  <a:sysClr val="window" lastClr="FFFFFF">
                    <a:lumMod val="50000"/>
                  </a:sys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0" scaled="1"/>
            </a:gra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220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EDA</a:t>
            </a:r>
            <a:endParaRPr lang="ko-KR" altLang="en-US" sz="24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6267"/>
            <a:ext cx="11582400" cy="24302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7045" y="788868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변수 존재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183" y="487528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자재코드</a:t>
            </a:r>
            <a:endParaRPr lang="en-US" altLang="ko-KR" dirty="0" smtClean="0"/>
          </a:p>
          <a:p>
            <a:r>
              <a:rPr lang="en-US" altLang="ko-KR" dirty="0" smtClean="0"/>
              <a:t>Top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665" y="3646503"/>
            <a:ext cx="8546212" cy="15326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599" y="5170917"/>
            <a:ext cx="8664278" cy="16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1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178</Words>
  <Application>Microsoft Office PowerPoint</Application>
  <PresentationFormat>와이드스크린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Lucida Console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50</cp:revision>
  <dcterms:created xsi:type="dcterms:W3CDTF">2017-12-13T01:08:38Z</dcterms:created>
  <dcterms:modified xsi:type="dcterms:W3CDTF">2017-12-18T07:52:34Z</dcterms:modified>
</cp:coreProperties>
</file>