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handoutMasterIdLst>
    <p:handoutMasterId r:id="rId26"/>
  </p:handoutMasterIdLst>
  <p:sldIdLst>
    <p:sldId id="291" r:id="rId3"/>
    <p:sldId id="292" r:id="rId4"/>
    <p:sldId id="293" r:id="rId5"/>
    <p:sldId id="296" r:id="rId6"/>
    <p:sldId id="298" r:id="rId7"/>
    <p:sldId id="299" r:id="rId8"/>
    <p:sldId id="297" r:id="rId9"/>
    <p:sldId id="302" r:id="rId10"/>
    <p:sldId id="300" r:id="rId11"/>
    <p:sldId id="301" r:id="rId12"/>
    <p:sldId id="303" r:id="rId13"/>
    <p:sldId id="304" r:id="rId14"/>
    <p:sldId id="305" r:id="rId15"/>
    <p:sldId id="313" r:id="rId16"/>
    <p:sldId id="306" r:id="rId17"/>
    <p:sldId id="314" r:id="rId18"/>
    <p:sldId id="307" r:id="rId19"/>
    <p:sldId id="315" r:id="rId20"/>
    <p:sldId id="308" r:id="rId21"/>
    <p:sldId id="311" r:id="rId22"/>
    <p:sldId id="309" r:id="rId23"/>
    <p:sldId id="316"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333399"/>
    <a:srgbClr val="3366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9E5B5-9550-4FB1-8D4D-52C9CAB77A16}" type="datetimeFigureOut">
              <a:rPr lang="ko-KR" altLang="en-US" smtClean="0"/>
              <a:t>2019-03-28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2815F-7E94-4391-9E39-2301614F250B}" type="slidenum">
              <a:rPr lang="ko-KR" altLang="en-US" smtClean="0"/>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p14="http://schemas.microsoft.com/office/powerpoint/2010/main"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p14="http://schemas.microsoft.com/office/powerpoint/2010/main" val="56846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22</a:t>
            </a:fld>
            <a:endParaRPr lang="en-GB"/>
          </a:p>
        </p:txBody>
      </p:sp>
    </p:spTree>
    <p:extLst>
      <p:ext uri="{BB962C8B-B14F-4D97-AF65-F5344CB8AC3E}">
        <p14:creationId xmlns:p14="http://schemas.microsoft.com/office/powerpoint/2010/main" val="313857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a16="http://schemas.microsoft.com/office/drawing/2014/main"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a16="http://schemas.microsoft.com/office/drawing/2014/main"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8" name="바닥글 개체 틀 7">
            <a:extLst>
              <a:ext uri="{FF2B5EF4-FFF2-40B4-BE49-F238E27FC236}">
                <a16:creationId xmlns:a16="http://schemas.microsoft.com/office/drawing/2014/main"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4" name="바닥글 개체 틀 3">
            <a:extLst>
              <a:ext uri="{FF2B5EF4-FFF2-40B4-BE49-F238E27FC236}">
                <a16:creationId xmlns:a16="http://schemas.microsoft.com/office/drawing/2014/main"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3" name="바닥글 개체 틀 2">
            <a:extLst>
              <a:ext uri="{FF2B5EF4-FFF2-40B4-BE49-F238E27FC236}">
                <a16:creationId xmlns:a16="http://schemas.microsoft.com/office/drawing/2014/main"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p14="http://schemas.microsoft.com/office/powerpoint/2010/main"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a16="http://schemas.microsoft.com/office/drawing/2014/main"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p14="http://schemas.microsoft.com/office/powerpoint/2010/main" val="238949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a16="http://schemas.microsoft.com/office/drawing/2014/main"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a16="http://schemas.microsoft.com/office/drawing/2014/main" id="{28A348BE-00AB-4F7B-A528-7EE3C1D86195}"/>
              </a:ext>
            </a:extLst>
          </p:cNvPr>
          <p:cNvGraphicFramePr>
            <a:graphicFrameLocks noGrp="1"/>
          </p:cNvGraphicFramePr>
          <p:nvPr>
            <p:extLst>
              <p:ext uri="{D42A27DB-BD31-4B8C-83A1-F6EECF244321}">
                <p14:modId xmlns:p14="http://schemas.microsoft.com/office/powerpoint/2010/main"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a16="http://schemas.microsoft.com/office/drawing/2014/main" val="2751876990"/>
                    </a:ext>
                  </a:extLst>
                </a:gridCol>
                <a:gridCol w="749619">
                  <a:extLst>
                    <a:ext uri="{9D8B030D-6E8A-4147-A177-3AD203B41FA5}">
                      <a16:colId xmlns:a16="http://schemas.microsoft.com/office/drawing/2014/main" val="2090872342"/>
                    </a:ext>
                  </a:extLst>
                </a:gridCol>
                <a:gridCol w="749619">
                  <a:extLst>
                    <a:ext uri="{9D8B030D-6E8A-4147-A177-3AD203B41FA5}">
                      <a16:colId xmlns:a16="http://schemas.microsoft.com/office/drawing/2014/main" val="2495758692"/>
                    </a:ext>
                  </a:extLst>
                </a:gridCol>
                <a:gridCol w="474731">
                  <a:extLst>
                    <a:ext uri="{9D8B030D-6E8A-4147-A177-3AD203B41FA5}">
                      <a16:colId xmlns:a16="http://schemas.microsoft.com/office/drawing/2014/main" val="2541303821"/>
                    </a:ext>
                  </a:extLst>
                </a:gridCol>
                <a:gridCol w="547405">
                  <a:extLst>
                    <a:ext uri="{9D8B030D-6E8A-4147-A177-3AD203B41FA5}">
                      <a16:colId xmlns:a16="http://schemas.microsoft.com/office/drawing/2014/main" val="2463365394"/>
                    </a:ext>
                  </a:extLst>
                </a:gridCol>
                <a:gridCol w="547405">
                  <a:extLst>
                    <a:ext uri="{9D8B030D-6E8A-4147-A177-3AD203B41FA5}">
                      <a16:colId xmlns:a16="http://schemas.microsoft.com/office/drawing/2014/main" val="1046822258"/>
                    </a:ext>
                  </a:extLst>
                </a:gridCol>
              </a:tblGrid>
              <a:tr h="341842">
                <a:tc>
                  <a:txBody>
                    <a:bodyPr/>
                    <a:lstStyle/>
                    <a:p>
                      <a:pPr algn="r" fontAlgn="ct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260455766"/>
                  </a:ext>
                </a:extLst>
              </a:tr>
            </a:tbl>
          </a:graphicData>
        </a:graphic>
      </p:graphicFrame>
      <p:sp>
        <p:nvSpPr>
          <p:cNvPr id="7" name="사각형: 둥근 모서리 6">
            <a:extLst>
              <a:ext uri="{FF2B5EF4-FFF2-40B4-BE49-F238E27FC236}">
                <a16:creationId xmlns:a16="http://schemas.microsoft.com/office/drawing/2014/main"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188973C-F06D-44E7-9D2B-5541554B2111}"/>
              </a:ext>
            </a:extLst>
          </p:cNvPr>
          <p:cNvSpPr txBox="1"/>
          <p:nvPr/>
        </p:nvSpPr>
        <p:spPr>
          <a:xfrm>
            <a:off x="3531888" y="5371926"/>
            <a:ext cx="1483098" cy="246221"/>
          </a:xfrm>
          <a:prstGeom prst="rect">
            <a:avLst/>
          </a:prstGeom>
          <a:noFill/>
        </p:spPr>
        <p:txBody>
          <a:bodyPr wrap="none" rtlCol="0">
            <a:spAutoFit/>
          </a:bodyPr>
          <a:lstStyle/>
          <a:p>
            <a:r>
              <a:rPr lang="en-US" altLang="ko-KR" sz="1000" dirty="0"/>
              <a:t>“15 Bars without Soju”</a:t>
            </a:r>
            <a:endParaRPr lang="ko-KR" altLang="en-US" sz="1000" dirty="0"/>
          </a:p>
        </p:txBody>
      </p:sp>
      <p:graphicFrame>
        <p:nvGraphicFramePr>
          <p:cNvPr id="10" name="표 9">
            <a:extLst>
              <a:ext uri="{FF2B5EF4-FFF2-40B4-BE49-F238E27FC236}">
                <a16:creationId xmlns:a16="http://schemas.microsoft.com/office/drawing/2014/main" id="{ED8840A1-21B3-4341-A195-07A844848878}"/>
              </a:ext>
            </a:extLst>
          </p:cNvPr>
          <p:cNvGraphicFramePr>
            <a:graphicFrameLocks noGrp="1"/>
          </p:cNvGraphicFramePr>
          <p:nvPr>
            <p:extLst>
              <p:ext uri="{D42A27DB-BD31-4B8C-83A1-F6EECF244321}">
                <p14:modId xmlns:p14="http://schemas.microsoft.com/office/powerpoint/2010/main"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a16="http://schemas.microsoft.com/office/drawing/2014/main" val="3563761781"/>
                    </a:ext>
                  </a:extLst>
                </a:gridCol>
                <a:gridCol w="972484">
                  <a:extLst>
                    <a:ext uri="{9D8B030D-6E8A-4147-A177-3AD203B41FA5}">
                      <a16:colId xmlns:a16="http://schemas.microsoft.com/office/drawing/2014/main" val="3195022376"/>
                    </a:ext>
                  </a:extLst>
                </a:gridCol>
                <a:gridCol w="776119">
                  <a:extLst>
                    <a:ext uri="{9D8B030D-6E8A-4147-A177-3AD203B41FA5}">
                      <a16:colId xmlns:a16="http://schemas.microsoft.com/office/drawing/2014/main" val="2494336739"/>
                    </a:ext>
                  </a:extLst>
                </a:gridCol>
                <a:gridCol w="676833">
                  <a:extLst>
                    <a:ext uri="{9D8B030D-6E8A-4147-A177-3AD203B41FA5}">
                      <a16:colId xmlns:a16="http://schemas.microsoft.com/office/drawing/2014/main" val="446282648"/>
                    </a:ext>
                  </a:extLst>
                </a:gridCol>
                <a:gridCol w="551071">
                  <a:extLst>
                    <a:ext uri="{9D8B030D-6E8A-4147-A177-3AD203B41FA5}">
                      <a16:colId xmlns:a16="http://schemas.microsoft.com/office/drawing/2014/main" val="1055044693"/>
                    </a:ext>
                  </a:extLst>
                </a:gridCol>
                <a:gridCol w="577547">
                  <a:extLst>
                    <a:ext uri="{9D8B030D-6E8A-4147-A177-3AD203B41FA5}">
                      <a16:colId xmlns:a16="http://schemas.microsoft.com/office/drawing/2014/main" val="431795144"/>
                    </a:ext>
                  </a:extLst>
                </a:gridCol>
                <a:gridCol w="533420">
                  <a:extLst>
                    <a:ext uri="{9D8B030D-6E8A-4147-A177-3AD203B41FA5}">
                      <a16:colId xmlns:a16="http://schemas.microsoft.com/office/drawing/2014/main"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3905164173"/>
                  </a:ext>
                </a:extLst>
              </a:tr>
            </a:tbl>
          </a:graphicData>
        </a:graphic>
      </p:graphicFrame>
      <p:sp>
        <p:nvSpPr>
          <p:cNvPr id="20" name="사각형: 둥근 모서리 19">
            <a:extLst>
              <a:ext uri="{FF2B5EF4-FFF2-40B4-BE49-F238E27FC236}">
                <a16:creationId xmlns:a16="http://schemas.microsoft.com/office/drawing/2014/main"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a16="http://schemas.microsoft.com/office/drawing/2014/main" id="{676061FB-6B3B-4FC3-852D-4148C07A9E9D}"/>
              </a:ext>
            </a:extLst>
          </p:cNvPr>
          <p:cNvSpPr/>
          <p:nvPr/>
        </p:nvSpPr>
        <p:spPr>
          <a:xfrm>
            <a:off x="302813" y="5693274"/>
            <a:ext cx="11586375" cy="108852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p14="http://schemas.microsoft.com/office/powerpoint/2010/main" val="17230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a16="http://schemas.microsoft.com/office/drawing/2014/main" id="{262F4E19-1D40-40D2-AF86-7282334E73E9}"/>
              </a:ext>
            </a:extLst>
          </p:cNvPr>
          <p:cNvGraphicFramePr>
            <a:graphicFrameLocks noGrp="1"/>
          </p:cNvGraphicFramePr>
          <p:nvPr>
            <p:extLst>
              <p:ext uri="{D42A27DB-BD31-4B8C-83A1-F6EECF244321}">
                <p14:modId xmlns:p14="http://schemas.microsoft.com/office/powerpoint/2010/main"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a16="http://schemas.microsoft.com/office/drawing/2014/main" val="4053455936"/>
                    </a:ext>
                  </a:extLst>
                </a:gridCol>
                <a:gridCol w="828878">
                  <a:extLst>
                    <a:ext uri="{9D8B030D-6E8A-4147-A177-3AD203B41FA5}">
                      <a16:colId xmlns:a16="http://schemas.microsoft.com/office/drawing/2014/main" val="1690385246"/>
                    </a:ext>
                  </a:extLst>
                </a:gridCol>
                <a:gridCol w="622082">
                  <a:extLst>
                    <a:ext uri="{9D8B030D-6E8A-4147-A177-3AD203B41FA5}">
                      <a16:colId xmlns:a16="http://schemas.microsoft.com/office/drawing/2014/main" val="2093589643"/>
                    </a:ext>
                  </a:extLst>
                </a:gridCol>
                <a:gridCol w="476218">
                  <a:extLst>
                    <a:ext uri="{9D8B030D-6E8A-4147-A177-3AD203B41FA5}">
                      <a16:colId xmlns:a16="http://schemas.microsoft.com/office/drawing/2014/main" val="2640325571"/>
                    </a:ext>
                  </a:extLst>
                </a:gridCol>
                <a:gridCol w="592540">
                  <a:extLst>
                    <a:ext uri="{9D8B030D-6E8A-4147-A177-3AD203B41FA5}">
                      <a16:colId xmlns:a16="http://schemas.microsoft.com/office/drawing/2014/main" val="3526522968"/>
                    </a:ext>
                  </a:extLst>
                </a:gridCol>
                <a:gridCol w="596233">
                  <a:extLst>
                    <a:ext uri="{9D8B030D-6E8A-4147-A177-3AD203B41FA5}">
                      <a16:colId xmlns:a16="http://schemas.microsoft.com/office/drawing/2014/main" val="1459828520"/>
                    </a:ext>
                  </a:extLst>
                </a:gridCol>
                <a:gridCol w="664550">
                  <a:extLst>
                    <a:ext uri="{9D8B030D-6E8A-4147-A177-3AD203B41FA5}">
                      <a16:colId xmlns:a16="http://schemas.microsoft.com/office/drawing/2014/main"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2073295806"/>
                  </a:ext>
                </a:extLst>
              </a:tr>
            </a:tbl>
          </a:graphicData>
        </a:graphic>
      </p:graphicFrame>
      <p:grpSp>
        <p:nvGrpSpPr>
          <p:cNvPr id="8" name="그룹 7">
            <a:extLst>
              <a:ext uri="{FF2B5EF4-FFF2-40B4-BE49-F238E27FC236}">
                <a16:creationId xmlns:a16="http://schemas.microsoft.com/office/drawing/2014/main"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a16="http://schemas.microsoft.com/office/drawing/2014/main"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a16="http://schemas.microsoft.com/office/drawing/2014/main"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a16="http://schemas.microsoft.com/office/drawing/2014/main"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a16="http://schemas.microsoft.com/office/drawing/2014/main"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a16="http://schemas.microsoft.com/office/drawing/2014/main"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a16="http://schemas.microsoft.com/office/drawing/2014/main"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a16="http://schemas.microsoft.com/office/drawing/2014/main" id="{062DEA51-3B9D-4C0C-B75B-C51DF71AAA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a16="http://schemas.microsoft.com/office/drawing/2014/main"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2460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843307" cy="646331"/>
          </a:xfrm>
          <a:prstGeom prst="rect">
            <a:avLst/>
          </a:prstGeom>
          <a:noFill/>
        </p:spPr>
        <p:txBody>
          <a:bodyPr wrap="none" rtlCol="0">
            <a:spAutoFit/>
          </a:bodyPr>
          <a:lstStyle/>
          <a:p>
            <a:r>
              <a:rPr lang="en-US" altLang="ko-KR" dirty="0"/>
              <a:t>As there seems to be </a:t>
            </a:r>
            <a:r>
              <a:rPr lang="en-US" altLang="ko-KR" dirty="0" err="1"/>
              <a:t>multicollinearity</a:t>
            </a:r>
            <a:r>
              <a:rPr lang="en-US" altLang="ko-KR" dirty="0"/>
              <a:t> among variables, a careful selection of variables is needed to study the true </a:t>
            </a:r>
            <a:br>
              <a:rPr lang="en-US" altLang="ko-KR" dirty="0"/>
            </a:br>
            <a:r>
              <a:rPr lang="en-US" altLang="ko-KR" dirty="0"/>
              <a:t>effect of variables to beer demand.</a:t>
            </a:r>
            <a:endParaRPr lang="ko-KR" altLang="en-US" dirty="0"/>
          </a:p>
        </p:txBody>
      </p:sp>
      <p:grpSp>
        <p:nvGrpSpPr>
          <p:cNvPr id="20" name="그룹 19"/>
          <p:cNvGrpSpPr/>
          <p:nvPr/>
        </p:nvGrpSpPr>
        <p:grpSpPr>
          <a:xfrm>
            <a:off x="329128" y="2143760"/>
            <a:ext cx="11533744" cy="707886"/>
            <a:chOff x="188820" y="2570480"/>
            <a:chExt cx="11533744" cy="707886"/>
          </a:xfrm>
        </p:grpSpPr>
        <p:sp>
          <p:nvSpPr>
            <p:cNvPr id="5" name="TextBox 4"/>
            <p:cNvSpPr txBox="1"/>
            <p:nvPr/>
          </p:nvSpPr>
          <p:spPr>
            <a:xfrm>
              <a:off x="188820" y="2724368"/>
              <a:ext cx="2457724" cy="400110"/>
            </a:xfrm>
            <a:prstGeom prst="rect">
              <a:avLst/>
            </a:prstGeom>
            <a:noFill/>
          </p:spPr>
          <p:txBody>
            <a:bodyPr wrap="none" rtlCol="0">
              <a:spAutoFit/>
            </a:bodyPr>
            <a:lstStyle/>
            <a:p>
              <a:pPr algn="ctr"/>
              <a:r>
                <a:rPr lang="en-US" altLang="ko-KR" sz="2000" b="1" i="1" dirty="0">
                  <a:latin typeface="Georgia" pitchFamily="18" charset="0"/>
                </a:rPr>
                <a:t>Demand for Beer</a:t>
              </a:r>
              <a:endParaRPr lang="ko-KR" altLang="en-US" sz="2000" b="1" i="1" dirty="0">
                <a:latin typeface="Georgia" pitchFamily="18" charset="0"/>
              </a:endParaRPr>
            </a:p>
          </p:txBody>
        </p:sp>
        <p:sp>
          <p:nvSpPr>
            <p:cNvPr id="7" name="TextBox 6"/>
            <p:cNvSpPr txBox="1"/>
            <p:nvPr/>
          </p:nvSpPr>
          <p:spPr>
            <a:xfrm>
              <a:off x="3259578" y="2570480"/>
              <a:ext cx="2034531" cy="707886"/>
            </a:xfrm>
            <a:prstGeom prst="rect">
              <a:avLst/>
            </a:prstGeom>
            <a:noFill/>
          </p:spPr>
          <p:txBody>
            <a:bodyPr wrap="none" rtlCol="0">
              <a:spAutoFit/>
            </a:bodyPr>
            <a:lstStyle/>
            <a:p>
              <a:pPr algn="ctr"/>
              <a:r>
                <a:rPr lang="en-US" altLang="ko-KR" sz="2000" b="1" i="1" dirty="0">
                  <a:latin typeface="Georgia" pitchFamily="18" charset="0"/>
                </a:rPr>
                <a:t>Demand for</a:t>
              </a:r>
            </a:p>
            <a:p>
              <a:pPr algn="ctr"/>
              <a:r>
                <a:rPr lang="en-US" altLang="ko-KR" sz="2000" b="1" i="1" dirty="0">
                  <a:latin typeface="Georgia" pitchFamily="18" charset="0"/>
                </a:rPr>
                <a:t>other product</a:t>
              </a:r>
              <a:endParaRPr lang="ko-KR" altLang="en-US" sz="2000" b="1" i="1" dirty="0">
                <a:latin typeface="Georgia" pitchFamily="18" charset="0"/>
              </a:endParaRPr>
            </a:p>
          </p:txBody>
        </p:sp>
        <p:sp>
          <p:nvSpPr>
            <p:cNvPr id="8" name="TextBox 7"/>
            <p:cNvSpPr txBox="1"/>
            <p:nvPr/>
          </p:nvSpPr>
          <p:spPr>
            <a:xfrm>
              <a:off x="5907143" y="2570480"/>
              <a:ext cx="2568332" cy="707886"/>
            </a:xfrm>
            <a:prstGeom prst="rect">
              <a:avLst/>
            </a:prstGeom>
            <a:noFill/>
          </p:spPr>
          <p:txBody>
            <a:bodyPr wrap="none" rtlCol="0">
              <a:spAutoFit/>
            </a:bodyPr>
            <a:lstStyle/>
            <a:p>
              <a:pPr algn="ctr"/>
              <a:r>
                <a:rPr lang="en-US" altLang="ko-KR" sz="2000" b="1" i="1" dirty="0">
                  <a:latin typeface="Georgia" pitchFamily="18" charset="0"/>
                </a:rPr>
                <a:t>Characteristics of</a:t>
              </a:r>
            </a:p>
            <a:p>
              <a:pPr algn="ctr"/>
              <a:r>
                <a:rPr lang="en-US" altLang="ko-KR" sz="2000" b="1" i="1" dirty="0">
                  <a:latin typeface="Georgia" pitchFamily="18" charset="0"/>
                </a:rPr>
                <a:t>Bar</a:t>
              </a:r>
              <a:endParaRPr lang="ko-KR" altLang="en-US" sz="2000" b="1" i="1" dirty="0">
                <a:latin typeface="Georgia" pitchFamily="18" charset="0"/>
              </a:endParaRPr>
            </a:p>
          </p:txBody>
        </p:sp>
        <p:sp>
          <p:nvSpPr>
            <p:cNvPr id="9" name="TextBox 8"/>
            <p:cNvSpPr txBox="1"/>
            <p:nvPr/>
          </p:nvSpPr>
          <p:spPr>
            <a:xfrm>
              <a:off x="9088510" y="2570480"/>
              <a:ext cx="2634054" cy="707886"/>
            </a:xfrm>
            <a:prstGeom prst="rect">
              <a:avLst/>
            </a:prstGeom>
            <a:noFill/>
          </p:spPr>
          <p:txBody>
            <a:bodyPr wrap="none" rtlCol="0">
              <a:spAutoFit/>
            </a:bodyPr>
            <a:lstStyle/>
            <a:p>
              <a:pPr algn="ctr"/>
              <a:r>
                <a:rPr lang="en-US" altLang="ko-KR" sz="2000" b="1" i="1" dirty="0">
                  <a:latin typeface="Georgia" pitchFamily="18" charset="0"/>
                </a:rPr>
                <a:t>Characteristics of </a:t>
              </a:r>
            </a:p>
            <a:p>
              <a:pPr algn="ctr"/>
              <a:r>
                <a:rPr lang="en-US" altLang="ko-KR" sz="2000" b="1" i="1" dirty="0">
                  <a:latin typeface="Georgia" pitchFamily="18" charset="0"/>
                </a:rPr>
                <a:t>Dates</a:t>
              </a:r>
              <a:endParaRPr lang="ko-KR" altLang="en-US" sz="2000" b="1" i="1" dirty="0">
                <a:latin typeface="Georgia" pitchFamily="18" charset="0"/>
              </a:endParaRPr>
            </a:p>
          </p:txBody>
        </p:sp>
        <p:sp>
          <p:nvSpPr>
            <p:cNvPr id="10" name="TextBox 9"/>
            <p:cNvSpPr txBox="1"/>
            <p:nvPr/>
          </p:nvSpPr>
          <p:spPr>
            <a:xfrm>
              <a:off x="2770158"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1" name="TextBox 10"/>
            <p:cNvSpPr txBox="1"/>
            <p:nvPr/>
          </p:nvSpPr>
          <p:spPr>
            <a:xfrm>
              <a:off x="5417723"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2" name="TextBox 11"/>
            <p:cNvSpPr txBox="1"/>
            <p:nvPr/>
          </p:nvSpPr>
          <p:spPr>
            <a:xfrm>
              <a:off x="8599089"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grpSp>
      <p:graphicFrame>
        <p:nvGraphicFramePr>
          <p:cNvPr id="15" name="표 14"/>
          <p:cNvGraphicFramePr>
            <a:graphicFrameLocks noGrp="1"/>
          </p:cNvGraphicFramePr>
          <p:nvPr/>
        </p:nvGraphicFramePr>
        <p:xfrm>
          <a:off x="1136227" y="3049692"/>
          <a:ext cx="914718" cy="274320"/>
        </p:xfrm>
        <a:graphic>
          <a:graphicData uri="http://schemas.openxmlformats.org/drawingml/2006/table">
            <a:tbl>
              <a:tblPr firstRow="1" bandRow="1">
                <a:tableStyleId>{2D5ABB26-0587-4C30-8999-92F81FD0307C}</a:tableStyleId>
              </a:tblPr>
              <a:tblGrid>
                <a:gridCol w="914718">
                  <a:extLst>
                    <a:ext uri="{9D8B030D-6E8A-4147-A177-3AD203B41FA5}">
                      <a16:colId xmlns:a16="http://schemas.microsoft.com/office/drawing/2014/main" val="20000"/>
                    </a:ext>
                  </a:extLst>
                </a:gridCol>
              </a:tblGrid>
              <a:tr h="194735">
                <a:tc>
                  <a:txBody>
                    <a:bodyPr/>
                    <a:lstStyle/>
                    <a:p>
                      <a:pPr algn="ctr" latinLnBrk="1"/>
                      <a:r>
                        <a:rPr lang="en-US" altLang="ko-KR" sz="1200" b="1" dirty="0"/>
                        <a:t>Beer</a:t>
                      </a:r>
                      <a:r>
                        <a:rPr lang="en-US" altLang="ko-KR" sz="1200" b="1" baseline="0" dirty="0"/>
                        <a:t> Units</a:t>
                      </a:r>
                      <a:endParaRPr lang="ko-KR" altLang="en-US" sz="1200" b="1" dirty="0"/>
                    </a:p>
                  </a:txBody>
                  <a:tcPr/>
                </a:tc>
                <a:extLst>
                  <a:ext uri="{0D108BD9-81ED-4DB2-BD59-A6C34878D82A}">
                    <a16:rowId xmlns:a16="http://schemas.microsoft.com/office/drawing/2014/main" val="10000"/>
                  </a:ext>
                </a:extLst>
              </a:tr>
            </a:tbl>
          </a:graphicData>
        </a:graphic>
      </p:graphicFrame>
      <p:graphicFrame>
        <p:nvGraphicFramePr>
          <p:cNvPr id="16" name="표 15"/>
          <p:cNvGraphicFramePr>
            <a:graphicFrameLocks noGrp="1"/>
          </p:cNvGraphicFramePr>
          <p:nvPr/>
        </p:nvGraphicFramePr>
        <p:xfrm>
          <a:off x="3288772" y="3049692"/>
          <a:ext cx="2167148" cy="1097280"/>
        </p:xfrm>
        <a:graphic>
          <a:graphicData uri="http://schemas.openxmlformats.org/drawingml/2006/table">
            <a:tbl>
              <a:tblPr firstRow="1" bandRow="1">
                <a:tableStyleId>{2D5ABB26-0587-4C30-8999-92F81FD0307C}</a:tableStyleId>
              </a:tblPr>
              <a:tblGrid>
                <a:gridCol w="2167148">
                  <a:extLst>
                    <a:ext uri="{9D8B030D-6E8A-4147-A177-3AD203B41FA5}">
                      <a16:colId xmlns:a16="http://schemas.microsoft.com/office/drawing/2014/main" val="20000"/>
                    </a:ext>
                  </a:extLst>
                </a:gridCol>
              </a:tblGrid>
              <a:tr h="194735">
                <a:tc>
                  <a:txBody>
                    <a:bodyPr/>
                    <a:lstStyle/>
                    <a:p>
                      <a:pPr algn="ctr" latinLnBrk="1"/>
                      <a:r>
                        <a:rPr lang="en-US" altLang="ko-KR" sz="1200" b="1" dirty="0" err="1"/>
                        <a:t>Soju</a:t>
                      </a:r>
                      <a:r>
                        <a:rPr lang="en-US" altLang="ko-KR" sz="1200" b="1" dirty="0"/>
                        <a:t> Units</a:t>
                      </a:r>
                      <a:endParaRPr lang="ko-KR" altLang="en-US" sz="1200" b="1"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Spirits Units</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Food Revenue</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Non Alcoholic</a:t>
                      </a:r>
                      <a:r>
                        <a:rPr lang="en-US" altLang="ko-KR" sz="1200" baseline="0" dirty="0"/>
                        <a:t> Revenue</a:t>
                      </a:r>
                      <a:endParaRPr lang="ko-KR" altLang="en-US" sz="1200" dirty="0"/>
                    </a:p>
                  </a:txBody>
                  <a:tcPr/>
                </a:tc>
                <a:extLst>
                  <a:ext uri="{0D108BD9-81ED-4DB2-BD59-A6C34878D82A}">
                    <a16:rowId xmlns:a16="http://schemas.microsoft.com/office/drawing/2014/main" val="10003"/>
                  </a:ext>
                </a:extLst>
              </a:tr>
            </a:tbl>
          </a:graphicData>
        </a:graphic>
      </p:graphicFrame>
      <p:graphicFrame>
        <p:nvGraphicFramePr>
          <p:cNvPr id="17" name="표 16"/>
          <p:cNvGraphicFramePr>
            <a:graphicFrameLocks noGrp="1"/>
          </p:cNvGraphicFramePr>
          <p:nvPr/>
        </p:nvGraphicFramePr>
        <p:xfrm>
          <a:off x="6748252" y="3049692"/>
          <a:ext cx="1100348" cy="134112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Bar 1</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Bar 147</a:t>
                      </a:r>
                      <a:endParaRPr lang="ko-KR" altLang="en-US" sz="1200" dirty="0"/>
                    </a:p>
                  </a:txBody>
                  <a:tcPr/>
                </a:tc>
                <a:extLst>
                  <a:ext uri="{0D108BD9-81ED-4DB2-BD59-A6C34878D82A}">
                    <a16:rowId xmlns:a16="http://schemas.microsoft.com/office/drawing/2014/main" val="10003"/>
                  </a:ext>
                </a:extLst>
              </a:tr>
              <a:tr h="194735">
                <a:tc>
                  <a:txBody>
                    <a:bodyPr/>
                    <a:lstStyle/>
                    <a:p>
                      <a:pPr algn="ctr" latinLnBrk="1"/>
                      <a:r>
                        <a:rPr lang="en-US" altLang="ko-KR" sz="1000" dirty="0"/>
                        <a:t>(in dummy)</a:t>
                      </a:r>
                      <a:endParaRPr lang="ko-KR" altLang="en-US" sz="1000" dirty="0"/>
                    </a:p>
                  </a:txBody>
                  <a:tcPr/>
                </a:tc>
                <a:extLst>
                  <a:ext uri="{0D108BD9-81ED-4DB2-BD59-A6C34878D82A}">
                    <a16:rowId xmlns:a16="http://schemas.microsoft.com/office/drawing/2014/main" val="10004"/>
                  </a:ext>
                </a:extLst>
              </a:tr>
            </a:tbl>
          </a:graphicData>
        </a:graphic>
      </p:graphicFrame>
      <p:graphicFrame>
        <p:nvGraphicFramePr>
          <p:cNvPr id="18" name="표 17"/>
          <p:cNvGraphicFramePr>
            <a:graphicFrameLocks noGrp="1"/>
          </p:cNvGraphicFramePr>
          <p:nvPr/>
        </p:nvGraphicFramePr>
        <p:xfrm>
          <a:off x="10070572" y="3049692"/>
          <a:ext cx="1100348" cy="79248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Month</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Day</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000" dirty="0"/>
                        <a:t>(in dummies)</a:t>
                      </a:r>
                      <a:endParaRPr lang="ko-KR" altLang="en-US" sz="1000" dirty="0"/>
                    </a:p>
                  </a:txBody>
                  <a:tcPr/>
                </a:tc>
                <a:extLst>
                  <a:ext uri="{0D108BD9-81ED-4DB2-BD59-A6C34878D82A}">
                    <a16:rowId xmlns:a16="http://schemas.microsoft.com/office/drawing/2014/main" val="10002"/>
                  </a:ext>
                </a:extLst>
              </a:tr>
            </a:tbl>
          </a:graphicData>
        </a:graphic>
      </p:graphicFrame>
      <p:sp>
        <p:nvSpPr>
          <p:cNvPr id="19" name="직사각형 18">
            <a:extLst>
              <a:ext uri="{FF2B5EF4-FFF2-40B4-BE49-F238E27FC236}">
                <a16:creationId xmlns:a16="http://schemas.microsoft.com/office/drawing/2014/main" id="{676061FB-6B3B-4FC3-852D-4148C07A9E9D}"/>
              </a:ext>
            </a:extLst>
          </p:cNvPr>
          <p:cNvSpPr/>
          <p:nvPr/>
        </p:nvSpPr>
        <p:spPr>
          <a:xfrm>
            <a:off x="302813" y="5038725"/>
            <a:ext cx="11586375" cy="1671399"/>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are</a:t>
            </a:r>
            <a:r>
              <a:rPr lang="ko-KR" altLang="en-US" sz="1400" dirty="0">
                <a:solidFill>
                  <a:schemeClr val="tx1"/>
                </a:solidFill>
              </a:rPr>
              <a:t> </a:t>
            </a:r>
            <a:r>
              <a:rPr lang="en-US" altLang="ko-KR" sz="1400" dirty="0">
                <a:solidFill>
                  <a:schemeClr val="tx1"/>
                </a:solidFill>
              </a:rPr>
              <a:t>three types of variables/features explaining demand for beer given dataset; units, volume, revenue explains Demands, </a:t>
            </a:r>
            <a:br>
              <a:rPr lang="en-US" altLang="ko-KR" sz="1400" dirty="0">
                <a:solidFill>
                  <a:schemeClr val="tx1"/>
                </a:solidFill>
              </a:rPr>
            </a:br>
            <a:r>
              <a:rPr lang="en-US" altLang="ko-KR" sz="1400" dirty="0">
                <a:solidFill>
                  <a:schemeClr val="tx1"/>
                </a:solidFill>
              </a:rPr>
              <a:t>	bar ID explains physical environment which customers are  exposed to, and dates which explains the moment of drinking experience.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Demand related variables are highly correlated and need to carefully choose set in order to avoid duplication of effect. (multicollinearity)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For this model, demand for beer is to be explained in combination of 1) demand for other products, 2) characteristics of bar, and 3) </a:t>
            </a:r>
            <a:br>
              <a:rPr lang="en-US" altLang="ko-KR" sz="1400" dirty="0">
                <a:solidFill>
                  <a:schemeClr val="tx1"/>
                </a:solidFill>
              </a:rPr>
            </a:br>
            <a:r>
              <a:rPr lang="en-US" altLang="ko-KR" sz="1400" dirty="0">
                <a:solidFill>
                  <a:schemeClr val="tx1"/>
                </a:solidFill>
              </a:rPr>
              <a:t>	characteristics of date. What we are interested in particular from the purpose of study is the effect of Soju to Beer.</a:t>
            </a:r>
          </a:p>
        </p:txBody>
      </p:sp>
    </p:spTree>
    <p:extLst>
      <p:ext uri="{BB962C8B-B14F-4D97-AF65-F5344CB8AC3E}">
        <p14:creationId xmlns:p14="http://schemas.microsoft.com/office/powerpoint/2010/main" val="174085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33075" cy="646331"/>
          </a:xfrm>
          <a:prstGeom prst="rect">
            <a:avLst/>
          </a:prstGeom>
          <a:noFill/>
        </p:spPr>
        <p:txBody>
          <a:bodyPr wrap="none" rtlCol="0">
            <a:spAutoFit/>
          </a:bodyPr>
          <a:lstStyle/>
          <a:p>
            <a:r>
              <a:rPr lang="en-US" altLang="ko-KR" dirty="0"/>
              <a:t>For the purpose of regression models, I want to avoid right-skewed dataset. Log transform to fit the dataset for the </a:t>
            </a:r>
            <a:br>
              <a:rPr lang="en-US" altLang="ko-KR" dirty="0"/>
            </a:br>
            <a:r>
              <a:rPr lang="en-US" altLang="ko-KR" dirty="0"/>
              <a:t>appropriate model.</a:t>
            </a:r>
            <a:endParaRPr lang="ko-KR" altLang="en-US" dirty="0"/>
          </a:p>
        </p:txBody>
      </p:sp>
      <p:grpSp>
        <p:nvGrpSpPr>
          <p:cNvPr id="8" name="그룹 7">
            <a:extLst>
              <a:ext uri="{FF2B5EF4-FFF2-40B4-BE49-F238E27FC236}">
                <a16:creationId xmlns:a16="http://schemas.microsoft.com/office/drawing/2014/main" id="{6D617E3D-5AB0-4C9F-90AC-A6107936FC18}"/>
              </a:ext>
            </a:extLst>
          </p:cNvPr>
          <p:cNvGrpSpPr/>
          <p:nvPr/>
        </p:nvGrpSpPr>
        <p:grpSpPr>
          <a:xfrm>
            <a:off x="266594" y="2047850"/>
            <a:ext cx="11658813" cy="2889909"/>
            <a:chOff x="684567" y="2470760"/>
            <a:chExt cx="11658813" cy="2889909"/>
          </a:xfrm>
        </p:grpSpPr>
        <p:pic>
          <p:nvPicPr>
            <p:cNvPr id="4" name="그림 3">
              <a:extLst>
                <a:ext uri="{FF2B5EF4-FFF2-40B4-BE49-F238E27FC236}">
                  <a16:creationId xmlns:a16="http://schemas.microsoft.com/office/drawing/2014/main" id="{1FE6D431-57F5-484C-B929-4F1F5D61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67" y="2470760"/>
              <a:ext cx="5411433" cy="2889909"/>
            </a:xfrm>
            <a:prstGeom prst="rect">
              <a:avLst/>
            </a:prstGeom>
          </p:spPr>
        </p:pic>
        <p:pic>
          <p:nvPicPr>
            <p:cNvPr id="7" name="그림 6">
              <a:extLst>
                <a:ext uri="{FF2B5EF4-FFF2-40B4-BE49-F238E27FC236}">
                  <a16:creationId xmlns:a16="http://schemas.microsoft.com/office/drawing/2014/main" id="{4BF3784A-F529-4804-BDD6-74E19D5450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1947" y="2470760"/>
              <a:ext cx="5411433" cy="2889909"/>
            </a:xfrm>
            <a:prstGeom prst="rect">
              <a:avLst/>
            </a:prstGeom>
          </p:spPr>
        </p:pic>
      </p:grpSp>
      <p:sp>
        <p:nvSpPr>
          <p:cNvPr id="9" name="화살표: 오른쪽 8">
            <a:extLst>
              <a:ext uri="{FF2B5EF4-FFF2-40B4-BE49-F238E27FC236}">
                <a16:creationId xmlns:a16="http://schemas.microsoft.com/office/drawing/2014/main" id="{5E31181C-AFA4-4E14-A853-865DDBAF5200}"/>
              </a:ext>
            </a:extLst>
          </p:cNvPr>
          <p:cNvSpPr/>
          <p:nvPr/>
        </p:nvSpPr>
        <p:spPr>
          <a:xfrm>
            <a:off x="5852160" y="2994660"/>
            <a:ext cx="457200" cy="1223010"/>
          </a:xfrm>
          <a:prstGeom prst="rightArrow">
            <a:avLst>
              <a:gd name="adj1" fmla="val 50000"/>
              <a:gd name="adj2" fmla="val 675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2EB4953-EB7A-491D-8228-E8EA6FE19C7D}"/>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Regression assumes its variables to be normally distributed. It is less relevant when sample size is large, but CAN (consistent and </a:t>
            </a:r>
            <a:br>
              <a:rPr lang="en-US" altLang="ko-KR" sz="1400" dirty="0">
                <a:solidFill>
                  <a:schemeClr val="tx1"/>
                </a:solidFill>
              </a:rPr>
            </a:br>
            <a:r>
              <a:rPr lang="en-US" altLang="ko-KR" sz="1400" dirty="0">
                <a:solidFill>
                  <a:schemeClr val="tx1"/>
                </a:solidFill>
              </a:rPr>
              <a:t>	asymptotically normal) variables are always good for fit.</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Log transformation is a good way to normalize skewed observations.</a:t>
            </a:r>
          </a:p>
        </p:txBody>
      </p:sp>
    </p:spTree>
    <p:extLst>
      <p:ext uri="{BB962C8B-B14F-4D97-AF65-F5344CB8AC3E}">
        <p14:creationId xmlns:p14="http://schemas.microsoft.com/office/powerpoint/2010/main" val="174085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155892" cy="369332"/>
          </a:xfrm>
          <a:prstGeom prst="rect">
            <a:avLst/>
          </a:prstGeom>
          <a:noFill/>
        </p:spPr>
        <p:txBody>
          <a:bodyPr wrap="none" rtlCol="0">
            <a:spAutoFit/>
          </a:bodyPr>
          <a:lstStyle/>
          <a:p>
            <a:r>
              <a:rPr lang="en-US" altLang="ko-KR" dirty="0"/>
              <a:t>Bagged Ridge Regression model has been implemented to test the effect of independent variables to demand for beer</a:t>
            </a:r>
            <a:endParaRPr lang="ko-KR" altLang="en-US" dirty="0"/>
          </a:p>
        </p:txBody>
      </p:sp>
      <p:sp>
        <p:nvSpPr>
          <p:cNvPr id="3" name="TextBox 2">
            <a:extLst>
              <a:ext uri="{FF2B5EF4-FFF2-40B4-BE49-F238E27FC236}">
                <a16:creationId xmlns:a16="http://schemas.microsoft.com/office/drawing/2014/main" id="{5F3C374F-B8D0-4195-AAD4-A70DA9013270}"/>
              </a:ext>
            </a:extLst>
          </p:cNvPr>
          <p:cNvSpPr txBox="1"/>
          <p:nvPr/>
        </p:nvSpPr>
        <p:spPr>
          <a:xfrm>
            <a:off x="588276" y="3338292"/>
            <a:ext cx="2114550" cy="369332"/>
          </a:xfrm>
          <a:prstGeom prst="rect">
            <a:avLst/>
          </a:prstGeom>
          <a:noFill/>
        </p:spPr>
        <p:txBody>
          <a:bodyPr wrap="square" rtlCol="0">
            <a:spAutoFit/>
          </a:bodyPr>
          <a:lstStyle/>
          <a:p>
            <a:pPr algn="ctr"/>
            <a:r>
              <a:rPr lang="en-US" altLang="ko-KR" dirty="0"/>
              <a:t>Linear Regression</a:t>
            </a:r>
            <a:endParaRPr lang="ko-KR" altLang="en-US" dirty="0"/>
          </a:p>
        </p:txBody>
      </p:sp>
      <p:sp>
        <p:nvSpPr>
          <p:cNvPr id="16" name="TextBox 15">
            <a:extLst>
              <a:ext uri="{FF2B5EF4-FFF2-40B4-BE49-F238E27FC236}">
                <a16:creationId xmlns:a16="http://schemas.microsoft.com/office/drawing/2014/main" id="{B7627CAC-2F0B-431E-93BC-4AFCDAF6881C}"/>
              </a:ext>
            </a:extLst>
          </p:cNvPr>
          <p:cNvSpPr txBox="1"/>
          <p:nvPr/>
        </p:nvSpPr>
        <p:spPr>
          <a:xfrm>
            <a:off x="5145036" y="1981932"/>
            <a:ext cx="1052558" cy="369332"/>
          </a:xfrm>
          <a:prstGeom prst="rect">
            <a:avLst/>
          </a:prstGeom>
          <a:noFill/>
        </p:spPr>
        <p:txBody>
          <a:bodyPr wrap="square" rtlCol="0">
            <a:spAutoFit/>
          </a:bodyPr>
          <a:lstStyle/>
          <a:p>
            <a:r>
              <a:rPr lang="en-US" altLang="ko-KR" dirty="0"/>
              <a:t>Ridge 1</a:t>
            </a:r>
            <a:endParaRPr lang="ko-KR" altLang="en-US" dirty="0"/>
          </a:p>
        </p:txBody>
      </p:sp>
      <p:cxnSp>
        <p:nvCxnSpPr>
          <p:cNvPr id="18" name="직선 화살표 연결선 17">
            <a:extLst>
              <a:ext uri="{FF2B5EF4-FFF2-40B4-BE49-F238E27FC236}">
                <a16:creationId xmlns:a16="http://schemas.microsoft.com/office/drawing/2014/main" id="{770793C4-4D41-45A2-AFF1-E8347B7D71FE}"/>
              </a:ext>
            </a:extLst>
          </p:cNvPr>
          <p:cNvCxnSpPr>
            <a:cxnSpLocks/>
          </p:cNvCxnSpPr>
          <p:nvPr/>
        </p:nvCxnSpPr>
        <p:spPr>
          <a:xfrm flipV="1">
            <a:off x="3923931" y="2180052"/>
            <a:ext cx="1066800" cy="134112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13" name="그룹 12"/>
          <p:cNvGrpSpPr/>
          <p:nvPr/>
        </p:nvGrpSpPr>
        <p:grpSpPr>
          <a:xfrm>
            <a:off x="2454187" y="2066837"/>
            <a:ext cx="1449248" cy="1263514"/>
            <a:chOff x="5266336" y="2096585"/>
            <a:chExt cx="1449248" cy="1263514"/>
          </a:xfrm>
        </p:grpSpPr>
        <p:grpSp>
          <p:nvGrpSpPr>
            <p:cNvPr id="25" name="그룹 24">
              <a:extLst>
                <a:ext uri="{FF2B5EF4-FFF2-40B4-BE49-F238E27FC236}">
                  <a16:creationId xmlns:a16="http://schemas.microsoft.com/office/drawing/2014/main" id="{A2EBA2FA-3F9C-4CC8-B498-B20C961C088D}"/>
                </a:ext>
              </a:extLst>
            </p:cNvPr>
            <p:cNvGrpSpPr/>
            <p:nvPr/>
          </p:nvGrpSpPr>
          <p:grpSpPr>
            <a:xfrm rot="1190557">
              <a:off x="5266336" y="2096585"/>
              <a:ext cx="1449248" cy="1263514"/>
              <a:chOff x="5344974" y="3842265"/>
              <a:chExt cx="1646376" cy="1435378"/>
            </a:xfrm>
          </p:grpSpPr>
          <p:sp>
            <p:nvSpPr>
              <p:cNvPr id="22" name="원형: 비어 있음 21">
                <a:extLst>
                  <a:ext uri="{FF2B5EF4-FFF2-40B4-BE49-F238E27FC236}">
                    <a16:creationId xmlns:a16="http://schemas.microsoft.com/office/drawing/2014/main" id="{B4B67DF1-E477-4571-8EC3-F4EE1B49E552}"/>
                  </a:ext>
                </a:extLst>
              </p:cNvPr>
              <p:cNvSpPr/>
              <p:nvPr/>
            </p:nvSpPr>
            <p:spPr>
              <a:xfrm>
                <a:off x="5555972" y="3842265"/>
                <a:ext cx="1435378" cy="1435378"/>
              </a:xfrm>
              <a:prstGeom prst="donut">
                <a:avLst>
                  <a:gd name="adj" fmla="val 104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직사각형 23">
                <a:extLst>
                  <a:ext uri="{FF2B5EF4-FFF2-40B4-BE49-F238E27FC236}">
                    <a16:creationId xmlns:a16="http://schemas.microsoft.com/office/drawing/2014/main" id="{0F1523DD-8C65-43DA-B5AB-B8F344CAFEAF}"/>
                  </a:ext>
                </a:extLst>
              </p:cNvPr>
              <p:cNvSpPr/>
              <p:nvPr/>
            </p:nvSpPr>
            <p:spPr>
              <a:xfrm rot="1938485">
                <a:off x="5344974" y="4312578"/>
                <a:ext cx="790575" cy="74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이등변 삼각형 22">
                <a:extLst>
                  <a:ext uri="{FF2B5EF4-FFF2-40B4-BE49-F238E27FC236}">
                    <a16:creationId xmlns:a16="http://schemas.microsoft.com/office/drawing/2014/main" id="{5FDE89C0-B5FE-4B49-BBE3-BB96B8370051}"/>
                  </a:ext>
                </a:extLst>
              </p:cNvPr>
              <p:cNvSpPr/>
              <p:nvPr/>
            </p:nvSpPr>
            <p:spPr>
              <a:xfrm rot="13306759">
                <a:off x="5463565" y="4152229"/>
                <a:ext cx="371475" cy="25268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42C4BF46-602B-4F36-9C6C-CD8B145D8860}"/>
                </a:ext>
              </a:extLst>
            </p:cNvPr>
            <p:cNvSpPr txBox="1"/>
            <p:nvPr/>
          </p:nvSpPr>
          <p:spPr>
            <a:xfrm>
              <a:off x="5555972" y="2544806"/>
              <a:ext cx="1026243" cy="369332"/>
            </a:xfrm>
            <a:prstGeom prst="rect">
              <a:avLst/>
            </a:prstGeom>
            <a:noFill/>
          </p:spPr>
          <p:txBody>
            <a:bodyPr wrap="none" rtlCol="0">
              <a:spAutoFit/>
            </a:bodyPr>
            <a:lstStyle/>
            <a:p>
              <a:pPr algn="ctr"/>
              <a:r>
                <a:rPr lang="en-US" altLang="ko-KR" dirty="0"/>
                <a:t>Bagging</a:t>
              </a:r>
              <a:endParaRPr lang="ko-KR" altLang="en-US" dirty="0"/>
            </a:p>
          </p:txBody>
        </p:sp>
      </p:grpSp>
      <p:sp>
        <p:nvSpPr>
          <p:cNvPr id="26" name="직사각형 25">
            <a:extLst>
              <a:ext uri="{FF2B5EF4-FFF2-40B4-BE49-F238E27FC236}">
                <a16:creationId xmlns:a16="http://schemas.microsoft.com/office/drawing/2014/main" id="{8DA69245-D687-435F-B412-DD1F4EBEF095}"/>
              </a:ext>
            </a:extLst>
          </p:cNvPr>
          <p:cNvSpPr/>
          <p:nvPr/>
        </p:nvSpPr>
        <p:spPr>
          <a:xfrm>
            <a:off x="302813" y="5181292"/>
            <a:ext cx="11586375" cy="142082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While other machine learning algorithms offer fine accuracy and precision, linear regression explains effect of independent variables to 	dependent variable.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Bagging (multiple sampling for averaging) and Ridge (penalty to weight) generalize linear model to return robust output minimizing variation.</a:t>
            </a:r>
          </a:p>
        </p:txBody>
      </p:sp>
      <p:cxnSp>
        <p:nvCxnSpPr>
          <p:cNvPr id="14" name="직선 화살표 연결선 13">
            <a:extLst>
              <a:ext uri="{FF2B5EF4-FFF2-40B4-BE49-F238E27FC236}">
                <a16:creationId xmlns:a16="http://schemas.microsoft.com/office/drawing/2014/main" id="{770793C4-4D41-45A2-AFF1-E8347B7D71FE}"/>
              </a:ext>
            </a:extLst>
          </p:cNvPr>
          <p:cNvCxnSpPr>
            <a:cxnSpLocks/>
          </p:cNvCxnSpPr>
          <p:nvPr/>
        </p:nvCxnSpPr>
        <p:spPr>
          <a:xfrm>
            <a:off x="2818691" y="3529790"/>
            <a:ext cx="1077388" cy="0"/>
          </a:xfrm>
          <a:prstGeom prst="straightConnector1">
            <a:avLst/>
          </a:prstGeom>
          <a:ln>
            <a:solidFill>
              <a:schemeClr val="bg1">
                <a:lumMod val="50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770793C4-4D41-45A2-AFF1-E8347B7D71FE}"/>
              </a:ext>
            </a:extLst>
          </p:cNvPr>
          <p:cNvCxnSpPr>
            <a:cxnSpLocks/>
          </p:cNvCxnSpPr>
          <p:nvPr/>
        </p:nvCxnSpPr>
        <p:spPr>
          <a:xfrm flipV="1">
            <a:off x="3923931" y="2743932"/>
            <a:ext cx="1036320" cy="7924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770793C4-4D41-45A2-AFF1-E8347B7D71FE}"/>
              </a:ext>
            </a:extLst>
          </p:cNvPr>
          <p:cNvCxnSpPr>
            <a:cxnSpLocks/>
          </p:cNvCxnSpPr>
          <p:nvPr/>
        </p:nvCxnSpPr>
        <p:spPr>
          <a:xfrm flipV="1">
            <a:off x="3908691" y="3292572"/>
            <a:ext cx="990600" cy="2590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770793C4-4D41-45A2-AFF1-E8347B7D71FE}"/>
              </a:ext>
            </a:extLst>
          </p:cNvPr>
          <p:cNvCxnSpPr>
            <a:cxnSpLocks/>
          </p:cNvCxnSpPr>
          <p:nvPr/>
        </p:nvCxnSpPr>
        <p:spPr>
          <a:xfrm>
            <a:off x="3954411" y="3536412"/>
            <a:ext cx="944880" cy="21336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70793C4-4D41-45A2-AFF1-E8347B7D71FE}"/>
              </a:ext>
            </a:extLst>
          </p:cNvPr>
          <p:cNvCxnSpPr>
            <a:cxnSpLocks/>
          </p:cNvCxnSpPr>
          <p:nvPr/>
        </p:nvCxnSpPr>
        <p:spPr>
          <a:xfrm>
            <a:off x="3939171" y="3536412"/>
            <a:ext cx="981166" cy="788845"/>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7627CAC-2F0B-431E-93BC-4AFCDAF6881C}"/>
              </a:ext>
            </a:extLst>
          </p:cNvPr>
          <p:cNvSpPr txBox="1"/>
          <p:nvPr/>
        </p:nvSpPr>
        <p:spPr>
          <a:xfrm>
            <a:off x="5145036" y="2511522"/>
            <a:ext cx="1052558" cy="369332"/>
          </a:xfrm>
          <a:prstGeom prst="rect">
            <a:avLst/>
          </a:prstGeom>
          <a:noFill/>
        </p:spPr>
        <p:txBody>
          <a:bodyPr wrap="square" rtlCol="0">
            <a:spAutoFit/>
          </a:bodyPr>
          <a:lstStyle/>
          <a:p>
            <a:r>
              <a:rPr lang="en-US" altLang="ko-KR" dirty="0"/>
              <a:t>Ridge 2</a:t>
            </a:r>
            <a:endParaRPr lang="ko-KR" altLang="en-US" dirty="0"/>
          </a:p>
        </p:txBody>
      </p:sp>
      <p:sp>
        <p:nvSpPr>
          <p:cNvPr id="39" name="TextBox 38">
            <a:extLst>
              <a:ext uri="{FF2B5EF4-FFF2-40B4-BE49-F238E27FC236}">
                <a16:creationId xmlns:a16="http://schemas.microsoft.com/office/drawing/2014/main" id="{B7627CAC-2F0B-431E-93BC-4AFCDAF6881C}"/>
              </a:ext>
            </a:extLst>
          </p:cNvPr>
          <p:cNvSpPr txBox="1"/>
          <p:nvPr/>
        </p:nvSpPr>
        <p:spPr>
          <a:xfrm>
            <a:off x="5145036" y="3570702"/>
            <a:ext cx="1052558" cy="369332"/>
          </a:xfrm>
          <a:prstGeom prst="rect">
            <a:avLst/>
          </a:prstGeom>
          <a:noFill/>
        </p:spPr>
        <p:txBody>
          <a:bodyPr wrap="square" rtlCol="0">
            <a:spAutoFit/>
          </a:bodyPr>
          <a:lstStyle/>
          <a:p>
            <a:pPr algn="ctr"/>
            <a:r>
              <a:rPr lang="en-US" altLang="ko-KR" dirty="0"/>
              <a:t>…</a:t>
            </a:r>
            <a:endParaRPr lang="ko-KR" altLang="en-US" dirty="0"/>
          </a:p>
        </p:txBody>
      </p:sp>
      <p:sp>
        <p:nvSpPr>
          <p:cNvPr id="40" name="TextBox 39">
            <a:extLst>
              <a:ext uri="{FF2B5EF4-FFF2-40B4-BE49-F238E27FC236}">
                <a16:creationId xmlns:a16="http://schemas.microsoft.com/office/drawing/2014/main" id="{B7627CAC-2F0B-431E-93BC-4AFCDAF6881C}"/>
              </a:ext>
            </a:extLst>
          </p:cNvPr>
          <p:cNvSpPr txBox="1"/>
          <p:nvPr/>
        </p:nvSpPr>
        <p:spPr>
          <a:xfrm>
            <a:off x="5145036" y="4100292"/>
            <a:ext cx="1052558" cy="369332"/>
          </a:xfrm>
          <a:prstGeom prst="rect">
            <a:avLst/>
          </a:prstGeom>
          <a:noFill/>
        </p:spPr>
        <p:txBody>
          <a:bodyPr wrap="square" rtlCol="0">
            <a:spAutoFit/>
          </a:bodyPr>
          <a:lstStyle/>
          <a:p>
            <a:r>
              <a:rPr lang="en-US" altLang="ko-KR" dirty="0"/>
              <a:t>Ridge n</a:t>
            </a:r>
            <a:endParaRPr lang="ko-KR" altLang="en-US" dirty="0"/>
          </a:p>
        </p:txBody>
      </p:sp>
      <p:sp>
        <p:nvSpPr>
          <p:cNvPr id="41" name="TextBox 40">
            <a:extLst>
              <a:ext uri="{FF2B5EF4-FFF2-40B4-BE49-F238E27FC236}">
                <a16:creationId xmlns:a16="http://schemas.microsoft.com/office/drawing/2014/main" id="{B7627CAC-2F0B-431E-93BC-4AFCDAF6881C}"/>
              </a:ext>
            </a:extLst>
          </p:cNvPr>
          <p:cNvSpPr txBox="1"/>
          <p:nvPr/>
        </p:nvSpPr>
        <p:spPr>
          <a:xfrm>
            <a:off x="5145036" y="3041112"/>
            <a:ext cx="1052558" cy="369332"/>
          </a:xfrm>
          <a:prstGeom prst="rect">
            <a:avLst/>
          </a:prstGeom>
          <a:noFill/>
        </p:spPr>
        <p:txBody>
          <a:bodyPr wrap="square" rtlCol="0">
            <a:spAutoFit/>
          </a:bodyPr>
          <a:lstStyle/>
          <a:p>
            <a:r>
              <a:rPr lang="en-US" altLang="ko-KR" dirty="0"/>
              <a:t>Ridge 3</a:t>
            </a:r>
            <a:endParaRPr lang="ko-KR" altLang="en-US" dirty="0"/>
          </a:p>
        </p:txBody>
      </p:sp>
      <p:cxnSp>
        <p:nvCxnSpPr>
          <p:cNvPr id="42" name="직선 화살표 연결선 41">
            <a:extLst>
              <a:ext uri="{FF2B5EF4-FFF2-40B4-BE49-F238E27FC236}">
                <a16:creationId xmlns:a16="http://schemas.microsoft.com/office/drawing/2014/main" id="{770793C4-4D41-45A2-AFF1-E8347B7D71FE}"/>
              </a:ext>
            </a:extLst>
          </p:cNvPr>
          <p:cNvCxnSpPr>
            <a:cxnSpLocks/>
          </p:cNvCxnSpPr>
          <p:nvPr/>
        </p:nvCxnSpPr>
        <p:spPr>
          <a:xfrm flipH="1" flipV="1">
            <a:off x="6284680" y="2191657"/>
            <a:ext cx="1290963" cy="128597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770793C4-4D41-45A2-AFF1-E8347B7D71FE}"/>
              </a:ext>
            </a:extLst>
          </p:cNvPr>
          <p:cNvCxnSpPr>
            <a:cxnSpLocks/>
          </p:cNvCxnSpPr>
          <p:nvPr/>
        </p:nvCxnSpPr>
        <p:spPr>
          <a:xfrm flipH="1">
            <a:off x="7610484" y="3486247"/>
            <a:ext cx="1347751" cy="0"/>
          </a:xfrm>
          <a:prstGeom prst="straightConnector1">
            <a:avLst/>
          </a:prstGeom>
          <a:ln>
            <a:solidFill>
              <a:schemeClr val="bg1">
                <a:lumMod val="50000"/>
              </a:schemeClr>
            </a:solidFill>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770793C4-4D41-45A2-AFF1-E8347B7D71FE}"/>
              </a:ext>
            </a:extLst>
          </p:cNvPr>
          <p:cNvCxnSpPr>
            <a:cxnSpLocks/>
          </p:cNvCxnSpPr>
          <p:nvPr/>
        </p:nvCxnSpPr>
        <p:spPr>
          <a:xfrm flipH="1" flipV="1">
            <a:off x="6357251" y="2728686"/>
            <a:ext cx="1218393" cy="764183"/>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770793C4-4D41-45A2-AFF1-E8347B7D71FE}"/>
              </a:ext>
            </a:extLst>
          </p:cNvPr>
          <p:cNvCxnSpPr>
            <a:cxnSpLocks/>
          </p:cNvCxnSpPr>
          <p:nvPr/>
        </p:nvCxnSpPr>
        <p:spPr>
          <a:xfrm flipH="1" flipV="1">
            <a:off x="6355523" y="3249029"/>
            <a:ext cx="1239184" cy="25908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770793C4-4D41-45A2-AFF1-E8347B7D71FE}"/>
              </a:ext>
            </a:extLst>
          </p:cNvPr>
          <p:cNvCxnSpPr>
            <a:cxnSpLocks/>
          </p:cNvCxnSpPr>
          <p:nvPr/>
        </p:nvCxnSpPr>
        <p:spPr>
          <a:xfrm flipH="1">
            <a:off x="6355523" y="3492869"/>
            <a:ext cx="1181991" cy="21336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70793C4-4D41-45A2-AFF1-E8347B7D71FE}"/>
              </a:ext>
            </a:extLst>
          </p:cNvPr>
          <p:cNvCxnSpPr>
            <a:cxnSpLocks/>
          </p:cNvCxnSpPr>
          <p:nvPr/>
        </p:nvCxnSpPr>
        <p:spPr>
          <a:xfrm flipH="1">
            <a:off x="6342737" y="3492869"/>
            <a:ext cx="1213841" cy="74530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7627CAC-2F0B-431E-93BC-4AFCDAF6881C}"/>
              </a:ext>
            </a:extLst>
          </p:cNvPr>
          <p:cNvSpPr txBox="1"/>
          <p:nvPr/>
        </p:nvSpPr>
        <p:spPr>
          <a:xfrm>
            <a:off x="9150978" y="3258463"/>
            <a:ext cx="3157130" cy="369332"/>
          </a:xfrm>
          <a:prstGeom prst="rect">
            <a:avLst/>
          </a:prstGeom>
          <a:noFill/>
        </p:spPr>
        <p:txBody>
          <a:bodyPr wrap="square" rtlCol="0">
            <a:spAutoFit/>
          </a:bodyPr>
          <a:lstStyle/>
          <a:p>
            <a:r>
              <a:rPr lang="en-US" altLang="ko-KR" dirty="0"/>
              <a:t>Bagged Ridge Regression</a:t>
            </a:r>
            <a:endParaRPr lang="ko-KR" altLang="en-US" dirty="0"/>
          </a:p>
        </p:txBody>
      </p:sp>
    </p:spTree>
    <p:extLst>
      <p:ext uri="{BB962C8B-B14F-4D97-AF65-F5344CB8AC3E}">
        <p14:creationId xmlns:p14="http://schemas.microsoft.com/office/powerpoint/2010/main" val="316033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42079" cy="646331"/>
          </a:xfrm>
          <a:prstGeom prst="rect">
            <a:avLst/>
          </a:prstGeom>
          <a:noFill/>
        </p:spPr>
        <p:txBody>
          <a:bodyPr wrap="none" rtlCol="0">
            <a:spAutoFit/>
          </a:bodyPr>
          <a:lstStyle/>
          <a:p>
            <a:r>
              <a:rPr lang="en-US" altLang="ko-KR" dirty="0"/>
              <a:t>There is no evidence to state that Soju demand is taking shares and cannibalizing beer demand, under bagged ridge </a:t>
            </a:r>
            <a:br>
              <a:rPr lang="en-US" altLang="ko-KR" dirty="0"/>
            </a:br>
            <a:r>
              <a:rPr lang="en-US" altLang="ko-KR" dirty="0"/>
              <a:t>regression model.</a:t>
            </a:r>
            <a:endParaRPr lang="ko-KR" altLang="en-US" dirty="0"/>
          </a:p>
        </p:txBody>
      </p:sp>
      <p:sp>
        <p:nvSpPr>
          <p:cNvPr id="4" name="TextBox 3">
            <a:extLst>
              <a:ext uri="{FF2B5EF4-FFF2-40B4-BE49-F238E27FC236}">
                <a16:creationId xmlns:a16="http://schemas.microsoft.com/office/drawing/2014/main" id="{F2A5EB66-272F-448D-8A90-C0EFEB6D382C}"/>
              </a:ext>
            </a:extLst>
          </p:cNvPr>
          <p:cNvSpPr txBox="1"/>
          <p:nvPr/>
        </p:nvSpPr>
        <p:spPr>
          <a:xfrm>
            <a:off x="190377" y="2352766"/>
            <a:ext cx="11811247" cy="369332"/>
          </a:xfrm>
          <a:prstGeom prst="rect">
            <a:avLst/>
          </a:prstGeom>
          <a:noFill/>
        </p:spPr>
        <p:txBody>
          <a:bodyPr wrap="none" rtlCol="0">
            <a:spAutoFit/>
          </a:bodyPr>
          <a:lstStyle/>
          <a:p>
            <a:r>
              <a:rPr lang="en-US" altLang="ko-KR" i="1" dirty="0">
                <a:latin typeface="Georgia" pitchFamily="18" charset="0"/>
              </a:rPr>
              <a:t>Beer Units </a:t>
            </a:r>
            <a:r>
              <a:rPr lang="en-US" altLang="ko-KR" b="1" i="1" dirty="0">
                <a:latin typeface="Georgia" pitchFamily="18" charset="0"/>
              </a:rPr>
              <a:t>= -0.003 Soju Units </a:t>
            </a:r>
            <a:r>
              <a:rPr lang="en-US" altLang="ko-KR" i="1" dirty="0">
                <a:latin typeface="Georgia" pitchFamily="18" charset="0"/>
              </a:rPr>
              <a:t>+ 0.059 Spirits Units + 0.744 Food Revenue -0.001 Non-Alcoholic Revenue + </a:t>
            </a:r>
            <a:r>
              <a:rPr lang="el-GR" altLang="ko-KR" i="1" dirty="0">
                <a:latin typeface="Georgia" panose="02040502050405020303" pitchFamily="18" charset="0"/>
              </a:rPr>
              <a:t>α</a:t>
            </a:r>
            <a:endParaRPr lang="ko-KR" altLang="en-US" i="1" dirty="0">
              <a:latin typeface="Georgia" pitchFamily="18" charset="0"/>
            </a:endParaRPr>
          </a:p>
        </p:txBody>
      </p:sp>
      <p:sp>
        <p:nvSpPr>
          <p:cNvPr id="3" name="TextBox 2">
            <a:extLst>
              <a:ext uri="{FF2B5EF4-FFF2-40B4-BE49-F238E27FC236}">
                <a16:creationId xmlns:a16="http://schemas.microsoft.com/office/drawing/2014/main" id="{3317CD17-4E19-4F0F-BE6D-9E38B7D25ECC}"/>
              </a:ext>
            </a:extLst>
          </p:cNvPr>
          <p:cNvSpPr txBox="1"/>
          <p:nvPr/>
        </p:nvSpPr>
        <p:spPr>
          <a:xfrm>
            <a:off x="10740119" y="2699660"/>
            <a:ext cx="1205779" cy="215444"/>
          </a:xfrm>
          <a:prstGeom prst="rect">
            <a:avLst/>
          </a:prstGeom>
          <a:noFill/>
        </p:spPr>
        <p:txBody>
          <a:bodyPr wrap="none" rtlCol="0">
            <a:spAutoFit/>
          </a:bodyPr>
          <a:lstStyle/>
          <a:p>
            <a:r>
              <a:rPr lang="en-US" altLang="ko-KR" sz="800" dirty="0"/>
              <a:t>NOTE. Variables in log</a:t>
            </a:r>
            <a:endParaRPr lang="ko-KR" altLang="en-US" sz="800" dirty="0"/>
          </a:p>
        </p:txBody>
      </p:sp>
      <p:sp>
        <p:nvSpPr>
          <p:cNvPr id="5" name="TextBox 4">
            <a:extLst>
              <a:ext uri="{FF2B5EF4-FFF2-40B4-BE49-F238E27FC236}">
                <a16:creationId xmlns:a16="http://schemas.microsoft.com/office/drawing/2014/main" id="{4833BDA3-B80F-47A3-8192-3F069AEA3C60}"/>
              </a:ext>
            </a:extLst>
          </p:cNvPr>
          <p:cNvSpPr txBox="1"/>
          <p:nvPr/>
        </p:nvSpPr>
        <p:spPr>
          <a:xfrm>
            <a:off x="302813" y="3104256"/>
            <a:ext cx="1818126" cy="646331"/>
          </a:xfrm>
          <a:prstGeom prst="rect">
            <a:avLst/>
          </a:prstGeom>
          <a:noFill/>
          <a:ln w="3175">
            <a:solidFill>
              <a:schemeClr val="bg1">
                <a:lumMod val="50000"/>
              </a:schemeClr>
            </a:solidFill>
          </a:ln>
        </p:spPr>
        <p:txBody>
          <a:bodyPr wrap="none" rtlCol="0">
            <a:spAutoFit/>
          </a:bodyPr>
          <a:lstStyle/>
          <a:p>
            <a:r>
              <a:rPr lang="en-US" altLang="ko-KR" dirty="0"/>
              <a:t>R</a:t>
            </a:r>
            <a:r>
              <a:rPr lang="en-US" altLang="ko-KR" baseline="30000" dirty="0"/>
              <a:t>2 </a:t>
            </a:r>
            <a:r>
              <a:rPr lang="en-US" altLang="ko-KR" dirty="0"/>
              <a:t>:	0.8395</a:t>
            </a:r>
          </a:p>
          <a:p>
            <a:r>
              <a:rPr lang="en-US" altLang="ko-KR" dirty="0"/>
              <a:t>MSE:	0.1632</a:t>
            </a:r>
            <a:endParaRPr lang="ko-KR" altLang="en-US" dirty="0"/>
          </a:p>
        </p:txBody>
      </p:sp>
      <p:sp>
        <p:nvSpPr>
          <p:cNvPr id="7" name="직사각형 6">
            <a:extLst>
              <a:ext uri="{FF2B5EF4-FFF2-40B4-BE49-F238E27FC236}">
                <a16:creationId xmlns:a16="http://schemas.microsoft.com/office/drawing/2014/main" id="{D2E15AAD-62E9-49C1-8826-019AA35C5E3A}"/>
              </a:ext>
            </a:extLst>
          </p:cNvPr>
          <p:cNvSpPr/>
          <p:nvPr/>
        </p:nvSpPr>
        <p:spPr>
          <a:xfrm>
            <a:off x="302813" y="5105400"/>
            <a:ext cx="11586375" cy="1496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coefficient for Soju Units indicates negative relationship, but at an insignificant level. Taking account of relatively small unit volume of </a:t>
            </a:r>
            <a:br>
              <a:rPr lang="en-US" altLang="ko-KR" sz="1400" dirty="0">
                <a:solidFill>
                  <a:schemeClr val="tx1"/>
                </a:solidFill>
              </a:rPr>
            </a:br>
            <a:r>
              <a:rPr lang="en-US" altLang="ko-KR" sz="1400" dirty="0">
                <a:solidFill>
                  <a:schemeClr val="tx1"/>
                </a:solidFill>
              </a:rPr>
              <a:t>	Soju, 0.003% seems even more disappointing.</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model explains 83% of variances, and MSE over full dataset is 0.16, which I believe the model is trustworthy.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Noticeable, when Food Revenue increases 1%, Beer Units increases by 0.74% alongside.</a:t>
            </a:r>
          </a:p>
        </p:txBody>
      </p:sp>
      <p:sp>
        <p:nvSpPr>
          <p:cNvPr id="8" name="TextBox 7">
            <a:extLst>
              <a:ext uri="{FF2B5EF4-FFF2-40B4-BE49-F238E27FC236}">
                <a16:creationId xmlns:a16="http://schemas.microsoft.com/office/drawing/2014/main" id="{FC19CB0A-3E22-4D28-A42A-FDC505D94DA3}"/>
              </a:ext>
            </a:extLst>
          </p:cNvPr>
          <p:cNvSpPr txBox="1"/>
          <p:nvPr/>
        </p:nvSpPr>
        <p:spPr>
          <a:xfrm>
            <a:off x="2635758" y="4229100"/>
            <a:ext cx="6920484" cy="369332"/>
          </a:xfrm>
          <a:prstGeom prst="rect">
            <a:avLst/>
          </a:prstGeom>
          <a:noFill/>
        </p:spPr>
        <p:txBody>
          <a:bodyPr wrap="none" rtlCol="0">
            <a:spAutoFit/>
          </a:bodyPr>
          <a:lstStyle/>
          <a:p>
            <a:r>
              <a:rPr lang="en-US" altLang="ko-KR" dirty="0"/>
              <a:t>“</a:t>
            </a:r>
            <a:r>
              <a:rPr lang="en-US" altLang="ko-KR" dirty="0">
                <a:solidFill>
                  <a:srgbClr val="0070C0"/>
                </a:solidFill>
              </a:rPr>
              <a:t>1% increase </a:t>
            </a:r>
            <a:r>
              <a:rPr lang="en-US" altLang="ko-KR" dirty="0"/>
              <a:t>in Soju Units result in </a:t>
            </a:r>
            <a:r>
              <a:rPr lang="en-US" altLang="ko-KR" dirty="0">
                <a:solidFill>
                  <a:srgbClr val="FF0000"/>
                </a:solidFill>
              </a:rPr>
              <a:t>0.003% decrease </a:t>
            </a:r>
            <a:r>
              <a:rPr lang="en-US" altLang="ko-KR" dirty="0"/>
              <a:t>in Beer Units”</a:t>
            </a:r>
            <a:endParaRPr lang="ko-KR" altLang="en-US" dirty="0"/>
          </a:p>
        </p:txBody>
      </p:sp>
      <p:cxnSp>
        <p:nvCxnSpPr>
          <p:cNvPr id="10" name="직선 연결선 9">
            <a:extLst>
              <a:ext uri="{FF2B5EF4-FFF2-40B4-BE49-F238E27FC236}">
                <a16:creationId xmlns:a16="http://schemas.microsoft.com/office/drawing/2014/main" id="{83974CC9-D799-49A6-8BC4-A8B2C5E69C40}"/>
              </a:ext>
            </a:extLst>
          </p:cNvPr>
          <p:cNvCxnSpPr>
            <a:cxnSpLocks/>
          </p:cNvCxnSpPr>
          <p:nvPr/>
        </p:nvCxnSpPr>
        <p:spPr>
          <a:xfrm flipH="1" flipV="1">
            <a:off x="2533651" y="2753408"/>
            <a:ext cx="333374" cy="1382495"/>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7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06813" cy="369332"/>
          </a:xfrm>
          <a:prstGeom prst="rect">
            <a:avLst/>
          </a:prstGeom>
          <a:noFill/>
        </p:spPr>
        <p:txBody>
          <a:bodyPr wrap="none" rtlCol="0">
            <a:spAutoFit/>
          </a:bodyPr>
          <a:lstStyle/>
          <a:p>
            <a:r>
              <a:rPr lang="en-US" altLang="ko-KR" dirty="0"/>
              <a:t>CART model fits better in modern dataset compared to regression models where decision boundaries are not linear.</a:t>
            </a:r>
            <a:endParaRPr lang="ko-KR" altLang="en-US" dirty="0"/>
          </a:p>
        </p:txBody>
      </p:sp>
      <p:pic>
        <p:nvPicPr>
          <p:cNvPr id="4" name="그림 3">
            <a:extLst>
              <a:ext uri="{FF2B5EF4-FFF2-40B4-BE49-F238E27FC236}">
                <a16:creationId xmlns:a16="http://schemas.microsoft.com/office/drawing/2014/main" id="{4AC65DEB-C359-443C-AEAF-742ED23C06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972" y="2000249"/>
            <a:ext cx="7704056" cy="2586763"/>
          </a:xfrm>
          <a:prstGeom prst="rect">
            <a:avLst/>
          </a:prstGeom>
        </p:spPr>
      </p:pic>
      <p:sp>
        <p:nvSpPr>
          <p:cNvPr id="7" name="직사각형 6">
            <a:extLst>
              <a:ext uri="{FF2B5EF4-FFF2-40B4-BE49-F238E27FC236}">
                <a16:creationId xmlns:a16="http://schemas.microsoft.com/office/drawing/2014/main" id="{D4A8F56B-366C-4D32-B10D-D49C0ECE0029}"/>
              </a:ext>
            </a:extLst>
          </p:cNvPr>
          <p:cNvSpPr/>
          <p:nvPr/>
        </p:nvSpPr>
        <p:spPr>
          <a:xfrm>
            <a:off x="302813" y="5276850"/>
            <a:ext cx="11586375" cy="132527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CART model is very precise and accurate, but does not provide information on how the variables are related.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However, it provides information on which variables are determinant to forecasting dependent variable, beer units.</a:t>
            </a:r>
          </a:p>
        </p:txBody>
      </p:sp>
    </p:spTree>
    <p:extLst>
      <p:ext uri="{BB962C8B-B14F-4D97-AF65-F5344CB8AC3E}">
        <p14:creationId xmlns:p14="http://schemas.microsoft.com/office/powerpoint/2010/main" val="398174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8119530" cy="369332"/>
          </a:xfrm>
          <a:prstGeom prst="rect">
            <a:avLst/>
          </a:prstGeom>
          <a:noFill/>
        </p:spPr>
        <p:txBody>
          <a:bodyPr wrap="none" rtlCol="0">
            <a:spAutoFit/>
          </a:bodyPr>
          <a:lstStyle/>
          <a:p>
            <a:r>
              <a:rPr lang="en-US" altLang="ko-KR" dirty="0"/>
              <a:t>Soju Units are not considered as a significant factor to determining Beer Units.</a:t>
            </a:r>
            <a:endParaRPr lang="ko-KR" altLang="en-US" dirty="0"/>
          </a:p>
        </p:txBody>
      </p:sp>
      <p:sp>
        <p:nvSpPr>
          <p:cNvPr id="7" name="직사각형 6">
            <a:extLst>
              <a:ext uri="{FF2B5EF4-FFF2-40B4-BE49-F238E27FC236}">
                <a16:creationId xmlns:a16="http://schemas.microsoft.com/office/drawing/2014/main" id="{D4A8F56B-366C-4D32-B10D-D49C0ECE0029}"/>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feature importance scores how useful or valuable each feature was in the construction of the best fitting CART model. It is not a primary 	metric, but something to be reference to.</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Soju Units is not listed at all, while Food Revenue is considered determinant for determining Beer Units.</a:t>
            </a:r>
          </a:p>
        </p:txBody>
      </p:sp>
      <p:pic>
        <p:nvPicPr>
          <p:cNvPr id="5" name="그림 4">
            <a:extLst>
              <a:ext uri="{FF2B5EF4-FFF2-40B4-BE49-F238E27FC236}">
                <a16:creationId xmlns:a16="http://schemas.microsoft.com/office/drawing/2014/main" id="{86427B6F-9C3F-4DDA-9B17-79F079E213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052" y="1366983"/>
            <a:ext cx="6365623" cy="3467840"/>
          </a:xfrm>
          <a:prstGeom prst="rect">
            <a:avLst/>
          </a:prstGeom>
        </p:spPr>
      </p:pic>
      <p:graphicFrame>
        <p:nvGraphicFramePr>
          <p:cNvPr id="8" name="표 7">
            <a:extLst>
              <a:ext uri="{FF2B5EF4-FFF2-40B4-BE49-F238E27FC236}">
                <a16:creationId xmlns:a16="http://schemas.microsoft.com/office/drawing/2014/main" id="{7DB0E3F4-8BBD-4D23-8939-485DAF7AE1CE}"/>
              </a:ext>
            </a:extLst>
          </p:cNvPr>
          <p:cNvGraphicFramePr>
            <a:graphicFrameLocks noGrp="1"/>
          </p:cNvGraphicFramePr>
          <p:nvPr>
            <p:extLst>
              <p:ext uri="{D42A27DB-BD31-4B8C-83A1-F6EECF244321}">
                <p14:modId xmlns:p14="http://schemas.microsoft.com/office/powerpoint/2010/main" val="3648802502"/>
              </p:ext>
            </p:extLst>
          </p:nvPr>
        </p:nvGraphicFramePr>
        <p:xfrm>
          <a:off x="8524875" y="1400634"/>
          <a:ext cx="2190750" cy="3467839"/>
        </p:xfrm>
        <a:graphic>
          <a:graphicData uri="http://schemas.openxmlformats.org/drawingml/2006/table">
            <a:tbl>
              <a:tblPr/>
              <a:tblGrid>
                <a:gridCol w="1095375">
                  <a:extLst>
                    <a:ext uri="{9D8B030D-6E8A-4147-A177-3AD203B41FA5}">
                      <a16:colId xmlns:a16="http://schemas.microsoft.com/office/drawing/2014/main" val="539316844"/>
                    </a:ext>
                  </a:extLst>
                </a:gridCol>
                <a:gridCol w="1095375">
                  <a:extLst>
                    <a:ext uri="{9D8B030D-6E8A-4147-A177-3AD203B41FA5}">
                      <a16:colId xmlns:a16="http://schemas.microsoft.com/office/drawing/2014/main" val="3249635164"/>
                    </a:ext>
                  </a:extLst>
                </a:gridCol>
              </a:tblGrid>
              <a:tr h="461031">
                <a:tc>
                  <a:txBody>
                    <a:bodyPr/>
                    <a:lstStyle/>
                    <a:p>
                      <a:pPr algn="r" fontAlgn="ctr"/>
                      <a:br>
                        <a:rPr lang="en-US" sz="1100" b="1" dirty="0">
                          <a:effectLst/>
                        </a:rPr>
                      </a:br>
                      <a:endParaRPr lang="en-US" sz="1100" b="1"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latinLnBrk="1"/>
                      <a:r>
                        <a:rPr lang="en-US" altLang="ko-KR" sz="1100" b="1" dirty="0">
                          <a:effectLst/>
                        </a:rPr>
                        <a:t>importance</a:t>
                      </a:r>
                      <a:endParaRPr lang="ko-KR" altLang="en-US" sz="1100" dirty="0"/>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0708831"/>
                  </a:ext>
                </a:extLst>
              </a:tr>
              <a:tr h="375851">
                <a:tc>
                  <a:txBody>
                    <a:bodyPr/>
                    <a:lstStyle/>
                    <a:p>
                      <a:pPr algn="r" fontAlgn="ctr"/>
                      <a:r>
                        <a:rPr lang="en-US" sz="1100" b="1" dirty="0">
                          <a:effectLst/>
                        </a:rPr>
                        <a:t>Bar 71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0.751946</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28154131"/>
                  </a:ext>
                </a:extLst>
              </a:tr>
              <a:tr h="375851">
                <a:tc>
                  <a:txBody>
                    <a:bodyPr/>
                    <a:lstStyle/>
                    <a:p>
                      <a:pPr algn="r" fontAlgn="ctr"/>
                      <a:r>
                        <a:rPr lang="en-US" sz="1100" b="1">
                          <a:effectLst/>
                        </a:rPr>
                        <a:t>foodR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dirty="0">
                          <a:effectLst/>
                        </a:rPr>
                        <a:t>0.157867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2759109"/>
                  </a:ext>
                </a:extLst>
              </a:tr>
              <a:tr h="375851">
                <a:tc>
                  <a:txBody>
                    <a:bodyPr/>
                    <a:lstStyle/>
                    <a:p>
                      <a:pPr algn="r" fontAlgn="ctr"/>
                      <a:r>
                        <a:rPr lang="en-US" sz="1100" b="1">
                          <a:effectLst/>
                        </a:rPr>
                        <a:t>Bar 115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dirty="0">
                          <a:effectLst/>
                        </a:rPr>
                        <a:t>0.074007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5696001"/>
                  </a:ext>
                </a:extLst>
              </a:tr>
              <a:tr h="375851">
                <a:tc>
                  <a:txBody>
                    <a:bodyPr/>
                    <a:lstStyle/>
                    <a:p>
                      <a:pPr algn="r" fontAlgn="ctr"/>
                      <a:r>
                        <a:rPr lang="en-US" sz="1100" b="1">
                          <a:effectLst/>
                        </a:rPr>
                        <a:t>Bar 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0.015377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8299806"/>
                  </a:ext>
                </a:extLst>
              </a:tr>
              <a:tr h="375851">
                <a:tc>
                  <a:txBody>
                    <a:bodyPr/>
                    <a:lstStyle/>
                    <a:p>
                      <a:pPr algn="r" fontAlgn="ctr"/>
                      <a:r>
                        <a:rPr lang="en-US" sz="1100" b="1">
                          <a:effectLst/>
                        </a:rPr>
                        <a:t>August</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0.000522</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9782853"/>
                  </a:ext>
                </a:extLst>
              </a:tr>
              <a:tr h="375851">
                <a:tc>
                  <a:txBody>
                    <a:bodyPr/>
                    <a:lstStyle/>
                    <a:p>
                      <a:pPr algn="r" fontAlgn="ctr"/>
                      <a:r>
                        <a:rPr lang="en-US" sz="1100" b="1">
                          <a:effectLst/>
                        </a:rPr>
                        <a:t>sat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0.000282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4631991"/>
                  </a:ext>
                </a:extLst>
              </a:tr>
              <a:tr h="375851">
                <a:tc>
                  <a:txBody>
                    <a:bodyPr/>
                    <a:lstStyle/>
                    <a:p>
                      <a:pPr algn="r" fontAlgn="ctr"/>
                      <a:r>
                        <a:rPr lang="en-US" sz="1100" b="1">
                          <a:effectLst/>
                        </a:rPr>
                        <a:t>spiritsU</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0.000000</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461187222"/>
                  </a:ext>
                </a:extLst>
              </a:tr>
              <a:tr h="375851">
                <a:tc>
                  <a:txBody>
                    <a:bodyPr/>
                    <a:lstStyle/>
                    <a:p>
                      <a:pPr algn="r" fontAlgn="ctr"/>
                      <a:r>
                        <a:rPr lang="en-US" sz="1100" b="1" dirty="0">
                          <a:effectLst/>
                        </a:rPr>
                        <a:t>Bar 102</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1100" dirty="0">
                          <a:effectLst/>
                        </a:rPr>
                        <a:t>0.000000</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8670486"/>
                  </a:ext>
                </a:extLst>
              </a:tr>
            </a:tbl>
          </a:graphicData>
        </a:graphic>
      </p:graphicFrame>
      <p:sp>
        <p:nvSpPr>
          <p:cNvPr id="9" name="사각형: 둥근 모서리 8">
            <a:extLst>
              <a:ext uri="{FF2B5EF4-FFF2-40B4-BE49-F238E27FC236}">
                <a16:creationId xmlns:a16="http://schemas.microsoft.com/office/drawing/2014/main" id="{CD1CF707-FDA9-4174-B549-E2B75E4D6908}"/>
              </a:ext>
            </a:extLst>
          </p:cNvPr>
          <p:cNvSpPr/>
          <p:nvPr/>
        </p:nvSpPr>
        <p:spPr>
          <a:xfrm>
            <a:off x="8524875" y="2209800"/>
            <a:ext cx="2190750" cy="428625"/>
          </a:xfrm>
          <a:prstGeom prst="round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635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DFA89D30-D3B7-49D8-984C-B0CCB65FF0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9624" y="1441879"/>
            <a:ext cx="2917525" cy="1701371"/>
          </a:xfrm>
          <a:prstGeom prst="rect">
            <a:avLst/>
          </a:prstGeom>
        </p:spPr>
      </p:pic>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9791463" cy="369332"/>
          </a:xfrm>
          <a:prstGeom prst="rect">
            <a:avLst/>
          </a:prstGeom>
          <a:noFill/>
        </p:spPr>
        <p:txBody>
          <a:bodyPr wrap="none" rtlCol="0">
            <a:spAutoFit/>
          </a:bodyPr>
          <a:lstStyle/>
          <a:p>
            <a:r>
              <a:rPr lang="en-US" altLang="ko-KR" dirty="0"/>
              <a:t>There is no evidence to argue that Soju is cannibalizing the beer category, from the data given. </a:t>
            </a:r>
            <a:endParaRPr lang="ko-KR" altLang="en-US" dirty="0"/>
          </a:p>
        </p:txBody>
      </p:sp>
      <p:pic>
        <p:nvPicPr>
          <p:cNvPr id="3" name="그림 2">
            <a:extLst>
              <a:ext uri="{FF2B5EF4-FFF2-40B4-BE49-F238E27FC236}">
                <a16:creationId xmlns:a16="http://schemas.microsoft.com/office/drawing/2014/main" id="{6D331ACB-73E7-4CF2-82C4-6D0D8A3F91C8}"/>
              </a:ext>
            </a:extLst>
          </p:cNvPr>
          <p:cNvPicPr>
            <a:picLocks noChangeAspect="1"/>
          </p:cNvPicPr>
          <p:nvPr/>
        </p:nvPicPr>
        <p:blipFill>
          <a:blip r:embed="rId3" cstate="print"/>
          <a:stretch>
            <a:fillRect/>
          </a:stretch>
        </p:blipFill>
        <p:spPr>
          <a:xfrm>
            <a:off x="440529" y="1568736"/>
            <a:ext cx="5210674" cy="3200256"/>
          </a:xfrm>
          <a:prstGeom prst="rect">
            <a:avLst/>
          </a:prstGeom>
        </p:spPr>
      </p:pic>
      <p:sp>
        <p:nvSpPr>
          <p:cNvPr id="4" name="TextBox 3">
            <a:extLst>
              <a:ext uri="{FF2B5EF4-FFF2-40B4-BE49-F238E27FC236}">
                <a16:creationId xmlns:a16="http://schemas.microsoft.com/office/drawing/2014/main" id="{2D691421-91E2-4A01-B0A0-8AEEC1F9213D}"/>
              </a:ext>
            </a:extLst>
          </p:cNvPr>
          <p:cNvSpPr txBox="1"/>
          <p:nvPr/>
        </p:nvSpPr>
        <p:spPr>
          <a:xfrm>
            <a:off x="495300" y="5438775"/>
            <a:ext cx="184731" cy="276999"/>
          </a:xfrm>
          <a:prstGeom prst="rect">
            <a:avLst/>
          </a:prstGeom>
          <a:noFill/>
        </p:spPr>
        <p:txBody>
          <a:bodyPr wrap="none" rtlCol="0">
            <a:spAutoFit/>
          </a:bodyPr>
          <a:lstStyle/>
          <a:p>
            <a:endParaRPr lang="ko-KR" altLang="en-US" sz="1200" dirty="0"/>
          </a:p>
        </p:txBody>
      </p:sp>
      <p:sp>
        <p:nvSpPr>
          <p:cNvPr id="7" name="직사각형 6">
            <a:extLst>
              <a:ext uri="{FF2B5EF4-FFF2-40B4-BE49-F238E27FC236}">
                <a16:creationId xmlns:a16="http://schemas.microsoft.com/office/drawing/2014/main" id="{53EF6925-C59A-42E9-BA93-3A66CED69F23}"/>
              </a:ext>
            </a:extLst>
          </p:cNvPr>
          <p:cNvSpPr/>
          <p:nvPr/>
        </p:nvSpPr>
        <p:spPr>
          <a:xfrm>
            <a:off x="390526"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marL="342900" indent="-342900">
              <a:buAutoNum type="arabicParenR"/>
            </a:pPr>
            <a:r>
              <a:rPr lang="en-US" altLang="ko-KR" sz="1400" dirty="0">
                <a:solidFill>
                  <a:schemeClr val="tx1"/>
                </a:solidFill>
              </a:rPr>
              <a:t>The variance is fluctuating due to small size of sample</a:t>
            </a:r>
          </a:p>
          <a:p>
            <a:pPr marL="342900" indent="-342900">
              <a:buAutoNum type="arabicParenR"/>
            </a:pPr>
            <a:r>
              <a:rPr lang="en-US" altLang="ko-KR" sz="1400" dirty="0">
                <a:solidFill>
                  <a:schemeClr val="tx1"/>
                </a:solidFill>
              </a:rPr>
              <a:t>6-month period of observation may not able to explain seasonality</a:t>
            </a:r>
          </a:p>
          <a:p>
            <a:pPr marL="342900" indent="-342900">
              <a:buAutoNum type="arabicParenR"/>
            </a:pPr>
            <a:endParaRPr lang="en-US" altLang="ko-KR" sz="1400" dirty="0">
              <a:solidFill>
                <a:schemeClr val="tx1"/>
              </a:solidFill>
            </a:endParaRPr>
          </a:p>
          <a:p>
            <a:pPr algn="ctr"/>
            <a:r>
              <a:rPr lang="en-US" altLang="ko-KR" sz="1400" b="1" dirty="0">
                <a:solidFill>
                  <a:schemeClr val="tx1"/>
                </a:solidFill>
              </a:rPr>
              <a:t>“Beer sales may not be decreasing in the real world out of sample!”</a:t>
            </a:r>
          </a:p>
        </p:txBody>
      </p:sp>
      <p:grpSp>
        <p:nvGrpSpPr>
          <p:cNvPr id="5" name="그룹 4">
            <a:extLst>
              <a:ext uri="{FF2B5EF4-FFF2-40B4-BE49-F238E27FC236}">
                <a16:creationId xmlns:a16="http://schemas.microsoft.com/office/drawing/2014/main" id="{91BF47A5-80BD-4391-831D-20D161CF4456}"/>
              </a:ext>
            </a:extLst>
          </p:cNvPr>
          <p:cNvGrpSpPr/>
          <p:nvPr/>
        </p:nvGrpSpPr>
        <p:grpSpPr>
          <a:xfrm>
            <a:off x="6540798" y="1441878"/>
            <a:ext cx="2028825" cy="3283141"/>
            <a:chOff x="5667375" y="1990976"/>
            <a:chExt cx="2683392" cy="4342392"/>
          </a:xfrm>
        </p:grpSpPr>
        <p:pic>
          <p:nvPicPr>
            <p:cNvPr id="8" name="그림 7">
              <a:extLst>
                <a:ext uri="{FF2B5EF4-FFF2-40B4-BE49-F238E27FC236}">
                  <a16:creationId xmlns:a16="http://schemas.microsoft.com/office/drawing/2014/main" id="{92F9B63D-1ACF-4F3D-81B3-C3F8317E1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sp>
          <p:nvSpPr>
            <p:cNvPr id="9" name="타원 8">
              <a:extLst>
                <a:ext uri="{FF2B5EF4-FFF2-40B4-BE49-F238E27FC236}">
                  <a16:creationId xmlns:a16="http://schemas.microsoft.com/office/drawing/2014/main" id="{6F90CE1E-4B4B-40DD-8503-4590688E8543}"/>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EABFAA1F-E498-4D25-B43E-32FEAB5ECF13}"/>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18C324E-9AB0-434F-BA49-A53E719D82ED}"/>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04D5513-D5F1-44B1-AB07-9816F36501AF}"/>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437B2685-02AF-43F7-8CD3-976ED3A0F5BD}"/>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7B41FCBB-FEFB-4FED-B830-58311C92DA1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직사각형 16">
            <a:extLst>
              <a:ext uri="{FF2B5EF4-FFF2-40B4-BE49-F238E27FC236}">
                <a16:creationId xmlns:a16="http://schemas.microsoft.com/office/drawing/2014/main" id="{0421DD64-2F76-4785-AAFD-581E99001F83}"/>
              </a:ext>
            </a:extLst>
          </p:cNvPr>
          <p:cNvSpPr/>
          <p:nvPr/>
        </p:nvSpPr>
        <p:spPr>
          <a:xfrm>
            <a:off x="6315075"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altLang="ko-KR" sz="1400" dirty="0">
                <a:solidFill>
                  <a:schemeClr val="tx1"/>
                </a:solidFill>
              </a:rPr>
              <a:t>“correlation coefficient”, “regression coefficient”, “feature importance”, all three metrics all indicates that;</a:t>
            </a:r>
          </a:p>
          <a:p>
            <a:endParaRPr lang="en-US" altLang="ko-KR" sz="1400" b="1" dirty="0">
              <a:solidFill>
                <a:schemeClr val="tx1"/>
              </a:solidFill>
            </a:endParaRPr>
          </a:p>
          <a:p>
            <a:r>
              <a:rPr lang="en-US" altLang="ko-KR" sz="1400" b="1" dirty="0">
                <a:solidFill>
                  <a:schemeClr val="tx1"/>
                </a:solidFill>
              </a:rPr>
              <a:t>“demand for Soju has very little to do with the demand for beer”</a:t>
            </a:r>
          </a:p>
        </p:txBody>
      </p:sp>
      <p:pic>
        <p:nvPicPr>
          <p:cNvPr id="18" name="그림 17">
            <a:extLst>
              <a:ext uri="{FF2B5EF4-FFF2-40B4-BE49-F238E27FC236}">
                <a16:creationId xmlns:a16="http://schemas.microsoft.com/office/drawing/2014/main" id="{D5228770-420C-445C-A14A-27B1F40E78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685" y="3143250"/>
            <a:ext cx="2914465" cy="1587731"/>
          </a:xfrm>
          <a:prstGeom prst="rect">
            <a:avLst/>
          </a:prstGeom>
        </p:spPr>
      </p:pic>
    </p:spTree>
    <p:extLst>
      <p:ext uri="{BB962C8B-B14F-4D97-AF65-F5344CB8AC3E}">
        <p14:creationId xmlns:p14="http://schemas.microsoft.com/office/powerpoint/2010/main" val="379775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a16="http://schemas.microsoft.com/office/drawing/2014/main"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a16="http://schemas.microsoft.com/office/drawing/2014/main"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a16="http://schemas.microsoft.com/office/drawing/2014/main"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a16="http://schemas.microsoft.com/office/drawing/2014/main"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a16="http://schemas.microsoft.com/office/drawing/2014/main"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a16="http://schemas.microsoft.com/office/drawing/2014/main"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p14="http://schemas.microsoft.com/office/powerpoint/2010/main"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
        <p:nvSpPr>
          <p:cNvPr id="3" name="TextBox 2">
            <a:extLst>
              <a:ext uri="{FF2B5EF4-FFF2-40B4-BE49-F238E27FC236}">
                <a16:creationId xmlns:a16="http://schemas.microsoft.com/office/drawing/2014/main" id="{19EE3C4A-FC2F-4634-B1B9-BDDCECA7DB21}"/>
              </a:ext>
            </a:extLst>
          </p:cNvPr>
          <p:cNvSpPr txBox="1"/>
          <p:nvPr/>
        </p:nvSpPr>
        <p:spPr>
          <a:xfrm>
            <a:off x="-1" y="600075"/>
            <a:ext cx="8345554" cy="369332"/>
          </a:xfrm>
          <a:prstGeom prst="rect">
            <a:avLst/>
          </a:prstGeom>
          <a:noFill/>
        </p:spPr>
        <p:txBody>
          <a:bodyPr wrap="none" rtlCol="0">
            <a:spAutoFit/>
          </a:bodyPr>
          <a:lstStyle/>
          <a:p>
            <a:r>
              <a:rPr lang="en-US" altLang="ko-KR" dirty="0"/>
              <a:t>Despite unexpected outcome, there were some noticeable findings: beer &amp; food.</a:t>
            </a:r>
            <a:endParaRPr lang="ko-KR" altLang="en-US" dirty="0"/>
          </a:p>
        </p:txBody>
      </p:sp>
      <p:sp>
        <p:nvSpPr>
          <p:cNvPr id="4" name="TextBox 3">
            <a:extLst>
              <a:ext uri="{FF2B5EF4-FFF2-40B4-BE49-F238E27FC236}">
                <a16:creationId xmlns:a16="http://schemas.microsoft.com/office/drawing/2014/main" id="{D23EFF18-C3C8-44BA-B441-D9CFA934DC2A}"/>
              </a:ext>
            </a:extLst>
          </p:cNvPr>
          <p:cNvSpPr txBox="1"/>
          <p:nvPr/>
        </p:nvSpPr>
        <p:spPr>
          <a:xfrm>
            <a:off x="302813" y="2400300"/>
            <a:ext cx="5450531" cy="369332"/>
          </a:xfrm>
          <a:prstGeom prst="rect">
            <a:avLst/>
          </a:prstGeom>
          <a:noFill/>
        </p:spPr>
        <p:txBody>
          <a:bodyPr wrap="none" rtlCol="0">
            <a:spAutoFit/>
          </a:bodyPr>
          <a:lstStyle/>
          <a:p>
            <a:pPr algn="ctr"/>
            <a:r>
              <a:rPr lang="en-US" altLang="ko-KR" dirty="0"/>
              <a:t>“</a:t>
            </a:r>
            <a:r>
              <a:rPr lang="en-US" altLang="ko-KR" b="1" dirty="0"/>
              <a:t>Beer and Food </a:t>
            </a:r>
            <a:r>
              <a:rPr lang="en-US" altLang="ko-KR" dirty="0"/>
              <a:t>works so well together in this Zone”</a:t>
            </a:r>
            <a:endParaRPr lang="ko-KR" altLang="en-US" dirty="0"/>
          </a:p>
        </p:txBody>
      </p:sp>
      <p:sp>
        <p:nvSpPr>
          <p:cNvPr id="5" name="직사각형 4">
            <a:extLst>
              <a:ext uri="{FF2B5EF4-FFF2-40B4-BE49-F238E27FC236}">
                <a16:creationId xmlns:a16="http://schemas.microsoft.com/office/drawing/2014/main" id="{D0108F36-06C0-4595-964F-C39D6B854254}"/>
              </a:ext>
            </a:extLst>
          </p:cNvPr>
          <p:cNvSpPr/>
          <p:nvPr/>
        </p:nvSpPr>
        <p:spPr>
          <a:xfrm>
            <a:off x="302813" y="4094679"/>
            <a:ext cx="11586375" cy="230848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Beer and foods have showed a strong/positive relationship. This is evident from Order count data, where 92.4% of customer who ordered </a:t>
            </a:r>
            <a:br>
              <a:rPr lang="en-US" altLang="ko-KR" sz="1400" dirty="0">
                <a:solidFill>
                  <a:schemeClr val="tx1"/>
                </a:solidFill>
              </a:rPr>
            </a:br>
            <a:r>
              <a:rPr lang="en-US" altLang="ko-KR" sz="1400" dirty="0">
                <a:solidFill>
                  <a:schemeClr val="tx1"/>
                </a:solidFill>
              </a:rPr>
              <a:t>	beer also ordered food.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To a bar or restaurant owners, the best way to increase beer incident and good profit would be to </a:t>
            </a:r>
            <a:r>
              <a:rPr lang="en-US" altLang="ko-KR" sz="1400" b="1" dirty="0">
                <a:solidFill>
                  <a:schemeClr val="tx1"/>
                </a:solidFill>
              </a:rPr>
              <a:t>develop decent cuisine and food pairing for </a:t>
            </a:r>
            <a:br>
              <a:rPr lang="en-US" altLang="ko-KR" sz="1400" b="1" dirty="0">
                <a:solidFill>
                  <a:schemeClr val="tx1"/>
                </a:solidFill>
              </a:rPr>
            </a:br>
            <a:r>
              <a:rPr lang="en-US" altLang="ko-KR" sz="1400" b="1" dirty="0">
                <a:solidFill>
                  <a:schemeClr val="tx1"/>
                </a:solidFill>
              </a:rPr>
              <a:t>	beer.</a:t>
            </a:r>
          </a:p>
          <a:p>
            <a:pPr>
              <a:tabLst>
                <a:tab pos="266700" algn="l"/>
                <a:tab pos="1076325" algn="l"/>
              </a:tabLst>
            </a:pPr>
            <a:endParaRPr lang="en-US" altLang="ko-KR" sz="1400" b="1" dirty="0">
              <a:solidFill>
                <a:schemeClr val="tx1"/>
              </a:solidFill>
            </a:endParaRPr>
          </a:p>
          <a:p>
            <a:pPr>
              <a:tabLst>
                <a:tab pos="266700" algn="l"/>
                <a:tab pos="1076325" algn="l"/>
              </a:tabLst>
            </a:pPr>
            <a:r>
              <a:rPr lang="en-US" altLang="ko-KR" sz="1400" dirty="0">
                <a:solidFill>
                  <a:schemeClr val="tx1"/>
                </a:solidFill>
              </a:rPr>
              <a:t>□	To beverage distributors, I may suggest </a:t>
            </a:r>
            <a:r>
              <a:rPr lang="en-US" altLang="ko-KR" sz="1400" b="1" dirty="0">
                <a:solidFill>
                  <a:schemeClr val="tx1"/>
                </a:solidFill>
              </a:rPr>
              <a:t>promoting dinning out and gatherings</a:t>
            </a:r>
            <a:r>
              <a:rPr lang="en-US" altLang="ko-KR" sz="1400" dirty="0">
                <a:solidFill>
                  <a:schemeClr val="tx1"/>
                </a:solidFill>
              </a:rPr>
              <a:t> to increase beer consumption.</a:t>
            </a:r>
          </a:p>
        </p:txBody>
      </p:sp>
      <p:sp>
        <p:nvSpPr>
          <p:cNvPr id="8" name="TextBox 7">
            <a:extLst>
              <a:ext uri="{FF2B5EF4-FFF2-40B4-BE49-F238E27FC236}">
                <a16:creationId xmlns:a16="http://schemas.microsoft.com/office/drawing/2014/main" id="{D498BE96-2220-4F7C-82FB-C196DA1F5B8E}"/>
              </a:ext>
            </a:extLst>
          </p:cNvPr>
          <p:cNvSpPr txBox="1"/>
          <p:nvPr/>
        </p:nvSpPr>
        <p:spPr>
          <a:xfrm>
            <a:off x="7733882" y="1549658"/>
            <a:ext cx="4155305" cy="369332"/>
          </a:xfrm>
          <a:prstGeom prst="rect">
            <a:avLst/>
          </a:prstGeom>
          <a:noFill/>
        </p:spPr>
        <p:txBody>
          <a:bodyPr wrap="none" rtlCol="0">
            <a:spAutoFit/>
          </a:bodyPr>
          <a:lstStyle/>
          <a:p>
            <a:r>
              <a:rPr lang="en-US" altLang="ko-KR" dirty="0"/>
              <a:t>Bar owners, go for decent food pairing!</a:t>
            </a:r>
            <a:endParaRPr lang="ko-KR" altLang="en-US" dirty="0"/>
          </a:p>
        </p:txBody>
      </p:sp>
      <p:sp>
        <p:nvSpPr>
          <p:cNvPr id="9" name="TextBox 8">
            <a:extLst>
              <a:ext uri="{FF2B5EF4-FFF2-40B4-BE49-F238E27FC236}">
                <a16:creationId xmlns:a16="http://schemas.microsoft.com/office/drawing/2014/main" id="{83F6F46A-C096-484C-9C42-BF1ED7691F24}"/>
              </a:ext>
            </a:extLst>
          </p:cNvPr>
          <p:cNvSpPr txBox="1"/>
          <p:nvPr/>
        </p:nvSpPr>
        <p:spPr>
          <a:xfrm>
            <a:off x="7733882" y="3056751"/>
            <a:ext cx="3805850" cy="369332"/>
          </a:xfrm>
          <a:prstGeom prst="rect">
            <a:avLst/>
          </a:prstGeom>
          <a:noFill/>
        </p:spPr>
        <p:txBody>
          <a:bodyPr wrap="none" rtlCol="0">
            <a:spAutoFit/>
          </a:bodyPr>
          <a:lstStyle/>
          <a:p>
            <a:r>
              <a:rPr lang="en-US" altLang="ko-KR" dirty="0"/>
              <a:t>Distributors, go promote dining out!</a:t>
            </a:r>
            <a:endParaRPr lang="ko-KR" altLang="en-US" dirty="0"/>
          </a:p>
        </p:txBody>
      </p:sp>
      <p:cxnSp>
        <p:nvCxnSpPr>
          <p:cNvPr id="11" name="직선 화살표 연결선 10">
            <a:extLst>
              <a:ext uri="{FF2B5EF4-FFF2-40B4-BE49-F238E27FC236}">
                <a16:creationId xmlns:a16="http://schemas.microsoft.com/office/drawing/2014/main" id="{7468F277-C097-4519-8538-F98F5F07CC65}"/>
              </a:ext>
            </a:extLst>
          </p:cNvPr>
          <p:cNvCxnSpPr>
            <a:cxnSpLocks/>
          </p:cNvCxnSpPr>
          <p:nvPr/>
        </p:nvCxnSpPr>
        <p:spPr>
          <a:xfrm flipV="1">
            <a:off x="5924550" y="1806834"/>
            <a:ext cx="1609725" cy="593466"/>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6CD895F-8C30-4D10-BD53-652F72B49550}"/>
              </a:ext>
            </a:extLst>
          </p:cNvPr>
          <p:cNvCxnSpPr>
            <a:cxnSpLocks/>
          </p:cNvCxnSpPr>
          <p:nvPr/>
        </p:nvCxnSpPr>
        <p:spPr>
          <a:xfrm>
            <a:off x="5924550" y="2716709"/>
            <a:ext cx="1609725" cy="472321"/>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4D9543B-A63B-4C70-999A-05A5F762028F}"/>
              </a:ext>
            </a:extLst>
          </p:cNvPr>
          <p:cNvSpPr txBox="1"/>
          <p:nvPr/>
        </p:nvSpPr>
        <p:spPr>
          <a:xfrm rot="20975523">
            <a:off x="8480080" y="2333981"/>
            <a:ext cx="2662908" cy="307777"/>
          </a:xfrm>
          <a:prstGeom prst="rect">
            <a:avLst/>
          </a:prstGeom>
          <a:solidFill>
            <a:srgbClr val="353535"/>
          </a:solidFill>
        </p:spPr>
        <p:txBody>
          <a:bodyPr wrap="none" rtlCol="0">
            <a:spAutoFit/>
          </a:bodyPr>
          <a:lstStyle/>
          <a:p>
            <a:r>
              <a:rPr lang="en-US" altLang="ko-KR" sz="1400" dirty="0">
                <a:solidFill>
                  <a:schemeClr val="accent1"/>
                </a:solidFill>
              </a:rPr>
              <a:t>Activities that trigger extra visit</a:t>
            </a:r>
            <a:endParaRPr lang="ko-KR" altLang="en-US" sz="1400" dirty="0">
              <a:solidFill>
                <a:schemeClr val="accent1"/>
              </a:solidFill>
            </a:endParaRPr>
          </a:p>
        </p:txBody>
      </p:sp>
    </p:spTree>
    <p:extLst>
      <p:ext uri="{BB962C8B-B14F-4D97-AF65-F5344CB8AC3E}">
        <p14:creationId xmlns:p14="http://schemas.microsoft.com/office/powerpoint/2010/main" val="140986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5" name="TextBox 4">
            <a:extLst>
              <a:ext uri="{FF2B5EF4-FFF2-40B4-BE49-F238E27FC236}">
                <a16:creationId xmlns:a16="http://schemas.microsoft.com/office/drawing/2014/main" id="{23780567-39F1-429D-897A-E57DF49DD307}"/>
              </a:ext>
            </a:extLst>
          </p:cNvPr>
          <p:cNvSpPr txBox="1"/>
          <p:nvPr/>
        </p:nvSpPr>
        <p:spPr>
          <a:xfrm>
            <a:off x="-1" y="578793"/>
            <a:ext cx="9802684" cy="369332"/>
          </a:xfrm>
          <a:prstGeom prst="rect">
            <a:avLst/>
          </a:prstGeom>
          <a:noFill/>
        </p:spPr>
        <p:txBody>
          <a:bodyPr wrap="none" rtlCol="0">
            <a:spAutoFit/>
          </a:bodyPr>
          <a:lstStyle/>
          <a:p>
            <a:r>
              <a:rPr lang="en-US" altLang="ko-KR" dirty="0"/>
              <a:t>There are a few limitations to this analysis; and also there are couple of points to be improved.</a:t>
            </a:r>
            <a:endParaRPr lang="ko-KR" altLang="en-US" dirty="0"/>
          </a:p>
        </p:txBody>
      </p:sp>
      <p:sp>
        <p:nvSpPr>
          <p:cNvPr id="7" name="TextBox 6">
            <a:extLst>
              <a:ext uri="{FF2B5EF4-FFF2-40B4-BE49-F238E27FC236}">
                <a16:creationId xmlns:a16="http://schemas.microsoft.com/office/drawing/2014/main" id="{8805FFB9-9136-4D72-99E2-8468E46E3357}"/>
              </a:ext>
            </a:extLst>
          </p:cNvPr>
          <p:cNvSpPr txBox="1"/>
          <p:nvPr/>
        </p:nvSpPr>
        <p:spPr>
          <a:xfrm>
            <a:off x="200024" y="1695450"/>
            <a:ext cx="7664278" cy="523220"/>
          </a:xfrm>
          <a:prstGeom prst="rect">
            <a:avLst/>
          </a:prstGeom>
          <a:noFill/>
        </p:spPr>
        <p:txBody>
          <a:bodyPr wrap="none" rtlCol="0">
            <a:spAutoFit/>
          </a:bodyPr>
          <a:lstStyle/>
          <a:p>
            <a:r>
              <a:rPr lang="en-US" altLang="ko-KR" sz="1400" dirty="0"/>
              <a:t>Limitation 1</a:t>
            </a:r>
          </a:p>
          <a:p>
            <a:r>
              <a:rPr lang="en-US" altLang="ko-KR" sz="1400" dirty="0"/>
              <a:t>“Data has been summarized on a daily basis, and it is unable to track record of products sold”</a:t>
            </a:r>
            <a:endParaRPr lang="ko-KR" altLang="en-US" sz="1400" dirty="0"/>
          </a:p>
        </p:txBody>
      </p:sp>
      <p:sp>
        <p:nvSpPr>
          <p:cNvPr id="8" name="TextBox 7">
            <a:extLst>
              <a:ext uri="{FF2B5EF4-FFF2-40B4-BE49-F238E27FC236}">
                <a16:creationId xmlns:a16="http://schemas.microsoft.com/office/drawing/2014/main" id="{8E722A12-7AE0-482C-B076-512F65526506}"/>
              </a:ext>
            </a:extLst>
          </p:cNvPr>
          <p:cNvSpPr txBox="1"/>
          <p:nvPr/>
        </p:nvSpPr>
        <p:spPr>
          <a:xfrm>
            <a:off x="200024" y="2417215"/>
            <a:ext cx="7709162" cy="523220"/>
          </a:xfrm>
          <a:prstGeom prst="rect">
            <a:avLst/>
          </a:prstGeom>
          <a:noFill/>
        </p:spPr>
        <p:txBody>
          <a:bodyPr wrap="none" rtlCol="0">
            <a:spAutoFit/>
          </a:bodyPr>
          <a:lstStyle/>
          <a:p>
            <a:r>
              <a:rPr lang="en-US" altLang="ko-KR" sz="1400" dirty="0"/>
              <a:t>Limitation 2</a:t>
            </a:r>
          </a:p>
          <a:p>
            <a:r>
              <a:rPr lang="en-US" altLang="ko-KR" sz="1400" dirty="0"/>
              <a:t>“6-month period in Food and Beverage industry is not enough to take account of seasonality”</a:t>
            </a:r>
            <a:endParaRPr lang="ko-KR" altLang="en-US" sz="1400" dirty="0"/>
          </a:p>
        </p:txBody>
      </p:sp>
      <p:sp>
        <p:nvSpPr>
          <p:cNvPr id="9" name="TextBox 8">
            <a:extLst>
              <a:ext uri="{FF2B5EF4-FFF2-40B4-BE49-F238E27FC236}">
                <a16:creationId xmlns:a16="http://schemas.microsoft.com/office/drawing/2014/main" id="{2DBD639A-CED0-44C7-960D-9C6ED4949381}"/>
              </a:ext>
            </a:extLst>
          </p:cNvPr>
          <p:cNvSpPr txBox="1"/>
          <p:nvPr/>
        </p:nvSpPr>
        <p:spPr>
          <a:xfrm>
            <a:off x="200024" y="3138981"/>
            <a:ext cx="6197530" cy="523220"/>
          </a:xfrm>
          <a:prstGeom prst="rect">
            <a:avLst/>
          </a:prstGeom>
          <a:noFill/>
        </p:spPr>
        <p:txBody>
          <a:bodyPr wrap="none" rtlCol="0">
            <a:spAutoFit/>
          </a:bodyPr>
          <a:lstStyle/>
          <a:p>
            <a:r>
              <a:rPr lang="en-US" altLang="ko-KR" sz="1400" dirty="0"/>
              <a:t>Limitation 3</a:t>
            </a:r>
          </a:p>
          <a:p>
            <a:r>
              <a:rPr lang="en-US" altLang="ko-KR" sz="1400" dirty="0"/>
              <a:t>“Promotion is important factor that triggers demand, which are unavailable”</a:t>
            </a:r>
            <a:endParaRPr lang="ko-KR" altLang="en-US" sz="1400" dirty="0"/>
          </a:p>
        </p:txBody>
      </p:sp>
      <p:sp>
        <p:nvSpPr>
          <p:cNvPr id="10" name="TextBox 9">
            <a:extLst>
              <a:ext uri="{FF2B5EF4-FFF2-40B4-BE49-F238E27FC236}">
                <a16:creationId xmlns:a16="http://schemas.microsoft.com/office/drawing/2014/main" id="{C71306F9-6540-4FAF-9F27-CEBFED01CBC5}"/>
              </a:ext>
            </a:extLst>
          </p:cNvPr>
          <p:cNvSpPr txBox="1"/>
          <p:nvPr/>
        </p:nvSpPr>
        <p:spPr>
          <a:xfrm>
            <a:off x="6725625" y="4409525"/>
            <a:ext cx="5145961" cy="523220"/>
          </a:xfrm>
          <a:prstGeom prst="rect">
            <a:avLst/>
          </a:prstGeom>
          <a:noFill/>
        </p:spPr>
        <p:txBody>
          <a:bodyPr wrap="none" rtlCol="0">
            <a:spAutoFit/>
          </a:bodyPr>
          <a:lstStyle/>
          <a:p>
            <a:pPr algn="r"/>
            <a:r>
              <a:rPr lang="en-US" altLang="ko-KR" sz="1400" dirty="0"/>
              <a:t>Supplements 1</a:t>
            </a:r>
          </a:p>
          <a:p>
            <a:pPr algn="r"/>
            <a:r>
              <a:rPr lang="en-US" altLang="ko-KR" sz="1400"/>
              <a:t>“Weak </a:t>
            </a:r>
            <a:r>
              <a:rPr lang="en-US" altLang="ko-KR" sz="1400" dirty="0"/>
              <a:t>action plan and suggestions to increase beer incidents”</a:t>
            </a:r>
            <a:endParaRPr lang="ko-KR" altLang="en-US" sz="1400" dirty="0"/>
          </a:p>
        </p:txBody>
      </p:sp>
      <p:sp>
        <p:nvSpPr>
          <p:cNvPr id="11" name="TextBox 10">
            <a:extLst>
              <a:ext uri="{FF2B5EF4-FFF2-40B4-BE49-F238E27FC236}">
                <a16:creationId xmlns:a16="http://schemas.microsoft.com/office/drawing/2014/main" id="{BF9AD686-667D-4FDA-90D1-2409909C080C}"/>
              </a:ext>
            </a:extLst>
          </p:cNvPr>
          <p:cNvSpPr txBox="1"/>
          <p:nvPr/>
        </p:nvSpPr>
        <p:spPr>
          <a:xfrm>
            <a:off x="4069450" y="5131290"/>
            <a:ext cx="7802136" cy="523220"/>
          </a:xfrm>
          <a:prstGeom prst="rect">
            <a:avLst/>
          </a:prstGeom>
          <a:noFill/>
        </p:spPr>
        <p:txBody>
          <a:bodyPr wrap="none" rtlCol="0">
            <a:spAutoFit/>
          </a:bodyPr>
          <a:lstStyle/>
          <a:p>
            <a:pPr algn="r"/>
            <a:r>
              <a:rPr lang="en-US" altLang="ko-KR" sz="1400" dirty="0"/>
              <a:t>Supplements 2</a:t>
            </a:r>
          </a:p>
          <a:p>
            <a:pPr algn="r"/>
            <a:r>
              <a:rPr lang="en-US" altLang="ko-KR" sz="1400" dirty="0"/>
              <a:t>“Segment variables were not taken account for while it may supplement small datasets by bars”</a:t>
            </a:r>
            <a:endParaRPr lang="ko-KR" altLang="en-US" sz="1400" dirty="0"/>
          </a:p>
        </p:txBody>
      </p:sp>
      <p:sp>
        <p:nvSpPr>
          <p:cNvPr id="12" name="TextBox 11">
            <a:extLst>
              <a:ext uri="{FF2B5EF4-FFF2-40B4-BE49-F238E27FC236}">
                <a16:creationId xmlns:a16="http://schemas.microsoft.com/office/drawing/2014/main" id="{D4ABAE7D-FE05-4F54-AC28-059F2DE1B5C2}"/>
              </a:ext>
            </a:extLst>
          </p:cNvPr>
          <p:cNvSpPr txBox="1"/>
          <p:nvPr/>
        </p:nvSpPr>
        <p:spPr>
          <a:xfrm>
            <a:off x="3622212" y="5853056"/>
            <a:ext cx="8249374" cy="523220"/>
          </a:xfrm>
          <a:prstGeom prst="rect">
            <a:avLst/>
          </a:prstGeom>
          <a:noFill/>
        </p:spPr>
        <p:txBody>
          <a:bodyPr wrap="none" rtlCol="0">
            <a:spAutoFit/>
          </a:bodyPr>
          <a:lstStyle/>
          <a:p>
            <a:pPr algn="r"/>
            <a:r>
              <a:rPr lang="en-US" altLang="ko-KR" sz="1400" dirty="0"/>
              <a:t>Supplements 3</a:t>
            </a:r>
          </a:p>
          <a:p>
            <a:pPr algn="r"/>
            <a:r>
              <a:rPr lang="en-US" altLang="ko-KR" sz="1400" dirty="0"/>
              <a:t>“Order count variables were not taken account for as they were fragmented but of useful information”</a:t>
            </a:r>
            <a:endParaRPr lang="ko-KR" altLang="en-US" sz="1400" dirty="0"/>
          </a:p>
        </p:txBody>
      </p:sp>
    </p:spTree>
    <p:extLst>
      <p:ext uri="{BB962C8B-B14F-4D97-AF65-F5344CB8AC3E}">
        <p14:creationId xmlns:p14="http://schemas.microsoft.com/office/powerpoint/2010/main" val="177811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4" name="직사각형 3">
            <a:extLst>
              <a:ext uri="{FF2B5EF4-FFF2-40B4-BE49-F238E27FC236}">
                <a16:creationId xmlns:a16="http://schemas.microsoft.com/office/drawing/2014/main" id="{D20A4C89-01C5-4E26-953A-C41DCEEB49F4}"/>
              </a:ext>
            </a:extLst>
          </p:cNvPr>
          <p:cNvSpPr/>
          <p:nvPr/>
        </p:nvSpPr>
        <p:spPr>
          <a:xfrm>
            <a:off x="876301" y="1943100"/>
            <a:ext cx="10439400" cy="3620795"/>
          </a:xfrm>
          <a:prstGeom prst="rect">
            <a:avLst/>
          </a:prstGeom>
          <a:solidFill>
            <a:srgbClr val="353535"/>
          </a:solidFill>
          <a:ln>
            <a:solidFill>
              <a:srgbClr val="353535"/>
            </a:solidFill>
          </a:ln>
        </p:spPr>
        <p:style>
          <a:lnRef idx="0">
            <a:schemeClr val="accent3"/>
          </a:lnRef>
          <a:fillRef idx="3">
            <a:schemeClr val="accent3"/>
          </a:fillRef>
          <a:effectRef idx="3">
            <a:schemeClr val="accent3"/>
          </a:effectRef>
          <a:fontRef idx="minor">
            <a:schemeClr val="lt1"/>
          </a:fontRef>
        </p:style>
        <p:txBody>
          <a:bodyPr rtlCol="0" anchor="ctr"/>
          <a:lstStyle/>
          <a:p>
            <a:pPr marL="361950">
              <a:lnSpc>
                <a:spcPct val="200000"/>
              </a:lnSpc>
              <a:tabLst>
                <a:tab pos="361950" algn="l"/>
                <a:tab pos="1076325" algn="l"/>
              </a:tabLst>
            </a:pPr>
            <a:r>
              <a:rPr lang="en-US" altLang="ko-KR" dirty="0">
                <a:solidFill>
                  <a:schemeClr val="bg1"/>
                </a:solidFill>
                <a:effectLst>
                  <a:outerShdw blurRad="38100" dist="38100" dir="2700000" algn="tl">
                    <a:srgbClr val="000000">
                      <a:alpha val="43137"/>
                    </a:srgbClr>
                  </a:outerShdw>
                </a:effectLst>
              </a:rPr>
              <a:t>□	It is difficult to state that demand for Soju is cannibalizing demand for Beer.</a:t>
            </a:r>
          </a:p>
          <a:p>
            <a:pPr marL="361950">
              <a:lnSpc>
                <a:spcPct val="200000"/>
              </a:lnSpc>
              <a:tabLst>
                <a:tab pos="361950" algn="l"/>
                <a:tab pos="1076325" algn="l"/>
              </a:tabLst>
            </a:pPr>
            <a:endParaRPr lang="en-US" altLang="ko-KR" dirty="0">
              <a:solidFill>
                <a:schemeClr val="bg1"/>
              </a:solidFill>
              <a:effectLst>
                <a:outerShdw blurRad="38100" dist="38100" dir="2700000" algn="tl">
                  <a:srgbClr val="000000">
                    <a:alpha val="43137"/>
                  </a:srgbClr>
                </a:outerShdw>
              </a:effectLst>
            </a:endParaRPr>
          </a:p>
          <a:p>
            <a:pPr marL="361950">
              <a:lnSpc>
                <a:spcPct val="200000"/>
              </a:lnSpc>
              <a:tabLst>
                <a:tab pos="361950" algn="l"/>
                <a:tab pos="1076325" algn="l"/>
              </a:tabLst>
            </a:pPr>
            <a:r>
              <a:rPr lang="en-US" altLang="ko-KR" dirty="0">
                <a:solidFill>
                  <a:schemeClr val="bg1"/>
                </a:solidFill>
                <a:effectLst>
                  <a:outerShdw blurRad="38100" dist="38100" dir="2700000" algn="tl">
                    <a:srgbClr val="000000">
                      <a:alpha val="43137"/>
                    </a:srgbClr>
                  </a:outerShdw>
                </a:effectLst>
              </a:rPr>
              <a:t>□	Demand for Food seems to have meaningful and positive effect on demand for Beer.</a:t>
            </a:r>
          </a:p>
        </p:txBody>
      </p:sp>
    </p:spTree>
    <p:extLst>
      <p:ext uri="{BB962C8B-B14F-4D97-AF65-F5344CB8AC3E}">
        <p14:creationId xmlns:p14="http://schemas.microsoft.com/office/powerpoint/2010/main"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lumMod val="85000"/>
            </a:schemeClr>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daily transactions</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record of products sold</a:t>
            </a:r>
          </a:p>
          <a:p>
            <a:pPr marL="552450" indent="-285750">
              <a:buBlip>
                <a:blip r:embed="rId2"/>
              </a:buBlip>
              <a:tabLst>
                <a:tab pos="447675" algn="l"/>
              </a:tabLst>
            </a:pPr>
            <a:r>
              <a:rPr lang="en-US" altLang="ko-KR" sz="1400" dirty="0"/>
              <a:t>Identify composition of items in a single order</a:t>
            </a:r>
          </a:p>
          <a:p>
            <a:pPr marL="552450" indent="-285750">
              <a:buBlip>
                <a:blip r:embed="rId2"/>
              </a:buBlip>
              <a:tabLst>
                <a:tab pos="447675" algn="l"/>
              </a:tabLst>
            </a:pPr>
            <a:r>
              <a:rPr lang="en-US" altLang="ko-KR" sz="1400" dirty="0"/>
              <a:t>Identify how items are categorized into </a:t>
            </a:r>
            <a:r>
              <a:rPr lang="en-US" altLang="ko-KR" sz="1200" i="1" dirty="0"/>
              <a:t>(What else but </a:t>
            </a:r>
            <a:r>
              <a:rPr lang="en-US" altLang="ko-KR" sz="1200" i="1" dirty="0" err="1"/>
              <a:t>soju</a:t>
            </a:r>
            <a:r>
              <a:rPr lang="en-US" altLang="ko-KR" sz="1200" i="1" dirty="0"/>
              <a:t>?)</a:t>
            </a:r>
          </a:p>
        </p:txBody>
      </p:sp>
    </p:spTree>
    <p:extLst>
      <p:ext uri="{BB962C8B-B14F-4D97-AF65-F5344CB8AC3E}">
        <p14:creationId xmlns:p14="http://schemas.microsoft.com/office/powerpoint/2010/main" val="413621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3267637549"/>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to test feature importance</a:t>
            </a:r>
            <a:endParaRPr lang="ko-KR" altLang="en-US" sz="1400" dirty="0"/>
          </a:p>
        </p:txBody>
      </p:sp>
    </p:spTree>
    <p:extLst>
      <p:ext uri="{BB962C8B-B14F-4D97-AF65-F5344CB8AC3E}">
        <p14:creationId xmlns:p14="http://schemas.microsoft.com/office/powerpoint/2010/main" val="39723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to test feature importance</a:t>
            </a:r>
            <a:endParaRPr lang="ko-KR" altLang="en-US" sz="1400" dirty="0"/>
          </a:p>
        </p:txBody>
      </p:sp>
      <p:sp>
        <p:nvSpPr>
          <p:cNvPr id="12" name="사각형: 둥근 모서리 11">
            <a:extLst>
              <a:ext uri="{FF2B5EF4-FFF2-40B4-BE49-F238E27FC236}">
                <a16:creationId xmlns:a16="http://schemas.microsoft.com/office/drawing/2014/main" id="{88C6A993-62A1-442E-82C6-383BEB55A500}"/>
              </a:ext>
            </a:extLst>
          </p:cNvPr>
          <p:cNvSpPr/>
          <p:nvPr/>
        </p:nvSpPr>
        <p:spPr>
          <a:xfrm>
            <a:off x="7839493" y="2767666"/>
            <a:ext cx="3571458" cy="6613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ko-KR" sz="1400" dirty="0"/>
              <a:t>With “Beer Units” as “y”,</a:t>
            </a:r>
          </a:p>
          <a:p>
            <a:r>
              <a:rPr lang="en-US" altLang="ko-KR" sz="1400" dirty="0"/>
              <a:t>  and “Soju Units” as one of “X” variables</a:t>
            </a:r>
            <a:endParaRPr lang="ko-KR" altLang="en-US" sz="1400" dirty="0"/>
          </a:p>
        </p:txBody>
      </p:sp>
    </p:spTree>
    <p:extLst>
      <p:ext uri="{BB962C8B-B14F-4D97-AF65-F5344CB8AC3E}">
        <p14:creationId xmlns:p14="http://schemas.microsoft.com/office/powerpoint/2010/main" val="22318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a16="http://schemas.microsoft.com/office/drawing/2014/main"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a16="http://schemas.microsoft.com/office/drawing/2014/main" id="{DDFE4DDF-00A2-4C0C-8CA9-5C749AC39512}"/>
              </a:ext>
            </a:extLst>
          </p:cNvPr>
          <p:cNvGraphicFramePr>
            <a:graphicFrameLocks noGrp="1"/>
          </p:cNvGraphicFramePr>
          <p:nvPr>
            <p:extLst>
              <p:ext uri="{D42A27DB-BD31-4B8C-83A1-F6EECF244321}">
                <p14:modId xmlns:p14="http://schemas.microsoft.com/office/powerpoint/2010/main"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a16="http://schemas.microsoft.com/office/drawing/2014/main" val="2078168809"/>
                    </a:ext>
                  </a:extLst>
                </a:gridCol>
                <a:gridCol w="1009199">
                  <a:extLst>
                    <a:ext uri="{9D8B030D-6E8A-4147-A177-3AD203B41FA5}">
                      <a16:colId xmlns:a16="http://schemas.microsoft.com/office/drawing/2014/main" val="761195283"/>
                    </a:ext>
                  </a:extLst>
                </a:gridCol>
                <a:gridCol w="1126156">
                  <a:extLst>
                    <a:ext uri="{9D8B030D-6E8A-4147-A177-3AD203B41FA5}">
                      <a16:colId xmlns:a16="http://schemas.microsoft.com/office/drawing/2014/main" val="3061384549"/>
                    </a:ext>
                  </a:extLst>
                </a:gridCol>
                <a:gridCol w="1126156">
                  <a:extLst>
                    <a:ext uri="{9D8B030D-6E8A-4147-A177-3AD203B41FA5}">
                      <a16:colId xmlns:a16="http://schemas.microsoft.com/office/drawing/2014/main" val="3276788795"/>
                    </a:ext>
                  </a:extLst>
                </a:gridCol>
                <a:gridCol w="1126156">
                  <a:extLst>
                    <a:ext uri="{9D8B030D-6E8A-4147-A177-3AD203B41FA5}">
                      <a16:colId xmlns:a16="http://schemas.microsoft.com/office/drawing/2014/main" val="2231567807"/>
                    </a:ext>
                  </a:extLst>
                </a:gridCol>
                <a:gridCol w="1126156">
                  <a:extLst>
                    <a:ext uri="{9D8B030D-6E8A-4147-A177-3AD203B41FA5}">
                      <a16:colId xmlns:a16="http://schemas.microsoft.com/office/drawing/2014/main" val="1542931755"/>
                    </a:ext>
                  </a:extLst>
                </a:gridCol>
                <a:gridCol w="1126156">
                  <a:extLst>
                    <a:ext uri="{9D8B030D-6E8A-4147-A177-3AD203B41FA5}">
                      <a16:colId xmlns:a16="http://schemas.microsoft.com/office/drawing/2014/main"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a16="http://schemas.microsoft.com/office/drawing/2014/main" val="220037634"/>
                  </a:ext>
                </a:extLst>
              </a:tr>
            </a:tbl>
          </a:graphicData>
        </a:graphic>
      </p:graphicFrame>
    </p:spTree>
    <p:extLst>
      <p:ext uri="{BB962C8B-B14F-4D97-AF65-F5344CB8AC3E}">
        <p14:creationId xmlns:p14="http://schemas.microsoft.com/office/powerpoint/2010/main" val="357894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a16="http://schemas.microsoft.com/office/drawing/2014/main" id="{C014C68F-9A9A-4CC5-AA40-AC1239DD7091}"/>
              </a:ext>
            </a:extLst>
          </p:cNvPr>
          <p:cNvGraphicFramePr>
            <a:graphicFrameLocks noGrp="1"/>
          </p:cNvGraphicFramePr>
          <p:nvPr>
            <p:extLst>
              <p:ext uri="{D42A27DB-BD31-4B8C-83A1-F6EECF244321}">
                <p14:modId xmlns:p14="http://schemas.microsoft.com/office/powerpoint/2010/main"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a16="http://schemas.microsoft.com/office/drawing/2014/main" val="1795350856"/>
                    </a:ext>
                  </a:extLst>
                </a:gridCol>
                <a:gridCol w="1352642">
                  <a:extLst>
                    <a:ext uri="{9D8B030D-6E8A-4147-A177-3AD203B41FA5}">
                      <a16:colId xmlns:a16="http://schemas.microsoft.com/office/drawing/2014/main"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957922896"/>
                  </a:ext>
                </a:extLst>
              </a:tr>
            </a:tbl>
          </a:graphicData>
        </a:graphic>
      </p:graphicFrame>
      <p:sp>
        <p:nvSpPr>
          <p:cNvPr id="7" name="직사각형 6">
            <a:extLst>
              <a:ext uri="{FF2B5EF4-FFF2-40B4-BE49-F238E27FC236}">
                <a16:creationId xmlns:a16="http://schemas.microsoft.com/office/drawing/2014/main"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a16="http://schemas.microsoft.com/office/drawing/2014/main" id="{762B0AFD-6DEA-4CC9-9A6D-8B8A7DF01A03}"/>
              </a:ext>
            </a:extLst>
          </p:cNvPr>
          <p:cNvGraphicFramePr>
            <a:graphicFrameLocks noGrp="1"/>
          </p:cNvGraphicFramePr>
          <p:nvPr>
            <p:extLst>
              <p:ext uri="{D42A27DB-BD31-4B8C-83A1-F6EECF244321}">
                <p14:modId xmlns:p14="http://schemas.microsoft.com/office/powerpoint/2010/main"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a16="http://schemas.microsoft.com/office/drawing/2014/main" val="3219904955"/>
                    </a:ext>
                  </a:extLst>
                </a:gridCol>
                <a:gridCol w="1352642">
                  <a:extLst>
                    <a:ext uri="{9D8B030D-6E8A-4147-A177-3AD203B41FA5}">
                      <a16:colId xmlns:a16="http://schemas.microsoft.com/office/drawing/2014/main"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274173144"/>
                  </a:ext>
                </a:extLst>
              </a:tr>
            </a:tbl>
          </a:graphicData>
        </a:graphic>
      </p:graphicFrame>
    </p:spTree>
    <p:extLst>
      <p:ext uri="{BB962C8B-B14F-4D97-AF65-F5344CB8AC3E}">
        <p14:creationId xmlns:p14="http://schemas.microsoft.com/office/powerpoint/2010/main" val="199500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a16="http://schemas.microsoft.com/office/drawing/2014/main"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substitute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a16="http://schemas.microsoft.com/office/drawing/2014/main" id="{DF112DF4-B8D9-4FD7-9250-4105BC6D7C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a16="http://schemas.microsoft.com/office/drawing/2014/main" id="{41E29CDA-5B42-45CD-A47F-C77F82248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88" y="1904236"/>
            <a:ext cx="5741863" cy="4953764"/>
          </a:xfrm>
          <a:prstGeom prst="rect">
            <a:avLst/>
          </a:prstGeom>
        </p:spPr>
      </p:pic>
      <p:sp>
        <p:nvSpPr>
          <p:cNvPr id="3" name="타원 2">
            <a:extLst>
              <a:ext uri="{FF2B5EF4-FFF2-40B4-BE49-F238E27FC236}">
                <a16:creationId xmlns:a16="http://schemas.microsoft.com/office/drawing/2014/main" id="{28D34279-C9C0-48C7-8F40-466CECF83338}"/>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1CB23E82-8CAF-492F-9BCB-291F5A047BB0}"/>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F96AE2A1-C6AA-4100-927B-5E61AE9D2ABB}"/>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C93905BD-4D2A-468B-A6E3-E58BA46C7128}"/>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16DC19AE-8991-41FB-B229-977DC70AAEC1}"/>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1C4EB956-88B9-449F-A3F2-D5DCF856706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C93905BD-4D2A-468B-A6E3-E58BA46C7128}"/>
              </a:ext>
            </a:extLst>
          </p:cNvPr>
          <p:cNvSpPr/>
          <p:nvPr/>
        </p:nvSpPr>
        <p:spPr>
          <a:xfrm>
            <a:off x="2243634" y="3076575"/>
            <a:ext cx="448766" cy="448766"/>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99531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1745</Words>
  <Application>Microsoft Office PowerPoint</Application>
  <PresentationFormat>와이드스크린</PresentationFormat>
  <Paragraphs>891</Paragraphs>
  <Slides>22</Slides>
  <Notes>2</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22</vt:i4>
      </vt:variant>
    </vt:vector>
  </HeadingPairs>
  <TitlesOfParts>
    <vt:vector size="30" baseType="lpstr">
      <vt:lpstr>맑은 고딕</vt:lpstr>
      <vt:lpstr>배달의민족 도현</vt:lpstr>
      <vt:lpstr>Arial</vt:lpstr>
      <vt:lpstr>Georgia</vt:lpstr>
      <vt:lpstr>Roboto</vt:lpstr>
      <vt:lpstr>Wingdings</vt:lpstr>
      <vt:lpstr>Office 테마</vt:lpstr>
      <vt:lpstr>1_Office 테마</vt:lpstr>
      <vt:lpstr>Analysis Report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PABLO</cp:lastModifiedBy>
  <cp:revision>133</cp:revision>
  <dcterms:created xsi:type="dcterms:W3CDTF">2019-03-25T13:42:35Z</dcterms:created>
  <dcterms:modified xsi:type="dcterms:W3CDTF">2019-03-28T13:27:05Z</dcterms:modified>
</cp:coreProperties>
</file>