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23"/>
  </p:notesMasterIdLst>
  <p:sldIdLst>
    <p:sldId id="291" r:id="rId3"/>
    <p:sldId id="292" r:id="rId4"/>
    <p:sldId id="293" r:id="rId5"/>
    <p:sldId id="294" r:id="rId6"/>
    <p:sldId id="296" r:id="rId7"/>
    <p:sldId id="298" r:id="rId8"/>
    <p:sldId id="299" r:id="rId9"/>
    <p:sldId id="297" r:id="rId10"/>
    <p:sldId id="302" r:id="rId11"/>
    <p:sldId id="300" r:id="rId12"/>
    <p:sldId id="301" r:id="rId13"/>
    <p:sldId id="303" r:id="rId14"/>
    <p:sldId id="304" r:id="rId15"/>
    <p:sldId id="305" r:id="rId16"/>
    <p:sldId id="306" r:id="rId17"/>
    <p:sldId id="307" r:id="rId18"/>
    <p:sldId id="308" r:id="rId19"/>
    <p:sldId id="309" r:id="rId20"/>
    <p:sldId id="310" r:id="rId21"/>
    <p:sldId id="311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FF"/>
    <a:srgbClr val="3333CC"/>
    <a:srgbClr val="333399"/>
    <a:srgbClr val="353535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2" d="100"/>
          <a:sy n="62" d="100"/>
        </p:scale>
        <p:origin x="-678" y="-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1F74C4-9856-4309-8AD7-0A247F174975}" type="datetimeFigureOut">
              <a:rPr lang="ko-KR" altLang="en-US" smtClean="0"/>
              <a:pPr/>
              <a:t>2019-03-26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9AAA09-C4E2-4940-BA1B-04F8C987978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7510889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4613" y="739775"/>
            <a:ext cx="6569075" cy="36957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2C06E8-48A6-4E03-8711-C45C0018F498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5684632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6365DA1-6B21-4B04-9EAF-1D8C5AD9A2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9350BDE2-05F4-485E-91C1-A8C7640371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F834BBE2-3FCF-4837-9765-7185C7EDA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1B634-5E54-4C39-897D-1B892DC73828}" type="datetimeFigureOut">
              <a:rPr lang="ko-KR" altLang="en-US" smtClean="0"/>
              <a:pPr/>
              <a:t>2019-03-26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F194440E-BF33-4D58-A0F3-DC11DBA42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8EA59221-C8D7-4681-8BBB-4D2B796CC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A5579-9313-4CB5-9631-1B651F4081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066801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8D24887-2000-4DB9-9505-F1269034C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3CD5BFC3-973F-4E5A-B718-5ED6A754B2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81D042BF-615D-47C7-87E8-AF0C69BDD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1B634-5E54-4C39-897D-1B892DC73828}" type="datetimeFigureOut">
              <a:rPr lang="ko-KR" altLang="en-US" smtClean="0"/>
              <a:pPr/>
              <a:t>2019-03-26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E17FDDDC-CFD9-4981-B617-D0DA68C38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743EBCF1-9732-48B6-9F0A-275DF7EE4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A5579-9313-4CB5-9631-1B651F4081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951354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9C5C0994-E3BB-4BE7-8BE9-1B73C49F7E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9F89D675-C617-473C-8B0E-8F12090811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2889A1DC-2B46-4CE6-8051-1021B6EAA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1B634-5E54-4C39-897D-1B892DC73828}" type="datetimeFigureOut">
              <a:rPr lang="ko-KR" altLang="en-US" smtClean="0"/>
              <a:pPr/>
              <a:t>2019-03-26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769A62C9-26E0-464F-AE0D-3E5F3E6A8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254A6B96-A7E5-4AC8-8805-3D0399F4A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A5579-9313-4CB5-9631-1B651F4081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3214307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Divider: Colour">
    <p:bg>
      <p:bgPr>
        <a:solidFill>
          <a:srgbClr val="3535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1"/>
          <p:cNvSpPr>
            <a:spLocks noGrp="1"/>
          </p:cNvSpPr>
          <p:nvPr>
            <p:ph type="ctrTitle"/>
          </p:nvPr>
        </p:nvSpPr>
        <p:spPr bwMode="black">
          <a:xfrm>
            <a:off x="646545" y="1143000"/>
            <a:ext cx="10898910" cy="403412"/>
          </a:xfrm>
        </p:spPr>
        <p:txBody>
          <a:bodyPr anchor="t" anchorCtr="0">
            <a:noAutofit/>
          </a:bodyPr>
          <a:lstStyle>
            <a:lvl1pPr>
              <a:lnSpc>
                <a:spcPct val="90000"/>
              </a:lnSpc>
              <a:defRPr sz="2902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58" name="Subtitle 2"/>
          <p:cNvSpPr>
            <a:spLocks noGrp="1"/>
          </p:cNvSpPr>
          <p:nvPr>
            <p:ph type="subTitle" idx="1"/>
          </p:nvPr>
        </p:nvSpPr>
        <p:spPr bwMode="black">
          <a:xfrm>
            <a:off x="646545" y="1546412"/>
            <a:ext cx="10898910" cy="403412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buNone/>
              <a:defRPr sz="2902">
                <a:solidFill>
                  <a:schemeClr val="bg1"/>
                </a:solidFill>
                <a:latin typeface="+mj-lt"/>
              </a:defRPr>
            </a:lvl1pPr>
            <a:lvl2pPr marL="461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23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859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479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309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718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338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958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/>
              <a:t>Click to edit Master subtitle style</a:t>
            </a:r>
            <a:endParaRPr lang="en-GB" noProof="0" dirty="0"/>
          </a:p>
        </p:txBody>
      </p:sp>
      <p:cxnSp>
        <p:nvCxnSpPr>
          <p:cNvPr id="9" name="Shape 24"/>
          <p:cNvCxnSpPr/>
          <p:nvPr/>
        </p:nvCxnSpPr>
        <p:spPr>
          <a:xfrm flipV="1">
            <a:off x="461820" y="941295"/>
            <a:ext cx="11083639" cy="153295"/>
          </a:xfrm>
          <a:prstGeom prst="bentConnector3">
            <a:avLst>
              <a:gd name="adj1" fmla="val 0"/>
            </a:avLst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3746" y="6252884"/>
            <a:ext cx="7007267" cy="134470"/>
          </a:xfrm>
          <a:prstGeom prst="rect">
            <a:avLst/>
          </a:prstGeom>
        </p:spPr>
        <p:txBody>
          <a:bodyPr vert="horz" lIns="0" tIns="0" rIns="0" bIns="0" anchor="b" anchorCtr="0">
            <a:noAutofit/>
          </a:bodyPr>
          <a:lstStyle>
            <a:lvl1pPr algn="l">
              <a:defRPr sz="907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GB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13456" y="6387354"/>
            <a:ext cx="2032000" cy="134471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907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FEBD7F86-1881-4698-8703-FB80B0800997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7" name="Date Placeholder 3"/>
          <p:cNvSpPr>
            <a:spLocks noGrp="1"/>
          </p:cNvSpPr>
          <p:nvPr>
            <p:ph type="dt" sz="half" idx="2"/>
          </p:nvPr>
        </p:nvSpPr>
        <p:spPr>
          <a:xfrm>
            <a:off x="9513456" y="6252882"/>
            <a:ext cx="2032000" cy="134471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907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GB"/>
              <a:t>January 2012</a:t>
            </a:r>
          </a:p>
        </p:txBody>
      </p:sp>
    </p:spTree>
    <p:extLst>
      <p:ext uri="{BB962C8B-B14F-4D97-AF65-F5344CB8AC3E}">
        <p14:creationId xmlns:p14="http://schemas.microsoft.com/office/powerpoint/2010/main" xmlns="" val="2263818463"/>
      </p:ext>
    </p:extLst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4D0E6DC4-C3E6-4C41-B73C-C2F2F32F3996}"/>
              </a:ext>
            </a:extLst>
          </p:cNvPr>
          <p:cNvSpPr/>
          <p:nvPr userDrawn="1"/>
        </p:nvSpPr>
        <p:spPr>
          <a:xfrm>
            <a:off x="-19817" y="456812"/>
            <a:ext cx="3967302" cy="103906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E72762"/>
              </a:solidFill>
              <a:effectLst/>
              <a:uLnTx/>
              <a:uFillTx/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924E6E78-5E46-4C56-92D6-481D08F8C12A}"/>
              </a:ext>
            </a:extLst>
          </p:cNvPr>
          <p:cNvSpPr/>
          <p:nvPr userDrawn="1"/>
        </p:nvSpPr>
        <p:spPr>
          <a:xfrm>
            <a:off x="3947485" y="456812"/>
            <a:ext cx="4235102" cy="103906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E72762"/>
              </a:solidFill>
              <a:effectLst/>
              <a:uLnTx/>
              <a:uFillTx/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6679C850-71E5-477B-80EF-6CDB5B36F433}"/>
              </a:ext>
            </a:extLst>
          </p:cNvPr>
          <p:cNvSpPr/>
          <p:nvPr userDrawn="1"/>
        </p:nvSpPr>
        <p:spPr>
          <a:xfrm>
            <a:off x="8182587" y="456812"/>
            <a:ext cx="4029711" cy="103906"/>
          </a:xfrm>
          <a:prstGeom prst="rect">
            <a:avLst/>
          </a:prstGeom>
          <a:solidFill>
            <a:schemeClr val="accent3"/>
          </a:solidFill>
          <a:ln w="1905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E72762"/>
              </a:solidFill>
              <a:effectLst/>
              <a:uLnTx/>
              <a:uFillTx/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712268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Divider: Colour">
    <p:bg>
      <p:bgPr>
        <a:solidFill>
          <a:srgbClr val="3535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1"/>
          <p:cNvSpPr>
            <a:spLocks noGrp="1"/>
          </p:cNvSpPr>
          <p:nvPr>
            <p:ph type="ctrTitle"/>
          </p:nvPr>
        </p:nvSpPr>
        <p:spPr bwMode="black">
          <a:xfrm>
            <a:off x="646545" y="1143000"/>
            <a:ext cx="10898910" cy="403412"/>
          </a:xfrm>
        </p:spPr>
        <p:txBody>
          <a:bodyPr anchor="t" anchorCtr="0">
            <a:noAutofit/>
          </a:bodyPr>
          <a:lstStyle>
            <a:lvl1pPr>
              <a:lnSpc>
                <a:spcPct val="90000"/>
              </a:lnSpc>
              <a:defRPr sz="2902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58" name="Subtitle 2"/>
          <p:cNvSpPr>
            <a:spLocks noGrp="1"/>
          </p:cNvSpPr>
          <p:nvPr>
            <p:ph type="subTitle" idx="1"/>
          </p:nvPr>
        </p:nvSpPr>
        <p:spPr bwMode="black">
          <a:xfrm>
            <a:off x="646545" y="1546412"/>
            <a:ext cx="10898910" cy="403412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buNone/>
              <a:defRPr sz="2902">
                <a:solidFill>
                  <a:schemeClr val="bg1"/>
                </a:solidFill>
                <a:latin typeface="+mj-lt"/>
              </a:defRPr>
            </a:lvl1pPr>
            <a:lvl2pPr marL="461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23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859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479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309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718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338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958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/>
              <a:t>Click to edit Master subtitle style</a:t>
            </a:r>
            <a:endParaRPr lang="en-GB" noProof="0" dirty="0"/>
          </a:p>
        </p:txBody>
      </p:sp>
      <p:cxnSp>
        <p:nvCxnSpPr>
          <p:cNvPr id="9" name="Shape 24"/>
          <p:cNvCxnSpPr/>
          <p:nvPr/>
        </p:nvCxnSpPr>
        <p:spPr>
          <a:xfrm flipV="1">
            <a:off x="461820" y="941295"/>
            <a:ext cx="11083639" cy="153295"/>
          </a:xfrm>
          <a:prstGeom prst="bentConnector3">
            <a:avLst>
              <a:gd name="adj1" fmla="val 0"/>
            </a:avLst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3746" y="6252884"/>
            <a:ext cx="7007267" cy="134470"/>
          </a:xfrm>
          <a:prstGeom prst="rect">
            <a:avLst/>
          </a:prstGeom>
        </p:spPr>
        <p:txBody>
          <a:bodyPr vert="horz" lIns="0" tIns="0" rIns="0" bIns="0" anchor="b" anchorCtr="0">
            <a:noAutofit/>
          </a:bodyPr>
          <a:lstStyle>
            <a:lvl1pPr algn="l">
              <a:defRPr sz="907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GB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13456" y="6387354"/>
            <a:ext cx="2032000" cy="134471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907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FEBD7F86-1881-4698-8703-FB80B0800997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7" name="Date Placeholder 3"/>
          <p:cNvSpPr>
            <a:spLocks noGrp="1"/>
          </p:cNvSpPr>
          <p:nvPr>
            <p:ph type="dt" sz="half" idx="2"/>
          </p:nvPr>
        </p:nvSpPr>
        <p:spPr>
          <a:xfrm>
            <a:off x="9513456" y="6252882"/>
            <a:ext cx="2032000" cy="134471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907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GB"/>
              <a:t>January 2012</a:t>
            </a:r>
          </a:p>
        </p:txBody>
      </p:sp>
    </p:spTree>
    <p:extLst>
      <p:ext uri="{BB962C8B-B14F-4D97-AF65-F5344CB8AC3E}">
        <p14:creationId xmlns:p14="http://schemas.microsoft.com/office/powerpoint/2010/main" xmlns="" val="3769381437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10D32A0-B41D-4A17-B767-906FD61E7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8EF0C0FB-71CA-4480-A9F8-8A0E9C8589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FB26A399-F104-4B3D-91CB-28AE1AD53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1B634-5E54-4C39-897D-1B892DC73828}" type="datetimeFigureOut">
              <a:rPr lang="ko-KR" altLang="en-US" smtClean="0"/>
              <a:pPr/>
              <a:t>2019-03-26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A8233A5E-A42E-4D81-A78E-0CFC6DC95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D1797182-4A93-4202-90DF-4F4505300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A5579-9313-4CB5-9631-1B651F4081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567950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0447CC2-37E2-4231-A53A-F5F1E831E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622DA014-3697-4D78-BA7C-16FC76B8F1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8975135E-00ED-41F9-BDFF-30B1FDC45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1B634-5E54-4C39-897D-1B892DC73828}" type="datetimeFigureOut">
              <a:rPr lang="ko-KR" altLang="en-US" smtClean="0"/>
              <a:pPr/>
              <a:t>2019-03-26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EE67C259-4585-4502-9D94-5BFE9A80E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2EBBE638-836E-495E-BFC3-49CC4D37F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A5579-9313-4CB5-9631-1B651F4081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280427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BDCF00C-F4AD-4BB7-8B57-5261DD3DA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53C0ABD4-6DE7-4D30-BFE3-CC4845A1F1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97EF8979-E5D8-4647-9281-03423A990A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0A06B20B-D3DE-4CAC-AEB0-AA2772B35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1B634-5E54-4C39-897D-1B892DC73828}" type="datetimeFigureOut">
              <a:rPr lang="ko-KR" altLang="en-US" smtClean="0"/>
              <a:pPr/>
              <a:t>2019-03-26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6F751A0B-23E9-4FD3-AE35-5ADD98699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2E5E2890-373F-48F2-AB80-37E982982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A5579-9313-4CB5-9631-1B651F4081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196964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E322083-585F-49B1-B8A8-9B643B81D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53AFAB6B-A5B6-43A7-90C3-915F9C9D87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96A2EE6A-9E5D-45CF-BAF6-EED12FC7E9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57B30EBA-6DE6-4DA3-B011-44266BB300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A01F8F8A-D2F3-4EFC-8354-897D616D96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606DCDD2-E5AE-4DB9-BA03-5FE5A78A8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1B634-5E54-4C39-897D-1B892DC73828}" type="datetimeFigureOut">
              <a:rPr lang="ko-KR" altLang="en-US" smtClean="0"/>
              <a:pPr/>
              <a:t>2019-03-26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411CE8A7-5997-4D9D-A4B9-2835EBD64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57D83F66-CC92-4E83-B962-23FD3408E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A5579-9313-4CB5-9631-1B651F4081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070037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022B922-2C6F-45A9-A7C2-8381F60D8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447A5D44-69D7-47D3-B95D-1825909A5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1B634-5E54-4C39-897D-1B892DC73828}" type="datetimeFigureOut">
              <a:rPr lang="ko-KR" altLang="en-US" smtClean="0"/>
              <a:pPr/>
              <a:t>2019-03-26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74253BF8-8B0A-4D8A-BC7B-2C47D001B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A28E963F-F373-43C1-8FD0-3A432BBE7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A5579-9313-4CB5-9631-1B651F4081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453048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CE5FF61C-11A3-465F-AFA3-F4E09F0C8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1B634-5E54-4C39-897D-1B892DC73828}" type="datetimeFigureOut">
              <a:rPr lang="ko-KR" altLang="en-US" smtClean="0"/>
              <a:pPr/>
              <a:t>2019-03-26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8B875FF8-56EE-4758-A795-D4CA56BFB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8BD5DD21-06D2-4CA6-AE1F-3E5E76D95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A5579-9313-4CB5-9631-1B651F4081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733252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D75D365-F0BB-4FC8-B83A-5C320D77E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6E0C1556-D7E2-42BA-8D77-55A5DEBCE5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61D1DF03-26CA-4872-A614-CE57F4DEE9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43E3934F-111F-4BE7-8597-1343FF6E0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1B634-5E54-4C39-897D-1B892DC73828}" type="datetimeFigureOut">
              <a:rPr lang="ko-KR" altLang="en-US" smtClean="0"/>
              <a:pPr/>
              <a:t>2019-03-26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661C7B45-4A5C-48F2-8332-3F348773F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1450C7D2-6EE0-4B0F-808D-74AF3BDDA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A5579-9313-4CB5-9631-1B651F4081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887638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A45D7D8-7852-4E57-B3DC-B66975D5B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E7047ECC-8784-4FC9-9137-B380F8BB1B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8A3B60B5-B62B-4869-88AA-873D50C9C7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F433A0D4-EF57-4B3E-91AD-DCF1FAF55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1B634-5E54-4C39-897D-1B892DC73828}" type="datetimeFigureOut">
              <a:rPr lang="ko-KR" altLang="en-US" smtClean="0"/>
              <a:pPr/>
              <a:t>2019-03-26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5E203D6F-BCFC-45EE-AF09-AEBB65CB7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8E0C1123-08E7-4FA0-BA0B-D40D72C9E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A5579-9313-4CB5-9631-1B651F4081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160177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896A5AE4-C7F8-4373-8C1E-E80DAC038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FCD89FB9-8360-4044-8503-8F5025A85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8F58C879-00BB-4A1A-AA07-D391807A2F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1B634-5E54-4C39-897D-1B892DC73828}" type="datetimeFigureOut">
              <a:rPr lang="ko-KR" altLang="en-US" smtClean="0"/>
              <a:pPr/>
              <a:t>2019-03-26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5E6F8B69-3879-4510-B918-BE086CE06A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D842A35B-42EA-4F93-86A7-CDF0B17417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FA5579-9313-4CB5-9631-1B651F4081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838363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D3EB6EAF-309D-47B6-9FA0-75438D7FC7F6}" type="datetimeFigureOut">
              <a:rPr lang="ko-KR" altLang="en-US" smtClean="0"/>
              <a:pPr/>
              <a:t>2019-03-26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496D1268-8831-43DE-96F6-2AC6DFAC8DD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492139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solidFill>
            <a:srgbClr val="353535"/>
          </a:solidFill>
        </p:spPr>
        <p:txBody>
          <a:bodyPr/>
          <a:lstStyle/>
          <a:p>
            <a:r>
              <a:rPr lang="en-GB" dirty="0">
                <a:latin typeface="Roboto" panose="02000000000000000000" pitchFamily="2" charset="0"/>
                <a:ea typeface="Roboto" panose="02000000000000000000" pitchFamily="2" charset="0"/>
              </a:rPr>
              <a:t>Analysis Report</a:t>
            </a:r>
          </a:p>
        </p:txBody>
      </p:sp>
      <p:sp>
        <p:nvSpPr>
          <p:cNvPr id="4" name="PwCFirm">
            <a:extLst>
              <a:ext uri="{FF2B5EF4-FFF2-40B4-BE49-F238E27FC236}">
                <a16:creationId xmlns:a16="http://schemas.microsoft.com/office/drawing/2014/main" xmlns="" id="{FA7CDF0C-F3A8-41D3-968F-F90E465683CB}"/>
              </a:ext>
            </a:extLst>
          </p:cNvPr>
          <p:cNvSpPr txBox="1"/>
          <p:nvPr/>
        </p:nvSpPr>
        <p:spPr>
          <a:xfrm>
            <a:off x="646546" y="6387354"/>
            <a:ext cx="3509818" cy="134471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GB" sz="1200" noProof="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Arial" pitchFamily="34" charset="0"/>
              </a:rPr>
              <a:t>Park, Pablo </a:t>
            </a:r>
            <a:r>
              <a:rPr lang="en-GB" sz="1200" noProof="0" dirty="0" err="1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Arial" pitchFamily="34" charset="0"/>
              </a:rPr>
              <a:t>Chanwoo</a:t>
            </a:r>
            <a:endParaRPr lang="en-GB" sz="1200" noProof="0" dirty="0">
              <a:solidFill>
                <a:schemeClr val="bg2"/>
              </a:solidFill>
              <a:latin typeface="Roboto" panose="02000000000000000000" pitchFamily="2" charset="0"/>
              <a:ea typeface="Roboto" panose="02000000000000000000" pitchFamily="2" charset="0"/>
              <a:cs typeface="Arial" pitchFamily="34" charset="0"/>
            </a:endParaRPr>
          </a:p>
        </p:txBody>
      </p:sp>
      <p:pic>
        <p:nvPicPr>
          <p:cNvPr id="1026" name="Picture 2" descr="weissbeergerì ëí ì´ë¯¸ì§ ê²ìê²°ê³¼">
            <a:extLst>
              <a:ext uri="{FF2B5EF4-FFF2-40B4-BE49-F238E27FC236}">
                <a16:creationId xmlns:a16="http://schemas.microsoft.com/office/drawing/2014/main" xmlns="" id="{4631DC8D-9D62-4CAF-9776-74CB916C60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983948" y="5434854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41227731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" y="0"/>
            <a:ext cx="3699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Roboto"/>
                <a:ea typeface="배달의민족 도현" panose="020B0600000101010101" pitchFamily="50" charset="-127"/>
                <a:cs typeface="+mn-cs"/>
              </a:rPr>
              <a:t>Explanatory Data Analysis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5DEED8A9-D94F-4502-9482-708A0D699902}"/>
              </a:ext>
            </a:extLst>
          </p:cNvPr>
          <p:cNvSpPr txBox="1"/>
          <p:nvPr/>
        </p:nvSpPr>
        <p:spPr>
          <a:xfrm>
            <a:off x="-1" y="600075"/>
            <a:ext cx="14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Correlations</a:t>
            </a:r>
            <a:endParaRPr lang="ko-KR" altLang="en-US" dirty="0"/>
          </a:p>
        </p:txBody>
      </p:sp>
      <p:pic>
        <p:nvPicPr>
          <p:cNvPr id="12289" name="Picture 1" descr="C:\Git\Projects\WB project\Figs\corr. matrix for all variable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47994" y="1388887"/>
            <a:ext cx="4223786" cy="2520000"/>
          </a:xfrm>
          <a:prstGeom prst="rect">
            <a:avLst/>
          </a:prstGeom>
          <a:noFill/>
        </p:spPr>
      </p:pic>
      <p:pic>
        <p:nvPicPr>
          <p:cNvPr id="12290" name="Picture 2" descr="C:\Git\Projects\WB project\Figs\unit corr. matrix by month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28359" y="4017787"/>
            <a:ext cx="3528552" cy="2520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3699531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" y="0"/>
            <a:ext cx="3699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Roboto"/>
                <a:ea typeface="배달의민족 도현" panose="020B0600000101010101" pitchFamily="50" charset="-127"/>
                <a:cs typeface="+mn-cs"/>
              </a:rPr>
              <a:t>Explanatory Data Analysis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5DEED8A9-D94F-4502-9482-708A0D699902}"/>
              </a:ext>
            </a:extLst>
          </p:cNvPr>
          <p:cNvSpPr txBox="1"/>
          <p:nvPr/>
        </p:nvSpPr>
        <p:spPr>
          <a:xfrm>
            <a:off x="-1" y="600075"/>
            <a:ext cx="1484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Distributions</a:t>
            </a:r>
            <a:endParaRPr lang="ko-KR" altLang="en-US" dirty="0"/>
          </a:p>
        </p:txBody>
      </p:sp>
      <p:pic>
        <p:nvPicPr>
          <p:cNvPr id="11266" name="Picture 2" descr="C:\Git\Projects\WB project\Figs\distribution of variables.png"/>
          <p:cNvPicPr>
            <a:picLocks noChangeAspect="1" noChangeArrowheads="1"/>
          </p:cNvPicPr>
          <p:nvPr/>
        </p:nvPicPr>
        <p:blipFill>
          <a:blip r:embed="rId2" cstate="print"/>
          <a:srcRect b="23731"/>
          <a:stretch>
            <a:fillRect/>
          </a:stretch>
        </p:blipFill>
        <p:spPr bwMode="auto">
          <a:xfrm>
            <a:off x="351724" y="1794463"/>
            <a:ext cx="8180664" cy="440821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3894935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" y="0"/>
            <a:ext cx="3699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Roboto"/>
                <a:ea typeface="배달의민족 도현" panose="020B0600000101010101" pitchFamily="50" charset="-127"/>
                <a:cs typeface="+mn-cs"/>
              </a:rPr>
              <a:t>Preprocessing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5DEED8A9-D94F-4502-9482-708A0D699902}"/>
              </a:ext>
            </a:extLst>
          </p:cNvPr>
          <p:cNvSpPr txBox="1"/>
          <p:nvPr/>
        </p:nvSpPr>
        <p:spPr>
          <a:xfrm>
            <a:off x="-1" y="600075"/>
            <a:ext cx="119827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Zero values referring to “we do not sell”  do not tell information about the relationship, while zero values referring to </a:t>
            </a:r>
            <a:br>
              <a:rPr lang="en-US" altLang="ko-KR" dirty="0" smtClean="0"/>
            </a:br>
            <a:r>
              <a:rPr lang="en-US" altLang="ko-KR" dirty="0" smtClean="0"/>
              <a:t>“we can not sell” do tell something about its relationship with other items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788738" y="1696895"/>
            <a:ext cx="8403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Definition: bar with zero sales of </a:t>
            </a:r>
            <a:r>
              <a:rPr lang="en-US" altLang="ko-KR" dirty="0" err="1" smtClean="0"/>
              <a:t>soju</a:t>
            </a:r>
            <a:r>
              <a:rPr lang="en-US" altLang="ko-KR" dirty="0" smtClean="0"/>
              <a:t> throughout the observation do not sell </a:t>
            </a:r>
            <a:r>
              <a:rPr lang="en-US" altLang="ko-KR" dirty="0" err="1" smtClean="0"/>
              <a:t>soju</a:t>
            </a:r>
            <a:endParaRPr lang="ko-KR" altLang="en-US" dirty="0"/>
          </a:p>
        </p:txBody>
      </p:sp>
      <p:sp>
        <p:nvSpPr>
          <p:cNvPr id="10242" name="AutoShape 2" descr="please buy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244" name="Picture 4" descr="please buyì ëí ì´ë¯¸ì§ ê²ìê²°ê³¼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81395" y="3474720"/>
            <a:ext cx="4762500" cy="2857500"/>
          </a:xfrm>
          <a:prstGeom prst="rect">
            <a:avLst/>
          </a:prstGeom>
          <a:noFill/>
        </p:spPr>
      </p:pic>
      <p:pic>
        <p:nvPicPr>
          <p:cNvPr id="10246" name="Picture 6" descr="not for saleì ëí ì´ë¯¸ì§ ê²ìê²°ê³¼"/>
          <p:cNvPicPr>
            <a:picLocks noChangeAspect="1" noChangeArrowheads="1"/>
          </p:cNvPicPr>
          <p:nvPr/>
        </p:nvPicPr>
        <p:blipFill>
          <a:blip r:embed="rId3" cstate="print"/>
          <a:srcRect b="16024"/>
          <a:stretch>
            <a:fillRect/>
          </a:stretch>
        </p:blipFill>
        <p:spPr bwMode="auto">
          <a:xfrm>
            <a:off x="2058035" y="3871595"/>
            <a:ext cx="3952875" cy="223964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7230649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" y="0"/>
            <a:ext cx="3699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Roboto"/>
                <a:ea typeface="배달의민족 도현" panose="020B0600000101010101" pitchFamily="50" charset="-127"/>
                <a:cs typeface="+mn-cs"/>
              </a:rPr>
              <a:t>Preprocessing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5DEED8A9-D94F-4502-9482-708A0D699902}"/>
              </a:ext>
            </a:extLst>
          </p:cNvPr>
          <p:cNvSpPr txBox="1"/>
          <p:nvPr/>
        </p:nvSpPr>
        <p:spPr>
          <a:xfrm>
            <a:off x="-1" y="600075"/>
            <a:ext cx="133164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There are observations difficult to explain given data. They may are right and can be explained  with additional features, </a:t>
            </a:r>
            <a:br>
              <a:rPr lang="en-US" altLang="ko-KR" dirty="0" smtClean="0"/>
            </a:br>
            <a:r>
              <a:rPr lang="en-US" altLang="ko-KR" dirty="0" smtClean="0"/>
              <a:t>but it is inappropriate given dataset and mislead. (They cannot have beers selling at over $40 when in average it sells under $5)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41246067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" y="0"/>
            <a:ext cx="3699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Roboto"/>
                <a:ea typeface="배달의민족 도현" panose="020B0600000101010101" pitchFamily="50" charset="-127"/>
                <a:cs typeface="+mn-cs"/>
              </a:rPr>
              <a:t>Preprocessing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5DEED8A9-D94F-4502-9482-708A0D699902}"/>
              </a:ext>
            </a:extLst>
          </p:cNvPr>
          <p:cNvSpPr txBox="1"/>
          <p:nvPr/>
        </p:nvSpPr>
        <p:spPr>
          <a:xfrm>
            <a:off x="-1" y="600075"/>
            <a:ext cx="13757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For the purpose of regression models, I want to avoid right-skewed dataset. Log transform to fit the dataset for the appropriate model.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507480" y="5791200"/>
            <a:ext cx="5428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Also excluded  negative figures (impossible values)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7408503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" y="0"/>
            <a:ext cx="3699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Roboto"/>
                <a:ea typeface="배달의민족 도현" panose="020B0600000101010101" pitchFamily="50" charset="-127"/>
                <a:cs typeface="+mn-cs"/>
              </a:rPr>
              <a:t>Analysis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5DEED8A9-D94F-4502-9482-708A0D699902}"/>
              </a:ext>
            </a:extLst>
          </p:cNvPr>
          <p:cNvSpPr txBox="1"/>
          <p:nvPr/>
        </p:nvSpPr>
        <p:spPr>
          <a:xfrm>
            <a:off x="-1" y="600075"/>
            <a:ext cx="1866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Bagging &amp; Ridge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1603399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" y="0"/>
            <a:ext cx="3699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Roboto"/>
                <a:ea typeface="배달의민족 도현" panose="020B0600000101010101" pitchFamily="50" charset="-127"/>
                <a:cs typeface="+mn-cs"/>
              </a:rPr>
              <a:t>Analysis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5DEED8A9-D94F-4502-9482-708A0D699902}"/>
              </a:ext>
            </a:extLst>
          </p:cNvPr>
          <p:cNvSpPr txBox="1"/>
          <p:nvPr/>
        </p:nvSpPr>
        <p:spPr>
          <a:xfrm>
            <a:off x="-1" y="600075"/>
            <a:ext cx="1754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Random Forest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9817482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" y="0"/>
            <a:ext cx="3699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Roboto"/>
                <a:ea typeface="배달의민족 도현" panose="020B0600000101010101" pitchFamily="50" charset="-127"/>
                <a:cs typeface="+mn-cs"/>
              </a:rPr>
              <a:t>Conclusion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5DEED8A9-D94F-4502-9482-708A0D699902}"/>
              </a:ext>
            </a:extLst>
          </p:cNvPr>
          <p:cNvSpPr txBox="1"/>
          <p:nvPr/>
        </p:nvSpPr>
        <p:spPr>
          <a:xfrm>
            <a:off x="-1" y="600075"/>
            <a:ext cx="5469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No evidence that they are cannibalizing one another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7977509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" y="0"/>
            <a:ext cx="3699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Roboto"/>
                <a:ea typeface="배달의민족 도현" panose="020B0600000101010101" pitchFamily="50" charset="-127"/>
                <a:cs typeface="+mn-cs"/>
              </a:rPr>
              <a:t>Limitation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5DEED8A9-D94F-4502-9482-708A0D699902}"/>
              </a:ext>
            </a:extLst>
          </p:cNvPr>
          <p:cNvSpPr txBox="1"/>
          <p:nvPr/>
        </p:nvSpPr>
        <p:spPr>
          <a:xfrm>
            <a:off x="-1" y="600075"/>
            <a:ext cx="10766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Too short time period, and little consideration on seasonality. I cannot argue that my conclusion is right!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7781152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2" y="0"/>
            <a:ext cx="67818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Roboto"/>
                <a:ea typeface="배달의민족 도현" panose="020B0600000101010101" pitchFamily="50" charset="-127"/>
                <a:cs typeface="+mn-cs"/>
              </a:rPr>
              <a:t>What else could I do to create value with it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5DEED8A9-D94F-4502-9482-708A0D699902}"/>
              </a:ext>
            </a:extLst>
          </p:cNvPr>
          <p:cNvSpPr txBox="1"/>
          <p:nvPr/>
        </p:nvSpPr>
        <p:spPr>
          <a:xfrm>
            <a:off x="-1" y="600075"/>
            <a:ext cx="6349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Using traits of bar to cluster and look for differences in them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58994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이등변 삼각형 2">
            <a:extLst>
              <a:ext uri="{FF2B5EF4-FFF2-40B4-BE49-F238E27FC236}">
                <a16:creationId xmlns:a16="http://schemas.microsoft.com/office/drawing/2014/main" xmlns="" id="{E6CBC5C7-A07A-479B-9EF0-4FCC56311101}"/>
              </a:ext>
            </a:extLst>
          </p:cNvPr>
          <p:cNvSpPr/>
          <p:nvPr/>
        </p:nvSpPr>
        <p:spPr>
          <a:xfrm>
            <a:off x="1940767" y="1477930"/>
            <a:ext cx="3946849" cy="4683967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-1" y="0"/>
            <a:ext cx="3699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Roboto"/>
                <a:ea typeface="배달의민족 도현" panose="020B0600000101010101" pitchFamily="50" charset="-127"/>
                <a:cs typeface="+mn-cs"/>
              </a:rPr>
              <a:t>Project Objectives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096000" y="103512"/>
            <a:ext cx="6096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Roboto"/>
                <a:ea typeface="배달의민족 도현" panose="020B0600000101010101" pitchFamily="50" charset="-127"/>
                <a:cs typeface="+mn-cs"/>
              </a:rPr>
              <a:t>Milestones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Roboto"/>
                <a:ea typeface="배달의민족 도현" panose="020B0600000101010101" pitchFamily="50" charset="-127"/>
                <a:cs typeface="+mn-cs"/>
              </a:rPr>
              <a:t>     Skill Set     Data Scientist     Strategic Analyst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Roboto"/>
              <a:ea typeface="배달의민족 도현" panose="020B0600000101010101" pitchFamily="50" charset="-127"/>
              <a:cs typeface="+mn-cs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xmlns="" id="{BBF5976A-87A5-4049-9C1D-E61680EF99AB}"/>
              </a:ext>
            </a:extLst>
          </p:cNvPr>
          <p:cNvGrpSpPr/>
          <p:nvPr/>
        </p:nvGrpSpPr>
        <p:grpSpPr>
          <a:xfrm>
            <a:off x="4285860" y="2610043"/>
            <a:ext cx="295472" cy="295472"/>
            <a:chOff x="4388497" y="2475721"/>
            <a:chExt cx="295472" cy="295472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xmlns="" id="{F64D3E4F-6208-4A2C-9F71-FA9611ADBB98}"/>
                </a:ext>
              </a:extLst>
            </p:cNvPr>
            <p:cNvSpPr/>
            <p:nvPr/>
          </p:nvSpPr>
          <p:spPr>
            <a:xfrm>
              <a:off x="4388497" y="2475721"/>
              <a:ext cx="295472" cy="29547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xmlns="" id="{D4045AE9-5EA9-43CD-8644-06E3E1D7F06A}"/>
                </a:ext>
              </a:extLst>
            </p:cNvPr>
            <p:cNvSpPr/>
            <p:nvPr/>
          </p:nvSpPr>
          <p:spPr>
            <a:xfrm>
              <a:off x="4433595" y="2520819"/>
              <a:ext cx="205275" cy="205275"/>
            </a:xfrm>
            <a:prstGeom prst="ellipse">
              <a:avLst/>
            </a:prstGeom>
            <a:solidFill>
              <a:schemeClr val="accent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xmlns="" id="{9E07498D-9261-4B80-AD40-2B6083DDAB31}"/>
              </a:ext>
            </a:extLst>
          </p:cNvPr>
          <p:cNvGrpSpPr/>
          <p:nvPr/>
        </p:nvGrpSpPr>
        <p:grpSpPr>
          <a:xfrm>
            <a:off x="5088292" y="4429512"/>
            <a:ext cx="295472" cy="295472"/>
            <a:chOff x="4388497" y="2475721"/>
            <a:chExt cx="295472" cy="295472"/>
          </a:xfrm>
        </p:grpSpPr>
        <p:sp>
          <p:nvSpPr>
            <p:cNvPr id="15" name="타원 14">
              <a:extLst>
                <a:ext uri="{FF2B5EF4-FFF2-40B4-BE49-F238E27FC236}">
                  <a16:creationId xmlns:a16="http://schemas.microsoft.com/office/drawing/2014/main" xmlns="" id="{1DC22650-D129-4A92-8A84-DBCC05077610}"/>
                </a:ext>
              </a:extLst>
            </p:cNvPr>
            <p:cNvSpPr/>
            <p:nvPr/>
          </p:nvSpPr>
          <p:spPr>
            <a:xfrm>
              <a:off x="4388497" y="2475721"/>
              <a:ext cx="295472" cy="29547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xmlns="" id="{4DC08BD7-8BC4-4AE8-BC99-B37DDB7463C2}"/>
                </a:ext>
              </a:extLst>
            </p:cNvPr>
            <p:cNvSpPr/>
            <p:nvPr/>
          </p:nvSpPr>
          <p:spPr>
            <a:xfrm>
              <a:off x="4433596" y="2520820"/>
              <a:ext cx="205275" cy="205275"/>
            </a:xfrm>
            <a:prstGeom prst="ellipse">
              <a:avLst/>
            </a:prstGeom>
            <a:solidFill>
              <a:schemeClr val="accent2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7" name="연결선: 꺾임 6">
            <a:extLst>
              <a:ext uri="{FF2B5EF4-FFF2-40B4-BE49-F238E27FC236}">
                <a16:creationId xmlns:a16="http://schemas.microsoft.com/office/drawing/2014/main" xmlns="" id="{72FC4793-73ED-4304-B88A-6B480939478F}"/>
              </a:ext>
            </a:extLst>
          </p:cNvPr>
          <p:cNvCxnSpPr>
            <a:cxnSpLocks/>
            <a:stCxn id="12" idx="6"/>
          </p:cNvCxnSpPr>
          <p:nvPr/>
        </p:nvCxnSpPr>
        <p:spPr>
          <a:xfrm flipV="1">
            <a:off x="4581332" y="1477930"/>
            <a:ext cx="2525487" cy="1279849"/>
          </a:xfrm>
          <a:prstGeom prst="bentConnector3">
            <a:avLst/>
          </a:prstGeom>
          <a:ln cap="rnd"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xmlns="" id="{88516366-EA1E-4268-8ABF-3CBF6465F4CF}"/>
              </a:ext>
            </a:extLst>
          </p:cNvPr>
          <p:cNvCxnSpPr>
            <a:stCxn id="15" idx="6"/>
          </p:cNvCxnSpPr>
          <p:nvPr/>
        </p:nvCxnSpPr>
        <p:spPr>
          <a:xfrm flipV="1">
            <a:off x="5383764" y="4001860"/>
            <a:ext cx="1723055" cy="575388"/>
          </a:xfrm>
          <a:prstGeom prst="bentConnector3">
            <a:avLst/>
          </a:prstGeom>
          <a:ln cap="rnd">
            <a:solidFill>
              <a:schemeClr val="accent2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66BB5090-4AAE-4FE0-9167-8FAB4CBB1DB8}"/>
              </a:ext>
            </a:extLst>
          </p:cNvPr>
          <p:cNvSpPr txBox="1"/>
          <p:nvPr/>
        </p:nvSpPr>
        <p:spPr>
          <a:xfrm>
            <a:off x="7305869" y="1291318"/>
            <a:ext cx="4228906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indent="-628650">
              <a:tabLst>
                <a:tab pos="628650" algn="l"/>
              </a:tabLst>
            </a:pPr>
            <a:r>
              <a:rPr lang="en-US" altLang="ko-KR" sz="1600" dirty="0"/>
              <a:t>■ Primary objective</a:t>
            </a:r>
          </a:p>
          <a:p>
            <a:pPr marL="628650" indent="-628650">
              <a:tabLst>
                <a:tab pos="628650" algn="l"/>
              </a:tabLst>
            </a:pPr>
            <a:endParaRPr lang="en-US" altLang="ko-KR" sz="1600" dirty="0"/>
          </a:p>
          <a:p>
            <a:pPr marL="628650" indent="-628650">
              <a:tabLst>
                <a:tab pos="628650" algn="l"/>
              </a:tabLst>
            </a:pPr>
            <a:r>
              <a:rPr lang="en-US" altLang="ko-KR" sz="1400" dirty="0"/>
              <a:t>In [1]: 	Prove whether the hypothesis “ Soju sales are increasing and cannibalizing the beer category” is acceptable.</a:t>
            </a:r>
          </a:p>
          <a:p>
            <a:pPr marL="628650" indent="-628650">
              <a:tabLst>
                <a:tab pos="628650" algn="l"/>
              </a:tabLst>
            </a:pPr>
            <a:endParaRPr lang="en-US" altLang="ko-KR" sz="1400" dirty="0"/>
          </a:p>
          <a:p>
            <a:pPr marL="628650" indent="-628650">
              <a:tabLst>
                <a:tab pos="628650" algn="l"/>
              </a:tabLst>
            </a:pPr>
            <a:r>
              <a:rPr lang="en-US" altLang="ko-KR" sz="1400" dirty="0"/>
              <a:t>Out [1]:	</a:t>
            </a:r>
            <a:r>
              <a:rPr lang="en-US" altLang="ko-KR" sz="1400" i="1" dirty="0"/>
              <a:t>How is the relationship between demand for Soju and beer?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071E6B9F-B692-49C5-979C-7A22A55040B8}"/>
              </a:ext>
            </a:extLst>
          </p:cNvPr>
          <p:cNvSpPr txBox="1"/>
          <p:nvPr/>
        </p:nvSpPr>
        <p:spPr>
          <a:xfrm>
            <a:off x="7305869" y="3819913"/>
            <a:ext cx="4228906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indent="-628650">
              <a:tabLst>
                <a:tab pos="628650" algn="l"/>
              </a:tabLst>
            </a:pPr>
            <a:r>
              <a:rPr lang="en-US" altLang="ko-KR" sz="1600" dirty="0"/>
              <a:t>■ Secondary objective</a:t>
            </a:r>
          </a:p>
          <a:p>
            <a:pPr marL="628650" indent="-628650">
              <a:tabLst>
                <a:tab pos="628650" algn="l"/>
              </a:tabLst>
            </a:pPr>
            <a:endParaRPr lang="en-US" altLang="ko-KR" sz="1600" dirty="0"/>
          </a:p>
          <a:p>
            <a:pPr marL="628650" indent="-628650">
              <a:tabLst>
                <a:tab pos="628650" algn="l"/>
              </a:tabLst>
            </a:pPr>
            <a:r>
              <a:rPr lang="en-US" altLang="ko-KR" sz="1400" dirty="0"/>
              <a:t>In [2]: 	Find opportunities to gain category share and increase beer incidents.</a:t>
            </a:r>
          </a:p>
          <a:p>
            <a:pPr marL="628650" indent="-628650">
              <a:tabLst>
                <a:tab pos="628650" algn="l"/>
              </a:tabLst>
            </a:pPr>
            <a:endParaRPr lang="en-US" altLang="ko-KR" sz="1400" dirty="0"/>
          </a:p>
          <a:p>
            <a:pPr marL="628650" indent="-628650">
              <a:tabLst>
                <a:tab pos="628650" algn="l"/>
              </a:tabLst>
            </a:pPr>
            <a:r>
              <a:rPr lang="en-US" altLang="ko-KR" sz="1400" dirty="0"/>
              <a:t>Out [2]:	</a:t>
            </a:r>
            <a:r>
              <a:rPr lang="en-US" altLang="ko-KR" sz="1400" i="1" dirty="0"/>
              <a:t>What are the features that affect beer demand?</a:t>
            </a:r>
          </a:p>
        </p:txBody>
      </p:sp>
    </p:spTree>
    <p:extLst>
      <p:ext uri="{BB962C8B-B14F-4D97-AF65-F5344CB8AC3E}">
        <p14:creationId xmlns:p14="http://schemas.microsoft.com/office/powerpoint/2010/main" xmlns="" val="11489306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2" y="0"/>
            <a:ext cx="67818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Roboto"/>
                <a:ea typeface="배달의민족 도현" panose="020B0600000101010101" pitchFamily="50" charset="-127"/>
                <a:cs typeface="+mn-cs"/>
              </a:rPr>
              <a:t>Means of application</a:t>
            </a:r>
          </a:p>
        </p:txBody>
      </p:sp>
    </p:spTree>
    <p:extLst>
      <p:ext uri="{BB962C8B-B14F-4D97-AF65-F5344CB8AC3E}">
        <p14:creationId xmlns:p14="http://schemas.microsoft.com/office/powerpoint/2010/main" xmlns="" val="1409868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" y="0"/>
            <a:ext cx="3699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Roboto"/>
                <a:ea typeface="배달의민족 도현" panose="020B0600000101010101" pitchFamily="50" charset="-127"/>
                <a:cs typeface="+mn-cs"/>
              </a:rPr>
              <a:t>The Findings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5DEED8A9-D94F-4502-9482-708A0D699902}"/>
              </a:ext>
            </a:extLst>
          </p:cNvPr>
          <p:cNvSpPr txBox="1"/>
          <p:nvPr/>
        </p:nvSpPr>
        <p:spPr>
          <a:xfrm>
            <a:off x="-1" y="600075"/>
            <a:ext cx="10520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The relationship between Soju and beer seem to be more of a complimentary than a substitute goods.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7684564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" y="0"/>
            <a:ext cx="3699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Roboto"/>
                <a:ea typeface="배달의민족 도현" panose="020B0600000101010101" pitchFamily="50" charset="-127"/>
                <a:cs typeface="+mn-cs"/>
              </a:rPr>
              <a:t>The Findings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5DEED8A9-D94F-4502-9482-708A0D699902}"/>
              </a:ext>
            </a:extLst>
          </p:cNvPr>
          <p:cNvSpPr txBox="1"/>
          <p:nvPr/>
        </p:nvSpPr>
        <p:spPr>
          <a:xfrm>
            <a:off x="-1" y="600075"/>
            <a:ext cx="1550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r>
              <a:rPr lang="en-US" altLang="ko-KR" baseline="30000" dirty="0"/>
              <a:t>nd</a:t>
            </a:r>
            <a:r>
              <a:rPr lang="en-US" altLang="ko-KR" dirty="0"/>
              <a:t> findings…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590094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" y="0"/>
            <a:ext cx="3699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Roboto"/>
                <a:ea typeface="배달의민족 도현" panose="020B0600000101010101" pitchFamily="50" charset="-127"/>
                <a:cs typeface="+mn-cs"/>
              </a:rPr>
              <a:t>DataSet</a:t>
            </a:r>
            <a:endParaRPr kumimoji="0" lang="en-US" altLang="ko-KR" sz="240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Roboto"/>
              <a:ea typeface="배달의민족 도현" panose="020B0600000101010101" pitchFamily="50" charset="-127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5DEED8A9-D94F-4502-9482-708A0D699902}"/>
              </a:ext>
            </a:extLst>
          </p:cNvPr>
          <p:cNvSpPr txBox="1"/>
          <p:nvPr/>
        </p:nvSpPr>
        <p:spPr>
          <a:xfrm>
            <a:off x="-1" y="600075"/>
            <a:ext cx="6885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Given 16,635 rows of daily summary of transaction from 147 bars</a:t>
            </a:r>
            <a:endParaRPr lang="ko-KR" alt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xmlns="" id="{97316D6B-D3F3-4E71-8920-8FF8C1AAFC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425325595"/>
              </p:ext>
            </p:extLst>
          </p:nvPr>
        </p:nvGraphicFramePr>
        <p:xfrm>
          <a:off x="300785" y="1444828"/>
          <a:ext cx="11576230" cy="2330838"/>
        </p:xfrm>
        <a:graphic>
          <a:graphicData uri="http://schemas.openxmlformats.org/drawingml/2006/table">
            <a:tbl>
              <a:tblPr/>
              <a:tblGrid>
                <a:gridCol w="448238">
                  <a:extLst>
                    <a:ext uri="{9D8B030D-6E8A-4147-A177-3AD203B41FA5}">
                      <a16:colId xmlns:a16="http://schemas.microsoft.com/office/drawing/2014/main" xmlns="" val="774988000"/>
                    </a:ext>
                  </a:extLst>
                </a:gridCol>
                <a:gridCol w="655980">
                  <a:extLst>
                    <a:ext uri="{9D8B030D-6E8A-4147-A177-3AD203B41FA5}">
                      <a16:colId xmlns:a16="http://schemas.microsoft.com/office/drawing/2014/main" xmlns="" val="2133815508"/>
                    </a:ext>
                  </a:extLst>
                </a:gridCol>
                <a:gridCol w="772312">
                  <a:extLst>
                    <a:ext uri="{9D8B030D-6E8A-4147-A177-3AD203B41FA5}">
                      <a16:colId xmlns:a16="http://schemas.microsoft.com/office/drawing/2014/main" xmlns="" val="1936658302"/>
                    </a:ext>
                  </a:extLst>
                </a:gridCol>
                <a:gridCol w="629763">
                  <a:extLst>
                    <a:ext uri="{9D8B030D-6E8A-4147-A177-3AD203B41FA5}">
                      <a16:colId xmlns:a16="http://schemas.microsoft.com/office/drawing/2014/main" xmlns="" val="2974896053"/>
                    </a:ext>
                  </a:extLst>
                </a:gridCol>
                <a:gridCol w="629763">
                  <a:extLst>
                    <a:ext uri="{9D8B030D-6E8A-4147-A177-3AD203B41FA5}">
                      <a16:colId xmlns:a16="http://schemas.microsoft.com/office/drawing/2014/main" xmlns="" val="58948931"/>
                    </a:ext>
                  </a:extLst>
                </a:gridCol>
                <a:gridCol w="629763">
                  <a:extLst>
                    <a:ext uri="{9D8B030D-6E8A-4147-A177-3AD203B41FA5}">
                      <a16:colId xmlns:a16="http://schemas.microsoft.com/office/drawing/2014/main" xmlns="" val="1005160498"/>
                    </a:ext>
                  </a:extLst>
                </a:gridCol>
                <a:gridCol w="499622">
                  <a:extLst>
                    <a:ext uri="{9D8B030D-6E8A-4147-A177-3AD203B41FA5}">
                      <a16:colId xmlns:a16="http://schemas.microsoft.com/office/drawing/2014/main" xmlns="" val="3188093784"/>
                    </a:ext>
                  </a:extLst>
                </a:gridCol>
                <a:gridCol w="499622">
                  <a:extLst>
                    <a:ext uri="{9D8B030D-6E8A-4147-A177-3AD203B41FA5}">
                      <a16:colId xmlns:a16="http://schemas.microsoft.com/office/drawing/2014/main" xmlns="" val="1126127008"/>
                    </a:ext>
                  </a:extLst>
                </a:gridCol>
                <a:gridCol w="354495">
                  <a:extLst>
                    <a:ext uri="{9D8B030D-6E8A-4147-A177-3AD203B41FA5}">
                      <a16:colId xmlns:a16="http://schemas.microsoft.com/office/drawing/2014/main" xmlns="" val="3255116353"/>
                    </a:ext>
                  </a:extLst>
                </a:gridCol>
                <a:gridCol w="552754">
                  <a:extLst>
                    <a:ext uri="{9D8B030D-6E8A-4147-A177-3AD203B41FA5}">
                      <a16:colId xmlns:a16="http://schemas.microsoft.com/office/drawing/2014/main" xmlns="" val="2482264474"/>
                    </a:ext>
                  </a:extLst>
                </a:gridCol>
                <a:gridCol w="516707">
                  <a:extLst>
                    <a:ext uri="{9D8B030D-6E8A-4147-A177-3AD203B41FA5}">
                      <a16:colId xmlns:a16="http://schemas.microsoft.com/office/drawing/2014/main" xmlns="" val="332043321"/>
                    </a:ext>
                  </a:extLst>
                </a:gridCol>
                <a:gridCol w="516707">
                  <a:extLst>
                    <a:ext uri="{9D8B030D-6E8A-4147-A177-3AD203B41FA5}">
                      <a16:colId xmlns:a16="http://schemas.microsoft.com/office/drawing/2014/main" xmlns="" val="3285843968"/>
                    </a:ext>
                  </a:extLst>
                </a:gridCol>
                <a:gridCol w="515069">
                  <a:extLst>
                    <a:ext uri="{9D8B030D-6E8A-4147-A177-3AD203B41FA5}">
                      <a16:colId xmlns:a16="http://schemas.microsoft.com/office/drawing/2014/main" xmlns="" val="366661621"/>
                    </a:ext>
                  </a:extLst>
                </a:gridCol>
                <a:gridCol w="515069">
                  <a:extLst>
                    <a:ext uri="{9D8B030D-6E8A-4147-A177-3AD203B41FA5}">
                      <a16:colId xmlns:a16="http://schemas.microsoft.com/office/drawing/2014/main" xmlns="" val="1845885884"/>
                    </a:ext>
                  </a:extLst>
                </a:gridCol>
                <a:gridCol w="516707">
                  <a:extLst>
                    <a:ext uri="{9D8B030D-6E8A-4147-A177-3AD203B41FA5}">
                      <a16:colId xmlns:a16="http://schemas.microsoft.com/office/drawing/2014/main" xmlns="" val="298823393"/>
                    </a:ext>
                  </a:extLst>
                </a:gridCol>
                <a:gridCol w="580609">
                  <a:extLst>
                    <a:ext uri="{9D8B030D-6E8A-4147-A177-3AD203B41FA5}">
                      <a16:colId xmlns:a16="http://schemas.microsoft.com/office/drawing/2014/main" xmlns="" val="3614306001"/>
                    </a:ext>
                  </a:extLst>
                </a:gridCol>
                <a:gridCol w="434782">
                  <a:extLst>
                    <a:ext uri="{9D8B030D-6E8A-4147-A177-3AD203B41FA5}">
                      <a16:colId xmlns:a16="http://schemas.microsoft.com/office/drawing/2014/main" xmlns="" val="1798333864"/>
                    </a:ext>
                  </a:extLst>
                </a:gridCol>
                <a:gridCol w="475745">
                  <a:extLst>
                    <a:ext uri="{9D8B030D-6E8A-4147-A177-3AD203B41FA5}">
                      <a16:colId xmlns:a16="http://schemas.microsoft.com/office/drawing/2014/main" xmlns="" val="2237362529"/>
                    </a:ext>
                  </a:extLst>
                </a:gridCol>
                <a:gridCol w="457721">
                  <a:extLst>
                    <a:ext uri="{9D8B030D-6E8A-4147-A177-3AD203B41FA5}">
                      <a16:colId xmlns:a16="http://schemas.microsoft.com/office/drawing/2014/main" xmlns="" val="1637671130"/>
                    </a:ext>
                  </a:extLst>
                </a:gridCol>
                <a:gridCol w="513430">
                  <a:extLst>
                    <a:ext uri="{9D8B030D-6E8A-4147-A177-3AD203B41FA5}">
                      <a16:colId xmlns:a16="http://schemas.microsoft.com/office/drawing/2014/main" xmlns="" val="1423918421"/>
                    </a:ext>
                  </a:extLst>
                </a:gridCol>
                <a:gridCol w="459360">
                  <a:extLst>
                    <a:ext uri="{9D8B030D-6E8A-4147-A177-3AD203B41FA5}">
                      <a16:colId xmlns:a16="http://schemas.microsoft.com/office/drawing/2014/main" xmlns="" val="1971854883"/>
                    </a:ext>
                  </a:extLst>
                </a:gridCol>
                <a:gridCol w="402012">
                  <a:extLst>
                    <a:ext uri="{9D8B030D-6E8A-4147-A177-3AD203B41FA5}">
                      <a16:colId xmlns:a16="http://schemas.microsoft.com/office/drawing/2014/main" xmlns="" val="768152255"/>
                    </a:ext>
                  </a:extLst>
                </a:gridCol>
              </a:tblGrid>
              <a:tr h="479222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Basic information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Volumes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339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Units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7"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Revenue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Order counts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Derivatives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053982260"/>
                  </a:ext>
                </a:extLst>
              </a:tr>
              <a:tr h="4935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Bar ID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353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Date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353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Bar</a:t>
                      </a:r>
                      <a:br>
                        <a:rPr lang="en-US" sz="800" b="1" i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</a:br>
                      <a:r>
                        <a:rPr lang="en-US" sz="800" b="1" i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Segmentation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353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Beer</a:t>
                      </a:r>
                      <a:br>
                        <a:rPr lang="en-US" sz="800" b="1" i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</a:br>
                      <a:r>
                        <a:rPr lang="en-US" sz="800" b="1" i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Draught</a:t>
                      </a:r>
                      <a:br>
                        <a:rPr lang="en-US" sz="800" b="1" i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</a:br>
                      <a:r>
                        <a:rPr lang="en-US" sz="800" b="1" i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Volume (L)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353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Beer</a:t>
                      </a:r>
                      <a:br>
                        <a:rPr lang="en-US" sz="800" b="1" i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</a:br>
                      <a:r>
                        <a:rPr lang="en-US" sz="800" b="1" i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Packaged </a:t>
                      </a:r>
                      <a:br>
                        <a:rPr lang="en-US" sz="800" b="1" i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</a:br>
                      <a:r>
                        <a:rPr lang="en-US" sz="800" b="1" i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Volume (L)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353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Total </a:t>
                      </a:r>
                      <a:br>
                        <a:rPr lang="en-US" sz="800" b="1" i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</a:br>
                      <a:r>
                        <a:rPr lang="en-US" sz="800" b="1" i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Volume (L)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353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Beer</a:t>
                      </a:r>
                      <a:br>
                        <a:rPr lang="en-US" sz="800" b="1" i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</a:br>
                      <a:r>
                        <a:rPr lang="en-US" sz="800" b="1" i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Units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353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Spirits</a:t>
                      </a:r>
                      <a:br>
                        <a:rPr lang="en-US" sz="800" b="1" i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</a:br>
                      <a:r>
                        <a:rPr lang="en-US" sz="800" b="1" i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Units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353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Soju</a:t>
                      </a:r>
                      <a:br>
                        <a:rPr lang="en-US" sz="800" b="1" i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</a:br>
                      <a:r>
                        <a:rPr lang="en-US" sz="800" b="1" i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Units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353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Total </a:t>
                      </a:r>
                      <a:br>
                        <a:rPr lang="en-US" sz="800" b="1" i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</a:br>
                      <a:r>
                        <a:rPr lang="en-US" sz="800" b="1" i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Revenue 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353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Beer </a:t>
                      </a:r>
                      <a:br>
                        <a:rPr lang="en-US" sz="800" b="1" i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</a:br>
                      <a:r>
                        <a:rPr lang="en-US" sz="800" b="1" i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Revenue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353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Spirits </a:t>
                      </a:r>
                      <a:br>
                        <a:rPr lang="en-US" sz="800" b="1" i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</a:br>
                      <a:r>
                        <a:rPr lang="en-US" sz="800" b="1" i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Revenue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353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Soju </a:t>
                      </a:r>
                      <a:br>
                        <a:rPr lang="en-US" sz="800" b="1" i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</a:br>
                      <a:r>
                        <a:rPr lang="en-US" sz="800" b="1" i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Revenue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353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Wine </a:t>
                      </a:r>
                      <a:br>
                        <a:rPr lang="en-US" sz="800" b="1" i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</a:br>
                      <a:r>
                        <a:rPr lang="en-US" sz="800" b="1" i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Revenue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353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Food </a:t>
                      </a:r>
                      <a:br>
                        <a:rPr lang="en-US" sz="800" b="1" i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</a:br>
                      <a:r>
                        <a:rPr lang="en-US" sz="800" b="1" i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Revenue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353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Non</a:t>
                      </a:r>
                      <a:br>
                        <a:rPr lang="en-US" sz="800" b="1" i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</a:br>
                      <a:r>
                        <a:rPr lang="en-US" sz="800" b="1" i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Alcoholic </a:t>
                      </a:r>
                      <a:br>
                        <a:rPr lang="en-US" sz="800" b="1" i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</a:br>
                      <a:r>
                        <a:rPr lang="en-US" sz="800" b="1" i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Revenue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353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# Beer</a:t>
                      </a:r>
                      <a:br>
                        <a:rPr lang="en-US" sz="800" b="1" i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</a:br>
                      <a:r>
                        <a:rPr lang="en-US" sz="800" b="1" i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Orders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353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# Beer </a:t>
                      </a:r>
                      <a:br>
                        <a:rPr lang="en-US" sz="800" b="1" i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</a:br>
                      <a:r>
                        <a:rPr lang="en-US" sz="800" b="1" i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&amp; Food</a:t>
                      </a:r>
                      <a:br>
                        <a:rPr lang="en-US" sz="800" b="1" i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</a:br>
                      <a:r>
                        <a:rPr lang="en-US" sz="800" b="1" i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Orders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353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# Soju </a:t>
                      </a:r>
                      <a:br>
                        <a:rPr lang="en-US" sz="800" b="1" i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</a:br>
                      <a:r>
                        <a:rPr lang="en-US" sz="800" b="1" i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&amp; Beer</a:t>
                      </a:r>
                      <a:br>
                        <a:rPr lang="en-US" sz="800" b="1" i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</a:br>
                      <a:r>
                        <a:rPr lang="en-US" sz="800" b="1" i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Orders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353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# Soju </a:t>
                      </a:r>
                      <a:br>
                        <a:rPr lang="en-US" sz="800" b="1" i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</a:br>
                      <a:r>
                        <a:rPr lang="en-US" sz="800" b="1" i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&amp; Food </a:t>
                      </a:r>
                      <a:br>
                        <a:rPr lang="en-US" sz="800" b="1" i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</a:br>
                      <a:r>
                        <a:rPr lang="en-US" sz="800" b="1" i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Orders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353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Avg.</a:t>
                      </a:r>
                      <a:br>
                        <a:rPr lang="en-US" sz="800" b="1" i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</a:br>
                      <a:r>
                        <a:rPr lang="en-US" sz="800" b="1" i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Check </a:t>
                      </a:r>
                      <a:br>
                        <a:rPr lang="en-US" sz="800" b="1" i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</a:br>
                      <a:r>
                        <a:rPr lang="en-US" sz="800" b="1" i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Size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353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Soju </a:t>
                      </a:r>
                      <a:br>
                        <a:rPr lang="en-US" sz="800" b="1" i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</a:br>
                      <a:r>
                        <a:rPr lang="en-US" sz="800" b="1" i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Price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35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03495967"/>
                  </a:ext>
                </a:extLst>
              </a:tr>
              <a:tr h="194007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Bar 1</a:t>
                      </a: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2017-07-01</a:t>
                      </a: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Food,Spirits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9.3</a:t>
                      </a: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6.16</a:t>
                      </a: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15.46</a:t>
                      </a: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22</a:t>
                      </a: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68</a:t>
                      </a: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12</a:t>
                      </a: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887,100 </a:t>
                      </a: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124,500 </a:t>
                      </a: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278,000 </a:t>
                      </a: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54,000 </a:t>
                      </a: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461,100 </a:t>
                      </a: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23,500 </a:t>
                      </a: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14</a:t>
                      </a: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14</a:t>
                      </a: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26,882 </a:t>
                      </a: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4,500 </a:t>
                      </a: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438235933"/>
                  </a:ext>
                </a:extLst>
              </a:tr>
              <a:tr h="194007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Bar 1</a:t>
                      </a: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2017-07-02</a:t>
                      </a: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Food,Spirits</a:t>
                      </a: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21.3</a:t>
                      </a: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2.5</a:t>
                      </a: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23.8</a:t>
                      </a: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16</a:t>
                      </a: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63</a:t>
                      </a: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745,800 </a:t>
                      </a: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167,500 </a:t>
                      </a: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256,000 </a:t>
                      </a: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18,000 </a:t>
                      </a: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298,300 </a:t>
                      </a: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24,000 </a:t>
                      </a: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46,613 </a:t>
                      </a: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4,500 </a:t>
                      </a: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70730732"/>
                  </a:ext>
                </a:extLst>
              </a:tr>
              <a:tr h="194007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Bar 1</a:t>
                      </a: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2017-07-03</a:t>
                      </a: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Food,Spirits</a:t>
                      </a: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9.3</a:t>
                      </a: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2.5</a:t>
                      </a: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11.8</a:t>
                      </a: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12</a:t>
                      </a: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57</a:t>
                      </a: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575,100 </a:t>
                      </a: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87,000 </a:t>
                      </a: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237,000 </a:t>
                      </a: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27,000 </a:t>
                      </a: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234,100 </a:t>
                      </a: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10,000 </a:t>
                      </a: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26,141 </a:t>
                      </a: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5,625 </a:t>
                      </a: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269719788"/>
                  </a:ext>
                </a:extLst>
              </a:tr>
              <a:tr h="194007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Roboto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Roboto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Roboto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Roboto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Roboto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Roboto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Roboto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Roboto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Roboto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Roboto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Roboto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Roboto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Roboto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Roboto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Roboto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Roboto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Roboto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Roboto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Roboto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Roboto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Roboto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Roboto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Roboto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Roboto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Roboto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Roboto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Roboto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Roboto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Roboto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Roboto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Roboto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Roboto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Roboto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Roboto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Roboto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Roboto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Roboto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Roboto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Roboto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Roboto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Roboto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Roboto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74017368"/>
                  </a:ext>
                </a:extLst>
              </a:tr>
              <a:tr h="194007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Roboto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Roboto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Roboto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Roboto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Roboto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Roboto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Roboto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Roboto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Roboto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Roboto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Roboto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Roboto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Roboto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Roboto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Roboto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Roboto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Roboto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Roboto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Roboto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Roboto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Roboto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Roboto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Roboto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Roboto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Roboto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Roboto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Roboto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Roboto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Roboto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Roboto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Roboto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Roboto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Roboto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Roboto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Roboto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Roboto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Roboto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Roboto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Roboto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Roboto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Roboto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319942427"/>
                  </a:ext>
                </a:extLst>
              </a:tr>
              <a:tr h="194007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Bar 147</a:t>
                      </a: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2017-12-30</a:t>
                      </a: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Food</a:t>
                      </a: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44.9</a:t>
                      </a: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1.98</a:t>
                      </a: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46.88</a:t>
                      </a: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91</a:t>
                      </a: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1,577,712</a:t>
                      </a: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318,639</a:t>
                      </a: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36,360</a:t>
                      </a: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1,206,445</a:t>
                      </a: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949935004"/>
                  </a:ext>
                </a:extLst>
              </a:tr>
              <a:tr h="194007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Bar 147</a:t>
                      </a: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2017-12-31</a:t>
                      </a: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Food</a:t>
                      </a: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37.2</a:t>
                      </a: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7.92</a:t>
                      </a: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45.12</a:t>
                      </a: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72920198"/>
                  </a:ext>
                </a:extLst>
              </a:tr>
            </a:tbl>
          </a:graphicData>
        </a:graphic>
      </p:graphicFrame>
      <p:sp>
        <p:nvSpPr>
          <p:cNvPr id="7" name="Freeform 61">
            <a:extLst>
              <a:ext uri="{FF2B5EF4-FFF2-40B4-BE49-F238E27FC236}">
                <a16:creationId xmlns:a16="http://schemas.microsoft.com/office/drawing/2014/main" xmlns="" id="{D8575365-EBD7-4822-B55B-71CD105B75C8}"/>
              </a:ext>
            </a:extLst>
          </p:cNvPr>
          <p:cNvSpPr>
            <a:spLocks/>
          </p:cNvSpPr>
          <p:nvPr/>
        </p:nvSpPr>
        <p:spPr bwMode="auto">
          <a:xfrm>
            <a:off x="300785" y="2767666"/>
            <a:ext cx="11576230" cy="1008000"/>
          </a:xfrm>
          <a:custGeom>
            <a:avLst/>
            <a:gdLst>
              <a:gd name="T0" fmla="*/ 3741 w 3743"/>
              <a:gd name="T1" fmla="*/ 443 h 443"/>
              <a:gd name="T2" fmla="*/ 3743 w 3743"/>
              <a:gd name="T3" fmla="*/ 0 h 443"/>
              <a:gd name="T4" fmla="*/ 3553 w 3743"/>
              <a:gd name="T5" fmla="*/ 13 h 443"/>
              <a:gd name="T6" fmla="*/ 3389 w 3743"/>
              <a:gd name="T7" fmla="*/ 118 h 443"/>
              <a:gd name="T8" fmla="*/ 3214 w 3743"/>
              <a:gd name="T9" fmla="*/ 197 h 443"/>
              <a:gd name="T10" fmla="*/ 2853 w 3743"/>
              <a:gd name="T11" fmla="*/ 239 h 443"/>
              <a:gd name="T12" fmla="*/ 2507 w 3743"/>
              <a:gd name="T13" fmla="*/ 330 h 443"/>
              <a:gd name="T14" fmla="*/ 2377 w 3743"/>
              <a:gd name="T15" fmla="*/ 327 h 443"/>
              <a:gd name="T16" fmla="*/ 2136 w 3743"/>
              <a:gd name="T17" fmla="*/ 364 h 443"/>
              <a:gd name="T18" fmla="*/ 1956 w 3743"/>
              <a:gd name="T19" fmla="*/ 350 h 443"/>
              <a:gd name="T20" fmla="*/ 1746 w 3743"/>
              <a:gd name="T21" fmla="*/ 379 h 443"/>
              <a:gd name="T22" fmla="*/ 1525 w 3743"/>
              <a:gd name="T23" fmla="*/ 344 h 443"/>
              <a:gd name="T24" fmla="*/ 1344 w 3743"/>
              <a:gd name="T25" fmla="*/ 370 h 443"/>
              <a:gd name="T26" fmla="*/ 1254 w 3743"/>
              <a:gd name="T27" fmla="*/ 347 h 443"/>
              <a:gd name="T28" fmla="*/ 1024 w 3743"/>
              <a:gd name="T29" fmla="*/ 370 h 443"/>
              <a:gd name="T30" fmla="*/ 893 w 3743"/>
              <a:gd name="T31" fmla="*/ 370 h 443"/>
              <a:gd name="T32" fmla="*/ 833 w 3743"/>
              <a:gd name="T33" fmla="*/ 350 h 443"/>
              <a:gd name="T34" fmla="*/ 722 w 3743"/>
              <a:gd name="T35" fmla="*/ 364 h 443"/>
              <a:gd name="T36" fmla="*/ 629 w 3743"/>
              <a:gd name="T37" fmla="*/ 348 h 443"/>
              <a:gd name="T38" fmla="*/ 448 w 3743"/>
              <a:gd name="T39" fmla="*/ 366 h 443"/>
              <a:gd name="T40" fmla="*/ 337 w 3743"/>
              <a:gd name="T41" fmla="*/ 361 h 443"/>
              <a:gd name="T42" fmla="*/ 192 w 3743"/>
              <a:gd name="T43" fmla="*/ 431 h 443"/>
              <a:gd name="T44" fmla="*/ 92 w 3743"/>
              <a:gd name="T45" fmla="*/ 428 h 443"/>
              <a:gd name="T46" fmla="*/ 0 w 3743"/>
              <a:gd name="T47" fmla="*/ 441 h 443"/>
              <a:gd name="T48" fmla="*/ 3741 w 3743"/>
              <a:gd name="T49" fmla="*/ 443 h 443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3743"/>
              <a:gd name="T76" fmla="*/ 0 h 443"/>
              <a:gd name="T77" fmla="*/ 3743 w 3743"/>
              <a:gd name="T78" fmla="*/ 443 h 443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3743" h="443">
                <a:moveTo>
                  <a:pt x="3741" y="443"/>
                </a:moveTo>
                <a:lnTo>
                  <a:pt x="3743" y="0"/>
                </a:lnTo>
                <a:lnTo>
                  <a:pt x="3553" y="13"/>
                </a:lnTo>
                <a:lnTo>
                  <a:pt x="3389" y="118"/>
                </a:lnTo>
                <a:lnTo>
                  <a:pt x="3214" y="197"/>
                </a:lnTo>
                <a:lnTo>
                  <a:pt x="2853" y="239"/>
                </a:lnTo>
                <a:lnTo>
                  <a:pt x="2507" y="330"/>
                </a:lnTo>
                <a:lnTo>
                  <a:pt x="2377" y="327"/>
                </a:lnTo>
                <a:lnTo>
                  <a:pt x="2136" y="364"/>
                </a:lnTo>
                <a:lnTo>
                  <a:pt x="1956" y="350"/>
                </a:lnTo>
                <a:lnTo>
                  <a:pt x="1746" y="379"/>
                </a:lnTo>
                <a:lnTo>
                  <a:pt x="1525" y="344"/>
                </a:lnTo>
                <a:lnTo>
                  <a:pt x="1344" y="370"/>
                </a:lnTo>
                <a:lnTo>
                  <a:pt x="1254" y="347"/>
                </a:lnTo>
                <a:lnTo>
                  <a:pt x="1024" y="370"/>
                </a:lnTo>
                <a:lnTo>
                  <a:pt x="893" y="370"/>
                </a:lnTo>
                <a:lnTo>
                  <a:pt x="833" y="350"/>
                </a:lnTo>
                <a:lnTo>
                  <a:pt x="722" y="364"/>
                </a:lnTo>
                <a:lnTo>
                  <a:pt x="629" y="348"/>
                </a:lnTo>
                <a:lnTo>
                  <a:pt x="448" y="366"/>
                </a:lnTo>
                <a:lnTo>
                  <a:pt x="337" y="361"/>
                </a:lnTo>
                <a:lnTo>
                  <a:pt x="192" y="431"/>
                </a:lnTo>
                <a:lnTo>
                  <a:pt x="92" y="428"/>
                </a:lnTo>
                <a:lnTo>
                  <a:pt x="0" y="441"/>
                </a:lnTo>
                <a:lnTo>
                  <a:pt x="3741" y="443"/>
                </a:lnTo>
                <a:close/>
              </a:path>
            </a:pathLst>
          </a:custGeom>
          <a:solidFill>
            <a:schemeClr val="bg1"/>
          </a:solidFill>
          <a:ln w="6350" cap="rnd" cmpd="sng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A2CA944F-9D0D-4EFF-A981-4924B50B7AFF}"/>
              </a:ext>
            </a:extLst>
          </p:cNvPr>
          <p:cNvSpPr/>
          <p:nvPr/>
        </p:nvSpPr>
        <p:spPr>
          <a:xfrm>
            <a:off x="302813" y="4038600"/>
            <a:ext cx="11586375" cy="25635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tabLst>
                <a:tab pos="266700" algn="l"/>
                <a:tab pos="1076325" algn="l"/>
              </a:tabLst>
            </a:pPr>
            <a:endParaRPr lang="en-US" altLang="ko-KR" sz="1400" dirty="0">
              <a:solidFill>
                <a:schemeClr val="tx1"/>
              </a:solidFill>
            </a:endParaRPr>
          </a:p>
          <a:p>
            <a:pPr>
              <a:tabLst>
                <a:tab pos="266700" algn="l"/>
                <a:tab pos="1076325" algn="l"/>
              </a:tabLst>
            </a:pPr>
            <a:r>
              <a:rPr lang="en-US" altLang="ko-KR" sz="1400" dirty="0">
                <a:solidFill>
                  <a:schemeClr val="tx1"/>
                </a:solidFill>
              </a:rPr>
              <a:t>□ Dataset</a:t>
            </a:r>
          </a:p>
          <a:p>
            <a:pPr>
              <a:tabLst>
                <a:tab pos="266700" algn="l"/>
                <a:tab pos="1076325" algn="l"/>
              </a:tabLst>
            </a:pPr>
            <a:r>
              <a:rPr lang="en-US" altLang="ko-KR" sz="1400" dirty="0">
                <a:solidFill>
                  <a:schemeClr val="tx1"/>
                </a:solidFill>
              </a:rPr>
              <a:t>	Size:	16,635 x 22</a:t>
            </a:r>
          </a:p>
          <a:p>
            <a:pPr>
              <a:tabLst>
                <a:tab pos="266700" algn="l"/>
                <a:tab pos="1076325" algn="l"/>
              </a:tabLst>
            </a:pPr>
            <a:r>
              <a:rPr lang="en-US" altLang="ko-KR" sz="1400" dirty="0">
                <a:solidFill>
                  <a:schemeClr val="tx1"/>
                </a:solidFill>
              </a:rPr>
              <a:t>	Period:	July 2017 ~ December 2017</a:t>
            </a:r>
          </a:p>
          <a:p>
            <a:pPr>
              <a:tabLst>
                <a:tab pos="266700" algn="l"/>
                <a:tab pos="1076325" algn="l"/>
              </a:tabLst>
            </a:pPr>
            <a:r>
              <a:rPr lang="en-US" altLang="ko-KR" sz="1400" dirty="0">
                <a:solidFill>
                  <a:schemeClr val="tx1"/>
                </a:solidFill>
              </a:rPr>
              <a:t>	Source:	POS from 147 bar</a:t>
            </a:r>
          </a:p>
          <a:p>
            <a:pPr>
              <a:tabLst>
                <a:tab pos="266700" algn="l"/>
                <a:tab pos="1076325" algn="l"/>
              </a:tabLst>
            </a:pPr>
            <a:r>
              <a:rPr lang="en-US" altLang="ko-KR" sz="1400" dirty="0">
                <a:solidFill>
                  <a:schemeClr val="tx1"/>
                </a:solidFill>
              </a:rPr>
              <a:t>	Types:	identifiable information,</a:t>
            </a:r>
          </a:p>
          <a:p>
            <a:pPr>
              <a:tabLst>
                <a:tab pos="266700" algn="l"/>
                <a:tab pos="1076325" algn="l"/>
              </a:tabLst>
            </a:pPr>
            <a:r>
              <a:rPr lang="en-US" altLang="ko-KR" sz="1400" dirty="0">
                <a:solidFill>
                  <a:schemeClr val="tx1"/>
                </a:solidFill>
              </a:rPr>
              <a:t>		volumes sold in liter (limited to beer),</a:t>
            </a:r>
          </a:p>
          <a:p>
            <a:pPr>
              <a:tabLst>
                <a:tab pos="266700" algn="l"/>
                <a:tab pos="1076325" algn="l"/>
              </a:tabLst>
            </a:pPr>
            <a:r>
              <a:rPr lang="en-US" altLang="ko-KR" sz="1400" dirty="0">
                <a:solidFill>
                  <a:schemeClr val="tx1"/>
                </a:solidFill>
              </a:rPr>
              <a:t>		units sold (beer and spirits(soju) category only),</a:t>
            </a:r>
          </a:p>
          <a:p>
            <a:pPr>
              <a:tabLst>
                <a:tab pos="266700" algn="l"/>
                <a:tab pos="1076325" algn="l"/>
              </a:tabLst>
            </a:pPr>
            <a:r>
              <a:rPr lang="en-US" altLang="ko-KR" sz="1400" dirty="0">
                <a:solidFill>
                  <a:schemeClr val="tx1"/>
                </a:solidFill>
              </a:rPr>
              <a:t>		revenue for a day (Food + beverage categories),</a:t>
            </a:r>
          </a:p>
          <a:p>
            <a:pPr>
              <a:tabLst>
                <a:tab pos="266700" algn="l"/>
                <a:tab pos="1076325" algn="l"/>
              </a:tabLst>
            </a:pPr>
            <a:r>
              <a:rPr lang="en-US" altLang="ko-KR" sz="1400" dirty="0">
                <a:solidFill>
                  <a:schemeClr val="tx1"/>
                </a:solidFill>
              </a:rPr>
              <a:t>		order counts (limited to specific conditions),</a:t>
            </a:r>
          </a:p>
          <a:p>
            <a:pPr>
              <a:tabLst>
                <a:tab pos="266700" algn="l"/>
                <a:tab pos="1076325" algn="l"/>
              </a:tabLst>
            </a:pPr>
            <a:r>
              <a:rPr lang="en-US" altLang="ko-KR" sz="1400" dirty="0">
                <a:solidFill>
                  <a:schemeClr val="tx1"/>
                </a:solidFill>
              </a:rPr>
              <a:t>		and derivatives from above variables</a:t>
            </a:r>
          </a:p>
          <a:p>
            <a:pPr>
              <a:tabLst>
                <a:tab pos="266700" algn="l"/>
                <a:tab pos="1076325" algn="l"/>
              </a:tabLst>
            </a:pP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BBCA2455-E501-4207-9C12-43E54268D62D}"/>
              </a:ext>
            </a:extLst>
          </p:cNvPr>
          <p:cNvSpPr txBox="1"/>
          <p:nvPr/>
        </p:nvSpPr>
        <p:spPr>
          <a:xfrm>
            <a:off x="6448424" y="4251087"/>
            <a:ext cx="554553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266700" algn="l"/>
              </a:tabLst>
            </a:pPr>
            <a:r>
              <a:rPr lang="en-US" altLang="ko-KR" sz="1400" dirty="0"/>
              <a:t>□ Able to…</a:t>
            </a:r>
          </a:p>
          <a:p>
            <a:pPr marL="552450" indent="-285750">
              <a:buFont typeface="Wingdings" panose="05000000000000000000" pitchFamily="2" charset="2"/>
              <a:buChar char="ü"/>
              <a:tabLst>
                <a:tab pos="447675" algn="l"/>
              </a:tabLst>
            </a:pPr>
            <a:r>
              <a:rPr lang="en-US" altLang="ko-KR" sz="1400" dirty="0"/>
              <a:t>Understand basic information about the bar</a:t>
            </a:r>
          </a:p>
          <a:p>
            <a:pPr marL="552450" indent="-285750">
              <a:buFont typeface="Wingdings" panose="05000000000000000000" pitchFamily="2" charset="2"/>
              <a:buChar char="ü"/>
              <a:tabLst>
                <a:tab pos="447675" algn="l"/>
              </a:tabLst>
            </a:pPr>
            <a:r>
              <a:rPr lang="en-US" altLang="ko-KR" sz="1400" dirty="0"/>
              <a:t>Track sales volume of beverage by category</a:t>
            </a:r>
          </a:p>
          <a:p>
            <a:pPr marL="552450" indent="-285750">
              <a:buFont typeface="Wingdings" panose="05000000000000000000" pitchFamily="2" charset="2"/>
              <a:buChar char="ü"/>
              <a:tabLst>
                <a:tab pos="447675" algn="l"/>
              </a:tabLst>
            </a:pPr>
            <a:r>
              <a:rPr lang="en-US" altLang="ko-KR" sz="1400" dirty="0"/>
              <a:t>Approximate price given revenue and units</a:t>
            </a:r>
          </a:p>
          <a:p>
            <a:pPr marL="552450" indent="-285750">
              <a:buFont typeface="Wingdings" panose="05000000000000000000" pitchFamily="2" charset="2"/>
              <a:buChar char="ü"/>
              <a:tabLst>
                <a:tab pos="447675" algn="l"/>
              </a:tabLst>
            </a:pPr>
            <a:endParaRPr lang="en-US" altLang="ko-KR" sz="1400" dirty="0"/>
          </a:p>
          <a:p>
            <a:pPr>
              <a:tabLst>
                <a:tab pos="266700" algn="l"/>
              </a:tabLst>
            </a:pPr>
            <a:r>
              <a:rPr lang="en-US" altLang="ko-KR" sz="1400" dirty="0"/>
              <a:t>□ Unable to…</a:t>
            </a:r>
          </a:p>
          <a:p>
            <a:pPr marL="552450" indent="-285750">
              <a:buBlip>
                <a:blip r:embed="rId2"/>
              </a:buBlip>
              <a:tabLst>
                <a:tab pos="447675" algn="l"/>
              </a:tabLst>
            </a:pPr>
            <a:r>
              <a:rPr lang="en-US" altLang="ko-KR" sz="1400" dirty="0"/>
              <a:t>Track proportion of beer order from total</a:t>
            </a:r>
          </a:p>
          <a:p>
            <a:pPr marL="552450" indent="-285750">
              <a:buBlip>
                <a:blip r:embed="rId2"/>
              </a:buBlip>
              <a:tabLst>
                <a:tab pos="447675" algn="l"/>
              </a:tabLst>
            </a:pPr>
            <a:r>
              <a:rPr lang="en-US" altLang="ko-KR" sz="1400" dirty="0"/>
              <a:t>Identify items categorized as spirits </a:t>
            </a:r>
            <a:r>
              <a:rPr lang="en-US" altLang="ko-KR" sz="1200" i="1" dirty="0"/>
              <a:t>(What else but soju?)</a:t>
            </a:r>
          </a:p>
          <a:p>
            <a:pPr marL="552450" indent="-285750">
              <a:buBlip>
                <a:blip r:embed="rId2"/>
              </a:buBlip>
              <a:tabLst>
                <a:tab pos="447675" algn="l"/>
              </a:tabLst>
            </a:pPr>
            <a:r>
              <a:rPr lang="en-US" altLang="ko-KR" sz="1400" dirty="0"/>
              <a:t>Identify items ordered together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xmlns="" val="41362137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" y="0"/>
            <a:ext cx="3699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Roboto"/>
                <a:ea typeface="배달의민족 도현" panose="020B0600000101010101" pitchFamily="50" charset="-127"/>
                <a:cs typeface="+mn-cs"/>
              </a:rPr>
              <a:t>DataSet</a:t>
            </a:r>
            <a:endParaRPr kumimoji="0" lang="en-US" altLang="ko-KR" sz="240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Roboto"/>
              <a:ea typeface="배달의민족 도현" panose="020B0600000101010101" pitchFamily="50" charset="-127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5DEED8A9-D94F-4502-9482-708A0D699902}"/>
              </a:ext>
            </a:extLst>
          </p:cNvPr>
          <p:cNvSpPr txBox="1"/>
          <p:nvPr/>
        </p:nvSpPr>
        <p:spPr>
          <a:xfrm>
            <a:off x="-1" y="600075"/>
            <a:ext cx="6885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Given 16,635 rows of daily summary of transaction from 147 bars</a:t>
            </a:r>
            <a:endParaRPr lang="ko-KR" alt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xmlns="" id="{97316D6B-D3F3-4E71-8920-8FF8C1AAFC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267637549"/>
              </p:ext>
            </p:extLst>
          </p:nvPr>
        </p:nvGraphicFramePr>
        <p:xfrm>
          <a:off x="300785" y="1444828"/>
          <a:ext cx="11576230" cy="2330838"/>
        </p:xfrm>
        <a:graphic>
          <a:graphicData uri="http://schemas.openxmlformats.org/drawingml/2006/table">
            <a:tbl>
              <a:tblPr/>
              <a:tblGrid>
                <a:gridCol w="448238">
                  <a:extLst>
                    <a:ext uri="{9D8B030D-6E8A-4147-A177-3AD203B41FA5}">
                      <a16:colId xmlns:a16="http://schemas.microsoft.com/office/drawing/2014/main" xmlns="" val="774988000"/>
                    </a:ext>
                  </a:extLst>
                </a:gridCol>
                <a:gridCol w="655980">
                  <a:extLst>
                    <a:ext uri="{9D8B030D-6E8A-4147-A177-3AD203B41FA5}">
                      <a16:colId xmlns:a16="http://schemas.microsoft.com/office/drawing/2014/main" xmlns="" val="2133815508"/>
                    </a:ext>
                  </a:extLst>
                </a:gridCol>
                <a:gridCol w="772312">
                  <a:extLst>
                    <a:ext uri="{9D8B030D-6E8A-4147-A177-3AD203B41FA5}">
                      <a16:colId xmlns:a16="http://schemas.microsoft.com/office/drawing/2014/main" xmlns="" val="1936658302"/>
                    </a:ext>
                  </a:extLst>
                </a:gridCol>
                <a:gridCol w="629763">
                  <a:extLst>
                    <a:ext uri="{9D8B030D-6E8A-4147-A177-3AD203B41FA5}">
                      <a16:colId xmlns:a16="http://schemas.microsoft.com/office/drawing/2014/main" xmlns="" val="2974896053"/>
                    </a:ext>
                  </a:extLst>
                </a:gridCol>
                <a:gridCol w="629763">
                  <a:extLst>
                    <a:ext uri="{9D8B030D-6E8A-4147-A177-3AD203B41FA5}">
                      <a16:colId xmlns:a16="http://schemas.microsoft.com/office/drawing/2014/main" xmlns="" val="58948931"/>
                    </a:ext>
                  </a:extLst>
                </a:gridCol>
                <a:gridCol w="629763">
                  <a:extLst>
                    <a:ext uri="{9D8B030D-6E8A-4147-A177-3AD203B41FA5}">
                      <a16:colId xmlns:a16="http://schemas.microsoft.com/office/drawing/2014/main" xmlns="" val="1005160498"/>
                    </a:ext>
                  </a:extLst>
                </a:gridCol>
                <a:gridCol w="499622">
                  <a:extLst>
                    <a:ext uri="{9D8B030D-6E8A-4147-A177-3AD203B41FA5}">
                      <a16:colId xmlns:a16="http://schemas.microsoft.com/office/drawing/2014/main" xmlns="" val="3188093784"/>
                    </a:ext>
                  </a:extLst>
                </a:gridCol>
                <a:gridCol w="499622">
                  <a:extLst>
                    <a:ext uri="{9D8B030D-6E8A-4147-A177-3AD203B41FA5}">
                      <a16:colId xmlns:a16="http://schemas.microsoft.com/office/drawing/2014/main" xmlns="" val="1126127008"/>
                    </a:ext>
                  </a:extLst>
                </a:gridCol>
                <a:gridCol w="354495">
                  <a:extLst>
                    <a:ext uri="{9D8B030D-6E8A-4147-A177-3AD203B41FA5}">
                      <a16:colId xmlns:a16="http://schemas.microsoft.com/office/drawing/2014/main" xmlns="" val="3255116353"/>
                    </a:ext>
                  </a:extLst>
                </a:gridCol>
                <a:gridCol w="552754">
                  <a:extLst>
                    <a:ext uri="{9D8B030D-6E8A-4147-A177-3AD203B41FA5}">
                      <a16:colId xmlns:a16="http://schemas.microsoft.com/office/drawing/2014/main" xmlns="" val="2482264474"/>
                    </a:ext>
                  </a:extLst>
                </a:gridCol>
                <a:gridCol w="516707">
                  <a:extLst>
                    <a:ext uri="{9D8B030D-6E8A-4147-A177-3AD203B41FA5}">
                      <a16:colId xmlns:a16="http://schemas.microsoft.com/office/drawing/2014/main" xmlns="" val="332043321"/>
                    </a:ext>
                  </a:extLst>
                </a:gridCol>
                <a:gridCol w="516707">
                  <a:extLst>
                    <a:ext uri="{9D8B030D-6E8A-4147-A177-3AD203B41FA5}">
                      <a16:colId xmlns:a16="http://schemas.microsoft.com/office/drawing/2014/main" xmlns="" val="3285843968"/>
                    </a:ext>
                  </a:extLst>
                </a:gridCol>
                <a:gridCol w="515069">
                  <a:extLst>
                    <a:ext uri="{9D8B030D-6E8A-4147-A177-3AD203B41FA5}">
                      <a16:colId xmlns:a16="http://schemas.microsoft.com/office/drawing/2014/main" xmlns="" val="366661621"/>
                    </a:ext>
                  </a:extLst>
                </a:gridCol>
                <a:gridCol w="515069">
                  <a:extLst>
                    <a:ext uri="{9D8B030D-6E8A-4147-A177-3AD203B41FA5}">
                      <a16:colId xmlns:a16="http://schemas.microsoft.com/office/drawing/2014/main" xmlns="" val="1845885884"/>
                    </a:ext>
                  </a:extLst>
                </a:gridCol>
                <a:gridCol w="516707">
                  <a:extLst>
                    <a:ext uri="{9D8B030D-6E8A-4147-A177-3AD203B41FA5}">
                      <a16:colId xmlns:a16="http://schemas.microsoft.com/office/drawing/2014/main" xmlns="" val="298823393"/>
                    </a:ext>
                  </a:extLst>
                </a:gridCol>
                <a:gridCol w="580609">
                  <a:extLst>
                    <a:ext uri="{9D8B030D-6E8A-4147-A177-3AD203B41FA5}">
                      <a16:colId xmlns:a16="http://schemas.microsoft.com/office/drawing/2014/main" xmlns="" val="3614306001"/>
                    </a:ext>
                  </a:extLst>
                </a:gridCol>
                <a:gridCol w="434782">
                  <a:extLst>
                    <a:ext uri="{9D8B030D-6E8A-4147-A177-3AD203B41FA5}">
                      <a16:colId xmlns:a16="http://schemas.microsoft.com/office/drawing/2014/main" xmlns="" val="1798333864"/>
                    </a:ext>
                  </a:extLst>
                </a:gridCol>
                <a:gridCol w="475745">
                  <a:extLst>
                    <a:ext uri="{9D8B030D-6E8A-4147-A177-3AD203B41FA5}">
                      <a16:colId xmlns:a16="http://schemas.microsoft.com/office/drawing/2014/main" xmlns="" val="2237362529"/>
                    </a:ext>
                  </a:extLst>
                </a:gridCol>
                <a:gridCol w="457721">
                  <a:extLst>
                    <a:ext uri="{9D8B030D-6E8A-4147-A177-3AD203B41FA5}">
                      <a16:colId xmlns:a16="http://schemas.microsoft.com/office/drawing/2014/main" xmlns="" val="1637671130"/>
                    </a:ext>
                  </a:extLst>
                </a:gridCol>
                <a:gridCol w="513430">
                  <a:extLst>
                    <a:ext uri="{9D8B030D-6E8A-4147-A177-3AD203B41FA5}">
                      <a16:colId xmlns:a16="http://schemas.microsoft.com/office/drawing/2014/main" xmlns="" val="1423918421"/>
                    </a:ext>
                  </a:extLst>
                </a:gridCol>
                <a:gridCol w="459360">
                  <a:extLst>
                    <a:ext uri="{9D8B030D-6E8A-4147-A177-3AD203B41FA5}">
                      <a16:colId xmlns:a16="http://schemas.microsoft.com/office/drawing/2014/main" xmlns="" val="1971854883"/>
                    </a:ext>
                  </a:extLst>
                </a:gridCol>
                <a:gridCol w="402012">
                  <a:extLst>
                    <a:ext uri="{9D8B030D-6E8A-4147-A177-3AD203B41FA5}">
                      <a16:colId xmlns:a16="http://schemas.microsoft.com/office/drawing/2014/main" xmlns="" val="768152255"/>
                    </a:ext>
                  </a:extLst>
                </a:gridCol>
              </a:tblGrid>
              <a:tr h="479222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Basic information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Volumes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339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Units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7"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Revenue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Order counts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Derivatives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053982260"/>
                  </a:ext>
                </a:extLst>
              </a:tr>
              <a:tr h="4935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Bar ID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353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Date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353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Bar</a:t>
                      </a:r>
                      <a:br>
                        <a:rPr lang="en-US" sz="800" b="1" i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</a:br>
                      <a:r>
                        <a:rPr lang="en-US" sz="800" b="1" i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Segmentation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353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Beer</a:t>
                      </a:r>
                      <a:br>
                        <a:rPr lang="en-US" sz="800" b="1" i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</a:br>
                      <a:r>
                        <a:rPr lang="en-US" sz="800" b="1" i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Draught</a:t>
                      </a:r>
                      <a:br>
                        <a:rPr lang="en-US" sz="800" b="1" i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</a:br>
                      <a:r>
                        <a:rPr lang="en-US" sz="800" b="1" i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Volume (L)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353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Beer</a:t>
                      </a:r>
                      <a:br>
                        <a:rPr lang="en-US" sz="800" b="1" i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</a:br>
                      <a:r>
                        <a:rPr lang="en-US" sz="800" b="1" i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Packaged </a:t>
                      </a:r>
                      <a:br>
                        <a:rPr lang="en-US" sz="800" b="1" i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</a:br>
                      <a:r>
                        <a:rPr lang="en-US" sz="800" b="1" i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Volume (L)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353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Total </a:t>
                      </a:r>
                      <a:br>
                        <a:rPr lang="en-US" sz="800" b="1" i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</a:br>
                      <a:r>
                        <a:rPr lang="en-US" sz="800" b="1" i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Volume (L)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353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Beer</a:t>
                      </a:r>
                      <a:br>
                        <a:rPr lang="en-US" sz="800" b="1" i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</a:br>
                      <a:r>
                        <a:rPr lang="en-US" sz="800" b="1" i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Units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353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Spirits</a:t>
                      </a:r>
                      <a:br>
                        <a:rPr lang="en-US" sz="800" b="1" i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</a:br>
                      <a:r>
                        <a:rPr lang="en-US" sz="800" b="1" i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Units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353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Soju</a:t>
                      </a:r>
                      <a:br>
                        <a:rPr lang="en-US" sz="800" b="1" i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</a:br>
                      <a:r>
                        <a:rPr lang="en-US" sz="800" b="1" i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Units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353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Total </a:t>
                      </a:r>
                      <a:br>
                        <a:rPr lang="en-US" sz="800" b="1" i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</a:br>
                      <a:r>
                        <a:rPr lang="en-US" sz="800" b="1" i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Revenue 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353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Beer </a:t>
                      </a:r>
                      <a:br>
                        <a:rPr lang="en-US" sz="800" b="1" i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</a:br>
                      <a:r>
                        <a:rPr lang="en-US" sz="800" b="1" i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Revenue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353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Spirits </a:t>
                      </a:r>
                      <a:br>
                        <a:rPr lang="en-US" sz="800" b="1" i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</a:br>
                      <a:r>
                        <a:rPr lang="en-US" sz="800" b="1" i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Revenue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353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Soju </a:t>
                      </a:r>
                      <a:br>
                        <a:rPr lang="en-US" sz="800" b="1" i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</a:br>
                      <a:r>
                        <a:rPr lang="en-US" sz="800" b="1" i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Revenue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353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Wine </a:t>
                      </a:r>
                      <a:br>
                        <a:rPr lang="en-US" sz="800" b="1" i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</a:br>
                      <a:r>
                        <a:rPr lang="en-US" sz="800" b="1" i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Revenue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353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Food </a:t>
                      </a:r>
                      <a:br>
                        <a:rPr lang="en-US" sz="800" b="1" i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</a:br>
                      <a:r>
                        <a:rPr lang="en-US" sz="800" b="1" i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Revenue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353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Non</a:t>
                      </a:r>
                      <a:br>
                        <a:rPr lang="en-US" sz="800" b="1" i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</a:br>
                      <a:r>
                        <a:rPr lang="en-US" sz="800" b="1" i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Alcoholic </a:t>
                      </a:r>
                      <a:br>
                        <a:rPr lang="en-US" sz="800" b="1" i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</a:br>
                      <a:r>
                        <a:rPr lang="en-US" sz="800" b="1" i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Revenue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353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# Beer</a:t>
                      </a:r>
                      <a:br>
                        <a:rPr lang="en-US" sz="800" b="1" i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</a:br>
                      <a:r>
                        <a:rPr lang="en-US" sz="800" b="1" i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Orders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353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# Beer </a:t>
                      </a:r>
                      <a:br>
                        <a:rPr lang="en-US" sz="800" b="1" i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</a:br>
                      <a:r>
                        <a:rPr lang="en-US" sz="800" b="1" i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&amp; Food</a:t>
                      </a:r>
                      <a:br>
                        <a:rPr lang="en-US" sz="800" b="1" i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</a:br>
                      <a:r>
                        <a:rPr lang="en-US" sz="800" b="1" i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Orders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353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# Soju </a:t>
                      </a:r>
                      <a:br>
                        <a:rPr lang="en-US" sz="800" b="1" i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</a:br>
                      <a:r>
                        <a:rPr lang="en-US" sz="800" b="1" i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&amp; Beer</a:t>
                      </a:r>
                      <a:br>
                        <a:rPr lang="en-US" sz="800" b="1" i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</a:br>
                      <a:r>
                        <a:rPr lang="en-US" sz="800" b="1" i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Orders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353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# Soju </a:t>
                      </a:r>
                      <a:br>
                        <a:rPr lang="en-US" sz="800" b="1" i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</a:br>
                      <a:r>
                        <a:rPr lang="en-US" sz="800" b="1" i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&amp; Food </a:t>
                      </a:r>
                      <a:br>
                        <a:rPr lang="en-US" sz="800" b="1" i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</a:br>
                      <a:r>
                        <a:rPr lang="en-US" sz="800" b="1" i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Orders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353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Avg.</a:t>
                      </a:r>
                      <a:br>
                        <a:rPr lang="en-US" sz="800" b="1" i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</a:br>
                      <a:r>
                        <a:rPr lang="en-US" sz="800" b="1" i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Check </a:t>
                      </a:r>
                      <a:br>
                        <a:rPr lang="en-US" sz="800" b="1" i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</a:br>
                      <a:r>
                        <a:rPr lang="en-US" sz="800" b="1" i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Size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353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Soju </a:t>
                      </a:r>
                      <a:br>
                        <a:rPr lang="en-US" sz="800" b="1" i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</a:br>
                      <a:r>
                        <a:rPr lang="en-US" sz="800" b="1" i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Price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35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03495967"/>
                  </a:ext>
                </a:extLst>
              </a:tr>
              <a:tr h="194007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Bar 1</a:t>
                      </a: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2017-07-01</a:t>
                      </a: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Food,Spirits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9.3</a:t>
                      </a: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6.16</a:t>
                      </a: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15.46</a:t>
                      </a: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22</a:t>
                      </a: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68</a:t>
                      </a: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12</a:t>
                      </a: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887,100 </a:t>
                      </a: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124,500 </a:t>
                      </a: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278,000 </a:t>
                      </a: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54,000 </a:t>
                      </a: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461,100 </a:t>
                      </a: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23,500 </a:t>
                      </a: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14</a:t>
                      </a: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14</a:t>
                      </a: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26,882 </a:t>
                      </a: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4,500 </a:t>
                      </a: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438235933"/>
                  </a:ext>
                </a:extLst>
              </a:tr>
              <a:tr h="194007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Bar 1</a:t>
                      </a: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2017-07-02</a:t>
                      </a: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Food,Spirits</a:t>
                      </a: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21.3</a:t>
                      </a: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2.5</a:t>
                      </a: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23.8</a:t>
                      </a: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16</a:t>
                      </a: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63</a:t>
                      </a: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745,800 </a:t>
                      </a: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167,500 </a:t>
                      </a: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256,000 </a:t>
                      </a: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18,000 </a:t>
                      </a: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298,300 </a:t>
                      </a: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24,000 </a:t>
                      </a: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46,613 </a:t>
                      </a: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4,500 </a:t>
                      </a: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70730732"/>
                  </a:ext>
                </a:extLst>
              </a:tr>
              <a:tr h="194007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Bar 1</a:t>
                      </a: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2017-07-03</a:t>
                      </a: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Food,Spirits</a:t>
                      </a: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9.3</a:t>
                      </a: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2.5</a:t>
                      </a: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11.8</a:t>
                      </a: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12</a:t>
                      </a: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57</a:t>
                      </a: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575,100 </a:t>
                      </a: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87,000 </a:t>
                      </a: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237,000 </a:t>
                      </a: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27,000 </a:t>
                      </a: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234,100 </a:t>
                      </a: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10,000 </a:t>
                      </a: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26,141 </a:t>
                      </a: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5,625 </a:t>
                      </a: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269719788"/>
                  </a:ext>
                </a:extLst>
              </a:tr>
              <a:tr h="194007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Roboto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Roboto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Roboto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Roboto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Roboto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Roboto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Roboto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Roboto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Roboto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Roboto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Roboto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Roboto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Roboto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Roboto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Roboto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Roboto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Roboto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Roboto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Roboto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Roboto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Roboto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Roboto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Roboto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Roboto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Roboto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Roboto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Roboto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Roboto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Roboto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Roboto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Roboto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Roboto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Roboto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Roboto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Roboto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Roboto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Roboto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Roboto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Roboto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Roboto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Roboto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Roboto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74017368"/>
                  </a:ext>
                </a:extLst>
              </a:tr>
              <a:tr h="194007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Roboto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Roboto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Roboto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Roboto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Roboto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Roboto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Roboto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Roboto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Roboto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Roboto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Roboto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Roboto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Roboto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Roboto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Roboto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Roboto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Roboto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Roboto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Roboto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Roboto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Roboto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Roboto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Roboto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Roboto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Roboto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Roboto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Roboto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Roboto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Roboto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Roboto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Roboto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Roboto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Roboto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Roboto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Roboto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Roboto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Roboto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Roboto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Roboto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Roboto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Roboto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319942427"/>
                  </a:ext>
                </a:extLst>
              </a:tr>
              <a:tr h="194007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Bar 147</a:t>
                      </a: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2017-12-30</a:t>
                      </a: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Food</a:t>
                      </a: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44.9</a:t>
                      </a: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1.98</a:t>
                      </a: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46.88</a:t>
                      </a: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91</a:t>
                      </a: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1,577,712</a:t>
                      </a: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318,639</a:t>
                      </a: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36,360</a:t>
                      </a: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1,206,445</a:t>
                      </a: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949935004"/>
                  </a:ext>
                </a:extLst>
              </a:tr>
              <a:tr h="194007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Bar 147</a:t>
                      </a: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2017-12-31</a:t>
                      </a: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Food</a:t>
                      </a: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37.2</a:t>
                      </a: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7.92</a:t>
                      </a: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45.12</a:t>
                      </a: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72920198"/>
                  </a:ext>
                </a:extLst>
              </a:tr>
            </a:tbl>
          </a:graphicData>
        </a:graphic>
      </p:graphicFrame>
      <p:sp>
        <p:nvSpPr>
          <p:cNvPr id="7" name="Freeform 61">
            <a:extLst>
              <a:ext uri="{FF2B5EF4-FFF2-40B4-BE49-F238E27FC236}">
                <a16:creationId xmlns:a16="http://schemas.microsoft.com/office/drawing/2014/main" xmlns="" id="{D8575365-EBD7-4822-B55B-71CD105B75C8}"/>
              </a:ext>
            </a:extLst>
          </p:cNvPr>
          <p:cNvSpPr>
            <a:spLocks/>
          </p:cNvSpPr>
          <p:nvPr/>
        </p:nvSpPr>
        <p:spPr bwMode="auto">
          <a:xfrm>
            <a:off x="300785" y="2767666"/>
            <a:ext cx="11576230" cy="1008000"/>
          </a:xfrm>
          <a:custGeom>
            <a:avLst/>
            <a:gdLst>
              <a:gd name="T0" fmla="*/ 3741 w 3743"/>
              <a:gd name="T1" fmla="*/ 443 h 443"/>
              <a:gd name="T2" fmla="*/ 3743 w 3743"/>
              <a:gd name="T3" fmla="*/ 0 h 443"/>
              <a:gd name="T4" fmla="*/ 3553 w 3743"/>
              <a:gd name="T5" fmla="*/ 13 h 443"/>
              <a:gd name="T6" fmla="*/ 3389 w 3743"/>
              <a:gd name="T7" fmla="*/ 118 h 443"/>
              <a:gd name="T8" fmla="*/ 3214 w 3743"/>
              <a:gd name="T9" fmla="*/ 197 h 443"/>
              <a:gd name="T10" fmla="*/ 2853 w 3743"/>
              <a:gd name="T11" fmla="*/ 239 h 443"/>
              <a:gd name="T12" fmla="*/ 2507 w 3743"/>
              <a:gd name="T13" fmla="*/ 330 h 443"/>
              <a:gd name="T14" fmla="*/ 2377 w 3743"/>
              <a:gd name="T15" fmla="*/ 327 h 443"/>
              <a:gd name="T16" fmla="*/ 2136 w 3743"/>
              <a:gd name="T17" fmla="*/ 364 h 443"/>
              <a:gd name="T18" fmla="*/ 1956 w 3743"/>
              <a:gd name="T19" fmla="*/ 350 h 443"/>
              <a:gd name="T20" fmla="*/ 1746 w 3743"/>
              <a:gd name="T21" fmla="*/ 379 h 443"/>
              <a:gd name="T22" fmla="*/ 1525 w 3743"/>
              <a:gd name="T23" fmla="*/ 344 h 443"/>
              <a:gd name="T24" fmla="*/ 1344 w 3743"/>
              <a:gd name="T25" fmla="*/ 370 h 443"/>
              <a:gd name="T26" fmla="*/ 1254 w 3743"/>
              <a:gd name="T27" fmla="*/ 347 h 443"/>
              <a:gd name="T28" fmla="*/ 1024 w 3743"/>
              <a:gd name="T29" fmla="*/ 370 h 443"/>
              <a:gd name="T30" fmla="*/ 893 w 3743"/>
              <a:gd name="T31" fmla="*/ 370 h 443"/>
              <a:gd name="T32" fmla="*/ 833 w 3743"/>
              <a:gd name="T33" fmla="*/ 350 h 443"/>
              <a:gd name="T34" fmla="*/ 722 w 3743"/>
              <a:gd name="T35" fmla="*/ 364 h 443"/>
              <a:gd name="T36" fmla="*/ 629 w 3743"/>
              <a:gd name="T37" fmla="*/ 348 h 443"/>
              <a:gd name="T38" fmla="*/ 448 w 3743"/>
              <a:gd name="T39" fmla="*/ 366 h 443"/>
              <a:gd name="T40" fmla="*/ 337 w 3743"/>
              <a:gd name="T41" fmla="*/ 361 h 443"/>
              <a:gd name="T42" fmla="*/ 192 w 3743"/>
              <a:gd name="T43" fmla="*/ 431 h 443"/>
              <a:gd name="T44" fmla="*/ 92 w 3743"/>
              <a:gd name="T45" fmla="*/ 428 h 443"/>
              <a:gd name="T46" fmla="*/ 0 w 3743"/>
              <a:gd name="T47" fmla="*/ 441 h 443"/>
              <a:gd name="T48" fmla="*/ 3741 w 3743"/>
              <a:gd name="T49" fmla="*/ 443 h 443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3743"/>
              <a:gd name="T76" fmla="*/ 0 h 443"/>
              <a:gd name="T77" fmla="*/ 3743 w 3743"/>
              <a:gd name="T78" fmla="*/ 443 h 443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3743" h="443">
                <a:moveTo>
                  <a:pt x="3741" y="443"/>
                </a:moveTo>
                <a:lnTo>
                  <a:pt x="3743" y="0"/>
                </a:lnTo>
                <a:lnTo>
                  <a:pt x="3553" y="13"/>
                </a:lnTo>
                <a:lnTo>
                  <a:pt x="3389" y="118"/>
                </a:lnTo>
                <a:lnTo>
                  <a:pt x="3214" y="197"/>
                </a:lnTo>
                <a:lnTo>
                  <a:pt x="2853" y="239"/>
                </a:lnTo>
                <a:lnTo>
                  <a:pt x="2507" y="330"/>
                </a:lnTo>
                <a:lnTo>
                  <a:pt x="2377" y="327"/>
                </a:lnTo>
                <a:lnTo>
                  <a:pt x="2136" y="364"/>
                </a:lnTo>
                <a:lnTo>
                  <a:pt x="1956" y="350"/>
                </a:lnTo>
                <a:lnTo>
                  <a:pt x="1746" y="379"/>
                </a:lnTo>
                <a:lnTo>
                  <a:pt x="1525" y="344"/>
                </a:lnTo>
                <a:lnTo>
                  <a:pt x="1344" y="370"/>
                </a:lnTo>
                <a:lnTo>
                  <a:pt x="1254" y="347"/>
                </a:lnTo>
                <a:lnTo>
                  <a:pt x="1024" y="370"/>
                </a:lnTo>
                <a:lnTo>
                  <a:pt x="893" y="370"/>
                </a:lnTo>
                <a:lnTo>
                  <a:pt x="833" y="350"/>
                </a:lnTo>
                <a:lnTo>
                  <a:pt x="722" y="364"/>
                </a:lnTo>
                <a:lnTo>
                  <a:pt x="629" y="348"/>
                </a:lnTo>
                <a:lnTo>
                  <a:pt x="448" y="366"/>
                </a:lnTo>
                <a:lnTo>
                  <a:pt x="337" y="361"/>
                </a:lnTo>
                <a:lnTo>
                  <a:pt x="192" y="431"/>
                </a:lnTo>
                <a:lnTo>
                  <a:pt x="92" y="428"/>
                </a:lnTo>
                <a:lnTo>
                  <a:pt x="0" y="441"/>
                </a:lnTo>
                <a:lnTo>
                  <a:pt x="3741" y="443"/>
                </a:lnTo>
                <a:close/>
              </a:path>
            </a:pathLst>
          </a:custGeom>
          <a:solidFill>
            <a:schemeClr val="bg1"/>
          </a:solidFill>
          <a:ln w="6350" cap="rnd" cmpd="sng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A2CA944F-9D0D-4EFF-A981-4924B50B7AFF}"/>
              </a:ext>
            </a:extLst>
          </p:cNvPr>
          <p:cNvSpPr/>
          <p:nvPr/>
        </p:nvSpPr>
        <p:spPr>
          <a:xfrm>
            <a:off x="302813" y="4038600"/>
            <a:ext cx="11586375" cy="25635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tabLst>
                <a:tab pos="266700" algn="l"/>
                <a:tab pos="1076325" algn="l"/>
              </a:tabLst>
            </a:pPr>
            <a:endParaRPr lang="en-US" altLang="ko-KR" sz="1400" dirty="0">
              <a:solidFill>
                <a:schemeClr val="tx1"/>
              </a:solidFill>
            </a:endParaRPr>
          </a:p>
          <a:p>
            <a:pPr>
              <a:tabLst>
                <a:tab pos="266700" algn="l"/>
                <a:tab pos="1076325" algn="l"/>
              </a:tabLst>
            </a:pPr>
            <a:r>
              <a:rPr lang="en-US" altLang="ko-KR" sz="1400" dirty="0">
                <a:solidFill>
                  <a:schemeClr val="tx1"/>
                </a:solidFill>
              </a:rPr>
              <a:t>□ Dataset</a:t>
            </a:r>
          </a:p>
          <a:p>
            <a:pPr>
              <a:tabLst>
                <a:tab pos="266700" algn="l"/>
                <a:tab pos="1076325" algn="l"/>
              </a:tabLst>
            </a:pPr>
            <a:r>
              <a:rPr lang="en-US" altLang="ko-KR" sz="1400" dirty="0">
                <a:solidFill>
                  <a:schemeClr val="tx1"/>
                </a:solidFill>
              </a:rPr>
              <a:t>	Size:	16,635 x 22</a:t>
            </a:r>
          </a:p>
          <a:p>
            <a:pPr>
              <a:tabLst>
                <a:tab pos="266700" algn="l"/>
                <a:tab pos="1076325" algn="l"/>
              </a:tabLst>
            </a:pPr>
            <a:r>
              <a:rPr lang="en-US" altLang="ko-KR" sz="1400" dirty="0">
                <a:solidFill>
                  <a:schemeClr val="tx1"/>
                </a:solidFill>
              </a:rPr>
              <a:t>	Period:	July 2017 ~ December 2017</a:t>
            </a:r>
          </a:p>
          <a:p>
            <a:pPr>
              <a:tabLst>
                <a:tab pos="266700" algn="l"/>
                <a:tab pos="1076325" algn="l"/>
              </a:tabLst>
            </a:pPr>
            <a:r>
              <a:rPr lang="en-US" altLang="ko-KR" sz="1400" dirty="0">
                <a:solidFill>
                  <a:schemeClr val="tx1"/>
                </a:solidFill>
              </a:rPr>
              <a:t>	Source:	POS from 147 bar</a:t>
            </a:r>
          </a:p>
          <a:p>
            <a:pPr>
              <a:tabLst>
                <a:tab pos="266700" algn="l"/>
                <a:tab pos="1076325" algn="l"/>
              </a:tabLst>
            </a:pPr>
            <a:r>
              <a:rPr lang="en-US" altLang="ko-KR" sz="1400" dirty="0">
                <a:solidFill>
                  <a:schemeClr val="tx1"/>
                </a:solidFill>
              </a:rPr>
              <a:t>	Types:	identifiable information,</a:t>
            </a:r>
          </a:p>
          <a:p>
            <a:pPr>
              <a:tabLst>
                <a:tab pos="266700" algn="l"/>
                <a:tab pos="1076325" algn="l"/>
              </a:tabLst>
            </a:pPr>
            <a:r>
              <a:rPr lang="en-US" altLang="ko-KR" sz="1400" dirty="0">
                <a:solidFill>
                  <a:schemeClr val="tx1"/>
                </a:solidFill>
              </a:rPr>
              <a:t>		volumes sold in liter (limited to beer),</a:t>
            </a:r>
          </a:p>
          <a:p>
            <a:pPr>
              <a:tabLst>
                <a:tab pos="266700" algn="l"/>
                <a:tab pos="1076325" algn="l"/>
              </a:tabLst>
            </a:pPr>
            <a:r>
              <a:rPr lang="en-US" altLang="ko-KR" sz="1400" dirty="0">
                <a:solidFill>
                  <a:schemeClr val="tx1"/>
                </a:solidFill>
              </a:rPr>
              <a:t>		units sold (beer and spirits(soju) category only),</a:t>
            </a:r>
          </a:p>
          <a:p>
            <a:pPr>
              <a:tabLst>
                <a:tab pos="266700" algn="l"/>
                <a:tab pos="1076325" algn="l"/>
              </a:tabLst>
            </a:pPr>
            <a:r>
              <a:rPr lang="en-US" altLang="ko-KR" sz="1400" dirty="0">
                <a:solidFill>
                  <a:schemeClr val="tx1"/>
                </a:solidFill>
              </a:rPr>
              <a:t>		revenue for a day (Food + beverage categories),</a:t>
            </a:r>
          </a:p>
          <a:p>
            <a:pPr>
              <a:tabLst>
                <a:tab pos="266700" algn="l"/>
                <a:tab pos="1076325" algn="l"/>
              </a:tabLst>
            </a:pPr>
            <a:r>
              <a:rPr lang="en-US" altLang="ko-KR" sz="1400" dirty="0">
                <a:solidFill>
                  <a:schemeClr val="tx1"/>
                </a:solidFill>
              </a:rPr>
              <a:t>		order counts (limited to specific conditions),</a:t>
            </a:r>
          </a:p>
          <a:p>
            <a:pPr>
              <a:tabLst>
                <a:tab pos="266700" algn="l"/>
                <a:tab pos="1076325" algn="l"/>
              </a:tabLst>
            </a:pPr>
            <a:r>
              <a:rPr lang="en-US" altLang="ko-KR" sz="1400" dirty="0">
                <a:solidFill>
                  <a:schemeClr val="tx1"/>
                </a:solidFill>
              </a:rPr>
              <a:t>		and derivatives from above variables</a:t>
            </a:r>
          </a:p>
          <a:p>
            <a:pPr>
              <a:tabLst>
                <a:tab pos="266700" algn="l"/>
                <a:tab pos="1076325" algn="l"/>
              </a:tabLst>
            </a:pP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BBCA2455-E501-4207-9C12-43E54268D62D}"/>
              </a:ext>
            </a:extLst>
          </p:cNvPr>
          <p:cNvSpPr txBox="1"/>
          <p:nvPr/>
        </p:nvSpPr>
        <p:spPr>
          <a:xfrm>
            <a:off x="6448424" y="4251087"/>
            <a:ext cx="554553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266700" algn="l"/>
              </a:tabLst>
            </a:pPr>
            <a:r>
              <a:rPr lang="en-US" altLang="ko-KR" sz="1400" dirty="0"/>
              <a:t>□ Able to…</a:t>
            </a:r>
          </a:p>
          <a:p>
            <a:pPr marL="552450" indent="-285750">
              <a:buFont typeface="Wingdings" panose="05000000000000000000" pitchFamily="2" charset="2"/>
              <a:buChar char="ü"/>
              <a:tabLst>
                <a:tab pos="447675" algn="l"/>
              </a:tabLst>
            </a:pPr>
            <a:r>
              <a:rPr lang="en-US" altLang="ko-KR" sz="1400" dirty="0"/>
              <a:t>Understand basic information about the bar</a:t>
            </a:r>
          </a:p>
          <a:p>
            <a:pPr marL="552450" indent="-285750">
              <a:buFont typeface="Wingdings" panose="05000000000000000000" pitchFamily="2" charset="2"/>
              <a:buChar char="ü"/>
              <a:tabLst>
                <a:tab pos="447675" algn="l"/>
              </a:tabLst>
            </a:pPr>
            <a:r>
              <a:rPr lang="en-US" altLang="ko-KR" sz="1400" dirty="0"/>
              <a:t>Track sales volume of beverage by category</a:t>
            </a:r>
          </a:p>
          <a:p>
            <a:pPr marL="552450" indent="-285750">
              <a:buFont typeface="Wingdings" panose="05000000000000000000" pitchFamily="2" charset="2"/>
              <a:buChar char="ü"/>
              <a:tabLst>
                <a:tab pos="447675" algn="l"/>
              </a:tabLst>
            </a:pPr>
            <a:r>
              <a:rPr lang="en-US" altLang="ko-KR" sz="1400" dirty="0"/>
              <a:t>Approximate price given revenue and units</a:t>
            </a:r>
          </a:p>
          <a:p>
            <a:pPr marL="552450" indent="-285750">
              <a:buFont typeface="Wingdings" panose="05000000000000000000" pitchFamily="2" charset="2"/>
              <a:buChar char="ü"/>
              <a:tabLst>
                <a:tab pos="447675" algn="l"/>
              </a:tabLst>
            </a:pPr>
            <a:endParaRPr lang="en-US" altLang="ko-KR" sz="1400" dirty="0"/>
          </a:p>
          <a:p>
            <a:pPr>
              <a:tabLst>
                <a:tab pos="266700" algn="l"/>
              </a:tabLst>
            </a:pPr>
            <a:r>
              <a:rPr lang="en-US" altLang="ko-KR" sz="1400" dirty="0"/>
              <a:t>□ Unable to…</a:t>
            </a:r>
          </a:p>
          <a:p>
            <a:pPr marL="552450" indent="-285750">
              <a:buBlip>
                <a:blip r:embed="rId2"/>
              </a:buBlip>
              <a:tabLst>
                <a:tab pos="447675" algn="l"/>
              </a:tabLst>
            </a:pPr>
            <a:r>
              <a:rPr lang="en-US" altLang="ko-KR" sz="1400" dirty="0"/>
              <a:t>Track proportion of beer order from total</a:t>
            </a:r>
          </a:p>
          <a:p>
            <a:pPr marL="552450" indent="-285750">
              <a:buBlip>
                <a:blip r:embed="rId2"/>
              </a:buBlip>
              <a:tabLst>
                <a:tab pos="447675" algn="l"/>
              </a:tabLst>
            </a:pPr>
            <a:r>
              <a:rPr lang="en-US" altLang="ko-KR" sz="1400" dirty="0"/>
              <a:t>Identify items categorized as spirits </a:t>
            </a:r>
            <a:r>
              <a:rPr lang="en-US" altLang="ko-KR" sz="1200" i="1" dirty="0"/>
              <a:t>(What else but soju?)</a:t>
            </a:r>
          </a:p>
          <a:p>
            <a:pPr marL="552450" indent="-285750">
              <a:buBlip>
                <a:blip r:embed="rId2"/>
              </a:buBlip>
              <a:tabLst>
                <a:tab pos="447675" algn="l"/>
              </a:tabLst>
            </a:pPr>
            <a:r>
              <a:rPr lang="en-US" altLang="ko-KR" sz="1400" dirty="0"/>
              <a:t>Identify items ordered together</a:t>
            </a:r>
            <a:endParaRPr lang="ko-KR" altLang="en-US" sz="14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F842C48B-D1BD-4F75-98DA-711CEF3F3983}"/>
              </a:ext>
            </a:extLst>
          </p:cNvPr>
          <p:cNvSpPr/>
          <p:nvPr/>
        </p:nvSpPr>
        <p:spPr>
          <a:xfrm>
            <a:off x="0" y="8388"/>
            <a:ext cx="12192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E265C224-EC75-4391-83E5-E7927979336A}"/>
              </a:ext>
            </a:extLst>
          </p:cNvPr>
          <p:cNvSpPr/>
          <p:nvPr/>
        </p:nvSpPr>
        <p:spPr>
          <a:xfrm>
            <a:off x="4048125" y="1943100"/>
            <a:ext cx="514350" cy="1685925"/>
          </a:xfrm>
          <a:prstGeom prst="rect">
            <a:avLst/>
          </a:prstGeom>
          <a:noFill/>
          <a:ln w="1905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CCE3E0E1-3E12-4ED1-8693-70D3D350B6DA}"/>
              </a:ext>
            </a:extLst>
          </p:cNvPr>
          <p:cNvSpPr/>
          <p:nvPr/>
        </p:nvSpPr>
        <p:spPr>
          <a:xfrm>
            <a:off x="5067300" y="1943100"/>
            <a:ext cx="361950" cy="1685925"/>
          </a:xfrm>
          <a:prstGeom prst="rect">
            <a:avLst/>
          </a:prstGeom>
          <a:noFill/>
          <a:ln w="1905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xmlns="" id="{29AD8823-175C-49BC-BA2F-62D40771AD85}"/>
              </a:ext>
            </a:extLst>
          </p:cNvPr>
          <p:cNvSpPr/>
          <p:nvPr/>
        </p:nvSpPr>
        <p:spPr>
          <a:xfrm>
            <a:off x="5730035" y="1904657"/>
            <a:ext cx="4195015" cy="981418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altLang="ko-KR" sz="1400" dirty="0"/>
              <a:t>Regression to study coefficient</a:t>
            </a:r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r>
              <a:rPr lang="en-US" altLang="ko-KR" sz="1400" dirty="0"/>
              <a:t>CART ensemble to test feature importance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xmlns="" val="39723924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" y="0"/>
            <a:ext cx="3699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Roboto"/>
                <a:ea typeface="배달의민족 도현" panose="020B0600000101010101" pitchFamily="50" charset="-127"/>
                <a:cs typeface="+mn-cs"/>
              </a:rPr>
              <a:t>DataSet</a:t>
            </a:r>
            <a:endParaRPr kumimoji="0" lang="en-US" altLang="ko-KR" sz="240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Roboto"/>
              <a:ea typeface="배달의민족 도현" panose="020B0600000101010101" pitchFamily="50" charset="-127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5DEED8A9-D94F-4502-9482-708A0D699902}"/>
              </a:ext>
            </a:extLst>
          </p:cNvPr>
          <p:cNvSpPr txBox="1"/>
          <p:nvPr/>
        </p:nvSpPr>
        <p:spPr>
          <a:xfrm>
            <a:off x="-1" y="600075"/>
            <a:ext cx="6885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Given 16,635 rows of daily summary of transaction from 147 bars</a:t>
            </a:r>
            <a:endParaRPr lang="ko-KR" alt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xmlns="" id="{97316D6B-D3F3-4E71-8920-8FF8C1AAFC4C}"/>
              </a:ext>
            </a:extLst>
          </p:cNvPr>
          <p:cNvGraphicFramePr>
            <a:graphicFrameLocks noGrp="1"/>
          </p:cNvGraphicFramePr>
          <p:nvPr/>
        </p:nvGraphicFramePr>
        <p:xfrm>
          <a:off x="300785" y="1444828"/>
          <a:ext cx="11576230" cy="2330838"/>
        </p:xfrm>
        <a:graphic>
          <a:graphicData uri="http://schemas.openxmlformats.org/drawingml/2006/table">
            <a:tbl>
              <a:tblPr/>
              <a:tblGrid>
                <a:gridCol w="448238">
                  <a:extLst>
                    <a:ext uri="{9D8B030D-6E8A-4147-A177-3AD203B41FA5}">
                      <a16:colId xmlns:a16="http://schemas.microsoft.com/office/drawing/2014/main" xmlns="" val="774988000"/>
                    </a:ext>
                  </a:extLst>
                </a:gridCol>
                <a:gridCol w="655980">
                  <a:extLst>
                    <a:ext uri="{9D8B030D-6E8A-4147-A177-3AD203B41FA5}">
                      <a16:colId xmlns:a16="http://schemas.microsoft.com/office/drawing/2014/main" xmlns="" val="2133815508"/>
                    </a:ext>
                  </a:extLst>
                </a:gridCol>
                <a:gridCol w="772312">
                  <a:extLst>
                    <a:ext uri="{9D8B030D-6E8A-4147-A177-3AD203B41FA5}">
                      <a16:colId xmlns:a16="http://schemas.microsoft.com/office/drawing/2014/main" xmlns="" val="1936658302"/>
                    </a:ext>
                  </a:extLst>
                </a:gridCol>
                <a:gridCol w="629763">
                  <a:extLst>
                    <a:ext uri="{9D8B030D-6E8A-4147-A177-3AD203B41FA5}">
                      <a16:colId xmlns:a16="http://schemas.microsoft.com/office/drawing/2014/main" xmlns="" val="2974896053"/>
                    </a:ext>
                  </a:extLst>
                </a:gridCol>
                <a:gridCol w="629763">
                  <a:extLst>
                    <a:ext uri="{9D8B030D-6E8A-4147-A177-3AD203B41FA5}">
                      <a16:colId xmlns:a16="http://schemas.microsoft.com/office/drawing/2014/main" xmlns="" val="58948931"/>
                    </a:ext>
                  </a:extLst>
                </a:gridCol>
                <a:gridCol w="629763">
                  <a:extLst>
                    <a:ext uri="{9D8B030D-6E8A-4147-A177-3AD203B41FA5}">
                      <a16:colId xmlns:a16="http://schemas.microsoft.com/office/drawing/2014/main" xmlns="" val="1005160498"/>
                    </a:ext>
                  </a:extLst>
                </a:gridCol>
                <a:gridCol w="499622">
                  <a:extLst>
                    <a:ext uri="{9D8B030D-6E8A-4147-A177-3AD203B41FA5}">
                      <a16:colId xmlns:a16="http://schemas.microsoft.com/office/drawing/2014/main" xmlns="" val="3188093784"/>
                    </a:ext>
                  </a:extLst>
                </a:gridCol>
                <a:gridCol w="499622">
                  <a:extLst>
                    <a:ext uri="{9D8B030D-6E8A-4147-A177-3AD203B41FA5}">
                      <a16:colId xmlns:a16="http://schemas.microsoft.com/office/drawing/2014/main" xmlns="" val="1126127008"/>
                    </a:ext>
                  </a:extLst>
                </a:gridCol>
                <a:gridCol w="354495">
                  <a:extLst>
                    <a:ext uri="{9D8B030D-6E8A-4147-A177-3AD203B41FA5}">
                      <a16:colId xmlns:a16="http://schemas.microsoft.com/office/drawing/2014/main" xmlns="" val="3255116353"/>
                    </a:ext>
                  </a:extLst>
                </a:gridCol>
                <a:gridCol w="552754">
                  <a:extLst>
                    <a:ext uri="{9D8B030D-6E8A-4147-A177-3AD203B41FA5}">
                      <a16:colId xmlns:a16="http://schemas.microsoft.com/office/drawing/2014/main" xmlns="" val="2482264474"/>
                    </a:ext>
                  </a:extLst>
                </a:gridCol>
                <a:gridCol w="516707">
                  <a:extLst>
                    <a:ext uri="{9D8B030D-6E8A-4147-A177-3AD203B41FA5}">
                      <a16:colId xmlns:a16="http://schemas.microsoft.com/office/drawing/2014/main" xmlns="" val="332043321"/>
                    </a:ext>
                  </a:extLst>
                </a:gridCol>
                <a:gridCol w="516707">
                  <a:extLst>
                    <a:ext uri="{9D8B030D-6E8A-4147-A177-3AD203B41FA5}">
                      <a16:colId xmlns:a16="http://schemas.microsoft.com/office/drawing/2014/main" xmlns="" val="3285843968"/>
                    </a:ext>
                  </a:extLst>
                </a:gridCol>
                <a:gridCol w="515069">
                  <a:extLst>
                    <a:ext uri="{9D8B030D-6E8A-4147-A177-3AD203B41FA5}">
                      <a16:colId xmlns:a16="http://schemas.microsoft.com/office/drawing/2014/main" xmlns="" val="366661621"/>
                    </a:ext>
                  </a:extLst>
                </a:gridCol>
                <a:gridCol w="515069">
                  <a:extLst>
                    <a:ext uri="{9D8B030D-6E8A-4147-A177-3AD203B41FA5}">
                      <a16:colId xmlns:a16="http://schemas.microsoft.com/office/drawing/2014/main" xmlns="" val="1845885884"/>
                    </a:ext>
                  </a:extLst>
                </a:gridCol>
                <a:gridCol w="516707">
                  <a:extLst>
                    <a:ext uri="{9D8B030D-6E8A-4147-A177-3AD203B41FA5}">
                      <a16:colId xmlns:a16="http://schemas.microsoft.com/office/drawing/2014/main" xmlns="" val="298823393"/>
                    </a:ext>
                  </a:extLst>
                </a:gridCol>
                <a:gridCol w="580609">
                  <a:extLst>
                    <a:ext uri="{9D8B030D-6E8A-4147-A177-3AD203B41FA5}">
                      <a16:colId xmlns:a16="http://schemas.microsoft.com/office/drawing/2014/main" xmlns="" val="3614306001"/>
                    </a:ext>
                  </a:extLst>
                </a:gridCol>
                <a:gridCol w="434782">
                  <a:extLst>
                    <a:ext uri="{9D8B030D-6E8A-4147-A177-3AD203B41FA5}">
                      <a16:colId xmlns:a16="http://schemas.microsoft.com/office/drawing/2014/main" xmlns="" val="1798333864"/>
                    </a:ext>
                  </a:extLst>
                </a:gridCol>
                <a:gridCol w="475745">
                  <a:extLst>
                    <a:ext uri="{9D8B030D-6E8A-4147-A177-3AD203B41FA5}">
                      <a16:colId xmlns:a16="http://schemas.microsoft.com/office/drawing/2014/main" xmlns="" val="2237362529"/>
                    </a:ext>
                  </a:extLst>
                </a:gridCol>
                <a:gridCol w="457721">
                  <a:extLst>
                    <a:ext uri="{9D8B030D-6E8A-4147-A177-3AD203B41FA5}">
                      <a16:colId xmlns:a16="http://schemas.microsoft.com/office/drawing/2014/main" xmlns="" val="1637671130"/>
                    </a:ext>
                  </a:extLst>
                </a:gridCol>
                <a:gridCol w="513430">
                  <a:extLst>
                    <a:ext uri="{9D8B030D-6E8A-4147-A177-3AD203B41FA5}">
                      <a16:colId xmlns:a16="http://schemas.microsoft.com/office/drawing/2014/main" xmlns="" val="1423918421"/>
                    </a:ext>
                  </a:extLst>
                </a:gridCol>
                <a:gridCol w="459360">
                  <a:extLst>
                    <a:ext uri="{9D8B030D-6E8A-4147-A177-3AD203B41FA5}">
                      <a16:colId xmlns:a16="http://schemas.microsoft.com/office/drawing/2014/main" xmlns="" val="1971854883"/>
                    </a:ext>
                  </a:extLst>
                </a:gridCol>
                <a:gridCol w="402012">
                  <a:extLst>
                    <a:ext uri="{9D8B030D-6E8A-4147-A177-3AD203B41FA5}">
                      <a16:colId xmlns:a16="http://schemas.microsoft.com/office/drawing/2014/main" xmlns="" val="768152255"/>
                    </a:ext>
                  </a:extLst>
                </a:gridCol>
              </a:tblGrid>
              <a:tr h="479222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Basic information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Volumes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339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Units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7"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Revenue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Order counts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Derivatives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053982260"/>
                  </a:ext>
                </a:extLst>
              </a:tr>
              <a:tr h="4935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Bar ID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353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Date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353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Bar</a:t>
                      </a:r>
                      <a:br>
                        <a:rPr lang="en-US" sz="800" b="1" i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</a:br>
                      <a:r>
                        <a:rPr lang="en-US" sz="800" b="1" i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Segmentation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353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Beer</a:t>
                      </a:r>
                      <a:br>
                        <a:rPr lang="en-US" sz="800" b="1" i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</a:br>
                      <a:r>
                        <a:rPr lang="en-US" sz="800" b="1" i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Draught</a:t>
                      </a:r>
                      <a:br>
                        <a:rPr lang="en-US" sz="800" b="1" i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</a:br>
                      <a:r>
                        <a:rPr lang="en-US" sz="800" b="1" i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Volume (L)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353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Beer</a:t>
                      </a:r>
                      <a:br>
                        <a:rPr lang="en-US" sz="800" b="1" i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</a:br>
                      <a:r>
                        <a:rPr lang="en-US" sz="800" b="1" i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Packaged </a:t>
                      </a:r>
                      <a:br>
                        <a:rPr lang="en-US" sz="800" b="1" i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</a:br>
                      <a:r>
                        <a:rPr lang="en-US" sz="800" b="1" i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Volume (L)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353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Total </a:t>
                      </a:r>
                      <a:br>
                        <a:rPr lang="en-US" sz="800" b="1" i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</a:br>
                      <a:r>
                        <a:rPr lang="en-US" sz="800" b="1" i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Volume (L)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353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Beer</a:t>
                      </a:r>
                      <a:br>
                        <a:rPr lang="en-US" sz="800" b="1" i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</a:br>
                      <a:r>
                        <a:rPr lang="en-US" sz="800" b="1" i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Units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353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Spirits</a:t>
                      </a:r>
                      <a:br>
                        <a:rPr lang="en-US" sz="800" b="1" i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</a:br>
                      <a:r>
                        <a:rPr lang="en-US" sz="800" b="1" i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Units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353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Soju</a:t>
                      </a:r>
                      <a:br>
                        <a:rPr lang="en-US" sz="800" b="1" i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</a:br>
                      <a:r>
                        <a:rPr lang="en-US" sz="800" b="1" i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Units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353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Total </a:t>
                      </a:r>
                      <a:br>
                        <a:rPr lang="en-US" sz="800" b="1" i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</a:br>
                      <a:r>
                        <a:rPr lang="en-US" sz="800" b="1" i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Revenue 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353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Beer </a:t>
                      </a:r>
                      <a:br>
                        <a:rPr lang="en-US" sz="800" b="1" i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</a:br>
                      <a:r>
                        <a:rPr lang="en-US" sz="800" b="1" i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Revenue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353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Spirits </a:t>
                      </a:r>
                      <a:br>
                        <a:rPr lang="en-US" sz="800" b="1" i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</a:br>
                      <a:r>
                        <a:rPr lang="en-US" sz="800" b="1" i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Revenue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353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Soju </a:t>
                      </a:r>
                      <a:br>
                        <a:rPr lang="en-US" sz="800" b="1" i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</a:br>
                      <a:r>
                        <a:rPr lang="en-US" sz="800" b="1" i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Revenue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353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Wine </a:t>
                      </a:r>
                      <a:br>
                        <a:rPr lang="en-US" sz="800" b="1" i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</a:br>
                      <a:r>
                        <a:rPr lang="en-US" sz="800" b="1" i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Revenue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353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Food </a:t>
                      </a:r>
                      <a:br>
                        <a:rPr lang="en-US" sz="800" b="1" i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</a:br>
                      <a:r>
                        <a:rPr lang="en-US" sz="800" b="1" i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Revenue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353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Non</a:t>
                      </a:r>
                      <a:br>
                        <a:rPr lang="en-US" sz="800" b="1" i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</a:br>
                      <a:r>
                        <a:rPr lang="en-US" sz="800" b="1" i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Alcoholic </a:t>
                      </a:r>
                      <a:br>
                        <a:rPr lang="en-US" sz="800" b="1" i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</a:br>
                      <a:r>
                        <a:rPr lang="en-US" sz="800" b="1" i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Revenue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353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# Beer</a:t>
                      </a:r>
                      <a:br>
                        <a:rPr lang="en-US" sz="800" b="1" i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</a:br>
                      <a:r>
                        <a:rPr lang="en-US" sz="800" b="1" i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Orders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353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# Beer </a:t>
                      </a:r>
                      <a:br>
                        <a:rPr lang="en-US" sz="800" b="1" i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</a:br>
                      <a:r>
                        <a:rPr lang="en-US" sz="800" b="1" i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&amp; Food</a:t>
                      </a:r>
                      <a:br>
                        <a:rPr lang="en-US" sz="800" b="1" i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</a:br>
                      <a:r>
                        <a:rPr lang="en-US" sz="800" b="1" i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Orders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353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# Soju </a:t>
                      </a:r>
                      <a:br>
                        <a:rPr lang="en-US" sz="800" b="1" i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</a:br>
                      <a:r>
                        <a:rPr lang="en-US" sz="800" b="1" i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&amp; Beer</a:t>
                      </a:r>
                      <a:br>
                        <a:rPr lang="en-US" sz="800" b="1" i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</a:br>
                      <a:r>
                        <a:rPr lang="en-US" sz="800" b="1" i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Orders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353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# Soju </a:t>
                      </a:r>
                      <a:br>
                        <a:rPr lang="en-US" sz="800" b="1" i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</a:br>
                      <a:r>
                        <a:rPr lang="en-US" sz="800" b="1" i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&amp; Food </a:t>
                      </a:r>
                      <a:br>
                        <a:rPr lang="en-US" sz="800" b="1" i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</a:br>
                      <a:r>
                        <a:rPr lang="en-US" sz="800" b="1" i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Orders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353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Avg.</a:t>
                      </a:r>
                      <a:br>
                        <a:rPr lang="en-US" sz="800" b="1" i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</a:br>
                      <a:r>
                        <a:rPr lang="en-US" sz="800" b="1" i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Check </a:t>
                      </a:r>
                      <a:br>
                        <a:rPr lang="en-US" sz="800" b="1" i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</a:br>
                      <a:r>
                        <a:rPr lang="en-US" sz="800" b="1" i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Size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353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Soju </a:t>
                      </a:r>
                      <a:br>
                        <a:rPr lang="en-US" sz="800" b="1" i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</a:br>
                      <a:r>
                        <a:rPr lang="en-US" sz="800" b="1" i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Price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35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03495967"/>
                  </a:ext>
                </a:extLst>
              </a:tr>
              <a:tr h="194007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Bar 1</a:t>
                      </a: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2017-07-01</a:t>
                      </a: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Food,Spirits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9.3</a:t>
                      </a: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6.16</a:t>
                      </a: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15.46</a:t>
                      </a: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22</a:t>
                      </a: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68</a:t>
                      </a: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12</a:t>
                      </a: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887,100 </a:t>
                      </a: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124,500 </a:t>
                      </a: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278,000 </a:t>
                      </a: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54,000 </a:t>
                      </a: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461,100 </a:t>
                      </a: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23,500 </a:t>
                      </a: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14</a:t>
                      </a: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14</a:t>
                      </a: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26,882 </a:t>
                      </a: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4,500 </a:t>
                      </a: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438235933"/>
                  </a:ext>
                </a:extLst>
              </a:tr>
              <a:tr h="194007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Bar 1</a:t>
                      </a: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2017-07-02</a:t>
                      </a: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Food,Spirits</a:t>
                      </a: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21.3</a:t>
                      </a: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2.5</a:t>
                      </a: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23.8</a:t>
                      </a: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16</a:t>
                      </a: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63</a:t>
                      </a: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745,800 </a:t>
                      </a: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167,500 </a:t>
                      </a: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256,000 </a:t>
                      </a: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18,000 </a:t>
                      </a: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298,300 </a:t>
                      </a: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24,000 </a:t>
                      </a: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46,613 </a:t>
                      </a: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4,500 </a:t>
                      </a: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70730732"/>
                  </a:ext>
                </a:extLst>
              </a:tr>
              <a:tr h="194007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Bar 1</a:t>
                      </a: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2017-07-03</a:t>
                      </a: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Food,Spirits</a:t>
                      </a: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9.3</a:t>
                      </a: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2.5</a:t>
                      </a: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11.8</a:t>
                      </a: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12</a:t>
                      </a: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57</a:t>
                      </a: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575,100 </a:t>
                      </a: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87,000 </a:t>
                      </a: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237,000 </a:t>
                      </a: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27,000 </a:t>
                      </a: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234,100 </a:t>
                      </a: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10,000 </a:t>
                      </a: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26,141 </a:t>
                      </a: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5,625 </a:t>
                      </a: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269719788"/>
                  </a:ext>
                </a:extLst>
              </a:tr>
              <a:tr h="194007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Roboto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Roboto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Roboto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Roboto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Roboto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Roboto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Roboto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Roboto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Roboto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Roboto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Roboto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Roboto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Roboto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Roboto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Roboto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Roboto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Roboto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Roboto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Roboto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Roboto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Roboto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Roboto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Roboto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Roboto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Roboto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Roboto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Roboto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Roboto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Roboto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Roboto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Roboto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Roboto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Roboto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Roboto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Roboto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Roboto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Roboto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Roboto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Roboto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Roboto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Roboto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Roboto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74017368"/>
                  </a:ext>
                </a:extLst>
              </a:tr>
              <a:tr h="194007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Roboto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Roboto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Roboto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Roboto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Roboto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Roboto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Roboto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Roboto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Roboto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Roboto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Roboto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Roboto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Roboto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Roboto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Roboto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Roboto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Roboto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Roboto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Roboto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Roboto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Roboto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Roboto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Roboto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Roboto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Roboto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Roboto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Roboto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Roboto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Roboto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Roboto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Roboto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Roboto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Roboto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Roboto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Roboto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Roboto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Roboto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Roboto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Roboto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Roboto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Roboto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319942427"/>
                  </a:ext>
                </a:extLst>
              </a:tr>
              <a:tr h="194007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Bar 147</a:t>
                      </a: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2017-12-30</a:t>
                      </a: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Food</a:t>
                      </a: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44.9</a:t>
                      </a: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1.98</a:t>
                      </a: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46.88</a:t>
                      </a: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91</a:t>
                      </a: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1,577,712</a:t>
                      </a: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318,639</a:t>
                      </a: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36,360</a:t>
                      </a: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1,206,445</a:t>
                      </a: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949935004"/>
                  </a:ext>
                </a:extLst>
              </a:tr>
              <a:tr h="194007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Bar 147</a:t>
                      </a: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2017-12-31</a:t>
                      </a: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Food</a:t>
                      </a: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37.2</a:t>
                      </a: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7.92</a:t>
                      </a: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45.12</a:t>
                      </a: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18000" marB="18000" anchor="b">
                    <a:lnL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72920198"/>
                  </a:ext>
                </a:extLst>
              </a:tr>
            </a:tbl>
          </a:graphicData>
        </a:graphic>
      </p:graphicFrame>
      <p:sp>
        <p:nvSpPr>
          <p:cNvPr id="7" name="Freeform 61">
            <a:extLst>
              <a:ext uri="{FF2B5EF4-FFF2-40B4-BE49-F238E27FC236}">
                <a16:creationId xmlns:a16="http://schemas.microsoft.com/office/drawing/2014/main" xmlns="" id="{D8575365-EBD7-4822-B55B-71CD105B75C8}"/>
              </a:ext>
            </a:extLst>
          </p:cNvPr>
          <p:cNvSpPr>
            <a:spLocks/>
          </p:cNvSpPr>
          <p:nvPr/>
        </p:nvSpPr>
        <p:spPr bwMode="auto">
          <a:xfrm>
            <a:off x="300785" y="2767666"/>
            <a:ext cx="11576230" cy="1008000"/>
          </a:xfrm>
          <a:custGeom>
            <a:avLst/>
            <a:gdLst>
              <a:gd name="T0" fmla="*/ 3741 w 3743"/>
              <a:gd name="T1" fmla="*/ 443 h 443"/>
              <a:gd name="T2" fmla="*/ 3743 w 3743"/>
              <a:gd name="T3" fmla="*/ 0 h 443"/>
              <a:gd name="T4" fmla="*/ 3553 w 3743"/>
              <a:gd name="T5" fmla="*/ 13 h 443"/>
              <a:gd name="T6" fmla="*/ 3389 w 3743"/>
              <a:gd name="T7" fmla="*/ 118 h 443"/>
              <a:gd name="T8" fmla="*/ 3214 w 3743"/>
              <a:gd name="T9" fmla="*/ 197 h 443"/>
              <a:gd name="T10" fmla="*/ 2853 w 3743"/>
              <a:gd name="T11" fmla="*/ 239 h 443"/>
              <a:gd name="T12" fmla="*/ 2507 w 3743"/>
              <a:gd name="T13" fmla="*/ 330 h 443"/>
              <a:gd name="T14" fmla="*/ 2377 w 3743"/>
              <a:gd name="T15" fmla="*/ 327 h 443"/>
              <a:gd name="T16" fmla="*/ 2136 w 3743"/>
              <a:gd name="T17" fmla="*/ 364 h 443"/>
              <a:gd name="T18" fmla="*/ 1956 w 3743"/>
              <a:gd name="T19" fmla="*/ 350 h 443"/>
              <a:gd name="T20" fmla="*/ 1746 w 3743"/>
              <a:gd name="T21" fmla="*/ 379 h 443"/>
              <a:gd name="T22" fmla="*/ 1525 w 3743"/>
              <a:gd name="T23" fmla="*/ 344 h 443"/>
              <a:gd name="T24" fmla="*/ 1344 w 3743"/>
              <a:gd name="T25" fmla="*/ 370 h 443"/>
              <a:gd name="T26" fmla="*/ 1254 w 3743"/>
              <a:gd name="T27" fmla="*/ 347 h 443"/>
              <a:gd name="T28" fmla="*/ 1024 w 3743"/>
              <a:gd name="T29" fmla="*/ 370 h 443"/>
              <a:gd name="T30" fmla="*/ 893 w 3743"/>
              <a:gd name="T31" fmla="*/ 370 h 443"/>
              <a:gd name="T32" fmla="*/ 833 w 3743"/>
              <a:gd name="T33" fmla="*/ 350 h 443"/>
              <a:gd name="T34" fmla="*/ 722 w 3743"/>
              <a:gd name="T35" fmla="*/ 364 h 443"/>
              <a:gd name="T36" fmla="*/ 629 w 3743"/>
              <a:gd name="T37" fmla="*/ 348 h 443"/>
              <a:gd name="T38" fmla="*/ 448 w 3743"/>
              <a:gd name="T39" fmla="*/ 366 h 443"/>
              <a:gd name="T40" fmla="*/ 337 w 3743"/>
              <a:gd name="T41" fmla="*/ 361 h 443"/>
              <a:gd name="T42" fmla="*/ 192 w 3743"/>
              <a:gd name="T43" fmla="*/ 431 h 443"/>
              <a:gd name="T44" fmla="*/ 92 w 3743"/>
              <a:gd name="T45" fmla="*/ 428 h 443"/>
              <a:gd name="T46" fmla="*/ 0 w 3743"/>
              <a:gd name="T47" fmla="*/ 441 h 443"/>
              <a:gd name="T48" fmla="*/ 3741 w 3743"/>
              <a:gd name="T49" fmla="*/ 443 h 443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3743"/>
              <a:gd name="T76" fmla="*/ 0 h 443"/>
              <a:gd name="T77" fmla="*/ 3743 w 3743"/>
              <a:gd name="T78" fmla="*/ 443 h 443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3743" h="443">
                <a:moveTo>
                  <a:pt x="3741" y="443"/>
                </a:moveTo>
                <a:lnTo>
                  <a:pt x="3743" y="0"/>
                </a:lnTo>
                <a:lnTo>
                  <a:pt x="3553" y="13"/>
                </a:lnTo>
                <a:lnTo>
                  <a:pt x="3389" y="118"/>
                </a:lnTo>
                <a:lnTo>
                  <a:pt x="3214" y="197"/>
                </a:lnTo>
                <a:lnTo>
                  <a:pt x="2853" y="239"/>
                </a:lnTo>
                <a:lnTo>
                  <a:pt x="2507" y="330"/>
                </a:lnTo>
                <a:lnTo>
                  <a:pt x="2377" y="327"/>
                </a:lnTo>
                <a:lnTo>
                  <a:pt x="2136" y="364"/>
                </a:lnTo>
                <a:lnTo>
                  <a:pt x="1956" y="350"/>
                </a:lnTo>
                <a:lnTo>
                  <a:pt x="1746" y="379"/>
                </a:lnTo>
                <a:lnTo>
                  <a:pt x="1525" y="344"/>
                </a:lnTo>
                <a:lnTo>
                  <a:pt x="1344" y="370"/>
                </a:lnTo>
                <a:lnTo>
                  <a:pt x="1254" y="347"/>
                </a:lnTo>
                <a:lnTo>
                  <a:pt x="1024" y="370"/>
                </a:lnTo>
                <a:lnTo>
                  <a:pt x="893" y="370"/>
                </a:lnTo>
                <a:lnTo>
                  <a:pt x="833" y="350"/>
                </a:lnTo>
                <a:lnTo>
                  <a:pt x="722" y="364"/>
                </a:lnTo>
                <a:lnTo>
                  <a:pt x="629" y="348"/>
                </a:lnTo>
                <a:lnTo>
                  <a:pt x="448" y="366"/>
                </a:lnTo>
                <a:lnTo>
                  <a:pt x="337" y="361"/>
                </a:lnTo>
                <a:lnTo>
                  <a:pt x="192" y="431"/>
                </a:lnTo>
                <a:lnTo>
                  <a:pt x="92" y="428"/>
                </a:lnTo>
                <a:lnTo>
                  <a:pt x="0" y="441"/>
                </a:lnTo>
                <a:lnTo>
                  <a:pt x="3741" y="443"/>
                </a:lnTo>
                <a:close/>
              </a:path>
            </a:pathLst>
          </a:custGeom>
          <a:solidFill>
            <a:schemeClr val="bg1"/>
          </a:solidFill>
          <a:ln w="6350" cap="rnd" cmpd="sng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A2CA944F-9D0D-4EFF-A981-4924B50B7AFF}"/>
              </a:ext>
            </a:extLst>
          </p:cNvPr>
          <p:cNvSpPr/>
          <p:nvPr/>
        </p:nvSpPr>
        <p:spPr>
          <a:xfrm>
            <a:off x="302813" y="4038600"/>
            <a:ext cx="11586375" cy="25635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tabLst>
                <a:tab pos="266700" algn="l"/>
                <a:tab pos="1076325" algn="l"/>
              </a:tabLst>
            </a:pPr>
            <a:endParaRPr lang="en-US" altLang="ko-KR" sz="1400" dirty="0">
              <a:solidFill>
                <a:schemeClr val="tx1"/>
              </a:solidFill>
            </a:endParaRPr>
          </a:p>
          <a:p>
            <a:pPr>
              <a:tabLst>
                <a:tab pos="266700" algn="l"/>
                <a:tab pos="1076325" algn="l"/>
              </a:tabLst>
            </a:pPr>
            <a:r>
              <a:rPr lang="en-US" altLang="ko-KR" sz="1400" dirty="0">
                <a:solidFill>
                  <a:schemeClr val="tx1"/>
                </a:solidFill>
              </a:rPr>
              <a:t>□ Dataset</a:t>
            </a:r>
          </a:p>
          <a:p>
            <a:pPr>
              <a:tabLst>
                <a:tab pos="266700" algn="l"/>
                <a:tab pos="1076325" algn="l"/>
              </a:tabLst>
            </a:pPr>
            <a:r>
              <a:rPr lang="en-US" altLang="ko-KR" sz="1400" dirty="0">
                <a:solidFill>
                  <a:schemeClr val="tx1"/>
                </a:solidFill>
              </a:rPr>
              <a:t>	Size:	16,635 x 22</a:t>
            </a:r>
          </a:p>
          <a:p>
            <a:pPr>
              <a:tabLst>
                <a:tab pos="266700" algn="l"/>
                <a:tab pos="1076325" algn="l"/>
              </a:tabLst>
            </a:pPr>
            <a:r>
              <a:rPr lang="en-US" altLang="ko-KR" sz="1400" dirty="0">
                <a:solidFill>
                  <a:schemeClr val="tx1"/>
                </a:solidFill>
              </a:rPr>
              <a:t>	Period:	July 2017 ~ December 2017</a:t>
            </a:r>
          </a:p>
          <a:p>
            <a:pPr>
              <a:tabLst>
                <a:tab pos="266700" algn="l"/>
                <a:tab pos="1076325" algn="l"/>
              </a:tabLst>
            </a:pPr>
            <a:r>
              <a:rPr lang="en-US" altLang="ko-KR" sz="1400" dirty="0">
                <a:solidFill>
                  <a:schemeClr val="tx1"/>
                </a:solidFill>
              </a:rPr>
              <a:t>	Source:	POS from 147 bar</a:t>
            </a:r>
          </a:p>
          <a:p>
            <a:pPr>
              <a:tabLst>
                <a:tab pos="266700" algn="l"/>
                <a:tab pos="1076325" algn="l"/>
              </a:tabLst>
            </a:pPr>
            <a:r>
              <a:rPr lang="en-US" altLang="ko-KR" sz="1400" dirty="0">
                <a:solidFill>
                  <a:schemeClr val="tx1"/>
                </a:solidFill>
              </a:rPr>
              <a:t>	Types:	identifiable information,</a:t>
            </a:r>
          </a:p>
          <a:p>
            <a:pPr>
              <a:tabLst>
                <a:tab pos="266700" algn="l"/>
                <a:tab pos="1076325" algn="l"/>
              </a:tabLst>
            </a:pPr>
            <a:r>
              <a:rPr lang="en-US" altLang="ko-KR" sz="1400" dirty="0">
                <a:solidFill>
                  <a:schemeClr val="tx1"/>
                </a:solidFill>
              </a:rPr>
              <a:t>		volumes sold in liter (limited to beer),</a:t>
            </a:r>
          </a:p>
          <a:p>
            <a:pPr>
              <a:tabLst>
                <a:tab pos="266700" algn="l"/>
                <a:tab pos="1076325" algn="l"/>
              </a:tabLst>
            </a:pPr>
            <a:r>
              <a:rPr lang="en-US" altLang="ko-KR" sz="1400" dirty="0">
                <a:solidFill>
                  <a:schemeClr val="tx1"/>
                </a:solidFill>
              </a:rPr>
              <a:t>		units sold (beer and spirits(soju) category only),</a:t>
            </a:r>
          </a:p>
          <a:p>
            <a:pPr>
              <a:tabLst>
                <a:tab pos="266700" algn="l"/>
                <a:tab pos="1076325" algn="l"/>
              </a:tabLst>
            </a:pPr>
            <a:r>
              <a:rPr lang="en-US" altLang="ko-KR" sz="1400" dirty="0">
                <a:solidFill>
                  <a:schemeClr val="tx1"/>
                </a:solidFill>
              </a:rPr>
              <a:t>		revenue for a day (Food + beverage categories),</a:t>
            </a:r>
          </a:p>
          <a:p>
            <a:pPr>
              <a:tabLst>
                <a:tab pos="266700" algn="l"/>
                <a:tab pos="1076325" algn="l"/>
              </a:tabLst>
            </a:pPr>
            <a:r>
              <a:rPr lang="en-US" altLang="ko-KR" sz="1400" dirty="0">
                <a:solidFill>
                  <a:schemeClr val="tx1"/>
                </a:solidFill>
              </a:rPr>
              <a:t>		order counts (limited to specific conditions),</a:t>
            </a:r>
          </a:p>
          <a:p>
            <a:pPr>
              <a:tabLst>
                <a:tab pos="266700" algn="l"/>
                <a:tab pos="1076325" algn="l"/>
              </a:tabLst>
            </a:pPr>
            <a:r>
              <a:rPr lang="en-US" altLang="ko-KR" sz="1400" dirty="0">
                <a:solidFill>
                  <a:schemeClr val="tx1"/>
                </a:solidFill>
              </a:rPr>
              <a:t>		and derivatives from above variables</a:t>
            </a:r>
          </a:p>
          <a:p>
            <a:pPr>
              <a:tabLst>
                <a:tab pos="266700" algn="l"/>
                <a:tab pos="1076325" algn="l"/>
              </a:tabLst>
            </a:pP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BBCA2455-E501-4207-9C12-43E54268D62D}"/>
              </a:ext>
            </a:extLst>
          </p:cNvPr>
          <p:cNvSpPr txBox="1"/>
          <p:nvPr/>
        </p:nvSpPr>
        <p:spPr>
          <a:xfrm>
            <a:off x="6448424" y="4251087"/>
            <a:ext cx="554553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266700" algn="l"/>
              </a:tabLst>
            </a:pPr>
            <a:r>
              <a:rPr lang="en-US" altLang="ko-KR" sz="1400" dirty="0"/>
              <a:t>□ Able to…</a:t>
            </a:r>
          </a:p>
          <a:p>
            <a:pPr marL="552450" indent="-285750">
              <a:buFont typeface="Wingdings" panose="05000000000000000000" pitchFamily="2" charset="2"/>
              <a:buChar char="ü"/>
              <a:tabLst>
                <a:tab pos="447675" algn="l"/>
              </a:tabLst>
            </a:pPr>
            <a:r>
              <a:rPr lang="en-US" altLang="ko-KR" sz="1400" dirty="0"/>
              <a:t>Understand basic information about the bar</a:t>
            </a:r>
          </a:p>
          <a:p>
            <a:pPr marL="552450" indent="-285750">
              <a:buFont typeface="Wingdings" panose="05000000000000000000" pitchFamily="2" charset="2"/>
              <a:buChar char="ü"/>
              <a:tabLst>
                <a:tab pos="447675" algn="l"/>
              </a:tabLst>
            </a:pPr>
            <a:r>
              <a:rPr lang="en-US" altLang="ko-KR" sz="1400" dirty="0"/>
              <a:t>Track sales volume of beverage by category</a:t>
            </a:r>
          </a:p>
          <a:p>
            <a:pPr marL="552450" indent="-285750">
              <a:buFont typeface="Wingdings" panose="05000000000000000000" pitchFamily="2" charset="2"/>
              <a:buChar char="ü"/>
              <a:tabLst>
                <a:tab pos="447675" algn="l"/>
              </a:tabLst>
            </a:pPr>
            <a:r>
              <a:rPr lang="en-US" altLang="ko-KR" sz="1400" dirty="0"/>
              <a:t>Approximate price given revenue and units</a:t>
            </a:r>
          </a:p>
          <a:p>
            <a:pPr marL="552450" indent="-285750">
              <a:buFont typeface="Wingdings" panose="05000000000000000000" pitchFamily="2" charset="2"/>
              <a:buChar char="ü"/>
              <a:tabLst>
                <a:tab pos="447675" algn="l"/>
              </a:tabLst>
            </a:pPr>
            <a:endParaRPr lang="en-US" altLang="ko-KR" sz="1400" dirty="0"/>
          </a:p>
          <a:p>
            <a:pPr>
              <a:tabLst>
                <a:tab pos="266700" algn="l"/>
              </a:tabLst>
            </a:pPr>
            <a:r>
              <a:rPr lang="en-US" altLang="ko-KR" sz="1400" dirty="0"/>
              <a:t>□ Unable to…</a:t>
            </a:r>
          </a:p>
          <a:p>
            <a:pPr marL="552450" indent="-285750">
              <a:buBlip>
                <a:blip r:embed="rId2"/>
              </a:buBlip>
              <a:tabLst>
                <a:tab pos="447675" algn="l"/>
              </a:tabLst>
            </a:pPr>
            <a:r>
              <a:rPr lang="en-US" altLang="ko-KR" sz="1400" dirty="0"/>
              <a:t>Track proportion of beer order from total</a:t>
            </a:r>
          </a:p>
          <a:p>
            <a:pPr marL="552450" indent="-285750">
              <a:buBlip>
                <a:blip r:embed="rId2"/>
              </a:buBlip>
              <a:tabLst>
                <a:tab pos="447675" algn="l"/>
              </a:tabLst>
            </a:pPr>
            <a:r>
              <a:rPr lang="en-US" altLang="ko-KR" sz="1400" dirty="0"/>
              <a:t>Identify items categorized as spirits </a:t>
            </a:r>
            <a:r>
              <a:rPr lang="en-US" altLang="ko-KR" sz="1200" i="1" dirty="0"/>
              <a:t>(What else but soju?)</a:t>
            </a:r>
          </a:p>
          <a:p>
            <a:pPr marL="552450" indent="-285750">
              <a:buBlip>
                <a:blip r:embed="rId2"/>
              </a:buBlip>
              <a:tabLst>
                <a:tab pos="447675" algn="l"/>
              </a:tabLst>
            </a:pPr>
            <a:r>
              <a:rPr lang="en-US" altLang="ko-KR" sz="1400" dirty="0"/>
              <a:t>Identify items ordered together</a:t>
            </a:r>
            <a:endParaRPr lang="ko-KR" altLang="en-US" sz="14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F842C48B-D1BD-4F75-98DA-711CEF3F3983}"/>
              </a:ext>
            </a:extLst>
          </p:cNvPr>
          <p:cNvSpPr/>
          <p:nvPr/>
        </p:nvSpPr>
        <p:spPr>
          <a:xfrm>
            <a:off x="0" y="8388"/>
            <a:ext cx="12192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E265C224-EC75-4391-83E5-E7927979336A}"/>
              </a:ext>
            </a:extLst>
          </p:cNvPr>
          <p:cNvSpPr/>
          <p:nvPr/>
        </p:nvSpPr>
        <p:spPr>
          <a:xfrm>
            <a:off x="4048125" y="1943100"/>
            <a:ext cx="514350" cy="1685925"/>
          </a:xfrm>
          <a:prstGeom prst="rect">
            <a:avLst/>
          </a:prstGeom>
          <a:noFill/>
          <a:ln w="1905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CCE3E0E1-3E12-4ED1-8693-70D3D350B6DA}"/>
              </a:ext>
            </a:extLst>
          </p:cNvPr>
          <p:cNvSpPr/>
          <p:nvPr/>
        </p:nvSpPr>
        <p:spPr>
          <a:xfrm>
            <a:off x="5067300" y="1943100"/>
            <a:ext cx="361950" cy="1685925"/>
          </a:xfrm>
          <a:prstGeom prst="rect">
            <a:avLst/>
          </a:prstGeom>
          <a:noFill/>
          <a:ln w="1905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xmlns="" id="{29AD8823-175C-49BC-BA2F-62D40771AD85}"/>
              </a:ext>
            </a:extLst>
          </p:cNvPr>
          <p:cNvSpPr/>
          <p:nvPr/>
        </p:nvSpPr>
        <p:spPr>
          <a:xfrm>
            <a:off x="5730035" y="1904657"/>
            <a:ext cx="4195015" cy="981418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altLang="ko-KR" sz="1400" dirty="0"/>
              <a:t>Regression to study coefficient</a:t>
            </a:r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r>
              <a:rPr lang="en-US" altLang="ko-KR" sz="1400" dirty="0"/>
              <a:t>CART ensemble to test feature importance</a:t>
            </a:r>
            <a:endParaRPr lang="ko-KR" altLang="en-US" sz="1400" dirty="0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xmlns="" id="{88C6A993-62A1-442E-82C6-383BEB55A500}"/>
              </a:ext>
            </a:extLst>
          </p:cNvPr>
          <p:cNvSpPr/>
          <p:nvPr/>
        </p:nvSpPr>
        <p:spPr>
          <a:xfrm>
            <a:off x="7839493" y="2767666"/>
            <a:ext cx="3571458" cy="661334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400" dirty="0"/>
              <a:t>With “Beer Units” as “y”,</a:t>
            </a:r>
          </a:p>
          <a:p>
            <a:r>
              <a:rPr lang="en-US" altLang="ko-KR" sz="1400" dirty="0"/>
              <a:t>  and “Soju Units” as one of “X” variables</a:t>
            </a:r>
            <a:endParaRPr lang="ko-KR" alt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12207240" y="1143000"/>
            <a:ext cx="1295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Why units?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231837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" y="0"/>
            <a:ext cx="3699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Roboto"/>
                <a:ea typeface="배달의민족 도현" panose="020B0600000101010101" pitchFamily="50" charset="-127"/>
                <a:cs typeface="+mn-cs"/>
              </a:rPr>
              <a:t>Explanatory Data Analysis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5DEED8A9-D94F-4502-9482-708A0D699902}"/>
              </a:ext>
            </a:extLst>
          </p:cNvPr>
          <p:cNvSpPr txBox="1"/>
          <p:nvPr/>
        </p:nvSpPr>
        <p:spPr>
          <a:xfrm>
            <a:off x="-1" y="600075"/>
            <a:ext cx="7215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Beer demand is showing a downward slope, while others remain still.</a:t>
            </a:r>
            <a:endParaRPr lang="ko-KR" altLang="en-US" dirty="0"/>
          </a:p>
        </p:txBody>
      </p:sp>
      <p:pic>
        <p:nvPicPr>
          <p:cNvPr id="1026" name="Picture 2" descr="C:\Git\Projects\WB project\Figs\sales trend over tim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487470"/>
            <a:ext cx="8441373" cy="4407235"/>
          </a:xfrm>
          <a:prstGeom prst="rect">
            <a:avLst/>
          </a:prstGeom>
          <a:noFill/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A2CA944F-9D0D-4EFF-A981-4924B50B7AFF}"/>
              </a:ext>
            </a:extLst>
          </p:cNvPr>
          <p:cNvSpPr/>
          <p:nvPr/>
        </p:nvSpPr>
        <p:spPr>
          <a:xfrm>
            <a:off x="8562893" y="1645920"/>
            <a:ext cx="3308541" cy="43586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tabLst>
                <a:tab pos="266700" algn="l"/>
                <a:tab pos="1076325" algn="l"/>
              </a:tabLst>
            </a:pPr>
            <a:endParaRPr lang="en-US" altLang="ko-KR" sz="1400" dirty="0">
              <a:solidFill>
                <a:schemeClr val="tx1"/>
              </a:solidFill>
            </a:endParaRPr>
          </a:p>
          <a:p>
            <a:pPr>
              <a:tabLst>
                <a:tab pos="266700" algn="l"/>
                <a:tab pos="1076325" algn="l"/>
              </a:tabLst>
            </a:pPr>
            <a:r>
              <a:rPr lang="en-US" altLang="ko-KR" sz="1400" dirty="0">
                <a:solidFill>
                  <a:schemeClr val="tx1"/>
                </a:solidFill>
              </a:rPr>
              <a:t>□ Dataset</a:t>
            </a:r>
          </a:p>
          <a:p>
            <a:pPr>
              <a:tabLst>
                <a:tab pos="266700" algn="l"/>
                <a:tab pos="1076325" algn="l"/>
              </a:tabLst>
            </a:pPr>
            <a:r>
              <a:rPr lang="en-US" altLang="ko-KR" sz="1400" dirty="0">
                <a:solidFill>
                  <a:schemeClr val="tx1"/>
                </a:solidFill>
              </a:rPr>
              <a:t>	Size:	16,635 x 22</a:t>
            </a:r>
          </a:p>
          <a:p>
            <a:pPr>
              <a:tabLst>
                <a:tab pos="266700" algn="l"/>
                <a:tab pos="1076325" algn="l"/>
              </a:tabLst>
            </a:pPr>
            <a:r>
              <a:rPr lang="en-US" altLang="ko-KR" sz="1400" dirty="0">
                <a:solidFill>
                  <a:schemeClr val="tx1"/>
                </a:solidFill>
              </a:rPr>
              <a:t>	Period:	July 2017 ~ December 2017</a:t>
            </a:r>
          </a:p>
          <a:p>
            <a:pPr>
              <a:tabLst>
                <a:tab pos="266700" algn="l"/>
                <a:tab pos="1076325" algn="l"/>
              </a:tabLst>
            </a:pPr>
            <a:r>
              <a:rPr lang="en-US" altLang="ko-KR" sz="1400" dirty="0">
                <a:solidFill>
                  <a:schemeClr val="tx1"/>
                </a:solidFill>
              </a:rPr>
              <a:t>	Source:	POS from 147 bar</a:t>
            </a:r>
          </a:p>
          <a:p>
            <a:pPr>
              <a:tabLst>
                <a:tab pos="266700" algn="l"/>
                <a:tab pos="1076325" algn="l"/>
              </a:tabLst>
            </a:pPr>
            <a:r>
              <a:rPr lang="en-US" altLang="ko-KR" sz="1400" dirty="0">
                <a:solidFill>
                  <a:schemeClr val="tx1"/>
                </a:solidFill>
              </a:rPr>
              <a:t>	Types:	identifiable information,</a:t>
            </a:r>
          </a:p>
          <a:p>
            <a:pPr>
              <a:tabLst>
                <a:tab pos="266700" algn="l"/>
                <a:tab pos="1076325" algn="l"/>
              </a:tabLst>
            </a:pPr>
            <a:r>
              <a:rPr lang="en-US" altLang="ko-KR" sz="1400" dirty="0">
                <a:solidFill>
                  <a:schemeClr val="tx1"/>
                </a:solidFill>
              </a:rPr>
              <a:t>		volumes sold in liter (limited to beer),</a:t>
            </a:r>
          </a:p>
          <a:p>
            <a:pPr>
              <a:tabLst>
                <a:tab pos="266700" algn="l"/>
                <a:tab pos="1076325" algn="l"/>
              </a:tabLst>
            </a:pPr>
            <a:r>
              <a:rPr lang="en-US" altLang="ko-KR" sz="1400" dirty="0">
                <a:solidFill>
                  <a:schemeClr val="tx1"/>
                </a:solidFill>
              </a:rPr>
              <a:t>		units sold (beer and spirits(soju) category only),</a:t>
            </a:r>
          </a:p>
          <a:p>
            <a:pPr>
              <a:tabLst>
                <a:tab pos="266700" algn="l"/>
                <a:tab pos="1076325" algn="l"/>
              </a:tabLst>
            </a:pPr>
            <a:r>
              <a:rPr lang="en-US" altLang="ko-KR" sz="1400" dirty="0">
                <a:solidFill>
                  <a:schemeClr val="tx1"/>
                </a:solidFill>
              </a:rPr>
              <a:t>		revenue for a day (Food + beverage categories),</a:t>
            </a:r>
          </a:p>
          <a:p>
            <a:pPr>
              <a:tabLst>
                <a:tab pos="266700" algn="l"/>
                <a:tab pos="1076325" algn="l"/>
              </a:tabLst>
            </a:pPr>
            <a:r>
              <a:rPr lang="en-US" altLang="ko-KR" sz="1400" dirty="0">
                <a:solidFill>
                  <a:schemeClr val="tx1"/>
                </a:solidFill>
              </a:rPr>
              <a:t>		order counts (limited to specific conditions),</a:t>
            </a:r>
          </a:p>
          <a:p>
            <a:pPr>
              <a:tabLst>
                <a:tab pos="266700" algn="l"/>
                <a:tab pos="1076325" algn="l"/>
              </a:tabLst>
            </a:pPr>
            <a:r>
              <a:rPr lang="en-US" altLang="ko-KR" sz="1400" dirty="0">
                <a:solidFill>
                  <a:schemeClr val="tx1"/>
                </a:solidFill>
              </a:rPr>
              <a:t>		and derivatives from above variables</a:t>
            </a:r>
          </a:p>
          <a:p>
            <a:pPr>
              <a:tabLst>
                <a:tab pos="266700" algn="l"/>
                <a:tab pos="1076325" algn="l"/>
              </a:tabLst>
            </a:pPr>
            <a:endParaRPr lang="en-US" altLang="ko-KR" sz="1400" dirty="0">
              <a:solidFill>
                <a:schemeClr val="tx1"/>
              </a:solidFill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2717800" y="6172199"/>
          <a:ext cx="8127999" cy="2560320"/>
        </p:xfrm>
        <a:graphic>
          <a:graphicData uri="http://schemas.openxmlformats.org/drawingml/2006/table">
            <a:tbl>
              <a:tblPr/>
              <a:tblGrid>
                <a:gridCol w="2709333"/>
                <a:gridCol w="2709333"/>
                <a:gridCol w="2709333"/>
              </a:tblGrid>
              <a:tr h="0">
                <a:tc>
                  <a:txBody>
                    <a:bodyPr/>
                    <a:lstStyle/>
                    <a:p>
                      <a:pPr algn="r" fontAlgn="ctr"/>
                      <a:endParaRPr lang="en-US" b="1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b="1" dirty="0" smtClean="0"/>
                        <a:t>mean</a:t>
                      </a:r>
                      <a:endParaRPr lang="en-US" b="1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b="1" dirty="0"/>
                        <a:t>std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 b="1"/>
                        <a:t>July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/>
                        <a:t>109.949657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/>
                        <a:t>127.784307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 b="1"/>
                        <a:t>August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/>
                        <a:t>80.825762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/>
                        <a:t>95.144610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 b="1"/>
                        <a:t>September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/>
                        <a:t>70.827905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/>
                        <a:t>75.716210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 b="1"/>
                        <a:t>October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/>
                        <a:t>65.074388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/>
                        <a:t>71.730805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 b="1"/>
                        <a:t>November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/>
                        <a:t>54.495392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/>
                        <a:t>58.723028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 b="1"/>
                        <a:t>December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/>
                        <a:t>58.706543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dirty="0"/>
                        <a:t>62.453384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5789486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" y="0"/>
            <a:ext cx="3699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Roboto"/>
                <a:ea typeface="배달의민족 도현" panose="020B0600000101010101" pitchFamily="50" charset="-127"/>
                <a:cs typeface="+mn-cs"/>
              </a:rPr>
              <a:t>Explanatory Data Analysis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5DEED8A9-D94F-4502-9482-708A0D699902}"/>
              </a:ext>
            </a:extLst>
          </p:cNvPr>
          <p:cNvSpPr txBox="1"/>
          <p:nvPr/>
        </p:nvSpPr>
        <p:spPr>
          <a:xfrm>
            <a:off x="-1" y="600075"/>
            <a:ext cx="10381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The data is not complete by date, and by bars, as there seem to be irregular patterns in missing data.</a:t>
            </a:r>
            <a:endParaRPr lang="ko-KR" altLang="en-US" dirty="0"/>
          </a:p>
        </p:txBody>
      </p:sp>
      <p:pic>
        <p:nvPicPr>
          <p:cNvPr id="13314" name="Picture 2" descr="C:\Git\Projects\WB project\Figs\number of observation by date.png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4570" y="1416981"/>
            <a:ext cx="4874400" cy="2520000"/>
          </a:xfrm>
          <a:prstGeom prst="rect">
            <a:avLst/>
          </a:prstGeom>
          <a:noFill/>
        </p:spPr>
      </p:pic>
      <p:pic>
        <p:nvPicPr>
          <p:cNvPr id="13315" name="Picture 3" descr="C:\Git\Projects\WB project\Figs\number of observations by bar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04570" y="3952240"/>
            <a:ext cx="4873431" cy="2520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9950063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테마">
  <a:themeElements>
    <a:clrScheme name="사용자 지정 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FCF14"/>
      </a:accent1>
      <a:accent2>
        <a:srgbClr val="71F39B"/>
      </a:accent2>
      <a:accent3>
        <a:srgbClr val="F06E6E"/>
      </a:accent3>
      <a:accent4>
        <a:srgbClr val="353535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Roboto"/>
        <a:ea typeface="맑은 고딕"/>
        <a:cs typeface=""/>
      </a:majorFont>
      <a:minorFont>
        <a:latin typeface="Roboto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</TotalTime>
  <Words>1028</Words>
  <Application>Microsoft Office PowerPoint</Application>
  <PresentationFormat>사용자 지정</PresentationFormat>
  <Paragraphs>623</Paragraphs>
  <Slides>20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20</vt:i4>
      </vt:variant>
    </vt:vector>
  </HeadingPairs>
  <TitlesOfParts>
    <vt:vector size="22" baseType="lpstr">
      <vt:lpstr>Office 테마</vt:lpstr>
      <vt:lpstr>1_Office 테마</vt:lpstr>
      <vt:lpstr>Analysis Report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Report</dc:title>
  <dc:creator>PABLO</dc:creator>
  <cp:lastModifiedBy>Park, Pablo Chanwoo</cp:lastModifiedBy>
  <cp:revision>23</cp:revision>
  <dcterms:created xsi:type="dcterms:W3CDTF">2019-03-25T13:42:35Z</dcterms:created>
  <dcterms:modified xsi:type="dcterms:W3CDTF">2019-03-25T23:59:58Z</dcterms:modified>
</cp:coreProperties>
</file>