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5"/>
  </p:notesMasterIdLst>
  <p:sldIdLst>
    <p:sldId id="291" r:id="rId3"/>
    <p:sldId id="292" r:id="rId4"/>
    <p:sldId id="293" r:id="rId5"/>
    <p:sldId id="296" r:id="rId6"/>
    <p:sldId id="298" r:id="rId7"/>
    <p:sldId id="299" r:id="rId8"/>
    <p:sldId id="297" r:id="rId9"/>
    <p:sldId id="302" r:id="rId10"/>
    <p:sldId id="300" r:id="rId11"/>
    <p:sldId id="301" r:id="rId12"/>
    <p:sldId id="303" r:id="rId13"/>
    <p:sldId id="304" r:id="rId14"/>
    <p:sldId id="305" r:id="rId15"/>
    <p:sldId id="313" r:id="rId16"/>
    <p:sldId id="306" r:id="rId17"/>
    <p:sldId id="314" r:id="rId18"/>
    <p:sldId id="307" r:id="rId19"/>
    <p:sldId id="315" r:id="rId20"/>
    <p:sldId id="308" r:id="rId21"/>
    <p:sldId id="311" r:id="rId22"/>
    <p:sldId id="309" r:id="rId23"/>
    <p:sldId id="316" r:id="rId2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3535"/>
    <a:srgbClr val="333399"/>
    <a:srgbClr val="3366FF"/>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138" y="3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1F74C4-9856-4309-8AD7-0A247F174975}" type="datetimeFigureOut">
              <a:rPr lang="ko-KR" altLang="en-US" smtClean="0"/>
              <a:pPr/>
              <a:t>2019-03-27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9AAA09-C4E2-4940-BA1B-04F8C987978A}" type="slidenum">
              <a:rPr lang="ko-KR" altLang="en-US" smtClean="0"/>
              <a:pPr/>
              <a:t>‹#›</a:t>
            </a:fld>
            <a:endParaRPr lang="ko-KR" altLang="en-US"/>
          </a:p>
        </p:txBody>
      </p:sp>
    </p:spTree>
    <p:extLst>
      <p:ext uri="{BB962C8B-B14F-4D97-AF65-F5344CB8AC3E}">
        <p14:creationId xmlns:p14="http://schemas.microsoft.com/office/powerpoint/2010/main" val="175108894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B2C06E8-48A6-4E03-8711-C45C0018F498}" type="slidenum">
              <a:rPr lang="en-GB" smtClean="0"/>
              <a:pPr/>
              <a:t>1</a:t>
            </a:fld>
            <a:endParaRPr lang="en-GB"/>
          </a:p>
        </p:txBody>
      </p:sp>
    </p:spTree>
    <p:extLst>
      <p:ext uri="{BB962C8B-B14F-4D97-AF65-F5344CB8AC3E}">
        <p14:creationId xmlns:p14="http://schemas.microsoft.com/office/powerpoint/2010/main" val="568463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B2C06E8-48A6-4E03-8711-C45C0018F498}" type="slidenum">
              <a:rPr lang="en-GB" smtClean="0"/>
              <a:pPr/>
              <a:t>22</a:t>
            </a:fld>
            <a:endParaRPr lang="en-GB"/>
          </a:p>
        </p:txBody>
      </p:sp>
    </p:spTree>
    <p:extLst>
      <p:ext uri="{BB962C8B-B14F-4D97-AF65-F5344CB8AC3E}">
        <p14:creationId xmlns:p14="http://schemas.microsoft.com/office/powerpoint/2010/main" val="313857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365DA1-6B21-4B04-9EAF-1D8C5AD9A2CC}"/>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9350BDE2-05F4-485E-91C1-A8C7640371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F834BBE2-3FCF-4837-9765-7185C7EDAB7A}"/>
              </a:ext>
            </a:extLst>
          </p:cNvPr>
          <p:cNvSpPr>
            <a:spLocks noGrp="1"/>
          </p:cNvSpPr>
          <p:nvPr>
            <p:ph type="dt" sz="half" idx="10"/>
          </p:nvPr>
        </p:nvSpPr>
        <p:spPr/>
        <p:txBody>
          <a:bodyPr/>
          <a:lstStyle/>
          <a:p>
            <a:fld id="{3FD1B634-5E54-4C39-897D-1B892DC73828}" type="datetimeFigureOut">
              <a:rPr lang="ko-KR" altLang="en-US" smtClean="0"/>
              <a:pPr/>
              <a:t>2019-03-27</a:t>
            </a:fld>
            <a:endParaRPr lang="ko-KR" altLang="en-US"/>
          </a:p>
        </p:txBody>
      </p:sp>
      <p:sp>
        <p:nvSpPr>
          <p:cNvPr id="5" name="바닥글 개체 틀 4">
            <a:extLst>
              <a:ext uri="{FF2B5EF4-FFF2-40B4-BE49-F238E27FC236}">
                <a16:creationId xmlns:a16="http://schemas.microsoft.com/office/drawing/2014/main" id="{F194440E-BF33-4D58-A0F3-DC11DBA42F2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EA59221-C8D7-4681-8BBB-4D2B796CC320}"/>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4066801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8D24887-2000-4DB9-9505-F1269034C955}"/>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3CD5BFC3-973F-4E5A-B718-5ED6A754B2BB}"/>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1D042BF-615D-47C7-87E8-AF0C69BDD221}"/>
              </a:ext>
            </a:extLst>
          </p:cNvPr>
          <p:cNvSpPr>
            <a:spLocks noGrp="1"/>
          </p:cNvSpPr>
          <p:nvPr>
            <p:ph type="dt" sz="half" idx="10"/>
          </p:nvPr>
        </p:nvSpPr>
        <p:spPr/>
        <p:txBody>
          <a:bodyPr/>
          <a:lstStyle/>
          <a:p>
            <a:fld id="{3FD1B634-5E54-4C39-897D-1B892DC73828}" type="datetimeFigureOut">
              <a:rPr lang="ko-KR" altLang="en-US" smtClean="0"/>
              <a:pPr/>
              <a:t>2019-03-27</a:t>
            </a:fld>
            <a:endParaRPr lang="ko-KR" altLang="en-US"/>
          </a:p>
        </p:txBody>
      </p:sp>
      <p:sp>
        <p:nvSpPr>
          <p:cNvPr id="5" name="바닥글 개체 틀 4">
            <a:extLst>
              <a:ext uri="{FF2B5EF4-FFF2-40B4-BE49-F238E27FC236}">
                <a16:creationId xmlns:a16="http://schemas.microsoft.com/office/drawing/2014/main" id="{E17FDDDC-CFD9-4981-B617-D0DA68C38B9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43EBCF1-9732-48B6-9F0A-275DF7EE4A69}"/>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951354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9C5C0994-E3BB-4BE7-8BE9-1B73C49F7E44}"/>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F89D675-C617-473C-8B0E-8F12090811DE}"/>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889A1DC-2B46-4CE6-8051-1021B6EAADD9}"/>
              </a:ext>
            </a:extLst>
          </p:cNvPr>
          <p:cNvSpPr>
            <a:spLocks noGrp="1"/>
          </p:cNvSpPr>
          <p:nvPr>
            <p:ph type="dt" sz="half" idx="10"/>
          </p:nvPr>
        </p:nvSpPr>
        <p:spPr/>
        <p:txBody>
          <a:bodyPr/>
          <a:lstStyle/>
          <a:p>
            <a:fld id="{3FD1B634-5E54-4C39-897D-1B892DC73828}" type="datetimeFigureOut">
              <a:rPr lang="ko-KR" altLang="en-US" smtClean="0"/>
              <a:pPr/>
              <a:t>2019-03-27</a:t>
            </a:fld>
            <a:endParaRPr lang="ko-KR" altLang="en-US"/>
          </a:p>
        </p:txBody>
      </p:sp>
      <p:sp>
        <p:nvSpPr>
          <p:cNvPr id="5" name="바닥글 개체 틀 4">
            <a:extLst>
              <a:ext uri="{FF2B5EF4-FFF2-40B4-BE49-F238E27FC236}">
                <a16:creationId xmlns:a16="http://schemas.microsoft.com/office/drawing/2014/main" id="{769A62C9-26E0-464F-AE0D-3E5F3E6A886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54A6B96-A7E5-4AC8-8805-3D0399F4AF1B}"/>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1321430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ection Divider: Colour">
    <p:bg>
      <p:bgPr>
        <a:solidFill>
          <a:srgbClr val="353535"/>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646545" y="1143000"/>
            <a:ext cx="10898910" cy="403412"/>
          </a:xfrm>
        </p:spPr>
        <p:txBody>
          <a:bodyPr anchor="t" anchorCtr="0">
            <a:noAutofit/>
          </a:bodyPr>
          <a:lstStyle>
            <a:lvl1pPr>
              <a:lnSpc>
                <a:spcPct val="90000"/>
              </a:lnSpc>
              <a:defRPr sz="2902">
                <a:solidFill>
                  <a:schemeClr val="bg1"/>
                </a:solidFill>
                <a:latin typeface="+mj-lt"/>
              </a:defRPr>
            </a:lvl1pPr>
          </a:lstStyle>
          <a:p>
            <a:r>
              <a:rPr lang="en-GB" noProof="0"/>
              <a:t>Click to edit Master title style</a:t>
            </a:r>
            <a:endParaRPr lang="en-GB" noProof="0" dirty="0"/>
          </a:p>
        </p:txBody>
      </p:sp>
      <p:sp>
        <p:nvSpPr>
          <p:cNvPr id="58" name="Subtitle 2"/>
          <p:cNvSpPr>
            <a:spLocks noGrp="1"/>
          </p:cNvSpPr>
          <p:nvPr>
            <p:ph type="subTitle" idx="1"/>
          </p:nvPr>
        </p:nvSpPr>
        <p:spPr bwMode="black">
          <a:xfrm>
            <a:off x="646545" y="1546412"/>
            <a:ext cx="10898910" cy="403412"/>
          </a:xfrm>
        </p:spPr>
        <p:txBody>
          <a:bodyPr>
            <a:noAutofit/>
          </a:bodyPr>
          <a:lstStyle>
            <a:lvl1pPr marL="0" indent="0" algn="l">
              <a:lnSpc>
                <a:spcPct val="90000"/>
              </a:lnSpc>
              <a:buNone/>
              <a:defRPr sz="2902">
                <a:solidFill>
                  <a:schemeClr val="bg1"/>
                </a:solidFill>
                <a:latin typeface="+mj-lt"/>
              </a:defRPr>
            </a:lvl1pPr>
            <a:lvl2pPr marL="461982" indent="0" algn="ctr">
              <a:buNone/>
              <a:defRPr>
                <a:solidFill>
                  <a:schemeClr val="tx1">
                    <a:tint val="75000"/>
                  </a:schemeClr>
                </a:solidFill>
              </a:defRPr>
            </a:lvl2pPr>
            <a:lvl3pPr marL="923965" indent="0" algn="ctr">
              <a:buNone/>
              <a:defRPr>
                <a:solidFill>
                  <a:schemeClr val="tx1">
                    <a:tint val="75000"/>
                  </a:schemeClr>
                </a:solidFill>
              </a:defRPr>
            </a:lvl3pPr>
            <a:lvl4pPr marL="1385949" indent="0" algn="ctr">
              <a:buNone/>
              <a:defRPr>
                <a:solidFill>
                  <a:schemeClr val="tx1">
                    <a:tint val="75000"/>
                  </a:schemeClr>
                </a:solidFill>
              </a:defRPr>
            </a:lvl4pPr>
            <a:lvl5pPr marL="1847932" indent="0" algn="ctr">
              <a:buNone/>
              <a:defRPr>
                <a:solidFill>
                  <a:schemeClr val="tx1">
                    <a:tint val="75000"/>
                  </a:schemeClr>
                </a:solidFill>
              </a:defRPr>
            </a:lvl5pPr>
            <a:lvl6pPr marL="2309915" indent="0" algn="ctr">
              <a:buNone/>
              <a:defRPr>
                <a:solidFill>
                  <a:schemeClr val="tx1">
                    <a:tint val="75000"/>
                  </a:schemeClr>
                </a:solidFill>
              </a:defRPr>
            </a:lvl6pPr>
            <a:lvl7pPr marL="2771897" indent="0" algn="ctr">
              <a:buNone/>
              <a:defRPr>
                <a:solidFill>
                  <a:schemeClr val="tx1">
                    <a:tint val="75000"/>
                  </a:schemeClr>
                </a:solidFill>
              </a:defRPr>
            </a:lvl7pPr>
            <a:lvl8pPr marL="3233880" indent="0" algn="ctr">
              <a:buNone/>
              <a:defRPr>
                <a:solidFill>
                  <a:schemeClr val="tx1">
                    <a:tint val="75000"/>
                  </a:schemeClr>
                </a:solidFill>
              </a:defRPr>
            </a:lvl8pPr>
            <a:lvl9pPr marL="3695863" indent="0" algn="ctr">
              <a:buNone/>
              <a:defRPr>
                <a:solidFill>
                  <a:schemeClr val="tx1">
                    <a:tint val="75000"/>
                  </a:schemeClr>
                </a:solidFill>
              </a:defRPr>
            </a:lvl9pPr>
          </a:lstStyle>
          <a:p>
            <a:r>
              <a:rPr lang="en-GB" noProof="0"/>
              <a:t>Click to edit Master subtitle style</a:t>
            </a:r>
            <a:endParaRPr lang="en-GB" noProof="0" dirty="0"/>
          </a:p>
        </p:txBody>
      </p:sp>
      <p:cxnSp>
        <p:nvCxnSpPr>
          <p:cNvPr id="9" name="Shape 24"/>
          <p:cNvCxnSpPr/>
          <p:nvPr/>
        </p:nvCxnSpPr>
        <p:spPr>
          <a:xfrm flipV="1">
            <a:off x="461820" y="941295"/>
            <a:ext cx="11083639" cy="153295"/>
          </a:xfrm>
          <a:prstGeom prst="bentConnector3">
            <a:avLst>
              <a:gd name="adj1" fmla="val 0"/>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ooter Placeholder 4"/>
          <p:cNvSpPr>
            <a:spLocks noGrp="1"/>
          </p:cNvSpPr>
          <p:nvPr>
            <p:ph type="ftr" sz="quarter" idx="3"/>
          </p:nvPr>
        </p:nvSpPr>
        <p:spPr>
          <a:xfrm>
            <a:off x="653746" y="6252884"/>
            <a:ext cx="7007267" cy="134470"/>
          </a:xfrm>
          <a:prstGeom prst="rect">
            <a:avLst/>
          </a:prstGeom>
        </p:spPr>
        <p:txBody>
          <a:bodyPr vert="horz" lIns="0" tIns="0" rIns="0" bIns="0" anchor="b" anchorCtr="0">
            <a:noAutofit/>
          </a:bodyPr>
          <a:lstStyle>
            <a:lvl1pPr algn="l">
              <a:defRPr sz="907">
                <a:solidFill>
                  <a:schemeClr val="bg1"/>
                </a:solidFill>
                <a:latin typeface="Arial" pitchFamily="34" charset="0"/>
                <a:cs typeface="Arial" pitchFamily="34" charset="0"/>
              </a:defRPr>
            </a:lvl1pPr>
          </a:lstStyle>
          <a:p>
            <a:endParaRPr lang="en-GB"/>
          </a:p>
        </p:txBody>
      </p:sp>
      <p:sp>
        <p:nvSpPr>
          <p:cNvPr id="16" name="Slide Number Placeholder 5"/>
          <p:cNvSpPr>
            <a:spLocks noGrp="1"/>
          </p:cNvSpPr>
          <p:nvPr>
            <p:ph type="sldNum" sz="quarter" idx="4"/>
          </p:nvPr>
        </p:nvSpPr>
        <p:spPr>
          <a:xfrm>
            <a:off x="9513456" y="6387354"/>
            <a:ext cx="2032000" cy="134471"/>
          </a:xfrm>
          <a:prstGeom prst="rect">
            <a:avLst/>
          </a:prstGeom>
        </p:spPr>
        <p:txBody>
          <a:bodyPr lIns="0" tIns="0" rIns="0" bIns="0" anchor="t" anchorCtr="0">
            <a:noAutofit/>
          </a:bodyPr>
          <a:lstStyle>
            <a:lvl1pPr algn="r">
              <a:defRPr sz="907">
                <a:solidFill>
                  <a:schemeClr val="bg1"/>
                </a:solidFill>
                <a:latin typeface="Arial" pitchFamily="34" charset="0"/>
                <a:cs typeface="Arial" pitchFamily="34" charset="0"/>
              </a:defRPr>
            </a:lvl1pPr>
          </a:lstStyle>
          <a:p>
            <a:fld id="{FEBD7F86-1881-4698-8703-FB80B0800997}" type="slidenum">
              <a:rPr lang="en-GB" smtClean="0"/>
              <a:pPr/>
              <a:t>‹#›</a:t>
            </a:fld>
            <a:endParaRPr lang="en-GB"/>
          </a:p>
        </p:txBody>
      </p:sp>
      <p:sp>
        <p:nvSpPr>
          <p:cNvPr id="17" name="Date Placeholder 3"/>
          <p:cNvSpPr>
            <a:spLocks noGrp="1"/>
          </p:cNvSpPr>
          <p:nvPr>
            <p:ph type="dt" sz="half" idx="2"/>
          </p:nvPr>
        </p:nvSpPr>
        <p:spPr>
          <a:xfrm>
            <a:off x="9513456" y="6252882"/>
            <a:ext cx="2032000" cy="134471"/>
          </a:xfrm>
          <a:prstGeom prst="rect">
            <a:avLst/>
          </a:prstGeom>
        </p:spPr>
        <p:txBody>
          <a:bodyPr lIns="0" tIns="0" rIns="0" bIns="0" anchor="t" anchorCtr="0">
            <a:noAutofit/>
          </a:bodyPr>
          <a:lstStyle>
            <a:lvl1pPr algn="r">
              <a:defRPr sz="907">
                <a:solidFill>
                  <a:schemeClr val="bg1"/>
                </a:solidFill>
                <a:latin typeface="Arial" pitchFamily="34" charset="0"/>
                <a:cs typeface="Arial" pitchFamily="34" charset="0"/>
              </a:defRPr>
            </a:lvl1pPr>
          </a:lstStyle>
          <a:p>
            <a:r>
              <a:rPr lang="en-GB"/>
              <a:t>January 2012</a:t>
            </a:r>
          </a:p>
        </p:txBody>
      </p:sp>
    </p:spTree>
    <p:extLst>
      <p:ext uri="{BB962C8B-B14F-4D97-AF65-F5344CB8AC3E}">
        <p14:creationId xmlns:p14="http://schemas.microsoft.com/office/powerpoint/2010/main" val="2263818463"/>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4D0E6DC4-C3E6-4C41-B73C-C2F2F32F3996}"/>
              </a:ext>
            </a:extLst>
          </p:cNvPr>
          <p:cNvSpPr/>
          <p:nvPr userDrawn="1"/>
        </p:nvSpPr>
        <p:spPr>
          <a:xfrm>
            <a:off x="-19817" y="456812"/>
            <a:ext cx="3967302" cy="103906"/>
          </a:xfrm>
          <a:prstGeom prst="rect">
            <a:avLst/>
          </a:prstGeom>
          <a:solidFill>
            <a:schemeClr val="accent1"/>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E72762"/>
              </a:solidFill>
              <a:effectLst/>
              <a:uLnTx/>
              <a:uFillTx/>
              <a:latin typeface="배달의민족 도현" panose="020B0600000101010101" pitchFamily="50" charset="-127"/>
              <a:ea typeface="배달의민족 도현" panose="020B0600000101010101" pitchFamily="50" charset="-127"/>
            </a:endParaRPr>
          </a:p>
        </p:txBody>
      </p:sp>
      <p:sp>
        <p:nvSpPr>
          <p:cNvPr id="8" name="직사각형 7">
            <a:extLst>
              <a:ext uri="{FF2B5EF4-FFF2-40B4-BE49-F238E27FC236}">
                <a16:creationId xmlns:a16="http://schemas.microsoft.com/office/drawing/2014/main" id="{924E6E78-5E46-4C56-92D6-481D08F8C12A}"/>
              </a:ext>
            </a:extLst>
          </p:cNvPr>
          <p:cNvSpPr/>
          <p:nvPr userDrawn="1"/>
        </p:nvSpPr>
        <p:spPr>
          <a:xfrm>
            <a:off x="3947485" y="456812"/>
            <a:ext cx="4235102" cy="103906"/>
          </a:xfrm>
          <a:prstGeom prst="rect">
            <a:avLst/>
          </a:prstGeom>
          <a:solidFill>
            <a:schemeClr val="accent2"/>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E72762"/>
              </a:solidFill>
              <a:effectLst/>
              <a:uLnTx/>
              <a:uFillTx/>
              <a:latin typeface="배달의민족 도현" panose="020B0600000101010101" pitchFamily="50" charset="-127"/>
              <a:ea typeface="배달의민족 도현" panose="020B0600000101010101" pitchFamily="50" charset="-127"/>
            </a:endParaRPr>
          </a:p>
        </p:txBody>
      </p:sp>
      <p:sp>
        <p:nvSpPr>
          <p:cNvPr id="9" name="직사각형 8">
            <a:extLst>
              <a:ext uri="{FF2B5EF4-FFF2-40B4-BE49-F238E27FC236}">
                <a16:creationId xmlns:a16="http://schemas.microsoft.com/office/drawing/2014/main" id="{6679C850-71E5-477B-80EF-6CDB5B36F433}"/>
              </a:ext>
            </a:extLst>
          </p:cNvPr>
          <p:cNvSpPr/>
          <p:nvPr userDrawn="1"/>
        </p:nvSpPr>
        <p:spPr>
          <a:xfrm>
            <a:off x="8182587" y="456812"/>
            <a:ext cx="4029711" cy="103906"/>
          </a:xfrm>
          <a:prstGeom prst="rect">
            <a:avLst/>
          </a:prstGeom>
          <a:solidFill>
            <a:schemeClr val="accent3"/>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E72762"/>
              </a:solidFill>
              <a:effectLst/>
              <a:uLnTx/>
              <a:uFillTx/>
              <a:latin typeface="배달의민족 도현" panose="020B0600000101010101" pitchFamily="50" charset="-127"/>
              <a:ea typeface="배달의민족 도현" panose="020B0600000101010101" pitchFamily="50" charset="-127"/>
            </a:endParaRPr>
          </a:p>
        </p:txBody>
      </p:sp>
    </p:spTree>
    <p:extLst>
      <p:ext uri="{BB962C8B-B14F-4D97-AF65-F5344CB8AC3E}">
        <p14:creationId xmlns:p14="http://schemas.microsoft.com/office/powerpoint/2010/main" val="1571226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on Divider: Colour">
    <p:bg>
      <p:bgPr>
        <a:solidFill>
          <a:srgbClr val="353535"/>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646545" y="1143000"/>
            <a:ext cx="10898910" cy="403412"/>
          </a:xfrm>
        </p:spPr>
        <p:txBody>
          <a:bodyPr anchor="t" anchorCtr="0">
            <a:noAutofit/>
          </a:bodyPr>
          <a:lstStyle>
            <a:lvl1pPr>
              <a:lnSpc>
                <a:spcPct val="90000"/>
              </a:lnSpc>
              <a:defRPr sz="2902">
                <a:solidFill>
                  <a:schemeClr val="bg1"/>
                </a:solidFill>
                <a:latin typeface="+mj-lt"/>
              </a:defRPr>
            </a:lvl1pPr>
          </a:lstStyle>
          <a:p>
            <a:r>
              <a:rPr lang="en-GB" noProof="0"/>
              <a:t>Click to edit Master title style</a:t>
            </a:r>
            <a:endParaRPr lang="en-GB" noProof="0" dirty="0"/>
          </a:p>
        </p:txBody>
      </p:sp>
      <p:sp>
        <p:nvSpPr>
          <p:cNvPr id="58" name="Subtitle 2"/>
          <p:cNvSpPr>
            <a:spLocks noGrp="1"/>
          </p:cNvSpPr>
          <p:nvPr>
            <p:ph type="subTitle" idx="1"/>
          </p:nvPr>
        </p:nvSpPr>
        <p:spPr bwMode="black">
          <a:xfrm>
            <a:off x="646545" y="1546412"/>
            <a:ext cx="10898910" cy="403412"/>
          </a:xfrm>
        </p:spPr>
        <p:txBody>
          <a:bodyPr>
            <a:noAutofit/>
          </a:bodyPr>
          <a:lstStyle>
            <a:lvl1pPr marL="0" indent="0" algn="l">
              <a:lnSpc>
                <a:spcPct val="90000"/>
              </a:lnSpc>
              <a:buNone/>
              <a:defRPr sz="2902">
                <a:solidFill>
                  <a:schemeClr val="bg1"/>
                </a:solidFill>
                <a:latin typeface="+mj-lt"/>
              </a:defRPr>
            </a:lvl1pPr>
            <a:lvl2pPr marL="461982" indent="0" algn="ctr">
              <a:buNone/>
              <a:defRPr>
                <a:solidFill>
                  <a:schemeClr val="tx1">
                    <a:tint val="75000"/>
                  </a:schemeClr>
                </a:solidFill>
              </a:defRPr>
            </a:lvl2pPr>
            <a:lvl3pPr marL="923965" indent="0" algn="ctr">
              <a:buNone/>
              <a:defRPr>
                <a:solidFill>
                  <a:schemeClr val="tx1">
                    <a:tint val="75000"/>
                  </a:schemeClr>
                </a:solidFill>
              </a:defRPr>
            </a:lvl3pPr>
            <a:lvl4pPr marL="1385949" indent="0" algn="ctr">
              <a:buNone/>
              <a:defRPr>
                <a:solidFill>
                  <a:schemeClr val="tx1">
                    <a:tint val="75000"/>
                  </a:schemeClr>
                </a:solidFill>
              </a:defRPr>
            </a:lvl4pPr>
            <a:lvl5pPr marL="1847932" indent="0" algn="ctr">
              <a:buNone/>
              <a:defRPr>
                <a:solidFill>
                  <a:schemeClr val="tx1">
                    <a:tint val="75000"/>
                  </a:schemeClr>
                </a:solidFill>
              </a:defRPr>
            </a:lvl5pPr>
            <a:lvl6pPr marL="2309915" indent="0" algn="ctr">
              <a:buNone/>
              <a:defRPr>
                <a:solidFill>
                  <a:schemeClr val="tx1">
                    <a:tint val="75000"/>
                  </a:schemeClr>
                </a:solidFill>
              </a:defRPr>
            </a:lvl6pPr>
            <a:lvl7pPr marL="2771897" indent="0" algn="ctr">
              <a:buNone/>
              <a:defRPr>
                <a:solidFill>
                  <a:schemeClr val="tx1">
                    <a:tint val="75000"/>
                  </a:schemeClr>
                </a:solidFill>
              </a:defRPr>
            </a:lvl7pPr>
            <a:lvl8pPr marL="3233880" indent="0" algn="ctr">
              <a:buNone/>
              <a:defRPr>
                <a:solidFill>
                  <a:schemeClr val="tx1">
                    <a:tint val="75000"/>
                  </a:schemeClr>
                </a:solidFill>
              </a:defRPr>
            </a:lvl8pPr>
            <a:lvl9pPr marL="3695863" indent="0" algn="ctr">
              <a:buNone/>
              <a:defRPr>
                <a:solidFill>
                  <a:schemeClr val="tx1">
                    <a:tint val="75000"/>
                  </a:schemeClr>
                </a:solidFill>
              </a:defRPr>
            </a:lvl9pPr>
          </a:lstStyle>
          <a:p>
            <a:r>
              <a:rPr lang="en-GB" noProof="0"/>
              <a:t>Click to edit Master subtitle style</a:t>
            </a:r>
            <a:endParaRPr lang="en-GB" noProof="0" dirty="0"/>
          </a:p>
        </p:txBody>
      </p:sp>
      <p:cxnSp>
        <p:nvCxnSpPr>
          <p:cNvPr id="9" name="Shape 24"/>
          <p:cNvCxnSpPr/>
          <p:nvPr/>
        </p:nvCxnSpPr>
        <p:spPr>
          <a:xfrm flipV="1">
            <a:off x="461820" y="941295"/>
            <a:ext cx="11083639" cy="153295"/>
          </a:xfrm>
          <a:prstGeom prst="bentConnector3">
            <a:avLst>
              <a:gd name="adj1" fmla="val 0"/>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ooter Placeholder 4"/>
          <p:cNvSpPr>
            <a:spLocks noGrp="1"/>
          </p:cNvSpPr>
          <p:nvPr>
            <p:ph type="ftr" sz="quarter" idx="3"/>
          </p:nvPr>
        </p:nvSpPr>
        <p:spPr>
          <a:xfrm>
            <a:off x="653746" y="6252884"/>
            <a:ext cx="7007267" cy="134470"/>
          </a:xfrm>
          <a:prstGeom prst="rect">
            <a:avLst/>
          </a:prstGeom>
        </p:spPr>
        <p:txBody>
          <a:bodyPr vert="horz" lIns="0" tIns="0" rIns="0" bIns="0" anchor="b" anchorCtr="0">
            <a:noAutofit/>
          </a:bodyPr>
          <a:lstStyle>
            <a:lvl1pPr algn="l">
              <a:defRPr sz="907">
                <a:solidFill>
                  <a:schemeClr val="bg1"/>
                </a:solidFill>
                <a:latin typeface="Arial" pitchFamily="34" charset="0"/>
                <a:cs typeface="Arial" pitchFamily="34" charset="0"/>
              </a:defRPr>
            </a:lvl1pPr>
          </a:lstStyle>
          <a:p>
            <a:endParaRPr lang="en-GB"/>
          </a:p>
        </p:txBody>
      </p:sp>
      <p:sp>
        <p:nvSpPr>
          <p:cNvPr id="16" name="Slide Number Placeholder 5"/>
          <p:cNvSpPr>
            <a:spLocks noGrp="1"/>
          </p:cNvSpPr>
          <p:nvPr>
            <p:ph type="sldNum" sz="quarter" idx="4"/>
          </p:nvPr>
        </p:nvSpPr>
        <p:spPr>
          <a:xfrm>
            <a:off x="9513456" y="6387354"/>
            <a:ext cx="2032000" cy="134471"/>
          </a:xfrm>
          <a:prstGeom prst="rect">
            <a:avLst/>
          </a:prstGeom>
        </p:spPr>
        <p:txBody>
          <a:bodyPr lIns="0" tIns="0" rIns="0" bIns="0" anchor="t" anchorCtr="0">
            <a:noAutofit/>
          </a:bodyPr>
          <a:lstStyle>
            <a:lvl1pPr algn="r">
              <a:defRPr sz="907">
                <a:solidFill>
                  <a:schemeClr val="bg1"/>
                </a:solidFill>
                <a:latin typeface="Arial" pitchFamily="34" charset="0"/>
                <a:cs typeface="Arial" pitchFamily="34" charset="0"/>
              </a:defRPr>
            </a:lvl1pPr>
          </a:lstStyle>
          <a:p>
            <a:fld id="{FEBD7F86-1881-4698-8703-FB80B0800997}" type="slidenum">
              <a:rPr lang="en-GB" smtClean="0"/>
              <a:pPr/>
              <a:t>‹#›</a:t>
            </a:fld>
            <a:endParaRPr lang="en-GB"/>
          </a:p>
        </p:txBody>
      </p:sp>
      <p:sp>
        <p:nvSpPr>
          <p:cNvPr id="17" name="Date Placeholder 3"/>
          <p:cNvSpPr>
            <a:spLocks noGrp="1"/>
          </p:cNvSpPr>
          <p:nvPr>
            <p:ph type="dt" sz="half" idx="2"/>
          </p:nvPr>
        </p:nvSpPr>
        <p:spPr>
          <a:xfrm>
            <a:off x="9513456" y="6252882"/>
            <a:ext cx="2032000" cy="134471"/>
          </a:xfrm>
          <a:prstGeom prst="rect">
            <a:avLst/>
          </a:prstGeom>
        </p:spPr>
        <p:txBody>
          <a:bodyPr lIns="0" tIns="0" rIns="0" bIns="0" anchor="t" anchorCtr="0">
            <a:noAutofit/>
          </a:bodyPr>
          <a:lstStyle>
            <a:lvl1pPr algn="r">
              <a:defRPr sz="907">
                <a:solidFill>
                  <a:schemeClr val="bg1"/>
                </a:solidFill>
                <a:latin typeface="Arial" pitchFamily="34" charset="0"/>
                <a:cs typeface="Arial" pitchFamily="34" charset="0"/>
              </a:defRPr>
            </a:lvl1pPr>
          </a:lstStyle>
          <a:p>
            <a:r>
              <a:rPr lang="en-GB"/>
              <a:t>January 2012</a:t>
            </a:r>
          </a:p>
        </p:txBody>
      </p:sp>
    </p:spTree>
    <p:extLst>
      <p:ext uri="{BB962C8B-B14F-4D97-AF65-F5344CB8AC3E}">
        <p14:creationId xmlns:p14="http://schemas.microsoft.com/office/powerpoint/2010/main" val="376938143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10D32A0-B41D-4A17-B767-906FD61E744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EF0C0FB-71CA-4480-A9F8-8A0E9C858964}"/>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B26A399-F104-4B3D-91CB-28AE1AD53AF5}"/>
              </a:ext>
            </a:extLst>
          </p:cNvPr>
          <p:cNvSpPr>
            <a:spLocks noGrp="1"/>
          </p:cNvSpPr>
          <p:nvPr>
            <p:ph type="dt" sz="half" idx="10"/>
          </p:nvPr>
        </p:nvSpPr>
        <p:spPr/>
        <p:txBody>
          <a:bodyPr/>
          <a:lstStyle/>
          <a:p>
            <a:fld id="{3FD1B634-5E54-4C39-897D-1B892DC73828}" type="datetimeFigureOut">
              <a:rPr lang="ko-KR" altLang="en-US" smtClean="0"/>
              <a:pPr/>
              <a:t>2019-03-27</a:t>
            </a:fld>
            <a:endParaRPr lang="ko-KR" altLang="en-US"/>
          </a:p>
        </p:txBody>
      </p:sp>
      <p:sp>
        <p:nvSpPr>
          <p:cNvPr id="5" name="바닥글 개체 틀 4">
            <a:extLst>
              <a:ext uri="{FF2B5EF4-FFF2-40B4-BE49-F238E27FC236}">
                <a16:creationId xmlns:a16="http://schemas.microsoft.com/office/drawing/2014/main" id="{A8233A5E-A42E-4D81-A78E-0CFC6DC9520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1797182-4A93-4202-90DF-4F4505300382}"/>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1567950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447CC2-37E2-4231-A53A-F5F1E831EA65}"/>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622DA014-3697-4D78-BA7C-16FC76B8F1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8975135E-00ED-41F9-BDFF-30B1FDC459B5}"/>
              </a:ext>
            </a:extLst>
          </p:cNvPr>
          <p:cNvSpPr>
            <a:spLocks noGrp="1"/>
          </p:cNvSpPr>
          <p:nvPr>
            <p:ph type="dt" sz="half" idx="10"/>
          </p:nvPr>
        </p:nvSpPr>
        <p:spPr/>
        <p:txBody>
          <a:bodyPr/>
          <a:lstStyle/>
          <a:p>
            <a:fld id="{3FD1B634-5E54-4C39-897D-1B892DC73828}" type="datetimeFigureOut">
              <a:rPr lang="ko-KR" altLang="en-US" smtClean="0"/>
              <a:pPr/>
              <a:t>2019-03-27</a:t>
            </a:fld>
            <a:endParaRPr lang="ko-KR" altLang="en-US"/>
          </a:p>
        </p:txBody>
      </p:sp>
      <p:sp>
        <p:nvSpPr>
          <p:cNvPr id="5" name="바닥글 개체 틀 4">
            <a:extLst>
              <a:ext uri="{FF2B5EF4-FFF2-40B4-BE49-F238E27FC236}">
                <a16:creationId xmlns:a16="http://schemas.microsoft.com/office/drawing/2014/main" id="{EE67C259-4585-4502-9D94-5BFE9A80E01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EBBE638-836E-495E-BFC3-49CC4D37FDE2}"/>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3280427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DCF00C-F4AD-4BB7-8B57-5261DD3DA8B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3C0ABD4-6DE7-4D30-BFE3-CC4845A1F19F}"/>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97EF8979-E5D8-4647-9281-03423A990AB4}"/>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0A06B20B-D3DE-4CAC-AEB0-AA2772B3591F}"/>
              </a:ext>
            </a:extLst>
          </p:cNvPr>
          <p:cNvSpPr>
            <a:spLocks noGrp="1"/>
          </p:cNvSpPr>
          <p:nvPr>
            <p:ph type="dt" sz="half" idx="10"/>
          </p:nvPr>
        </p:nvSpPr>
        <p:spPr/>
        <p:txBody>
          <a:bodyPr/>
          <a:lstStyle/>
          <a:p>
            <a:fld id="{3FD1B634-5E54-4C39-897D-1B892DC73828}" type="datetimeFigureOut">
              <a:rPr lang="ko-KR" altLang="en-US" smtClean="0"/>
              <a:pPr/>
              <a:t>2019-03-27</a:t>
            </a:fld>
            <a:endParaRPr lang="ko-KR" altLang="en-US"/>
          </a:p>
        </p:txBody>
      </p:sp>
      <p:sp>
        <p:nvSpPr>
          <p:cNvPr id="6" name="바닥글 개체 틀 5">
            <a:extLst>
              <a:ext uri="{FF2B5EF4-FFF2-40B4-BE49-F238E27FC236}">
                <a16:creationId xmlns:a16="http://schemas.microsoft.com/office/drawing/2014/main" id="{6F751A0B-23E9-4FD3-AE35-5ADD986990D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E5E2890-373F-48F2-AB80-37E9829824B1}"/>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4196964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E322083-585F-49B1-B8A8-9B643B81D8FB}"/>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53AFAB6B-A5B6-43A7-90C3-915F9C9D87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96A2EE6A-9E5D-45CF-BAF6-EED12FC7E976}"/>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57B30EBA-6DE6-4DA3-B011-44266BB300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A01F8F8A-D2F3-4EFC-8354-897D616D96A6}"/>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606DCDD2-E5AE-4DB9-BA03-5FE5A78A8027}"/>
              </a:ext>
            </a:extLst>
          </p:cNvPr>
          <p:cNvSpPr>
            <a:spLocks noGrp="1"/>
          </p:cNvSpPr>
          <p:nvPr>
            <p:ph type="dt" sz="half" idx="10"/>
          </p:nvPr>
        </p:nvSpPr>
        <p:spPr/>
        <p:txBody>
          <a:bodyPr/>
          <a:lstStyle/>
          <a:p>
            <a:fld id="{3FD1B634-5E54-4C39-897D-1B892DC73828}" type="datetimeFigureOut">
              <a:rPr lang="ko-KR" altLang="en-US" smtClean="0"/>
              <a:pPr/>
              <a:t>2019-03-27</a:t>
            </a:fld>
            <a:endParaRPr lang="ko-KR" altLang="en-US"/>
          </a:p>
        </p:txBody>
      </p:sp>
      <p:sp>
        <p:nvSpPr>
          <p:cNvPr id="8" name="바닥글 개체 틀 7">
            <a:extLst>
              <a:ext uri="{FF2B5EF4-FFF2-40B4-BE49-F238E27FC236}">
                <a16:creationId xmlns:a16="http://schemas.microsoft.com/office/drawing/2014/main" id="{411CE8A7-5997-4D9D-A4B9-2835EBD647A3}"/>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57D83F66-CC92-4E83-B962-23FD3408EEA6}"/>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4070037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22B922-2C6F-45A9-A7C2-8381F60D8DA3}"/>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447A5D44-69D7-47D3-B95D-1825909A5B2B}"/>
              </a:ext>
            </a:extLst>
          </p:cNvPr>
          <p:cNvSpPr>
            <a:spLocks noGrp="1"/>
          </p:cNvSpPr>
          <p:nvPr>
            <p:ph type="dt" sz="half" idx="10"/>
          </p:nvPr>
        </p:nvSpPr>
        <p:spPr/>
        <p:txBody>
          <a:bodyPr/>
          <a:lstStyle/>
          <a:p>
            <a:fld id="{3FD1B634-5E54-4C39-897D-1B892DC73828}" type="datetimeFigureOut">
              <a:rPr lang="ko-KR" altLang="en-US" smtClean="0"/>
              <a:pPr/>
              <a:t>2019-03-27</a:t>
            </a:fld>
            <a:endParaRPr lang="ko-KR" altLang="en-US"/>
          </a:p>
        </p:txBody>
      </p:sp>
      <p:sp>
        <p:nvSpPr>
          <p:cNvPr id="4" name="바닥글 개체 틀 3">
            <a:extLst>
              <a:ext uri="{FF2B5EF4-FFF2-40B4-BE49-F238E27FC236}">
                <a16:creationId xmlns:a16="http://schemas.microsoft.com/office/drawing/2014/main" id="{74253BF8-8B0A-4D8A-BC7B-2C47D001B9BC}"/>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A28E963F-F373-43C1-8FD0-3A432BBE78EF}"/>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1453048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CE5FF61C-11A3-465F-AFA3-F4E09F0C803A}"/>
              </a:ext>
            </a:extLst>
          </p:cNvPr>
          <p:cNvSpPr>
            <a:spLocks noGrp="1"/>
          </p:cNvSpPr>
          <p:nvPr>
            <p:ph type="dt" sz="half" idx="10"/>
          </p:nvPr>
        </p:nvSpPr>
        <p:spPr/>
        <p:txBody>
          <a:bodyPr/>
          <a:lstStyle/>
          <a:p>
            <a:fld id="{3FD1B634-5E54-4C39-897D-1B892DC73828}" type="datetimeFigureOut">
              <a:rPr lang="ko-KR" altLang="en-US" smtClean="0"/>
              <a:pPr/>
              <a:t>2019-03-27</a:t>
            </a:fld>
            <a:endParaRPr lang="ko-KR" altLang="en-US"/>
          </a:p>
        </p:txBody>
      </p:sp>
      <p:sp>
        <p:nvSpPr>
          <p:cNvPr id="3" name="바닥글 개체 틀 2">
            <a:extLst>
              <a:ext uri="{FF2B5EF4-FFF2-40B4-BE49-F238E27FC236}">
                <a16:creationId xmlns:a16="http://schemas.microsoft.com/office/drawing/2014/main" id="{8B875FF8-56EE-4758-A795-D4CA56BFBA75}"/>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8BD5DD21-06D2-4CA6-AE1F-3E5E76D9540C}"/>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733252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75D365-F0BB-4FC8-B83A-5C320D77EC8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6E0C1556-D7E2-42BA-8D77-55A5DEBCE5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61D1DF03-26CA-4872-A614-CE57F4DEE9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3E3934F-111F-4BE7-8597-1343FF6E003A}"/>
              </a:ext>
            </a:extLst>
          </p:cNvPr>
          <p:cNvSpPr>
            <a:spLocks noGrp="1"/>
          </p:cNvSpPr>
          <p:nvPr>
            <p:ph type="dt" sz="half" idx="10"/>
          </p:nvPr>
        </p:nvSpPr>
        <p:spPr/>
        <p:txBody>
          <a:bodyPr/>
          <a:lstStyle/>
          <a:p>
            <a:fld id="{3FD1B634-5E54-4C39-897D-1B892DC73828}" type="datetimeFigureOut">
              <a:rPr lang="ko-KR" altLang="en-US" smtClean="0"/>
              <a:pPr/>
              <a:t>2019-03-27</a:t>
            </a:fld>
            <a:endParaRPr lang="ko-KR" altLang="en-US"/>
          </a:p>
        </p:txBody>
      </p:sp>
      <p:sp>
        <p:nvSpPr>
          <p:cNvPr id="6" name="바닥글 개체 틀 5">
            <a:extLst>
              <a:ext uri="{FF2B5EF4-FFF2-40B4-BE49-F238E27FC236}">
                <a16:creationId xmlns:a16="http://schemas.microsoft.com/office/drawing/2014/main" id="{661C7B45-4A5C-48F2-8332-3F348773F1E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450C7D2-6EE0-4B0F-808D-74AF3BDDA40A}"/>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1887638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45D7D8-7852-4E57-B3DC-B66975D5B66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E7047ECC-8784-4FC9-9137-B380F8BB1B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8A3B60B5-B62B-4869-88AA-873D50C9C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F433A0D4-EF57-4B3E-91AD-DCF1FAF55D98}"/>
              </a:ext>
            </a:extLst>
          </p:cNvPr>
          <p:cNvSpPr>
            <a:spLocks noGrp="1"/>
          </p:cNvSpPr>
          <p:nvPr>
            <p:ph type="dt" sz="half" idx="10"/>
          </p:nvPr>
        </p:nvSpPr>
        <p:spPr/>
        <p:txBody>
          <a:bodyPr/>
          <a:lstStyle/>
          <a:p>
            <a:fld id="{3FD1B634-5E54-4C39-897D-1B892DC73828}" type="datetimeFigureOut">
              <a:rPr lang="ko-KR" altLang="en-US" smtClean="0"/>
              <a:pPr/>
              <a:t>2019-03-27</a:t>
            </a:fld>
            <a:endParaRPr lang="ko-KR" altLang="en-US"/>
          </a:p>
        </p:txBody>
      </p:sp>
      <p:sp>
        <p:nvSpPr>
          <p:cNvPr id="6" name="바닥글 개체 틀 5">
            <a:extLst>
              <a:ext uri="{FF2B5EF4-FFF2-40B4-BE49-F238E27FC236}">
                <a16:creationId xmlns:a16="http://schemas.microsoft.com/office/drawing/2014/main" id="{5E203D6F-BCFC-45EE-AF09-AEBB65CB762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E0C1123-08E7-4FA0-BA0B-D40D72C9E956}"/>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2160177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896A5AE4-C7F8-4373-8C1E-E80DAC038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FCD89FB9-8360-4044-8503-8F5025A85E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F58C879-00BB-4A1A-AA07-D391807A2F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1B634-5E54-4C39-897D-1B892DC73828}" type="datetimeFigureOut">
              <a:rPr lang="ko-KR" altLang="en-US" smtClean="0"/>
              <a:pPr/>
              <a:t>2019-03-27</a:t>
            </a:fld>
            <a:endParaRPr lang="ko-KR" altLang="en-US"/>
          </a:p>
        </p:txBody>
      </p:sp>
      <p:sp>
        <p:nvSpPr>
          <p:cNvPr id="5" name="바닥글 개체 틀 4">
            <a:extLst>
              <a:ext uri="{FF2B5EF4-FFF2-40B4-BE49-F238E27FC236}">
                <a16:creationId xmlns:a16="http://schemas.microsoft.com/office/drawing/2014/main" id="{5E6F8B69-3879-4510-B918-BE086CE06A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D842A35B-42EA-4F93-86A7-CDF0B1741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2838363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j-lt"/>
              </a:defRPr>
            </a:lvl1pPr>
          </a:lstStyle>
          <a:p>
            <a:fld id="{D3EB6EAF-309D-47B6-9FA0-75438D7FC7F6}" type="datetimeFigureOut">
              <a:rPr lang="ko-KR" altLang="en-US" smtClean="0"/>
              <a:pPr/>
              <a:t>2019-03-27</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j-lt"/>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j-lt"/>
              </a:defRPr>
            </a:lvl1pPr>
          </a:lstStyle>
          <a:p>
            <a:fld id="{496D1268-8831-43DE-96F6-2AC6DFAC8DD5}" type="slidenum">
              <a:rPr lang="ko-KR" altLang="en-US" smtClean="0"/>
              <a:pPr/>
              <a:t>‹#›</a:t>
            </a:fld>
            <a:endParaRPr lang="ko-KR" altLang="en-US"/>
          </a:p>
        </p:txBody>
      </p:sp>
    </p:spTree>
    <p:extLst>
      <p:ext uri="{BB962C8B-B14F-4D97-AF65-F5344CB8AC3E}">
        <p14:creationId xmlns:p14="http://schemas.microsoft.com/office/powerpoint/2010/main" val="1492139513"/>
      </p:ext>
    </p:extLst>
  </p:cSld>
  <p:clrMap bg1="lt1" tx1="dk1" bg2="lt2" tx2="dk2" accent1="accent1" accent2="accent2" accent3="accent3" accent4="accent4" accent5="accent5" accent6="accent6" hlink="hlink" folHlink="folHlink"/>
  <p:sldLayoutIdLst>
    <p:sldLayoutId id="2147483662" r:id="rId1"/>
    <p:sldLayoutId id="2147483663" r:id="rId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353535"/>
          </a:solidFill>
        </p:spPr>
        <p:txBody>
          <a:bodyPr/>
          <a:lstStyle/>
          <a:p>
            <a:r>
              <a:rPr lang="en-GB" dirty="0">
                <a:latin typeface="Roboto" panose="02000000000000000000" pitchFamily="2" charset="0"/>
                <a:ea typeface="Roboto" panose="02000000000000000000" pitchFamily="2" charset="0"/>
              </a:rPr>
              <a:t>Analysis Report</a:t>
            </a:r>
          </a:p>
        </p:txBody>
      </p:sp>
      <p:sp>
        <p:nvSpPr>
          <p:cNvPr id="4" name="PwCFirm">
            <a:extLst>
              <a:ext uri="{FF2B5EF4-FFF2-40B4-BE49-F238E27FC236}">
                <a16:creationId xmlns:a16="http://schemas.microsoft.com/office/drawing/2014/main" id="{FA7CDF0C-F3A8-41D3-968F-F90E465683CB}"/>
              </a:ext>
            </a:extLst>
          </p:cNvPr>
          <p:cNvSpPr txBox="1"/>
          <p:nvPr/>
        </p:nvSpPr>
        <p:spPr>
          <a:xfrm>
            <a:off x="646546" y="6387354"/>
            <a:ext cx="3509818" cy="134471"/>
          </a:xfrm>
          <a:prstGeom prst="rect">
            <a:avLst/>
          </a:prstGeom>
          <a:noFill/>
        </p:spPr>
        <p:txBody>
          <a:bodyPr vert="horz" wrap="square" lIns="0" tIns="0" rIns="0" bIns="0" rtlCol="0" anchor="t" anchorCtr="0">
            <a:noAutofit/>
          </a:bodyPr>
          <a:lstStyle/>
          <a:p>
            <a:r>
              <a:rPr lang="en-GB" sz="1200" noProof="0" dirty="0">
                <a:solidFill>
                  <a:schemeClr val="bg2"/>
                </a:solidFill>
                <a:latin typeface="Roboto" panose="02000000000000000000" pitchFamily="2" charset="0"/>
                <a:ea typeface="Roboto" panose="02000000000000000000" pitchFamily="2" charset="0"/>
                <a:cs typeface="Arial" pitchFamily="34" charset="0"/>
              </a:rPr>
              <a:t>Park, Pablo </a:t>
            </a:r>
            <a:r>
              <a:rPr lang="en-GB" sz="1200" noProof="0" dirty="0" err="1">
                <a:solidFill>
                  <a:schemeClr val="bg2"/>
                </a:solidFill>
                <a:latin typeface="Roboto" panose="02000000000000000000" pitchFamily="2" charset="0"/>
                <a:ea typeface="Roboto" panose="02000000000000000000" pitchFamily="2" charset="0"/>
                <a:cs typeface="Arial" pitchFamily="34" charset="0"/>
              </a:rPr>
              <a:t>Chanwoo</a:t>
            </a:r>
            <a:endParaRPr lang="en-GB" sz="1200" noProof="0" dirty="0">
              <a:solidFill>
                <a:schemeClr val="bg2"/>
              </a:solidFill>
              <a:latin typeface="Roboto" panose="02000000000000000000" pitchFamily="2" charset="0"/>
              <a:ea typeface="Roboto" panose="02000000000000000000" pitchFamily="2" charset="0"/>
              <a:cs typeface="Arial" pitchFamily="34" charset="0"/>
            </a:endParaRPr>
          </a:p>
        </p:txBody>
      </p:sp>
      <p:pic>
        <p:nvPicPr>
          <p:cNvPr id="1026" name="Picture 2" descr="weissbeergerì ëí ì´ë¯¸ì§ ê²ìê²°ê³¼">
            <a:extLst>
              <a:ext uri="{FF2B5EF4-FFF2-40B4-BE49-F238E27FC236}">
                <a16:creationId xmlns:a16="http://schemas.microsoft.com/office/drawing/2014/main" id="{4631DC8D-9D62-4CAF-9776-74CB916C602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83948" y="5434854"/>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773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Explanatory Data Analysis</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11102719" cy="646331"/>
          </a:xfrm>
          <a:prstGeom prst="rect">
            <a:avLst/>
          </a:prstGeom>
          <a:noFill/>
        </p:spPr>
        <p:txBody>
          <a:bodyPr wrap="none" rtlCol="0">
            <a:spAutoFit/>
          </a:bodyPr>
          <a:lstStyle/>
          <a:p>
            <a:r>
              <a:rPr lang="en-US" altLang="ko-KR" dirty="0"/>
              <a:t>The variables are all in right-skewed distribution, which needs transformation into normal distribution upon </a:t>
            </a:r>
          </a:p>
          <a:p>
            <a:r>
              <a:rPr lang="en-US" altLang="ko-KR" dirty="0"/>
              <a:t>linear regression.</a:t>
            </a:r>
            <a:endParaRPr lang="ko-KR" altLang="en-US" dirty="0"/>
          </a:p>
        </p:txBody>
      </p:sp>
      <p:pic>
        <p:nvPicPr>
          <p:cNvPr id="11266" name="Picture 2" descr="C:\Git\Projects\WB project\Figs\distribution of variables.png"/>
          <p:cNvPicPr>
            <a:picLocks noChangeAspect="1" noChangeArrowheads="1"/>
          </p:cNvPicPr>
          <p:nvPr/>
        </p:nvPicPr>
        <p:blipFill>
          <a:blip r:embed="rId2" cstate="print"/>
          <a:srcRect b="23731"/>
          <a:stretch>
            <a:fillRect/>
          </a:stretch>
        </p:blipFill>
        <p:spPr bwMode="auto">
          <a:xfrm>
            <a:off x="123825" y="1670638"/>
            <a:ext cx="8344831" cy="4678978"/>
          </a:xfrm>
          <a:prstGeom prst="rect">
            <a:avLst/>
          </a:prstGeom>
          <a:noFill/>
        </p:spPr>
      </p:pic>
      <p:sp>
        <p:nvSpPr>
          <p:cNvPr id="5" name="직사각형 4">
            <a:extLst>
              <a:ext uri="{FF2B5EF4-FFF2-40B4-BE49-F238E27FC236}">
                <a16:creationId xmlns:a16="http://schemas.microsoft.com/office/drawing/2014/main" id="{BEBEDE26-0223-4A29-8713-345D636A8E4F}"/>
              </a:ext>
            </a:extLst>
          </p:cNvPr>
          <p:cNvSpPr/>
          <p:nvPr/>
        </p:nvSpPr>
        <p:spPr>
          <a:xfrm>
            <a:off x="8562893" y="1990976"/>
            <a:ext cx="3308541" cy="435864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endParaRPr lang="en-US" altLang="ko-KR" sz="1400" dirty="0">
              <a:solidFill>
                <a:schemeClr val="tx1"/>
              </a:solidFill>
            </a:endParaRPr>
          </a:p>
          <a:p>
            <a:pPr marL="266700" indent="-266700">
              <a:tabLst>
                <a:tab pos="266700" algn="l"/>
                <a:tab pos="1076325" algn="l"/>
              </a:tabLst>
            </a:pPr>
            <a:r>
              <a:rPr lang="en-US" altLang="ko-KR" sz="1400" dirty="0">
                <a:solidFill>
                  <a:schemeClr val="tx1"/>
                </a:solidFill>
              </a:rPr>
              <a:t>□ 	Bars, restaurants, and most of the commercial outlets share right-skewed distribution of variables related to its revenue. </a:t>
            </a:r>
            <a:r>
              <a:rPr lang="en-US" altLang="ko-KR" sz="1100" dirty="0">
                <a:solidFill>
                  <a:schemeClr val="tx1"/>
                </a:solidFill>
              </a:rPr>
              <a:t>(most of sales are made below average level, and sales boost up when externalities like holiday, weekend play in)</a:t>
            </a:r>
            <a:endParaRPr lang="en-US" altLang="ko-KR" sz="1400" dirty="0">
              <a:solidFill>
                <a:schemeClr val="tx1"/>
              </a:solidFill>
            </a:endParaRPr>
          </a:p>
          <a:p>
            <a:pPr marL="266700" indent="-266700">
              <a:tabLst>
                <a:tab pos="266700" algn="l"/>
                <a:tab pos="1076325" algn="l"/>
              </a:tabLst>
            </a:pPr>
            <a:endParaRPr lang="en-US" altLang="ko-KR" sz="1400" i="1" dirty="0">
              <a:solidFill>
                <a:schemeClr val="tx1"/>
              </a:solidFill>
            </a:endParaRPr>
          </a:p>
          <a:p>
            <a:pPr marL="266700" indent="-266700">
              <a:tabLst>
                <a:tab pos="266700" algn="l"/>
                <a:tab pos="1076325" algn="l"/>
              </a:tabLst>
            </a:pPr>
            <a:r>
              <a:rPr lang="en-US" altLang="ko-KR" sz="1400" dirty="0">
                <a:solidFill>
                  <a:schemeClr val="tx1"/>
                </a:solidFill>
              </a:rPr>
              <a:t>□	The best way to deal with right-skewed data would be log transformation in order to prevent exaggerating the effect of certain variable.</a:t>
            </a:r>
            <a:endParaRPr lang="en-US" altLang="ko-KR" sz="1100" dirty="0">
              <a:solidFill>
                <a:schemeClr val="tx1"/>
              </a:solidFill>
            </a:endParaRPr>
          </a:p>
        </p:txBody>
      </p:sp>
    </p:spTree>
    <p:extLst>
      <p:ext uri="{BB962C8B-B14F-4D97-AF65-F5344CB8AC3E}">
        <p14:creationId xmlns:p14="http://schemas.microsoft.com/office/powerpoint/2010/main" val="2389493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Preprocessing</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11982768" cy="646331"/>
          </a:xfrm>
          <a:prstGeom prst="rect">
            <a:avLst/>
          </a:prstGeom>
          <a:noFill/>
        </p:spPr>
        <p:txBody>
          <a:bodyPr wrap="none" rtlCol="0">
            <a:spAutoFit/>
          </a:bodyPr>
          <a:lstStyle/>
          <a:p>
            <a:r>
              <a:rPr lang="en-US" altLang="ko-KR" dirty="0"/>
              <a:t>Zero values referring to “we do not sell”  do not tell information about the relationship, while zero values referring to </a:t>
            </a:r>
            <a:br>
              <a:rPr lang="en-US" altLang="ko-KR" dirty="0"/>
            </a:br>
            <a:r>
              <a:rPr lang="en-US" altLang="ko-KR" dirty="0"/>
              <a:t>“we can not sell” do tell something about its relationship with other items</a:t>
            </a:r>
            <a:endParaRPr lang="ko-KR" altLang="en-US" dirty="0"/>
          </a:p>
        </p:txBody>
      </p:sp>
      <p:sp>
        <p:nvSpPr>
          <p:cNvPr id="10242" name="AutoShape 2" descr="please buyì ëí ì´ë¯¸ì§ ê²ìê²°ê³¼"/>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grpSp>
        <p:nvGrpSpPr>
          <p:cNvPr id="3" name="그룹 2">
            <a:extLst>
              <a:ext uri="{FF2B5EF4-FFF2-40B4-BE49-F238E27FC236}">
                <a16:creationId xmlns:a16="http://schemas.microsoft.com/office/drawing/2014/main" id="{79628475-727C-4A78-9806-20013A6A0C00}"/>
              </a:ext>
            </a:extLst>
          </p:cNvPr>
          <p:cNvGrpSpPr/>
          <p:nvPr/>
        </p:nvGrpSpPr>
        <p:grpSpPr>
          <a:xfrm>
            <a:off x="910471" y="1524174"/>
            <a:ext cx="10371059" cy="2160000"/>
            <a:chOff x="1515110" y="2314749"/>
            <a:chExt cx="10371059" cy="2160000"/>
          </a:xfrm>
        </p:grpSpPr>
        <p:pic>
          <p:nvPicPr>
            <p:cNvPr id="10244" name="Picture 4" descr="please buyì ëí ì´ë¯¸ì§ ê²ìê²°ê³¼"/>
            <p:cNvPicPr>
              <a:picLocks noChangeAspect="1" noChangeArrowheads="1"/>
            </p:cNvPicPr>
            <p:nvPr/>
          </p:nvPicPr>
          <p:blipFill>
            <a:blip r:embed="rId2" cstate="print"/>
            <a:srcRect/>
            <a:stretch>
              <a:fillRect/>
            </a:stretch>
          </p:blipFill>
          <p:spPr bwMode="auto">
            <a:xfrm>
              <a:off x="8286169" y="2314749"/>
              <a:ext cx="3600000" cy="2160000"/>
            </a:xfrm>
            <a:prstGeom prst="rect">
              <a:avLst/>
            </a:prstGeom>
            <a:noFill/>
          </p:spPr>
        </p:pic>
        <p:pic>
          <p:nvPicPr>
            <p:cNvPr id="10246" name="Picture 6" descr="not for saleì ëí ì´ë¯¸ì§ ê²ìê²°ê³¼"/>
            <p:cNvPicPr>
              <a:picLocks noChangeAspect="1" noChangeArrowheads="1"/>
            </p:cNvPicPr>
            <p:nvPr/>
          </p:nvPicPr>
          <p:blipFill>
            <a:blip r:embed="rId3" cstate="print"/>
            <a:srcRect b="16024"/>
            <a:stretch>
              <a:fillRect/>
            </a:stretch>
          </p:blipFill>
          <p:spPr bwMode="auto">
            <a:xfrm>
              <a:off x="1515110" y="2314749"/>
              <a:ext cx="3812305" cy="2160000"/>
            </a:xfrm>
            <a:prstGeom prst="rect">
              <a:avLst/>
            </a:prstGeom>
            <a:noFill/>
          </p:spPr>
        </p:pic>
      </p:grpSp>
      <p:graphicFrame>
        <p:nvGraphicFramePr>
          <p:cNvPr id="5" name="표 4">
            <a:extLst>
              <a:ext uri="{FF2B5EF4-FFF2-40B4-BE49-F238E27FC236}">
                <a16:creationId xmlns:a16="http://schemas.microsoft.com/office/drawing/2014/main" id="{28A348BE-00AB-4F7B-A528-7EE3C1D86195}"/>
              </a:ext>
            </a:extLst>
          </p:cNvPr>
          <p:cNvGraphicFramePr>
            <a:graphicFrameLocks noGrp="1"/>
          </p:cNvGraphicFramePr>
          <p:nvPr>
            <p:extLst>
              <p:ext uri="{D42A27DB-BD31-4B8C-83A1-F6EECF244321}">
                <p14:modId xmlns:p14="http://schemas.microsoft.com/office/powerpoint/2010/main" val="2557322603"/>
              </p:ext>
            </p:extLst>
          </p:nvPr>
        </p:nvGraphicFramePr>
        <p:xfrm>
          <a:off x="1089928" y="3722274"/>
          <a:ext cx="3632848" cy="1574525"/>
        </p:xfrm>
        <a:graphic>
          <a:graphicData uri="http://schemas.openxmlformats.org/drawingml/2006/table">
            <a:tbl>
              <a:tblPr/>
              <a:tblGrid>
                <a:gridCol w="564069">
                  <a:extLst>
                    <a:ext uri="{9D8B030D-6E8A-4147-A177-3AD203B41FA5}">
                      <a16:colId xmlns:a16="http://schemas.microsoft.com/office/drawing/2014/main" val="2751876990"/>
                    </a:ext>
                  </a:extLst>
                </a:gridCol>
                <a:gridCol w="749619">
                  <a:extLst>
                    <a:ext uri="{9D8B030D-6E8A-4147-A177-3AD203B41FA5}">
                      <a16:colId xmlns:a16="http://schemas.microsoft.com/office/drawing/2014/main" val="2090872342"/>
                    </a:ext>
                  </a:extLst>
                </a:gridCol>
                <a:gridCol w="749619">
                  <a:extLst>
                    <a:ext uri="{9D8B030D-6E8A-4147-A177-3AD203B41FA5}">
                      <a16:colId xmlns:a16="http://schemas.microsoft.com/office/drawing/2014/main" val="2495758692"/>
                    </a:ext>
                  </a:extLst>
                </a:gridCol>
                <a:gridCol w="474731">
                  <a:extLst>
                    <a:ext uri="{9D8B030D-6E8A-4147-A177-3AD203B41FA5}">
                      <a16:colId xmlns:a16="http://schemas.microsoft.com/office/drawing/2014/main" val="2541303821"/>
                    </a:ext>
                  </a:extLst>
                </a:gridCol>
                <a:gridCol w="547405">
                  <a:extLst>
                    <a:ext uri="{9D8B030D-6E8A-4147-A177-3AD203B41FA5}">
                      <a16:colId xmlns:a16="http://schemas.microsoft.com/office/drawing/2014/main" val="2463365394"/>
                    </a:ext>
                  </a:extLst>
                </a:gridCol>
                <a:gridCol w="547405">
                  <a:extLst>
                    <a:ext uri="{9D8B030D-6E8A-4147-A177-3AD203B41FA5}">
                      <a16:colId xmlns:a16="http://schemas.microsoft.com/office/drawing/2014/main" val="1046822258"/>
                    </a:ext>
                  </a:extLst>
                </a:gridCol>
              </a:tblGrid>
              <a:tr h="341842">
                <a:tc>
                  <a:txBody>
                    <a:bodyPr/>
                    <a:lstStyle/>
                    <a:p>
                      <a:pPr algn="r" fontAlgn="ctr"/>
                      <a:br>
                        <a:rPr lang="en-US" sz="1000" b="1" dirty="0">
                          <a:effectLst/>
                        </a:rPr>
                      </a:br>
                      <a:endParaRPr lang="en-US" sz="1000" b="1" dirty="0">
                        <a:effectLst/>
                      </a:endParaRPr>
                    </a:p>
                  </a:txBody>
                  <a:tcPr marL="46291" marR="46291" marT="23145" marB="23145"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b="1" dirty="0" err="1">
                          <a:effectLst/>
                        </a:rPr>
                        <a:t>totalR</a:t>
                      </a:r>
                      <a:endParaRPr lang="en-US" sz="1000" b="1" dirty="0">
                        <a:effectLst/>
                      </a:endParaRPr>
                    </a:p>
                  </a:txBody>
                  <a:tcPr marL="46291" marR="46291" marT="23145" marB="23145"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b="1">
                          <a:effectLst/>
                        </a:rPr>
                        <a:t>beerR</a:t>
                      </a:r>
                    </a:p>
                  </a:txBody>
                  <a:tcPr marL="46291" marR="46291" marT="23145" marB="23145"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b="1" dirty="0" err="1">
                          <a:effectLst/>
                        </a:rPr>
                        <a:t>beerU</a:t>
                      </a:r>
                      <a:endParaRPr lang="en-US" sz="1000" b="1" dirty="0">
                        <a:effectLst/>
                      </a:endParaRPr>
                    </a:p>
                  </a:txBody>
                  <a:tcPr marL="46291" marR="46291" marT="23145" marB="23145"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b="1" dirty="0" err="1">
                          <a:effectLst/>
                        </a:rPr>
                        <a:t>sojuR</a:t>
                      </a:r>
                      <a:endParaRPr lang="en-US" sz="1000" b="1" dirty="0">
                        <a:effectLst/>
                      </a:endParaRPr>
                    </a:p>
                  </a:txBody>
                  <a:tcPr marL="46291" marR="46291" marT="23145" marB="23145"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b="1" dirty="0" err="1">
                          <a:effectLst/>
                        </a:rPr>
                        <a:t>sojuU</a:t>
                      </a:r>
                      <a:endParaRPr lang="en-US" sz="1000" b="1" dirty="0">
                        <a:effectLst/>
                      </a:endParaRPr>
                    </a:p>
                  </a:txBody>
                  <a:tcPr marL="46291" marR="46291" marT="23145" marB="23145"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12038145"/>
                  </a:ext>
                </a:extLst>
              </a:tr>
              <a:tr h="233892">
                <a:tc>
                  <a:txBody>
                    <a:bodyPr/>
                    <a:lstStyle/>
                    <a:p>
                      <a:pPr algn="r" fontAlgn="ctr"/>
                      <a:r>
                        <a:rPr lang="en-US" sz="1000" b="1" dirty="0">
                          <a:effectLst/>
                        </a:rPr>
                        <a:t>Bar 131</a:t>
                      </a:r>
                    </a:p>
                  </a:txBody>
                  <a:tcPr marL="46291" marR="46291" marT="23145" marB="23145"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altLang="ko-KR" sz="1000">
                          <a:effectLst/>
                        </a:rPr>
                        <a:t>10947900</a:t>
                      </a:r>
                    </a:p>
                  </a:txBody>
                  <a:tcPr marL="46291" marR="46291" marT="23145" marB="23145"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altLang="ko-KR" sz="1000">
                          <a:effectLst/>
                        </a:rPr>
                        <a:t>2384500</a:t>
                      </a:r>
                    </a:p>
                  </a:txBody>
                  <a:tcPr marL="46291" marR="46291" marT="23145" marB="23145"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altLang="ko-KR" sz="1000">
                          <a:effectLst/>
                        </a:rPr>
                        <a:t>548</a:t>
                      </a:r>
                    </a:p>
                  </a:txBody>
                  <a:tcPr marL="46291" marR="46291" marT="23145" marB="23145"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altLang="ko-KR" sz="1000" dirty="0">
                          <a:effectLst/>
                        </a:rPr>
                        <a:t>0</a:t>
                      </a:r>
                    </a:p>
                  </a:txBody>
                  <a:tcPr marL="46291" marR="46291" marT="23145" marB="23145"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altLang="ko-KR" sz="1000" dirty="0">
                          <a:effectLst/>
                        </a:rPr>
                        <a:t>0</a:t>
                      </a:r>
                    </a:p>
                  </a:txBody>
                  <a:tcPr marL="46291" marR="46291" marT="23145" marB="23145"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extLst>
                  <a:ext uri="{0D108BD9-81ED-4DB2-BD59-A6C34878D82A}">
                    <a16:rowId xmlns:a16="http://schemas.microsoft.com/office/drawing/2014/main" val="3865065538"/>
                  </a:ext>
                </a:extLst>
              </a:tr>
              <a:tr h="233892">
                <a:tc>
                  <a:txBody>
                    <a:bodyPr/>
                    <a:lstStyle/>
                    <a:p>
                      <a:pPr algn="r" fontAlgn="ctr"/>
                      <a:r>
                        <a:rPr lang="en-US" sz="1000" b="1">
                          <a:effectLst/>
                        </a:rPr>
                        <a:t>Bar 145</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a:effectLst/>
                        </a:rPr>
                        <a:t>16508000</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dirty="0">
                          <a:effectLst/>
                        </a:rPr>
                        <a:t>2696000</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a:effectLst/>
                        </a:rPr>
                        <a:t>670</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a:effectLst/>
                        </a:rPr>
                        <a:t>0</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dirty="0">
                          <a:effectLst/>
                        </a:rPr>
                        <a:t>0</a:t>
                      </a:r>
                    </a:p>
                  </a:txBody>
                  <a:tcPr marL="46291" marR="46291" marT="23145" marB="23145" anchor="ctr">
                    <a:lnL>
                      <a:noFill/>
                    </a:lnL>
                    <a:lnR>
                      <a:noFill/>
                    </a:lnR>
                    <a:lnT>
                      <a:noFill/>
                    </a:lnT>
                    <a:lnB>
                      <a:noFill/>
                    </a:lnB>
                    <a:solidFill>
                      <a:srgbClr val="FFFFFF"/>
                    </a:solidFill>
                  </a:tcPr>
                </a:tc>
                <a:extLst>
                  <a:ext uri="{0D108BD9-81ED-4DB2-BD59-A6C34878D82A}">
                    <a16:rowId xmlns:a16="http://schemas.microsoft.com/office/drawing/2014/main" val="1945885565"/>
                  </a:ext>
                </a:extLst>
              </a:tr>
              <a:tr h="287867">
                <a:tc>
                  <a:txBody>
                    <a:bodyPr/>
                    <a:lstStyle/>
                    <a:p>
                      <a:pPr algn="r" fontAlgn="ctr"/>
                      <a:r>
                        <a:rPr lang="en-US" sz="1000" b="1" dirty="0">
                          <a:effectLst/>
                        </a:rPr>
                        <a:t>Bar 2</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a:effectLst/>
                        </a:rPr>
                        <a:t>981541700</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a:effectLst/>
                        </a:rPr>
                        <a:t>173039900</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a:effectLst/>
                        </a:rPr>
                        <a:t>26144</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dirty="0">
                          <a:effectLst/>
                        </a:rPr>
                        <a:t>0</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dirty="0">
                          <a:effectLst/>
                        </a:rPr>
                        <a:t>0</a:t>
                      </a:r>
                    </a:p>
                  </a:txBody>
                  <a:tcPr marL="46291" marR="46291" marT="23145" marB="23145" anchor="ctr">
                    <a:lnL>
                      <a:noFill/>
                    </a:lnL>
                    <a:lnR>
                      <a:noFill/>
                    </a:lnR>
                    <a:lnT>
                      <a:noFill/>
                    </a:lnT>
                    <a:lnB>
                      <a:noFill/>
                    </a:lnB>
                    <a:solidFill>
                      <a:srgbClr val="F5F5F5"/>
                    </a:solidFill>
                  </a:tcPr>
                </a:tc>
                <a:extLst>
                  <a:ext uri="{0D108BD9-81ED-4DB2-BD59-A6C34878D82A}">
                    <a16:rowId xmlns:a16="http://schemas.microsoft.com/office/drawing/2014/main" val="1052438953"/>
                  </a:ext>
                </a:extLst>
              </a:tr>
              <a:tr h="233892">
                <a:tc>
                  <a:txBody>
                    <a:bodyPr/>
                    <a:lstStyle/>
                    <a:p>
                      <a:pPr algn="r" fontAlgn="ctr"/>
                      <a:r>
                        <a:rPr lang="en-US" sz="1000" b="1">
                          <a:effectLst/>
                        </a:rPr>
                        <a:t>Bar 93</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a:effectLst/>
                        </a:rPr>
                        <a:t>47318500</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a:effectLst/>
                        </a:rPr>
                        <a:t>24366500</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a:effectLst/>
                        </a:rPr>
                        <a:t>3652</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a:effectLst/>
                        </a:rPr>
                        <a:t>0</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dirty="0">
                          <a:effectLst/>
                        </a:rPr>
                        <a:t>0</a:t>
                      </a:r>
                    </a:p>
                  </a:txBody>
                  <a:tcPr marL="46291" marR="46291" marT="23145" marB="23145" anchor="ctr">
                    <a:lnL>
                      <a:noFill/>
                    </a:lnL>
                    <a:lnR>
                      <a:noFill/>
                    </a:lnR>
                    <a:lnT>
                      <a:noFill/>
                    </a:lnT>
                    <a:lnB>
                      <a:noFill/>
                    </a:lnB>
                    <a:solidFill>
                      <a:srgbClr val="FFFFFF"/>
                    </a:solidFill>
                  </a:tcPr>
                </a:tc>
                <a:extLst>
                  <a:ext uri="{0D108BD9-81ED-4DB2-BD59-A6C34878D82A}">
                    <a16:rowId xmlns:a16="http://schemas.microsoft.com/office/drawing/2014/main" val="1722060064"/>
                  </a:ext>
                </a:extLst>
              </a:tr>
              <a:tr h="233892">
                <a:tc>
                  <a:txBody>
                    <a:bodyPr/>
                    <a:lstStyle/>
                    <a:p>
                      <a:pPr algn="r" fontAlgn="ctr"/>
                      <a:r>
                        <a:rPr lang="en-US" sz="1000" b="1">
                          <a:effectLst/>
                        </a:rPr>
                        <a:t>Bar 23</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dirty="0">
                          <a:effectLst/>
                        </a:rPr>
                        <a:t>93985355</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a:effectLst/>
                        </a:rPr>
                        <a:t>20195544</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dirty="0">
                          <a:effectLst/>
                        </a:rPr>
                        <a:t>3729</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dirty="0">
                          <a:effectLst/>
                        </a:rPr>
                        <a:t>0</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dirty="0">
                          <a:effectLst/>
                        </a:rPr>
                        <a:t>0</a:t>
                      </a:r>
                    </a:p>
                  </a:txBody>
                  <a:tcPr marL="46291" marR="46291" marT="23145" marB="23145" anchor="ctr">
                    <a:lnL>
                      <a:noFill/>
                    </a:lnL>
                    <a:lnR>
                      <a:noFill/>
                    </a:lnR>
                    <a:lnT>
                      <a:noFill/>
                    </a:lnT>
                    <a:lnB>
                      <a:noFill/>
                    </a:lnB>
                    <a:solidFill>
                      <a:srgbClr val="F5F5F5"/>
                    </a:solidFill>
                  </a:tcPr>
                </a:tc>
                <a:extLst>
                  <a:ext uri="{0D108BD9-81ED-4DB2-BD59-A6C34878D82A}">
                    <a16:rowId xmlns:a16="http://schemas.microsoft.com/office/drawing/2014/main" val="3260455766"/>
                  </a:ext>
                </a:extLst>
              </a:tr>
            </a:tbl>
          </a:graphicData>
        </a:graphic>
      </p:graphicFrame>
      <p:sp>
        <p:nvSpPr>
          <p:cNvPr id="7" name="사각형: 둥근 모서리 6">
            <a:extLst>
              <a:ext uri="{FF2B5EF4-FFF2-40B4-BE49-F238E27FC236}">
                <a16:creationId xmlns:a16="http://schemas.microsoft.com/office/drawing/2014/main" id="{017EB3DB-39A4-4224-AF6A-99AFDC6C76A0}"/>
              </a:ext>
            </a:extLst>
          </p:cNvPr>
          <p:cNvSpPr/>
          <p:nvPr/>
        </p:nvSpPr>
        <p:spPr>
          <a:xfrm>
            <a:off x="3694076" y="3722274"/>
            <a:ext cx="1143000" cy="1611552"/>
          </a:xfrm>
          <a:prstGeom prst="round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D188973C-F06D-44E7-9D2B-5541554B2111}"/>
              </a:ext>
            </a:extLst>
          </p:cNvPr>
          <p:cNvSpPr txBox="1"/>
          <p:nvPr/>
        </p:nvSpPr>
        <p:spPr>
          <a:xfrm>
            <a:off x="3562368" y="5371926"/>
            <a:ext cx="1274708" cy="246221"/>
          </a:xfrm>
          <a:prstGeom prst="rect">
            <a:avLst/>
          </a:prstGeom>
          <a:noFill/>
        </p:spPr>
        <p:txBody>
          <a:bodyPr wrap="none" rtlCol="0">
            <a:spAutoFit/>
          </a:bodyPr>
          <a:lstStyle/>
          <a:p>
            <a:r>
              <a:rPr lang="en-US" altLang="ko-KR" sz="1000" dirty="0"/>
              <a:t>“Bars without Soju”</a:t>
            </a:r>
            <a:endParaRPr lang="ko-KR" altLang="en-US" sz="1000" dirty="0"/>
          </a:p>
        </p:txBody>
      </p:sp>
      <p:graphicFrame>
        <p:nvGraphicFramePr>
          <p:cNvPr id="10" name="표 9">
            <a:extLst>
              <a:ext uri="{FF2B5EF4-FFF2-40B4-BE49-F238E27FC236}">
                <a16:creationId xmlns:a16="http://schemas.microsoft.com/office/drawing/2014/main" id="{ED8840A1-21B3-4341-A195-07A844848878}"/>
              </a:ext>
            </a:extLst>
          </p:cNvPr>
          <p:cNvGraphicFramePr>
            <a:graphicFrameLocks noGrp="1"/>
          </p:cNvGraphicFramePr>
          <p:nvPr>
            <p:extLst>
              <p:ext uri="{D42A27DB-BD31-4B8C-83A1-F6EECF244321}">
                <p14:modId xmlns:p14="http://schemas.microsoft.com/office/powerpoint/2010/main" val="1791831359"/>
              </p:ext>
            </p:extLst>
          </p:nvPr>
        </p:nvGraphicFramePr>
        <p:xfrm>
          <a:off x="6695938" y="3837753"/>
          <a:ext cx="4585592" cy="1459045"/>
        </p:xfrm>
        <a:graphic>
          <a:graphicData uri="http://schemas.openxmlformats.org/drawingml/2006/table">
            <a:tbl>
              <a:tblPr/>
              <a:tblGrid>
                <a:gridCol w="498118">
                  <a:extLst>
                    <a:ext uri="{9D8B030D-6E8A-4147-A177-3AD203B41FA5}">
                      <a16:colId xmlns:a16="http://schemas.microsoft.com/office/drawing/2014/main" val="3563761781"/>
                    </a:ext>
                  </a:extLst>
                </a:gridCol>
                <a:gridCol w="972484">
                  <a:extLst>
                    <a:ext uri="{9D8B030D-6E8A-4147-A177-3AD203B41FA5}">
                      <a16:colId xmlns:a16="http://schemas.microsoft.com/office/drawing/2014/main" val="3195022376"/>
                    </a:ext>
                  </a:extLst>
                </a:gridCol>
                <a:gridCol w="776119">
                  <a:extLst>
                    <a:ext uri="{9D8B030D-6E8A-4147-A177-3AD203B41FA5}">
                      <a16:colId xmlns:a16="http://schemas.microsoft.com/office/drawing/2014/main" val="2494336739"/>
                    </a:ext>
                  </a:extLst>
                </a:gridCol>
                <a:gridCol w="676833">
                  <a:extLst>
                    <a:ext uri="{9D8B030D-6E8A-4147-A177-3AD203B41FA5}">
                      <a16:colId xmlns:a16="http://schemas.microsoft.com/office/drawing/2014/main" val="446282648"/>
                    </a:ext>
                  </a:extLst>
                </a:gridCol>
                <a:gridCol w="551071">
                  <a:extLst>
                    <a:ext uri="{9D8B030D-6E8A-4147-A177-3AD203B41FA5}">
                      <a16:colId xmlns:a16="http://schemas.microsoft.com/office/drawing/2014/main" val="1055044693"/>
                    </a:ext>
                  </a:extLst>
                </a:gridCol>
                <a:gridCol w="577547">
                  <a:extLst>
                    <a:ext uri="{9D8B030D-6E8A-4147-A177-3AD203B41FA5}">
                      <a16:colId xmlns:a16="http://schemas.microsoft.com/office/drawing/2014/main" val="431795144"/>
                    </a:ext>
                  </a:extLst>
                </a:gridCol>
                <a:gridCol w="533420">
                  <a:extLst>
                    <a:ext uri="{9D8B030D-6E8A-4147-A177-3AD203B41FA5}">
                      <a16:colId xmlns:a16="http://schemas.microsoft.com/office/drawing/2014/main" val="1697038676"/>
                    </a:ext>
                  </a:extLst>
                </a:gridCol>
              </a:tblGrid>
              <a:tr h="221891">
                <a:tc>
                  <a:txBody>
                    <a:bodyPr/>
                    <a:lstStyle/>
                    <a:p>
                      <a:pPr algn="r" fontAlgn="ctr"/>
                      <a:endParaRPr lang="en-US" sz="1000" b="1" dirty="0">
                        <a:effectLst/>
                      </a:endParaRPr>
                    </a:p>
                  </a:txBody>
                  <a:tcPr marL="13307" marR="13307" marT="6653" marB="665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en-US" sz="1000" b="1" dirty="0">
                          <a:effectLst/>
                        </a:rPr>
                        <a:t>date</a:t>
                      </a:r>
                    </a:p>
                  </a:txBody>
                  <a:tcPr marL="13307" marR="13307" marT="6653" marB="665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en-US" sz="1000" b="1" dirty="0" err="1">
                          <a:effectLst/>
                        </a:rPr>
                        <a:t>totalR</a:t>
                      </a:r>
                      <a:endParaRPr lang="en-US" sz="1000" b="1" dirty="0">
                        <a:effectLst/>
                      </a:endParaRPr>
                    </a:p>
                  </a:txBody>
                  <a:tcPr marL="13307" marR="13307" marT="6653" marB="665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en-US" sz="1000" b="1" dirty="0" err="1">
                          <a:effectLst/>
                        </a:rPr>
                        <a:t>beerR</a:t>
                      </a:r>
                      <a:endParaRPr lang="en-US" sz="1000" b="1" dirty="0">
                        <a:effectLst/>
                      </a:endParaRPr>
                    </a:p>
                  </a:txBody>
                  <a:tcPr marL="13307" marR="13307" marT="6653" marB="665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en-US" sz="1000" b="1" dirty="0" err="1">
                          <a:effectLst/>
                        </a:rPr>
                        <a:t>beerU</a:t>
                      </a:r>
                      <a:endParaRPr lang="en-US" sz="1000" b="1" dirty="0">
                        <a:effectLst/>
                      </a:endParaRPr>
                    </a:p>
                  </a:txBody>
                  <a:tcPr marL="13307" marR="13307" marT="6653" marB="665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en-US" sz="1000" b="1" dirty="0" err="1">
                          <a:effectLst/>
                        </a:rPr>
                        <a:t>sojuR</a:t>
                      </a:r>
                      <a:endParaRPr lang="en-US" sz="1000" b="1" dirty="0">
                        <a:effectLst/>
                      </a:endParaRPr>
                    </a:p>
                  </a:txBody>
                  <a:tcPr marL="13307" marR="13307" marT="6653" marB="665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en-US" sz="1000" b="1" dirty="0" err="1">
                          <a:effectLst/>
                        </a:rPr>
                        <a:t>sojuU</a:t>
                      </a:r>
                      <a:endParaRPr lang="en-US" sz="1000" b="1" dirty="0">
                        <a:effectLst/>
                      </a:endParaRPr>
                    </a:p>
                  </a:txBody>
                  <a:tcPr marL="13307" marR="13307" marT="6653" marB="6653"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9635945"/>
                  </a:ext>
                </a:extLst>
              </a:tr>
              <a:tr h="265508">
                <a:tc>
                  <a:txBody>
                    <a:bodyPr/>
                    <a:lstStyle/>
                    <a:p>
                      <a:pPr algn="r" fontAlgn="ctr"/>
                      <a:r>
                        <a:rPr lang="en-US" sz="1000" b="1" dirty="0">
                          <a:effectLst/>
                        </a:rPr>
                        <a:t>Bar 1</a:t>
                      </a:r>
                    </a:p>
                  </a:txBody>
                  <a:tcPr marL="13307" marR="13307" marT="6653" marB="665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r" fontAlgn="ctr"/>
                      <a:r>
                        <a:rPr lang="en-US" altLang="ko-KR" sz="1000">
                          <a:effectLst/>
                        </a:rPr>
                        <a:t>2017-07-14</a:t>
                      </a:r>
                    </a:p>
                  </a:txBody>
                  <a:tcPr marL="13307" marR="13307" marT="6653" marB="665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r" fontAlgn="ctr"/>
                      <a:r>
                        <a:rPr lang="en-US" altLang="ko-KR" sz="1000">
                          <a:effectLst/>
                        </a:rPr>
                        <a:t>1129000</a:t>
                      </a:r>
                    </a:p>
                  </a:txBody>
                  <a:tcPr marL="13307" marR="13307" marT="6653" marB="665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r" fontAlgn="ctr"/>
                      <a:r>
                        <a:rPr lang="en-US" altLang="ko-KR" sz="1000">
                          <a:effectLst/>
                        </a:rPr>
                        <a:t>194500</a:t>
                      </a:r>
                    </a:p>
                  </a:txBody>
                  <a:tcPr marL="13307" marR="13307" marT="6653" marB="665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r" fontAlgn="ctr"/>
                      <a:r>
                        <a:rPr lang="en-US" altLang="ko-KR" sz="1000">
                          <a:effectLst/>
                        </a:rPr>
                        <a:t>29</a:t>
                      </a:r>
                    </a:p>
                  </a:txBody>
                  <a:tcPr marL="13307" marR="13307" marT="6653" marB="665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r" fontAlgn="ctr"/>
                      <a:r>
                        <a:rPr lang="en-US" altLang="ko-KR" sz="1000">
                          <a:effectLst/>
                        </a:rPr>
                        <a:t>31500</a:t>
                      </a:r>
                    </a:p>
                  </a:txBody>
                  <a:tcPr marL="13307" marR="13307" marT="6653" marB="665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r" fontAlgn="ctr"/>
                      <a:r>
                        <a:rPr lang="en-US" altLang="ko-KR" sz="1000" dirty="0">
                          <a:effectLst/>
                        </a:rPr>
                        <a:t>5</a:t>
                      </a:r>
                    </a:p>
                  </a:txBody>
                  <a:tcPr marL="13307" marR="13307" marT="6653" marB="665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625689928"/>
                  </a:ext>
                </a:extLst>
              </a:tr>
              <a:tr h="265508">
                <a:tc>
                  <a:txBody>
                    <a:bodyPr/>
                    <a:lstStyle/>
                    <a:p>
                      <a:pPr algn="r" fontAlgn="ctr"/>
                      <a:r>
                        <a:rPr lang="en-US" sz="1000" b="1" dirty="0">
                          <a:effectLst/>
                        </a:rPr>
                        <a:t>Bar 1</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2017-07-15</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938000</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146500</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dirty="0">
                          <a:effectLst/>
                        </a:rPr>
                        <a:t>29</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22500</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4</a:t>
                      </a:r>
                    </a:p>
                  </a:txBody>
                  <a:tcPr marL="13307" marR="13307" marT="6653" marB="6653" anchor="ctr">
                    <a:lnL>
                      <a:noFill/>
                    </a:lnL>
                    <a:lnR>
                      <a:noFill/>
                    </a:lnR>
                    <a:lnT>
                      <a:noFill/>
                    </a:lnT>
                    <a:lnB>
                      <a:noFill/>
                    </a:lnB>
                    <a:solidFill>
                      <a:srgbClr val="F5F5F5"/>
                    </a:solidFill>
                  </a:tcPr>
                </a:tc>
                <a:extLst>
                  <a:ext uri="{0D108BD9-81ED-4DB2-BD59-A6C34878D82A}">
                    <a16:rowId xmlns:a16="http://schemas.microsoft.com/office/drawing/2014/main" val="3418118892"/>
                  </a:ext>
                </a:extLst>
              </a:tr>
              <a:tr h="265508">
                <a:tc>
                  <a:txBody>
                    <a:bodyPr/>
                    <a:lstStyle/>
                    <a:p>
                      <a:pPr algn="r" fontAlgn="ctr"/>
                      <a:r>
                        <a:rPr lang="en-US" sz="1000" b="1" dirty="0">
                          <a:effectLst/>
                        </a:rPr>
                        <a:t>Bar 1</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2017-07-16</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225900</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62500</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dirty="0">
                          <a:effectLst/>
                        </a:rPr>
                        <a:t>11</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10000</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2</a:t>
                      </a:r>
                    </a:p>
                  </a:txBody>
                  <a:tcPr marL="13307" marR="13307" marT="6653" marB="6653" anchor="ctr">
                    <a:lnL>
                      <a:noFill/>
                    </a:lnL>
                    <a:lnR>
                      <a:noFill/>
                    </a:lnR>
                    <a:lnT>
                      <a:noFill/>
                    </a:lnT>
                    <a:lnB>
                      <a:noFill/>
                    </a:lnB>
                    <a:solidFill>
                      <a:srgbClr val="FFFFFF"/>
                    </a:solidFill>
                  </a:tcPr>
                </a:tc>
                <a:extLst>
                  <a:ext uri="{0D108BD9-81ED-4DB2-BD59-A6C34878D82A}">
                    <a16:rowId xmlns:a16="http://schemas.microsoft.com/office/drawing/2014/main" val="532259286"/>
                  </a:ext>
                </a:extLst>
              </a:tr>
              <a:tr h="265508">
                <a:tc>
                  <a:txBody>
                    <a:bodyPr/>
                    <a:lstStyle/>
                    <a:p>
                      <a:pPr algn="r" fontAlgn="ctr"/>
                      <a:r>
                        <a:rPr lang="en-US" sz="1000" b="1" dirty="0">
                          <a:effectLst/>
                        </a:rPr>
                        <a:t>Bar 1</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2017-07-17</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182300</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25000</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3</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0</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0</a:t>
                      </a:r>
                    </a:p>
                  </a:txBody>
                  <a:tcPr marL="13307" marR="13307" marT="6653" marB="6653" anchor="ctr">
                    <a:lnL>
                      <a:noFill/>
                    </a:lnL>
                    <a:lnR>
                      <a:noFill/>
                    </a:lnR>
                    <a:lnT>
                      <a:noFill/>
                    </a:lnT>
                    <a:lnB>
                      <a:noFill/>
                    </a:lnB>
                    <a:solidFill>
                      <a:srgbClr val="F5F5F5"/>
                    </a:solidFill>
                  </a:tcPr>
                </a:tc>
                <a:extLst>
                  <a:ext uri="{0D108BD9-81ED-4DB2-BD59-A6C34878D82A}">
                    <a16:rowId xmlns:a16="http://schemas.microsoft.com/office/drawing/2014/main" val="2980749142"/>
                  </a:ext>
                </a:extLst>
              </a:tr>
              <a:tr h="175122">
                <a:tc>
                  <a:txBody>
                    <a:bodyPr/>
                    <a:lstStyle/>
                    <a:p>
                      <a:pPr algn="r" fontAlgn="ctr"/>
                      <a:r>
                        <a:rPr lang="en-US" sz="1000" b="1" dirty="0">
                          <a:effectLst/>
                        </a:rPr>
                        <a:t>Bar 1</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2017-07-18</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664800</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dirty="0">
                          <a:effectLst/>
                        </a:rPr>
                        <a:t>153000</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34</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18000</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dirty="0">
                          <a:effectLst/>
                        </a:rPr>
                        <a:t>2</a:t>
                      </a:r>
                    </a:p>
                  </a:txBody>
                  <a:tcPr marL="13307" marR="13307" marT="6653" marB="6653" anchor="ctr">
                    <a:lnL>
                      <a:noFill/>
                    </a:lnL>
                    <a:lnR>
                      <a:noFill/>
                    </a:lnR>
                    <a:lnT>
                      <a:noFill/>
                    </a:lnT>
                    <a:lnB>
                      <a:noFill/>
                    </a:lnB>
                    <a:solidFill>
                      <a:srgbClr val="FFFFFF"/>
                    </a:solidFill>
                  </a:tcPr>
                </a:tc>
                <a:extLst>
                  <a:ext uri="{0D108BD9-81ED-4DB2-BD59-A6C34878D82A}">
                    <a16:rowId xmlns:a16="http://schemas.microsoft.com/office/drawing/2014/main" val="3905164173"/>
                  </a:ext>
                </a:extLst>
              </a:tr>
            </a:tbl>
          </a:graphicData>
        </a:graphic>
      </p:graphicFrame>
      <p:sp>
        <p:nvSpPr>
          <p:cNvPr id="20" name="사각형: 둥근 모서리 19">
            <a:extLst>
              <a:ext uri="{FF2B5EF4-FFF2-40B4-BE49-F238E27FC236}">
                <a16:creationId xmlns:a16="http://schemas.microsoft.com/office/drawing/2014/main" id="{027A0D44-6435-480E-BAF9-24602FC53310}"/>
              </a:ext>
            </a:extLst>
          </p:cNvPr>
          <p:cNvSpPr/>
          <p:nvPr/>
        </p:nvSpPr>
        <p:spPr>
          <a:xfrm>
            <a:off x="10233536" y="4848224"/>
            <a:ext cx="1143000" cy="304801"/>
          </a:xfrm>
          <a:prstGeom prst="round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532190D7-80CE-4851-B394-ADE812C32AF9}"/>
              </a:ext>
            </a:extLst>
          </p:cNvPr>
          <p:cNvSpPr txBox="1"/>
          <p:nvPr/>
        </p:nvSpPr>
        <p:spPr>
          <a:xfrm>
            <a:off x="9997053" y="5371926"/>
            <a:ext cx="1542410" cy="246221"/>
          </a:xfrm>
          <a:prstGeom prst="rect">
            <a:avLst/>
          </a:prstGeom>
          <a:noFill/>
        </p:spPr>
        <p:txBody>
          <a:bodyPr wrap="none" rtlCol="0">
            <a:spAutoFit/>
          </a:bodyPr>
          <a:lstStyle/>
          <a:p>
            <a:r>
              <a:rPr lang="en-US" altLang="ko-KR" sz="1000" dirty="0"/>
              <a:t>“Bars trying to sell Soju”</a:t>
            </a:r>
            <a:endParaRPr lang="ko-KR" altLang="en-US" sz="1000" dirty="0"/>
          </a:p>
        </p:txBody>
      </p:sp>
      <p:sp>
        <p:nvSpPr>
          <p:cNvPr id="22" name="직사각형 21">
            <a:extLst>
              <a:ext uri="{FF2B5EF4-FFF2-40B4-BE49-F238E27FC236}">
                <a16:creationId xmlns:a16="http://schemas.microsoft.com/office/drawing/2014/main" id="{676061FB-6B3B-4FC3-852D-4148C07A9E9D}"/>
              </a:ext>
            </a:extLst>
          </p:cNvPr>
          <p:cNvSpPr/>
          <p:nvPr/>
        </p:nvSpPr>
        <p:spPr>
          <a:xfrm>
            <a:off x="302813" y="5693274"/>
            <a:ext cx="11586375" cy="1088526"/>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	There is no need for data that does not explain the relationship between beer and Soju. Such observations must be removed as they will likely </a:t>
            </a:r>
            <a:br>
              <a:rPr lang="en-US" altLang="ko-KR" sz="1400" dirty="0">
                <a:solidFill>
                  <a:schemeClr val="tx1"/>
                </a:solidFill>
              </a:rPr>
            </a:br>
            <a:r>
              <a:rPr lang="en-US" altLang="ko-KR" sz="1400" dirty="0">
                <a:solidFill>
                  <a:schemeClr val="tx1"/>
                </a:solidFill>
              </a:rPr>
              <a:t>	to tell different story.</a:t>
            </a:r>
          </a:p>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The kind of data to be omitted can be defined as “the data from bars with zero sales of soju throughout the entire observation period.”</a:t>
            </a:r>
          </a:p>
        </p:txBody>
      </p:sp>
    </p:spTree>
    <p:extLst>
      <p:ext uri="{BB962C8B-B14F-4D97-AF65-F5344CB8AC3E}">
        <p14:creationId xmlns:p14="http://schemas.microsoft.com/office/powerpoint/2010/main" val="1723064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Preprocessing</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12236042" cy="646331"/>
          </a:xfrm>
          <a:prstGeom prst="rect">
            <a:avLst/>
          </a:prstGeom>
          <a:noFill/>
        </p:spPr>
        <p:txBody>
          <a:bodyPr wrap="none" rtlCol="0">
            <a:spAutoFit/>
          </a:bodyPr>
          <a:lstStyle/>
          <a:p>
            <a:r>
              <a:rPr lang="en-US" altLang="ko-KR" dirty="0"/>
              <a:t>There are values impossible to explain. The values may indicate right record, but cannot be explained from the dataset</a:t>
            </a:r>
            <a:br>
              <a:rPr lang="en-US" altLang="ko-KR" dirty="0"/>
            </a:br>
            <a:r>
              <a:rPr lang="en-US" altLang="ko-KR" dirty="0"/>
              <a:t>and mislead without new features to explain. (i.e. beer selling at over $40/unit when the average is under $5 )</a:t>
            </a:r>
          </a:p>
        </p:txBody>
      </p:sp>
      <p:graphicFrame>
        <p:nvGraphicFramePr>
          <p:cNvPr id="3" name="표 2">
            <a:extLst>
              <a:ext uri="{FF2B5EF4-FFF2-40B4-BE49-F238E27FC236}">
                <a16:creationId xmlns:a16="http://schemas.microsoft.com/office/drawing/2014/main" id="{262F4E19-1D40-40D2-AF86-7282334E73E9}"/>
              </a:ext>
            </a:extLst>
          </p:cNvPr>
          <p:cNvGraphicFramePr>
            <a:graphicFrameLocks noGrp="1"/>
          </p:cNvGraphicFramePr>
          <p:nvPr>
            <p:extLst>
              <p:ext uri="{D42A27DB-BD31-4B8C-83A1-F6EECF244321}">
                <p14:modId xmlns:p14="http://schemas.microsoft.com/office/powerpoint/2010/main" val="3455218970"/>
              </p:ext>
            </p:extLst>
          </p:nvPr>
        </p:nvGraphicFramePr>
        <p:xfrm>
          <a:off x="872244" y="2600325"/>
          <a:ext cx="4218522" cy="2359515"/>
        </p:xfrm>
        <a:graphic>
          <a:graphicData uri="http://schemas.openxmlformats.org/drawingml/2006/table">
            <a:tbl>
              <a:tblPr/>
              <a:tblGrid>
                <a:gridCol w="438021">
                  <a:extLst>
                    <a:ext uri="{9D8B030D-6E8A-4147-A177-3AD203B41FA5}">
                      <a16:colId xmlns:a16="http://schemas.microsoft.com/office/drawing/2014/main" val="4053455936"/>
                    </a:ext>
                  </a:extLst>
                </a:gridCol>
                <a:gridCol w="828878">
                  <a:extLst>
                    <a:ext uri="{9D8B030D-6E8A-4147-A177-3AD203B41FA5}">
                      <a16:colId xmlns:a16="http://schemas.microsoft.com/office/drawing/2014/main" val="1690385246"/>
                    </a:ext>
                  </a:extLst>
                </a:gridCol>
                <a:gridCol w="622082">
                  <a:extLst>
                    <a:ext uri="{9D8B030D-6E8A-4147-A177-3AD203B41FA5}">
                      <a16:colId xmlns:a16="http://schemas.microsoft.com/office/drawing/2014/main" val="2093589643"/>
                    </a:ext>
                  </a:extLst>
                </a:gridCol>
                <a:gridCol w="476218">
                  <a:extLst>
                    <a:ext uri="{9D8B030D-6E8A-4147-A177-3AD203B41FA5}">
                      <a16:colId xmlns:a16="http://schemas.microsoft.com/office/drawing/2014/main" val="2640325571"/>
                    </a:ext>
                  </a:extLst>
                </a:gridCol>
                <a:gridCol w="592540">
                  <a:extLst>
                    <a:ext uri="{9D8B030D-6E8A-4147-A177-3AD203B41FA5}">
                      <a16:colId xmlns:a16="http://schemas.microsoft.com/office/drawing/2014/main" val="3526522968"/>
                    </a:ext>
                  </a:extLst>
                </a:gridCol>
                <a:gridCol w="596233">
                  <a:extLst>
                    <a:ext uri="{9D8B030D-6E8A-4147-A177-3AD203B41FA5}">
                      <a16:colId xmlns:a16="http://schemas.microsoft.com/office/drawing/2014/main" val="1459828520"/>
                    </a:ext>
                  </a:extLst>
                </a:gridCol>
                <a:gridCol w="664550">
                  <a:extLst>
                    <a:ext uri="{9D8B030D-6E8A-4147-A177-3AD203B41FA5}">
                      <a16:colId xmlns:a16="http://schemas.microsoft.com/office/drawing/2014/main" val="4080593663"/>
                    </a:ext>
                  </a:extLst>
                </a:gridCol>
              </a:tblGrid>
              <a:tr h="317139">
                <a:tc>
                  <a:txBody>
                    <a:bodyPr/>
                    <a:lstStyle/>
                    <a:p>
                      <a:pPr algn="r" fontAlgn="ctr"/>
                      <a:endParaRPr lang="en-US" sz="1000" b="1" dirty="0">
                        <a:effectLst/>
                      </a:endParaRPr>
                    </a:p>
                  </a:txBody>
                  <a:tcPr marL="19779" marR="19779" marT="9889" marB="9889" anchor="ctr">
                    <a:lnL>
                      <a:noFill/>
                    </a:lnL>
                    <a:lnR>
                      <a:noFill/>
                    </a:lnR>
                    <a:lnT>
                      <a:noFill/>
                    </a:lnT>
                    <a:lnB>
                      <a:noFill/>
                    </a:lnB>
                    <a:solidFill>
                      <a:srgbClr val="FFFFFF"/>
                    </a:solidFill>
                  </a:tcPr>
                </a:tc>
                <a:tc>
                  <a:txBody>
                    <a:bodyPr/>
                    <a:lstStyle/>
                    <a:p>
                      <a:pPr algn="r" fontAlgn="ctr"/>
                      <a:r>
                        <a:rPr lang="en-US" sz="1000" b="1" dirty="0">
                          <a:effectLst/>
                        </a:rPr>
                        <a:t>date</a:t>
                      </a:r>
                    </a:p>
                  </a:txBody>
                  <a:tcPr marL="19779" marR="19779" marT="9889" marB="9889" anchor="ctr">
                    <a:lnL>
                      <a:noFill/>
                    </a:lnL>
                    <a:lnR>
                      <a:noFill/>
                    </a:lnR>
                    <a:lnT>
                      <a:noFill/>
                    </a:lnT>
                    <a:lnB>
                      <a:noFill/>
                    </a:lnB>
                    <a:solidFill>
                      <a:srgbClr val="FFFFFF"/>
                    </a:solidFill>
                  </a:tcPr>
                </a:tc>
                <a:tc>
                  <a:txBody>
                    <a:bodyPr/>
                    <a:lstStyle/>
                    <a:p>
                      <a:pPr algn="r" fontAlgn="ctr"/>
                      <a:r>
                        <a:rPr lang="en-US" sz="1000" b="1" dirty="0" err="1">
                          <a:effectLst/>
                        </a:rPr>
                        <a:t>beerR</a:t>
                      </a:r>
                      <a:endParaRPr lang="en-US" sz="1000" b="1" dirty="0">
                        <a:effectLst/>
                      </a:endParaRPr>
                    </a:p>
                  </a:txBody>
                  <a:tcPr marL="19779" marR="19779" marT="9889" marB="9889" anchor="ctr">
                    <a:lnL>
                      <a:noFill/>
                    </a:lnL>
                    <a:lnR>
                      <a:noFill/>
                    </a:lnR>
                    <a:lnT>
                      <a:noFill/>
                    </a:lnT>
                    <a:lnB>
                      <a:noFill/>
                    </a:lnB>
                    <a:solidFill>
                      <a:srgbClr val="FFFFFF"/>
                    </a:solidFill>
                  </a:tcPr>
                </a:tc>
                <a:tc>
                  <a:txBody>
                    <a:bodyPr/>
                    <a:lstStyle/>
                    <a:p>
                      <a:pPr algn="r" fontAlgn="ctr"/>
                      <a:r>
                        <a:rPr lang="en-US" sz="1000" b="1" dirty="0" err="1">
                          <a:effectLst/>
                        </a:rPr>
                        <a:t>beerU</a:t>
                      </a:r>
                      <a:endParaRPr lang="en-US" sz="1000" b="1" dirty="0">
                        <a:effectLst/>
                      </a:endParaRPr>
                    </a:p>
                  </a:txBody>
                  <a:tcPr marL="19779" marR="19779" marT="9889" marB="9889" anchor="ctr">
                    <a:lnL>
                      <a:noFill/>
                    </a:lnL>
                    <a:lnR>
                      <a:noFill/>
                    </a:lnR>
                    <a:lnT>
                      <a:noFill/>
                    </a:lnT>
                    <a:lnB>
                      <a:noFill/>
                    </a:lnB>
                    <a:solidFill>
                      <a:srgbClr val="FFFFFF"/>
                    </a:solidFill>
                  </a:tcPr>
                </a:tc>
                <a:tc>
                  <a:txBody>
                    <a:bodyPr/>
                    <a:lstStyle/>
                    <a:p>
                      <a:pPr algn="r" fontAlgn="ctr"/>
                      <a:r>
                        <a:rPr lang="en-US" sz="1000" b="1" dirty="0" err="1">
                          <a:effectLst/>
                        </a:rPr>
                        <a:t>spiritsR</a:t>
                      </a:r>
                      <a:endParaRPr lang="en-US" sz="1000" b="1" dirty="0">
                        <a:effectLst/>
                      </a:endParaRPr>
                    </a:p>
                  </a:txBody>
                  <a:tcPr marL="19779" marR="19779" marT="9889" marB="9889" anchor="ctr">
                    <a:lnL>
                      <a:noFill/>
                    </a:lnL>
                    <a:lnR>
                      <a:noFill/>
                    </a:lnR>
                    <a:lnT>
                      <a:noFill/>
                    </a:lnT>
                    <a:lnB>
                      <a:noFill/>
                    </a:lnB>
                    <a:solidFill>
                      <a:srgbClr val="FFFFFF"/>
                    </a:solidFill>
                  </a:tcPr>
                </a:tc>
                <a:tc>
                  <a:txBody>
                    <a:bodyPr/>
                    <a:lstStyle/>
                    <a:p>
                      <a:pPr algn="r" fontAlgn="ctr"/>
                      <a:r>
                        <a:rPr lang="en-US" sz="1000" b="1" dirty="0" err="1">
                          <a:effectLst/>
                        </a:rPr>
                        <a:t>spiritsU</a:t>
                      </a:r>
                      <a:endParaRPr lang="en-US" sz="1000" b="1" dirty="0">
                        <a:effectLst/>
                      </a:endParaRPr>
                    </a:p>
                  </a:txBody>
                  <a:tcPr marL="19779" marR="19779" marT="9889" marB="9889" anchor="ctr">
                    <a:lnL>
                      <a:noFill/>
                    </a:lnL>
                    <a:lnR>
                      <a:noFill/>
                    </a:lnR>
                    <a:lnT>
                      <a:noFill/>
                    </a:lnT>
                    <a:lnB>
                      <a:noFill/>
                    </a:lnB>
                    <a:solidFill>
                      <a:srgbClr val="FFFFFF"/>
                    </a:solidFill>
                  </a:tcPr>
                </a:tc>
                <a:tc>
                  <a:txBody>
                    <a:bodyPr/>
                    <a:lstStyle/>
                    <a:p>
                      <a:pPr algn="r" fontAlgn="ctr"/>
                      <a:r>
                        <a:rPr lang="en-US" sz="1000" b="1" dirty="0" err="1">
                          <a:effectLst/>
                        </a:rPr>
                        <a:t>foodR</a:t>
                      </a:r>
                      <a:endParaRPr lang="en-US" sz="1000" b="1" dirty="0">
                        <a:effectLst/>
                      </a:endParaRPr>
                    </a:p>
                  </a:txBody>
                  <a:tcPr marL="19779" marR="19779" marT="9889" marB="9889" anchor="ctr">
                    <a:lnL>
                      <a:noFill/>
                    </a:lnL>
                    <a:lnR>
                      <a:noFill/>
                    </a:lnR>
                    <a:lnT>
                      <a:noFill/>
                    </a:lnT>
                    <a:lnB>
                      <a:noFill/>
                    </a:lnB>
                    <a:solidFill>
                      <a:srgbClr val="FFFFFF"/>
                    </a:solidFill>
                  </a:tcPr>
                </a:tc>
                <a:extLst>
                  <a:ext uri="{0D108BD9-81ED-4DB2-BD59-A6C34878D82A}">
                    <a16:rowId xmlns:a16="http://schemas.microsoft.com/office/drawing/2014/main" val="3950710253"/>
                  </a:ext>
                </a:extLst>
              </a:tr>
              <a:tr h="393252">
                <a:tc>
                  <a:txBody>
                    <a:bodyPr/>
                    <a:lstStyle/>
                    <a:p>
                      <a:pPr algn="r" fontAlgn="ctr"/>
                      <a:r>
                        <a:rPr lang="en-US" sz="1000">
                          <a:effectLst/>
                        </a:rPr>
                        <a:t>Bar 3</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a:effectLst/>
                        </a:rPr>
                        <a:t>2017-12-18</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b="1" dirty="0">
                          <a:solidFill>
                            <a:srgbClr val="FF0000"/>
                          </a:solidFill>
                          <a:effectLst/>
                        </a:rPr>
                        <a:t>-151200</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b="1" dirty="0">
                          <a:solidFill>
                            <a:srgbClr val="FF0000"/>
                          </a:solidFill>
                          <a:effectLst/>
                        </a:rPr>
                        <a:t>-23</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dirty="0">
                          <a:effectLst/>
                        </a:rPr>
                        <a:t>210000</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a:effectLst/>
                        </a:rPr>
                        <a:t>53</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a:effectLst/>
                        </a:rPr>
                        <a:t>565500</a:t>
                      </a:r>
                    </a:p>
                  </a:txBody>
                  <a:tcPr marL="19779" marR="19779" marT="9889" marB="9889" anchor="ctr">
                    <a:lnL>
                      <a:noFill/>
                    </a:lnL>
                    <a:lnR>
                      <a:noFill/>
                    </a:lnR>
                    <a:lnT>
                      <a:noFill/>
                    </a:lnT>
                    <a:lnB>
                      <a:noFill/>
                    </a:lnB>
                    <a:solidFill>
                      <a:srgbClr val="F5F5F5"/>
                    </a:solidFill>
                  </a:tcPr>
                </a:tc>
                <a:extLst>
                  <a:ext uri="{0D108BD9-81ED-4DB2-BD59-A6C34878D82A}">
                    <a16:rowId xmlns:a16="http://schemas.microsoft.com/office/drawing/2014/main" val="1872347018"/>
                  </a:ext>
                </a:extLst>
              </a:tr>
              <a:tr h="431310">
                <a:tc>
                  <a:txBody>
                    <a:bodyPr/>
                    <a:lstStyle/>
                    <a:p>
                      <a:pPr algn="r" fontAlgn="ctr"/>
                      <a:r>
                        <a:rPr lang="en-US" sz="1000">
                          <a:effectLst/>
                        </a:rPr>
                        <a:t>Bar 47</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2017-09-06</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111000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15</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b="1" dirty="0">
                          <a:solidFill>
                            <a:srgbClr val="FF0000"/>
                          </a:solidFill>
                          <a:effectLst/>
                        </a:rPr>
                        <a:t>-69000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b="1" dirty="0">
                          <a:solidFill>
                            <a:srgbClr val="FF0000"/>
                          </a:solidFill>
                          <a:effectLst/>
                        </a:rPr>
                        <a:t>-11</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717700</a:t>
                      </a:r>
                    </a:p>
                  </a:txBody>
                  <a:tcPr marL="19779" marR="19779" marT="9889" marB="9889" anchor="ctr">
                    <a:lnL>
                      <a:noFill/>
                    </a:lnL>
                    <a:lnR>
                      <a:noFill/>
                    </a:lnR>
                    <a:lnT>
                      <a:noFill/>
                    </a:lnT>
                    <a:lnB>
                      <a:noFill/>
                    </a:lnB>
                    <a:solidFill>
                      <a:srgbClr val="FFFFFF"/>
                    </a:solidFill>
                  </a:tcPr>
                </a:tc>
                <a:extLst>
                  <a:ext uri="{0D108BD9-81ED-4DB2-BD59-A6C34878D82A}">
                    <a16:rowId xmlns:a16="http://schemas.microsoft.com/office/drawing/2014/main" val="3469399006"/>
                  </a:ext>
                </a:extLst>
              </a:tr>
              <a:tr h="431310">
                <a:tc>
                  <a:txBody>
                    <a:bodyPr/>
                    <a:lstStyle/>
                    <a:p>
                      <a:pPr algn="r" fontAlgn="ctr"/>
                      <a:r>
                        <a:rPr lang="en-US" sz="1000">
                          <a:effectLst/>
                        </a:rPr>
                        <a:t>Bar 50</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dirty="0">
                          <a:effectLst/>
                        </a:rPr>
                        <a:t>2017-11-08</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a:effectLst/>
                        </a:rPr>
                        <a:t>51820</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a:effectLst/>
                        </a:rPr>
                        <a:t>8</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a:effectLst/>
                        </a:rPr>
                        <a:t>0</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b="1" dirty="0">
                          <a:solidFill>
                            <a:srgbClr val="FF0000"/>
                          </a:solidFill>
                          <a:effectLst/>
                        </a:rPr>
                        <a:t>-12</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dirty="0">
                          <a:effectLst/>
                        </a:rPr>
                        <a:t>1991866</a:t>
                      </a:r>
                    </a:p>
                  </a:txBody>
                  <a:tcPr marL="19779" marR="19779" marT="9889" marB="9889" anchor="ctr">
                    <a:lnL>
                      <a:noFill/>
                    </a:lnL>
                    <a:lnR>
                      <a:noFill/>
                    </a:lnR>
                    <a:lnT>
                      <a:noFill/>
                    </a:lnT>
                    <a:lnB>
                      <a:noFill/>
                    </a:lnB>
                    <a:solidFill>
                      <a:srgbClr val="F5F5F5"/>
                    </a:solidFill>
                  </a:tcPr>
                </a:tc>
                <a:extLst>
                  <a:ext uri="{0D108BD9-81ED-4DB2-BD59-A6C34878D82A}">
                    <a16:rowId xmlns:a16="http://schemas.microsoft.com/office/drawing/2014/main" val="1551612516"/>
                  </a:ext>
                </a:extLst>
              </a:tr>
              <a:tr h="469365">
                <a:tc>
                  <a:txBody>
                    <a:bodyPr/>
                    <a:lstStyle/>
                    <a:p>
                      <a:pPr algn="r" fontAlgn="ctr"/>
                      <a:r>
                        <a:rPr lang="en-US" sz="1000">
                          <a:effectLst/>
                        </a:rPr>
                        <a:t>Bar 67</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2017-10-31</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b="1" dirty="0">
                          <a:solidFill>
                            <a:srgbClr val="FF0000"/>
                          </a:solidFill>
                          <a:effectLst/>
                        </a:rPr>
                        <a:t>-65456</a:t>
                      </a:r>
                    </a:p>
                  </a:txBody>
                  <a:tcPr marL="19779" marR="19779" marT="9889" marB="9889" anchor="ctr">
                    <a:lnL>
                      <a:noFill/>
                    </a:lnL>
                    <a:lnR>
                      <a:noFill/>
                    </a:lnR>
                    <a:lnT>
                      <a:noFill/>
                    </a:lnT>
                    <a:lnB>
                      <a:noFill/>
                    </a:lnB>
                    <a:solidFill>
                      <a:srgbClr val="FFFFFF"/>
                    </a:solidFill>
                  </a:tcPr>
                </a:tc>
                <a:extLst>
                  <a:ext uri="{0D108BD9-81ED-4DB2-BD59-A6C34878D82A}">
                    <a16:rowId xmlns:a16="http://schemas.microsoft.com/office/drawing/2014/main" val="587156975"/>
                  </a:ext>
                </a:extLst>
              </a:tr>
              <a:tr h="317139">
                <a:tc>
                  <a:txBody>
                    <a:bodyPr/>
                    <a:lstStyle/>
                    <a:p>
                      <a:pPr algn="r" fontAlgn="ctr"/>
                      <a:r>
                        <a:rPr lang="en-US" sz="1000" dirty="0">
                          <a:effectLst/>
                        </a:rPr>
                        <a:t>Bar 91</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2017-09-25</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dirty="0">
                          <a:effectLst/>
                        </a:rPr>
                        <a:t>327700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46</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b="1" dirty="0">
                          <a:solidFill>
                            <a:srgbClr val="FF0000"/>
                          </a:solidFill>
                          <a:effectLst/>
                        </a:rPr>
                        <a:t>-38500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b="1" dirty="0">
                          <a:solidFill>
                            <a:srgbClr val="FF0000"/>
                          </a:solidFill>
                          <a:effectLst/>
                        </a:rPr>
                        <a:t>-5</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dirty="0">
                          <a:effectLst/>
                        </a:rPr>
                        <a:t>389100</a:t>
                      </a:r>
                    </a:p>
                  </a:txBody>
                  <a:tcPr marL="19779" marR="19779" marT="9889" marB="9889" anchor="ctr">
                    <a:lnL>
                      <a:noFill/>
                    </a:lnL>
                    <a:lnR>
                      <a:noFill/>
                    </a:lnR>
                    <a:lnT>
                      <a:noFill/>
                    </a:lnT>
                    <a:lnB>
                      <a:noFill/>
                    </a:lnB>
                    <a:solidFill>
                      <a:srgbClr val="FFFFFF"/>
                    </a:solidFill>
                  </a:tcPr>
                </a:tc>
                <a:extLst>
                  <a:ext uri="{0D108BD9-81ED-4DB2-BD59-A6C34878D82A}">
                    <a16:rowId xmlns:a16="http://schemas.microsoft.com/office/drawing/2014/main" val="2073295806"/>
                  </a:ext>
                </a:extLst>
              </a:tr>
            </a:tbl>
          </a:graphicData>
        </a:graphic>
      </p:graphicFrame>
      <p:grpSp>
        <p:nvGrpSpPr>
          <p:cNvPr id="8" name="그룹 7">
            <a:extLst>
              <a:ext uri="{FF2B5EF4-FFF2-40B4-BE49-F238E27FC236}">
                <a16:creationId xmlns:a16="http://schemas.microsoft.com/office/drawing/2014/main" id="{EF2655FE-2C23-4F4F-8724-D70240BE2159}"/>
              </a:ext>
            </a:extLst>
          </p:cNvPr>
          <p:cNvGrpSpPr/>
          <p:nvPr/>
        </p:nvGrpSpPr>
        <p:grpSpPr>
          <a:xfrm>
            <a:off x="1038225" y="1970603"/>
            <a:ext cx="3905250" cy="439222"/>
            <a:chOff x="1038225" y="1970603"/>
            <a:chExt cx="3905250" cy="439222"/>
          </a:xfrm>
        </p:grpSpPr>
        <p:sp>
          <p:nvSpPr>
            <p:cNvPr id="4" name="TextBox 3">
              <a:extLst>
                <a:ext uri="{FF2B5EF4-FFF2-40B4-BE49-F238E27FC236}">
                  <a16:creationId xmlns:a16="http://schemas.microsoft.com/office/drawing/2014/main" id="{B78FF0B1-0387-45E3-B68C-9EE08DD503CF}"/>
                </a:ext>
              </a:extLst>
            </p:cNvPr>
            <p:cNvSpPr txBox="1"/>
            <p:nvPr/>
          </p:nvSpPr>
          <p:spPr>
            <a:xfrm>
              <a:off x="2076450" y="1970603"/>
              <a:ext cx="1810111" cy="369332"/>
            </a:xfrm>
            <a:prstGeom prst="rect">
              <a:avLst/>
            </a:prstGeom>
            <a:noFill/>
          </p:spPr>
          <p:txBody>
            <a:bodyPr wrap="none" rtlCol="0">
              <a:spAutoFit/>
            </a:bodyPr>
            <a:lstStyle/>
            <a:p>
              <a:r>
                <a:rPr lang="en-US" altLang="ko-KR" dirty="0"/>
                <a:t>Negative values</a:t>
              </a:r>
              <a:endParaRPr lang="ko-KR" altLang="en-US" dirty="0"/>
            </a:p>
          </p:txBody>
        </p:sp>
        <p:cxnSp>
          <p:nvCxnSpPr>
            <p:cNvPr id="7" name="직선 연결선 6">
              <a:extLst>
                <a:ext uri="{FF2B5EF4-FFF2-40B4-BE49-F238E27FC236}">
                  <a16:creationId xmlns:a16="http://schemas.microsoft.com/office/drawing/2014/main" id="{2B62DD5F-5F19-42F1-BE25-A77943F10244}"/>
                </a:ext>
              </a:extLst>
            </p:cNvPr>
            <p:cNvCxnSpPr/>
            <p:nvPr/>
          </p:nvCxnSpPr>
          <p:spPr>
            <a:xfrm>
              <a:off x="1038225" y="2409825"/>
              <a:ext cx="3905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6FD16ED7-4C23-4237-872B-CFA228AA41E5}"/>
              </a:ext>
            </a:extLst>
          </p:cNvPr>
          <p:cNvSpPr/>
          <p:nvPr/>
        </p:nvSpPr>
        <p:spPr>
          <a:xfrm>
            <a:off x="890736" y="5150339"/>
            <a:ext cx="4200030" cy="1340156"/>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It can have negative sales in real life. (i.e. refund, waste) However, without variables explaining negative sales, it is an impossible value to consider for the analysis. (7 records)</a:t>
            </a:r>
          </a:p>
        </p:txBody>
      </p:sp>
      <p:grpSp>
        <p:nvGrpSpPr>
          <p:cNvPr id="12" name="그룹 11">
            <a:extLst>
              <a:ext uri="{FF2B5EF4-FFF2-40B4-BE49-F238E27FC236}">
                <a16:creationId xmlns:a16="http://schemas.microsoft.com/office/drawing/2014/main" id="{1AF023C8-8731-487D-98B7-9C320CBA689E}"/>
              </a:ext>
            </a:extLst>
          </p:cNvPr>
          <p:cNvGrpSpPr/>
          <p:nvPr/>
        </p:nvGrpSpPr>
        <p:grpSpPr>
          <a:xfrm>
            <a:off x="7263206" y="1970603"/>
            <a:ext cx="3905250" cy="439222"/>
            <a:chOff x="1038225" y="1970603"/>
            <a:chExt cx="3905250" cy="439222"/>
          </a:xfrm>
        </p:grpSpPr>
        <p:sp>
          <p:nvSpPr>
            <p:cNvPr id="13" name="TextBox 12">
              <a:extLst>
                <a:ext uri="{FF2B5EF4-FFF2-40B4-BE49-F238E27FC236}">
                  <a16:creationId xmlns:a16="http://schemas.microsoft.com/office/drawing/2014/main" id="{5AD572A1-542D-422E-B070-FED63D547C86}"/>
                </a:ext>
              </a:extLst>
            </p:cNvPr>
            <p:cNvSpPr txBox="1"/>
            <p:nvPr/>
          </p:nvSpPr>
          <p:spPr>
            <a:xfrm>
              <a:off x="2505075" y="1970603"/>
              <a:ext cx="976549" cy="369332"/>
            </a:xfrm>
            <a:prstGeom prst="rect">
              <a:avLst/>
            </a:prstGeom>
            <a:noFill/>
          </p:spPr>
          <p:txBody>
            <a:bodyPr wrap="none" rtlCol="0">
              <a:spAutoFit/>
            </a:bodyPr>
            <a:lstStyle/>
            <a:p>
              <a:r>
                <a:rPr lang="en-US" altLang="ko-KR" dirty="0"/>
                <a:t>Outliers</a:t>
              </a:r>
              <a:endParaRPr lang="ko-KR" altLang="en-US" dirty="0"/>
            </a:p>
          </p:txBody>
        </p:sp>
        <p:cxnSp>
          <p:nvCxnSpPr>
            <p:cNvPr id="14" name="직선 연결선 13">
              <a:extLst>
                <a:ext uri="{FF2B5EF4-FFF2-40B4-BE49-F238E27FC236}">
                  <a16:creationId xmlns:a16="http://schemas.microsoft.com/office/drawing/2014/main" id="{9A584101-88F9-4DB1-A1CC-D9A27B2EFE72}"/>
                </a:ext>
              </a:extLst>
            </p:cNvPr>
            <p:cNvCxnSpPr/>
            <p:nvPr/>
          </p:nvCxnSpPr>
          <p:spPr>
            <a:xfrm>
              <a:off x="1038225" y="2409825"/>
              <a:ext cx="3905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직사각형 14">
            <a:extLst>
              <a:ext uri="{FF2B5EF4-FFF2-40B4-BE49-F238E27FC236}">
                <a16:creationId xmlns:a16="http://schemas.microsoft.com/office/drawing/2014/main" id="{E9E3D1F0-4B96-4EFD-9213-CF56AB273184}"/>
              </a:ext>
            </a:extLst>
          </p:cNvPr>
          <p:cNvSpPr/>
          <p:nvPr/>
        </p:nvSpPr>
        <p:spPr>
          <a:xfrm>
            <a:off x="6915739" y="5150339"/>
            <a:ext cx="4695236" cy="1340156"/>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There are values way outside normal boundary. In order to detect anomalies, 1) I generated ratio-base derivatives (price), which follows normal distribution, 2) observations with price exceeding 99.7% confidence interval (3 std) are considered as outliers. (593 records)</a:t>
            </a:r>
          </a:p>
        </p:txBody>
      </p:sp>
      <p:pic>
        <p:nvPicPr>
          <p:cNvPr id="17" name="그림 16">
            <a:extLst>
              <a:ext uri="{FF2B5EF4-FFF2-40B4-BE49-F238E27FC236}">
                <a16:creationId xmlns:a16="http://schemas.microsoft.com/office/drawing/2014/main" id="{062DEA51-3B9D-4C0C-B75B-C51DF71AAA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68887" y="2600325"/>
            <a:ext cx="4875198" cy="2394208"/>
          </a:xfrm>
          <a:prstGeom prst="rect">
            <a:avLst/>
          </a:prstGeom>
        </p:spPr>
      </p:pic>
      <p:sp>
        <p:nvSpPr>
          <p:cNvPr id="18" name="사각형: 둥근 모서리 17">
            <a:extLst>
              <a:ext uri="{FF2B5EF4-FFF2-40B4-BE49-F238E27FC236}">
                <a16:creationId xmlns:a16="http://schemas.microsoft.com/office/drawing/2014/main" id="{511676D0-96DF-425F-9A7E-FC2D550FCB14}"/>
              </a:ext>
            </a:extLst>
          </p:cNvPr>
          <p:cNvSpPr/>
          <p:nvPr/>
        </p:nvSpPr>
        <p:spPr>
          <a:xfrm>
            <a:off x="9210675" y="2600325"/>
            <a:ext cx="209550" cy="2076444"/>
          </a:xfrm>
          <a:prstGeom prst="roundRect">
            <a:avLst/>
          </a:prstGeom>
          <a:no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124606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Preprocessing</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11843307" cy="646331"/>
          </a:xfrm>
          <a:prstGeom prst="rect">
            <a:avLst/>
          </a:prstGeom>
          <a:noFill/>
        </p:spPr>
        <p:txBody>
          <a:bodyPr wrap="none" rtlCol="0">
            <a:spAutoFit/>
          </a:bodyPr>
          <a:lstStyle/>
          <a:p>
            <a:r>
              <a:rPr lang="en-US" altLang="ko-KR" dirty="0"/>
              <a:t>As there seems to be </a:t>
            </a:r>
            <a:r>
              <a:rPr lang="en-US" altLang="ko-KR" dirty="0" err="1"/>
              <a:t>multicollinearity</a:t>
            </a:r>
            <a:r>
              <a:rPr lang="en-US" altLang="ko-KR" dirty="0"/>
              <a:t> among variables, a careful selection of variables is needed to study the true </a:t>
            </a:r>
            <a:br>
              <a:rPr lang="en-US" altLang="ko-KR" dirty="0"/>
            </a:br>
            <a:r>
              <a:rPr lang="en-US" altLang="ko-KR" dirty="0"/>
              <a:t>effect of variables to beer demand.</a:t>
            </a:r>
            <a:endParaRPr lang="ko-KR" altLang="en-US" dirty="0"/>
          </a:p>
        </p:txBody>
      </p:sp>
      <p:grpSp>
        <p:nvGrpSpPr>
          <p:cNvPr id="14" name="그룹 13"/>
          <p:cNvGrpSpPr/>
          <p:nvPr/>
        </p:nvGrpSpPr>
        <p:grpSpPr>
          <a:xfrm>
            <a:off x="1377540" y="2570480"/>
            <a:ext cx="9436920" cy="400110"/>
            <a:chOff x="1109133" y="2768600"/>
            <a:chExt cx="9436920" cy="400110"/>
          </a:xfrm>
        </p:grpSpPr>
        <p:sp>
          <p:nvSpPr>
            <p:cNvPr id="5" name="TextBox 4"/>
            <p:cNvSpPr txBox="1"/>
            <p:nvPr/>
          </p:nvSpPr>
          <p:spPr>
            <a:xfrm>
              <a:off x="1109133" y="2768600"/>
              <a:ext cx="2457724" cy="400110"/>
            </a:xfrm>
            <a:prstGeom prst="rect">
              <a:avLst/>
            </a:prstGeom>
            <a:noFill/>
          </p:spPr>
          <p:txBody>
            <a:bodyPr wrap="none" rtlCol="0">
              <a:spAutoFit/>
            </a:bodyPr>
            <a:lstStyle/>
            <a:p>
              <a:r>
                <a:rPr lang="en-US" altLang="ko-KR" sz="2000" b="1" i="1" dirty="0">
                  <a:latin typeface="Georgia" pitchFamily="18" charset="0"/>
                </a:rPr>
                <a:t>Demand for Beer</a:t>
              </a:r>
              <a:endParaRPr lang="ko-KR" altLang="en-US" sz="2000" b="1" i="1" dirty="0">
                <a:latin typeface="Georgia" pitchFamily="18" charset="0"/>
              </a:endParaRPr>
            </a:p>
          </p:txBody>
        </p:sp>
        <p:sp>
          <p:nvSpPr>
            <p:cNvPr id="7" name="TextBox 6"/>
            <p:cNvSpPr txBox="1"/>
            <p:nvPr/>
          </p:nvSpPr>
          <p:spPr>
            <a:xfrm>
              <a:off x="4161691" y="2768600"/>
              <a:ext cx="3692036" cy="400110"/>
            </a:xfrm>
            <a:prstGeom prst="rect">
              <a:avLst/>
            </a:prstGeom>
            <a:noFill/>
          </p:spPr>
          <p:txBody>
            <a:bodyPr wrap="none" rtlCol="0">
              <a:spAutoFit/>
            </a:bodyPr>
            <a:lstStyle/>
            <a:p>
              <a:r>
                <a:rPr lang="en-US" altLang="ko-KR" sz="2000" b="1" i="1" dirty="0">
                  <a:latin typeface="Georgia" pitchFamily="18" charset="0"/>
                </a:rPr>
                <a:t>Demand for other product</a:t>
              </a:r>
              <a:endParaRPr lang="ko-KR" altLang="en-US" sz="2000" b="1" i="1" dirty="0">
                <a:latin typeface="Georgia" pitchFamily="18" charset="0"/>
              </a:endParaRPr>
            </a:p>
          </p:txBody>
        </p:sp>
        <p:sp>
          <p:nvSpPr>
            <p:cNvPr id="8" name="TextBox 7"/>
            <p:cNvSpPr txBox="1"/>
            <p:nvPr/>
          </p:nvSpPr>
          <p:spPr>
            <a:xfrm>
              <a:off x="8448561" y="2768600"/>
              <a:ext cx="684803" cy="400110"/>
            </a:xfrm>
            <a:prstGeom prst="rect">
              <a:avLst/>
            </a:prstGeom>
            <a:noFill/>
          </p:spPr>
          <p:txBody>
            <a:bodyPr wrap="none" rtlCol="0">
              <a:spAutoFit/>
            </a:bodyPr>
            <a:lstStyle/>
            <a:p>
              <a:r>
                <a:rPr lang="en-US" altLang="ko-KR" sz="2000" b="1" i="1" dirty="0">
                  <a:latin typeface="Georgia" pitchFamily="18" charset="0"/>
                </a:rPr>
                <a:t>Bar</a:t>
              </a:r>
              <a:endParaRPr lang="ko-KR" altLang="en-US" sz="2000" b="1" i="1" dirty="0">
                <a:latin typeface="Georgia" pitchFamily="18" charset="0"/>
              </a:endParaRPr>
            </a:p>
          </p:txBody>
        </p:sp>
        <p:sp>
          <p:nvSpPr>
            <p:cNvPr id="9" name="TextBox 8"/>
            <p:cNvSpPr txBox="1"/>
            <p:nvPr/>
          </p:nvSpPr>
          <p:spPr>
            <a:xfrm>
              <a:off x="9728200" y="2768600"/>
              <a:ext cx="817853" cy="400110"/>
            </a:xfrm>
            <a:prstGeom prst="rect">
              <a:avLst/>
            </a:prstGeom>
            <a:noFill/>
          </p:spPr>
          <p:txBody>
            <a:bodyPr wrap="none" rtlCol="0">
              <a:spAutoFit/>
            </a:bodyPr>
            <a:lstStyle/>
            <a:p>
              <a:r>
                <a:rPr lang="en-US" altLang="ko-KR" sz="2000" b="1" i="1" dirty="0">
                  <a:latin typeface="Georgia" pitchFamily="18" charset="0"/>
                </a:rPr>
                <a:t>Date</a:t>
              </a:r>
              <a:endParaRPr lang="ko-KR" altLang="en-US" sz="2000" b="1" i="1" dirty="0">
                <a:latin typeface="Georgia" pitchFamily="18" charset="0"/>
              </a:endParaRPr>
            </a:p>
          </p:txBody>
        </p:sp>
        <p:sp>
          <p:nvSpPr>
            <p:cNvPr id="10" name="TextBox 9"/>
            <p:cNvSpPr txBox="1"/>
            <p:nvPr/>
          </p:nvSpPr>
          <p:spPr>
            <a:xfrm>
              <a:off x="3681371" y="2768600"/>
              <a:ext cx="365806" cy="400110"/>
            </a:xfrm>
            <a:prstGeom prst="rect">
              <a:avLst/>
            </a:prstGeom>
            <a:noFill/>
          </p:spPr>
          <p:txBody>
            <a:bodyPr wrap="none" rtlCol="0">
              <a:spAutoFit/>
            </a:bodyPr>
            <a:lstStyle/>
            <a:p>
              <a:r>
                <a:rPr lang="en-US" altLang="ko-KR" sz="2000" b="1" i="1" dirty="0">
                  <a:latin typeface="Georgia" pitchFamily="18" charset="0"/>
                </a:rPr>
                <a:t>=</a:t>
              </a:r>
              <a:endParaRPr lang="ko-KR" altLang="en-US" sz="2000" b="1" i="1" dirty="0">
                <a:latin typeface="Georgia" pitchFamily="18" charset="0"/>
              </a:endParaRPr>
            </a:p>
          </p:txBody>
        </p:sp>
        <p:sp>
          <p:nvSpPr>
            <p:cNvPr id="11" name="TextBox 10"/>
            <p:cNvSpPr txBox="1"/>
            <p:nvPr/>
          </p:nvSpPr>
          <p:spPr>
            <a:xfrm>
              <a:off x="7968241" y="2768600"/>
              <a:ext cx="365806" cy="400110"/>
            </a:xfrm>
            <a:prstGeom prst="rect">
              <a:avLst/>
            </a:prstGeom>
            <a:noFill/>
          </p:spPr>
          <p:txBody>
            <a:bodyPr wrap="none" rtlCol="0">
              <a:spAutoFit/>
            </a:bodyPr>
            <a:lstStyle/>
            <a:p>
              <a:r>
                <a:rPr lang="en-US" altLang="ko-KR" sz="2000" b="1" i="1" dirty="0">
                  <a:latin typeface="Georgia" pitchFamily="18" charset="0"/>
                </a:rPr>
                <a:t>+</a:t>
              </a:r>
              <a:endParaRPr lang="ko-KR" altLang="en-US" sz="2000" b="1" i="1" dirty="0">
                <a:latin typeface="Georgia" pitchFamily="18" charset="0"/>
              </a:endParaRPr>
            </a:p>
          </p:txBody>
        </p:sp>
        <p:sp>
          <p:nvSpPr>
            <p:cNvPr id="12" name="TextBox 11"/>
            <p:cNvSpPr txBox="1"/>
            <p:nvPr/>
          </p:nvSpPr>
          <p:spPr>
            <a:xfrm>
              <a:off x="9247878" y="2768600"/>
              <a:ext cx="365806" cy="400110"/>
            </a:xfrm>
            <a:prstGeom prst="rect">
              <a:avLst/>
            </a:prstGeom>
            <a:noFill/>
          </p:spPr>
          <p:txBody>
            <a:bodyPr wrap="none" rtlCol="0">
              <a:spAutoFit/>
            </a:bodyPr>
            <a:lstStyle/>
            <a:p>
              <a:r>
                <a:rPr lang="en-US" altLang="ko-KR" sz="2000" b="1" i="1" dirty="0">
                  <a:latin typeface="Georgia" pitchFamily="18" charset="0"/>
                </a:rPr>
                <a:t>+</a:t>
              </a:r>
              <a:endParaRPr lang="ko-KR" altLang="en-US" sz="2000" b="1" i="1" dirty="0">
                <a:latin typeface="Georgia" pitchFamily="18" charset="0"/>
              </a:endParaRPr>
            </a:p>
          </p:txBody>
        </p:sp>
      </p:grpSp>
      <p:graphicFrame>
        <p:nvGraphicFramePr>
          <p:cNvPr id="15" name="표 14"/>
          <p:cNvGraphicFramePr>
            <a:graphicFrameLocks noGrp="1"/>
          </p:cNvGraphicFramePr>
          <p:nvPr/>
        </p:nvGraphicFramePr>
        <p:xfrm>
          <a:off x="2065867" y="3400212"/>
          <a:ext cx="914718" cy="274320"/>
        </p:xfrm>
        <a:graphic>
          <a:graphicData uri="http://schemas.openxmlformats.org/drawingml/2006/table">
            <a:tbl>
              <a:tblPr firstRow="1" bandRow="1">
                <a:tableStyleId>{2D5ABB26-0587-4C30-8999-92F81FD0307C}</a:tableStyleId>
              </a:tblPr>
              <a:tblGrid>
                <a:gridCol w="914718">
                  <a:extLst>
                    <a:ext uri="{9D8B030D-6E8A-4147-A177-3AD203B41FA5}">
                      <a16:colId xmlns:a16="http://schemas.microsoft.com/office/drawing/2014/main" val="20000"/>
                    </a:ext>
                  </a:extLst>
                </a:gridCol>
              </a:tblGrid>
              <a:tr h="194735">
                <a:tc>
                  <a:txBody>
                    <a:bodyPr/>
                    <a:lstStyle/>
                    <a:p>
                      <a:pPr algn="ctr" latinLnBrk="1"/>
                      <a:r>
                        <a:rPr lang="en-US" altLang="ko-KR" sz="1200" b="1" dirty="0"/>
                        <a:t>Beer</a:t>
                      </a:r>
                      <a:r>
                        <a:rPr lang="en-US" altLang="ko-KR" sz="1200" b="1" baseline="0" dirty="0"/>
                        <a:t> Units</a:t>
                      </a:r>
                      <a:endParaRPr lang="ko-KR" altLang="en-US" sz="1200" b="1" dirty="0"/>
                    </a:p>
                  </a:txBody>
                  <a:tcPr/>
                </a:tc>
                <a:extLst>
                  <a:ext uri="{0D108BD9-81ED-4DB2-BD59-A6C34878D82A}">
                    <a16:rowId xmlns:a16="http://schemas.microsoft.com/office/drawing/2014/main" val="10000"/>
                  </a:ext>
                </a:extLst>
              </a:tr>
            </a:tbl>
          </a:graphicData>
        </a:graphic>
      </p:graphicFrame>
      <p:graphicFrame>
        <p:nvGraphicFramePr>
          <p:cNvPr id="16" name="표 15"/>
          <p:cNvGraphicFramePr>
            <a:graphicFrameLocks noGrp="1"/>
          </p:cNvGraphicFramePr>
          <p:nvPr/>
        </p:nvGraphicFramePr>
        <p:xfrm>
          <a:off x="5224252" y="3400212"/>
          <a:ext cx="2167148" cy="1097280"/>
        </p:xfrm>
        <a:graphic>
          <a:graphicData uri="http://schemas.openxmlformats.org/drawingml/2006/table">
            <a:tbl>
              <a:tblPr firstRow="1" bandRow="1">
                <a:tableStyleId>{2D5ABB26-0587-4C30-8999-92F81FD0307C}</a:tableStyleId>
              </a:tblPr>
              <a:tblGrid>
                <a:gridCol w="2167148">
                  <a:extLst>
                    <a:ext uri="{9D8B030D-6E8A-4147-A177-3AD203B41FA5}">
                      <a16:colId xmlns:a16="http://schemas.microsoft.com/office/drawing/2014/main" val="20000"/>
                    </a:ext>
                  </a:extLst>
                </a:gridCol>
              </a:tblGrid>
              <a:tr h="194735">
                <a:tc>
                  <a:txBody>
                    <a:bodyPr/>
                    <a:lstStyle/>
                    <a:p>
                      <a:pPr algn="ctr" latinLnBrk="1"/>
                      <a:r>
                        <a:rPr lang="en-US" altLang="ko-KR" sz="1200" b="1" dirty="0" err="1"/>
                        <a:t>Soju</a:t>
                      </a:r>
                      <a:r>
                        <a:rPr lang="en-US" altLang="ko-KR" sz="1200" b="1" dirty="0"/>
                        <a:t> Units</a:t>
                      </a:r>
                      <a:endParaRPr lang="ko-KR" altLang="en-US" sz="1200" b="1" dirty="0"/>
                    </a:p>
                  </a:txBody>
                  <a:tcPr/>
                </a:tc>
                <a:extLst>
                  <a:ext uri="{0D108BD9-81ED-4DB2-BD59-A6C34878D82A}">
                    <a16:rowId xmlns:a16="http://schemas.microsoft.com/office/drawing/2014/main" val="10000"/>
                  </a:ext>
                </a:extLst>
              </a:tr>
              <a:tr h="194735">
                <a:tc>
                  <a:txBody>
                    <a:bodyPr/>
                    <a:lstStyle/>
                    <a:p>
                      <a:pPr algn="ctr" latinLnBrk="1"/>
                      <a:r>
                        <a:rPr lang="en-US" altLang="ko-KR" sz="1200" dirty="0"/>
                        <a:t>Spirits Units</a:t>
                      </a:r>
                      <a:endParaRPr lang="ko-KR" altLang="en-US" sz="1200" dirty="0"/>
                    </a:p>
                  </a:txBody>
                  <a:tcPr/>
                </a:tc>
                <a:extLst>
                  <a:ext uri="{0D108BD9-81ED-4DB2-BD59-A6C34878D82A}">
                    <a16:rowId xmlns:a16="http://schemas.microsoft.com/office/drawing/2014/main" val="10001"/>
                  </a:ext>
                </a:extLst>
              </a:tr>
              <a:tr h="194735">
                <a:tc>
                  <a:txBody>
                    <a:bodyPr/>
                    <a:lstStyle/>
                    <a:p>
                      <a:pPr algn="ctr" latinLnBrk="1"/>
                      <a:r>
                        <a:rPr lang="en-US" altLang="ko-KR" sz="1200" dirty="0"/>
                        <a:t>Food Revenue</a:t>
                      </a:r>
                      <a:endParaRPr lang="ko-KR" altLang="en-US" sz="1200" dirty="0"/>
                    </a:p>
                  </a:txBody>
                  <a:tcPr/>
                </a:tc>
                <a:extLst>
                  <a:ext uri="{0D108BD9-81ED-4DB2-BD59-A6C34878D82A}">
                    <a16:rowId xmlns:a16="http://schemas.microsoft.com/office/drawing/2014/main" val="10002"/>
                  </a:ext>
                </a:extLst>
              </a:tr>
              <a:tr h="194735">
                <a:tc>
                  <a:txBody>
                    <a:bodyPr/>
                    <a:lstStyle/>
                    <a:p>
                      <a:pPr algn="ctr" latinLnBrk="1"/>
                      <a:r>
                        <a:rPr lang="en-US" altLang="ko-KR" sz="1200" dirty="0"/>
                        <a:t>Non Alcoholic</a:t>
                      </a:r>
                      <a:r>
                        <a:rPr lang="en-US" altLang="ko-KR" sz="1200" baseline="0" dirty="0"/>
                        <a:t> Revenue</a:t>
                      </a:r>
                      <a:endParaRPr lang="ko-KR" altLang="en-US" sz="1200" dirty="0"/>
                    </a:p>
                  </a:txBody>
                  <a:tcPr/>
                </a:tc>
                <a:extLst>
                  <a:ext uri="{0D108BD9-81ED-4DB2-BD59-A6C34878D82A}">
                    <a16:rowId xmlns:a16="http://schemas.microsoft.com/office/drawing/2014/main" val="10003"/>
                  </a:ext>
                </a:extLst>
              </a:tr>
            </a:tbl>
          </a:graphicData>
        </a:graphic>
      </p:graphicFrame>
      <p:graphicFrame>
        <p:nvGraphicFramePr>
          <p:cNvPr id="17" name="표 16"/>
          <p:cNvGraphicFramePr>
            <a:graphicFrameLocks noGrp="1"/>
          </p:cNvGraphicFramePr>
          <p:nvPr/>
        </p:nvGraphicFramePr>
        <p:xfrm>
          <a:off x="8531332" y="3400212"/>
          <a:ext cx="1100348" cy="1341120"/>
        </p:xfrm>
        <a:graphic>
          <a:graphicData uri="http://schemas.openxmlformats.org/drawingml/2006/table">
            <a:tbl>
              <a:tblPr firstRow="1" bandRow="1">
                <a:tableStyleId>{2D5ABB26-0587-4C30-8999-92F81FD0307C}</a:tableStyleId>
              </a:tblPr>
              <a:tblGrid>
                <a:gridCol w="1100348">
                  <a:extLst>
                    <a:ext uri="{9D8B030D-6E8A-4147-A177-3AD203B41FA5}">
                      <a16:colId xmlns:a16="http://schemas.microsoft.com/office/drawing/2014/main" val="20000"/>
                    </a:ext>
                  </a:extLst>
                </a:gridCol>
              </a:tblGrid>
              <a:tr h="194735">
                <a:tc>
                  <a:txBody>
                    <a:bodyPr/>
                    <a:lstStyle/>
                    <a:p>
                      <a:pPr algn="ctr" latinLnBrk="1"/>
                      <a:r>
                        <a:rPr lang="en-US" altLang="ko-KR" sz="1200" dirty="0"/>
                        <a:t>Bar 1</a:t>
                      </a:r>
                      <a:endParaRPr lang="ko-KR" altLang="en-US" sz="1200" dirty="0"/>
                    </a:p>
                  </a:txBody>
                  <a:tcPr/>
                </a:tc>
                <a:extLst>
                  <a:ext uri="{0D108BD9-81ED-4DB2-BD59-A6C34878D82A}">
                    <a16:rowId xmlns:a16="http://schemas.microsoft.com/office/drawing/2014/main" val="10000"/>
                  </a:ext>
                </a:extLst>
              </a:tr>
              <a:tr h="194735">
                <a:tc>
                  <a:txBody>
                    <a:bodyPr/>
                    <a:lstStyle/>
                    <a:p>
                      <a:pPr algn="ctr" latinLnBrk="1"/>
                      <a:r>
                        <a:rPr lang="en-US" altLang="ko-KR" sz="1200" dirty="0"/>
                        <a:t>…</a:t>
                      </a:r>
                      <a:endParaRPr lang="ko-KR" altLang="en-US" sz="1200" dirty="0"/>
                    </a:p>
                  </a:txBody>
                  <a:tcPr/>
                </a:tc>
                <a:extLst>
                  <a:ext uri="{0D108BD9-81ED-4DB2-BD59-A6C34878D82A}">
                    <a16:rowId xmlns:a16="http://schemas.microsoft.com/office/drawing/2014/main" val="10001"/>
                  </a:ext>
                </a:extLst>
              </a:tr>
              <a:tr h="194735">
                <a:tc>
                  <a:txBody>
                    <a:bodyPr/>
                    <a:lstStyle/>
                    <a:p>
                      <a:pPr algn="ctr" latinLnBrk="1"/>
                      <a:r>
                        <a:rPr lang="en-US" altLang="ko-KR" sz="1200" dirty="0"/>
                        <a:t>…</a:t>
                      </a:r>
                      <a:endParaRPr lang="ko-KR" altLang="en-US" sz="1200" dirty="0"/>
                    </a:p>
                  </a:txBody>
                  <a:tcPr/>
                </a:tc>
                <a:extLst>
                  <a:ext uri="{0D108BD9-81ED-4DB2-BD59-A6C34878D82A}">
                    <a16:rowId xmlns:a16="http://schemas.microsoft.com/office/drawing/2014/main" val="10002"/>
                  </a:ext>
                </a:extLst>
              </a:tr>
              <a:tr h="194735">
                <a:tc>
                  <a:txBody>
                    <a:bodyPr/>
                    <a:lstStyle/>
                    <a:p>
                      <a:pPr algn="ctr" latinLnBrk="1"/>
                      <a:r>
                        <a:rPr lang="en-US" altLang="ko-KR" sz="1200" dirty="0"/>
                        <a:t>Bar 147</a:t>
                      </a:r>
                      <a:endParaRPr lang="ko-KR" altLang="en-US" sz="1200" dirty="0"/>
                    </a:p>
                  </a:txBody>
                  <a:tcPr/>
                </a:tc>
                <a:extLst>
                  <a:ext uri="{0D108BD9-81ED-4DB2-BD59-A6C34878D82A}">
                    <a16:rowId xmlns:a16="http://schemas.microsoft.com/office/drawing/2014/main" val="10003"/>
                  </a:ext>
                </a:extLst>
              </a:tr>
              <a:tr h="194735">
                <a:tc>
                  <a:txBody>
                    <a:bodyPr/>
                    <a:lstStyle/>
                    <a:p>
                      <a:pPr algn="ctr" latinLnBrk="1"/>
                      <a:r>
                        <a:rPr lang="en-US" altLang="ko-KR" sz="1000" dirty="0"/>
                        <a:t>(in dummy)</a:t>
                      </a:r>
                      <a:endParaRPr lang="ko-KR" altLang="en-US" sz="1000" dirty="0"/>
                    </a:p>
                  </a:txBody>
                  <a:tcPr/>
                </a:tc>
                <a:extLst>
                  <a:ext uri="{0D108BD9-81ED-4DB2-BD59-A6C34878D82A}">
                    <a16:rowId xmlns:a16="http://schemas.microsoft.com/office/drawing/2014/main" val="10004"/>
                  </a:ext>
                </a:extLst>
              </a:tr>
            </a:tbl>
          </a:graphicData>
        </a:graphic>
      </p:graphicFrame>
      <p:graphicFrame>
        <p:nvGraphicFramePr>
          <p:cNvPr id="18" name="표 17"/>
          <p:cNvGraphicFramePr>
            <a:graphicFrameLocks noGrp="1"/>
          </p:cNvGraphicFramePr>
          <p:nvPr/>
        </p:nvGraphicFramePr>
        <p:xfrm>
          <a:off x="9902932" y="3400212"/>
          <a:ext cx="1100348" cy="792480"/>
        </p:xfrm>
        <a:graphic>
          <a:graphicData uri="http://schemas.openxmlformats.org/drawingml/2006/table">
            <a:tbl>
              <a:tblPr firstRow="1" bandRow="1">
                <a:tableStyleId>{2D5ABB26-0587-4C30-8999-92F81FD0307C}</a:tableStyleId>
              </a:tblPr>
              <a:tblGrid>
                <a:gridCol w="1100348">
                  <a:extLst>
                    <a:ext uri="{9D8B030D-6E8A-4147-A177-3AD203B41FA5}">
                      <a16:colId xmlns:a16="http://schemas.microsoft.com/office/drawing/2014/main" val="20000"/>
                    </a:ext>
                  </a:extLst>
                </a:gridCol>
              </a:tblGrid>
              <a:tr h="194735">
                <a:tc>
                  <a:txBody>
                    <a:bodyPr/>
                    <a:lstStyle/>
                    <a:p>
                      <a:pPr algn="ctr" latinLnBrk="1"/>
                      <a:r>
                        <a:rPr lang="en-US" altLang="ko-KR" sz="1200" dirty="0"/>
                        <a:t>Month</a:t>
                      </a:r>
                      <a:endParaRPr lang="ko-KR" altLang="en-US" sz="1200" dirty="0"/>
                    </a:p>
                  </a:txBody>
                  <a:tcPr/>
                </a:tc>
                <a:extLst>
                  <a:ext uri="{0D108BD9-81ED-4DB2-BD59-A6C34878D82A}">
                    <a16:rowId xmlns:a16="http://schemas.microsoft.com/office/drawing/2014/main" val="10000"/>
                  </a:ext>
                </a:extLst>
              </a:tr>
              <a:tr h="194735">
                <a:tc>
                  <a:txBody>
                    <a:bodyPr/>
                    <a:lstStyle/>
                    <a:p>
                      <a:pPr algn="ctr" latinLnBrk="1"/>
                      <a:r>
                        <a:rPr lang="en-US" altLang="ko-KR" sz="1200" dirty="0"/>
                        <a:t>Day</a:t>
                      </a:r>
                      <a:endParaRPr lang="ko-KR" altLang="en-US" sz="1200" dirty="0"/>
                    </a:p>
                  </a:txBody>
                  <a:tcPr/>
                </a:tc>
                <a:extLst>
                  <a:ext uri="{0D108BD9-81ED-4DB2-BD59-A6C34878D82A}">
                    <a16:rowId xmlns:a16="http://schemas.microsoft.com/office/drawing/2014/main" val="10001"/>
                  </a:ext>
                </a:extLst>
              </a:tr>
              <a:tr h="194735">
                <a:tc>
                  <a:txBody>
                    <a:bodyPr/>
                    <a:lstStyle/>
                    <a:p>
                      <a:pPr algn="ctr" latinLnBrk="1"/>
                      <a:r>
                        <a:rPr lang="en-US" altLang="ko-KR" sz="1000" dirty="0"/>
                        <a:t>(in dummies)</a:t>
                      </a:r>
                      <a:endParaRPr lang="ko-KR" altLang="en-US" sz="1000" dirty="0"/>
                    </a:p>
                  </a:txBody>
                  <a:tcPr/>
                </a:tc>
                <a:extLst>
                  <a:ext uri="{0D108BD9-81ED-4DB2-BD59-A6C34878D82A}">
                    <a16:rowId xmlns:a16="http://schemas.microsoft.com/office/drawing/2014/main" val="10002"/>
                  </a:ext>
                </a:extLst>
              </a:tr>
            </a:tbl>
          </a:graphicData>
        </a:graphic>
      </p:graphicFrame>
      <p:sp>
        <p:nvSpPr>
          <p:cNvPr id="19" name="직사각형 18">
            <a:extLst>
              <a:ext uri="{FF2B5EF4-FFF2-40B4-BE49-F238E27FC236}">
                <a16:creationId xmlns:a16="http://schemas.microsoft.com/office/drawing/2014/main" id="{676061FB-6B3B-4FC3-852D-4148C07A9E9D}"/>
              </a:ext>
            </a:extLst>
          </p:cNvPr>
          <p:cNvSpPr/>
          <p:nvPr/>
        </p:nvSpPr>
        <p:spPr>
          <a:xfrm>
            <a:off x="302813" y="5038725"/>
            <a:ext cx="11586375" cy="1671399"/>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	There are</a:t>
            </a:r>
            <a:r>
              <a:rPr lang="ko-KR" altLang="en-US" sz="1400" dirty="0">
                <a:solidFill>
                  <a:schemeClr val="tx1"/>
                </a:solidFill>
              </a:rPr>
              <a:t> </a:t>
            </a:r>
            <a:r>
              <a:rPr lang="en-US" altLang="ko-KR" sz="1400" dirty="0">
                <a:solidFill>
                  <a:schemeClr val="tx1"/>
                </a:solidFill>
              </a:rPr>
              <a:t>three types of variables/features explaining demand for beer given dataset; units, volume, revenue explains Demands, </a:t>
            </a:r>
            <a:br>
              <a:rPr lang="en-US" altLang="ko-KR" sz="1400" dirty="0">
                <a:solidFill>
                  <a:schemeClr val="tx1"/>
                </a:solidFill>
              </a:rPr>
            </a:br>
            <a:r>
              <a:rPr lang="en-US" altLang="ko-KR" sz="1400" dirty="0">
                <a:solidFill>
                  <a:schemeClr val="tx1"/>
                </a:solidFill>
              </a:rPr>
              <a:t>	bar ID explains physical environment which customers are  exposed to, and dates which explains the moment of drinking experience.</a:t>
            </a:r>
          </a:p>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Demand related variables are highly correlated and need to carefully choose set in order to avoid duplication of effect. (multicollinearity)</a:t>
            </a:r>
          </a:p>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For this model, demand for beer is to be explained in combination of 1) demand for other products, 2) characteristics of bar, and 3) </a:t>
            </a:r>
            <a:br>
              <a:rPr lang="en-US" altLang="ko-KR" sz="1400" dirty="0">
                <a:solidFill>
                  <a:schemeClr val="tx1"/>
                </a:solidFill>
              </a:rPr>
            </a:br>
            <a:r>
              <a:rPr lang="en-US" altLang="ko-KR" sz="1400" dirty="0">
                <a:solidFill>
                  <a:schemeClr val="tx1"/>
                </a:solidFill>
              </a:rPr>
              <a:t>	characteristics of date. What we are interested in particular from the purpose of study is the effect of Soju to Beer.</a:t>
            </a:r>
          </a:p>
        </p:txBody>
      </p:sp>
    </p:spTree>
    <p:extLst>
      <p:ext uri="{BB962C8B-B14F-4D97-AF65-F5344CB8AC3E}">
        <p14:creationId xmlns:p14="http://schemas.microsoft.com/office/powerpoint/2010/main" val="1740850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Preprocessing</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11933075" cy="646331"/>
          </a:xfrm>
          <a:prstGeom prst="rect">
            <a:avLst/>
          </a:prstGeom>
          <a:noFill/>
        </p:spPr>
        <p:txBody>
          <a:bodyPr wrap="none" rtlCol="0">
            <a:spAutoFit/>
          </a:bodyPr>
          <a:lstStyle/>
          <a:p>
            <a:r>
              <a:rPr lang="en-US" altLang="ko-KR" dirty="0"/>
              <a:t>For the purpose of regression models, I want to avoid right-skewed dataset. Log transform to fit the dataset for the </a:t>
            </a:r>
            <a:br>
              <a:rPr lang="en-US" altLang="ko-KR" dirty="0"/>
            </a:br>
            <a:r>
              <a:rPr lang="en-US" altLang="ko-KR" dirty="0"/>
              <a:t>appropriate model.</a:t>
            </a:r>
            <a:endParaRPr lang="ko-KR" altLang="en-US" dirty="0"/>
          </a:p>
        </p:txBody>
      </p:sp>
      <p:grpSp>
        <p:nvGrpSpPr>
          <p:cNvPr id="8" name="그룹 7">
            <a:extLst>
              <a:ext uri="{FF2B5EF4-FFF2-40B4-BE49-F238E27FC236}">
                <a16:creationId xmlns:a16="http://schemas.microsoft.com/office/drawing/2014/main" id="{6D617E3D-5AB0-4C9F-90AC-A6107936FC18}"/>
              </a:ext>
            </a:extLst>
          </p:cNvPr>
          <p:cNvGrpSpPr/>
          <p:nvPr/>
        </p:nvGrpSpPr>
        <p:grpSpPr>
          <a:xfrm>
            <a:off x="266594" y="2047850"/>
            <a:ext cx="11658813" cy="2889909"/>
            <a:chOff x="684567" y="2470760"/>
            <a:chExt cx="11658813" cy="2889909"/>
          </a:xfrm>
        </p:grpSpPr>
        <p:pic>
          <p:nvPicPr>
            <p:cNvPr id="4" name="그림 3">
              <a:extLst>
                <a:ext uri="{FF2B5EF4-FFF2-40B4-BE49-F238E27FC236}">
                  <a16:creationId xmlns:a16="http://schemas.microsoft.com/office/drawing/2014/main" id="{1FE6D431-57F5-484C-B929-4F1F5D619A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567" y="2470760"/>
              <a:ext cx="5411433" cy="2889909"/>
            </a:xfrm>
            <a:prstGeom prst="rect">
              <a:avLst/>
            </a:prstGeom>
          </p:spPr>
        </p:pic>
        <p:pic>
          <p:nvPicPr>
            <p:cNvPr id="7" name="그림 6">
              <a:extLst>
                <a:ext uri="{FF2B5EF4-FFF2-40B4-BE49-F238E27FC236}">
                  <a16:creationId xmlns:a16="http://schemas.microsoft.com/office/drawing/2014/main" id="{4BF3784A-F529-4804-BDD6-74E19D5450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1947" y="2470760"/>
              <a:ext cx="5411433" cy="2889909"/>
            </a:xfrm>
            <a:prstGeom prst="rect">
              <a:avLst/>
            </a:prstGeom>
          </p:spPr>
        </p:pic>
      </p:grpSp>
      <p:sp>
        <p:nvSpPr>
          <p:cNvPr id="9" name="화살표: 오른쪽 8">
            <a:extLst>
              <a:ext uri="{FF2B5EF4-FFF2-40B4-BE49-F238E27FC236}">
                <a16:creationId xmlns:a16="http://schemas.microsoft.com/office/drawing/2014/main" id="{5E31181C-AFA4-4E14-A853-865DDBAF5200}"/>
              </a:ext>
            </a:extLst>
          </p:cNvPr>
          <p:cNvSpPr/>
          <p:nvPr/>
        </p:nvSpPr>
        <p:spPr>
          <a:xfrm>
            <a:off x="5852160" y="2994660"/>
            <a:ext cx="457200" cy="1223010"/>
          </a:xfrm>
          <a:prstGeom prst="rightArrow">
            <a:avLst>
              <a:gd name="adj1" fmla="val 50000"/>
              <a:gd name="adj2" fmla="val 675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02EB4953-EB7A-491D-8228-E8EA6FE19C7D}"/>
              </a:ext>
            </a:extLst>
          </p:cNvPr>
          <p:cNvSpPr/>
          <p:nvPr/>
        </p:nvSpPr>
        <p:spPr>
          <a:xfrm>
            <a:off x="302813" y="5232400"/>
            <a:ext cx="11586375" cy="136972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	Regression assumes its variables to be normally distributed. It is less relevant when sample size is large, but CAN (consistent and </a:t>
            </a:r>
            <a:br>
              <a:rPr lang="en-US" altLang="ko-KR" sz="1400" dirty="0">
                <a:solidFill>
                  <a:schemeClr val="tx1"/>
                </a:solidFill>
              </a:rPr>
            </a:br>
            <a:r>
              <a:rPr lang="en-US" altLang="ko-KR" sz="1400" dirty="0">
                <a:solidFill>
                  <a:schemeClr val="tx1"/>
                </a:solidFill>
              </a:rPr>
              <a:t>	asymptotically normal) variables are always good for fit.</a:t>
            </a:r>
          </a:p>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Log transformation is a good way to normalize skewed observations.</a:t>
            </a:r>
          </a:p>
        </p:txBody>
      </p:sp>
    </p:spTree>
    <p:extLst>
      <p:ext uri="{BB962C8B-B14F-4D97-AF65-F5344CB8AC3E}">
        <p14:creationId xmlns:p14="http://schemas.microsoft.com/office/powerpoint/2010/main" val="1740850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그룹 24">
            <a:extLst>
              <a:ext uri="{FF2B5EF4-FFF2-40B4-BE49-F238E27FC236}">
                <a16:creationId xmlns:a16="http://schemas.microsoft.com/office/drawing/2014/main" id="{A2EBA2FA-3F9C-4CC8-B498-B20C961C088D}"/>
              </a:ext>
            </a:extLst>
          </p:cNvPr>
          <p:cNvGrpSpPr/>
          <p:nvPr/>
        </p:nvGrpSpPr>
        <p:grpSpPr>
          <a:xfrm rot="1190557">
            <a:off x="5266336" y="2096585"/>
            <a:ext cx="1449248" cy="1263514"/>
            <a:chOff x="5344974" y="3842265"/>
            <a:chExt cx="1646376" cy="1435378"/>
          </a:xfrm>
        </p:grpSpPr>
        <p:sp>
          <p:nvSpPr>
            <p:cNvPr id="22" name="원형: 비어 있음 21">
              <a:extLst>
                <a:ext uri="{FF2B5EF4-FFF2-40B4-BE49-F238E27FC236}">
                  <a16:creationId xmlns:a16="http://schemas.microsoft.com/office/drawing/2014/main" id="{B4B67DF1-E477-4571-8EC3-F4EE1B49E552}"/>
                </a:ext>
              </a:extLst>
            </p:cNvPr>
            <p:cNvSpPr/>
            <p:nvPr/>
          </p:nvSpPr>
          <p:spPr>
            <a:xfrm>
              <a:off x="5555972" y="3842265"/>
              <a:ext cx="1435378" cy="1435378"/>
            </a:xfrm>
            <a:prstGeom prst="donut">
              <a:avLst>
                <a:gd name="adj" fmla="val 10401"/>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4" name="직사각형 23">
              <a:extLst>
                <a:ext uri="{FF2B5EF4-FFF2-40B4-BE49-F238E27FC236}">
                  <a16:creationId xmlns:a16="http://schemas.microsoft.com/office/drawing/2014/main" id="{0F1523DD-8C65-43DA-B5AB-B8F344CAFEAF}"/>
                </a:ext>
              </a:extLst>
            </p:cNvPr>
            <p:cNvSpPr/>
            <p:nvPr/>
          </p:nvSpPr>
          <p:spPr>
            <a:xfrm rot="1938485">
              <a:off x="5344974" y="4312578"/>
              <a:ext cx="790575" cy="745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이등변 삼각형 22">
              <a:extLst>
                <a:ext uri="{FF2B5EF4-FFF2-40B4-BE49-F238E27FC236}">
                  <a16:creationId xmlns:a16="http://schemas.microsoft.com/office/drawing/2014/main" id="{5FDE89C0-B5FE-4B49-BBE3-BB96B8370051}"/>
                </a:ext>
              </a:extLst>
            </p:cNvPr>
            <p:cNvSpPr/>
            <p:nvPr/>
          </p:nvSpPr>
          <p:spPr>
            <a:xfrm rot="13306759">
              <a:off x="5463565" y="4152229"/>
              <a:ext cx="371475" cy="252683"/>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Analysis</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12155892" cy="369332"/>
          </a:xfrm>
          <a:prstGeom prst="rect">
            <a:avLst/>
          </a:prstGeom>
          <a:noFill/>
        </p:spPr>
        <p:txBody>
          <a:bodyPr wrap="none" rtlCol="0">
            <a:spAutoFit/>
          </a:bodyPr>
          <a:lstStyle/>
          <a:p>
            <a:r>
              <a:rPr lang="en-US" altLang="ko-KR" dirty="0"/>
              <a:t>Bagged Ridge Regression model has been implemented to test the effect of independent variables to demand for beer</a:t>
            </a:r>
            <a:endParaRPr lang="ko-KR" altLang="en-US" dirty="0"/>
          </a:p>
        </p:txBody>
      </p:sp>
      <p:sp>
        <p:nvSpPr>
          <p:cNvPr id="3" name="TextBox 2">
            <a:extLst>
              <a:ext uri="{FF2B5EF4-FFF2-40B4-BE49-F238E27FC236}">
                <a16:creationId xmlns:a16="http://schemas.microsoft.com/office/drawing/2014/main" id="{5F3C374F-B8D0-4195-AAD4-A70DA9013270}"/>
              </a:ext>
            </a:extLst>
          </p:cNvPr>
          <p:cNvSpPr txBox="1"/>
          <p:nvPr/>
        </p:nvSpPr>
        <p:spPr>
          <a:xfrm>
            <a:off x="1343025" y="3657600"/>
            <a:ext cx="2114550" cy="369332"/>
          </a:xfrm>
          <a:prstGeom prst="rect">
            <a:avLst/>
          </a:prstGeom>
          <a:noFill/>
        </p:spPr>
        <p:txBody>
          <a:bodyPr wrap="square" rtlCol="0">
            <a:spAutoFit/>
          </a:bodyPr>
          <a:lstStyle/>
          <a:p>
            <a:pPr algn="ctr"/>
            <a:r>
              <a:rPr lang="en-US" altLang="ko-KR" dirty="0"/>
              <a:t>Linear Regression</a:t>
            </a:r>
            <a:endParaRPr lang="ko-KR" altLang="en-US" dirty="0"/>
          </a:p>
        </p:txBody>
      </p:sp>
      <p:sp>
        <p:nvSpPr>
          <p:cNvPr id="16" name="TextBox 15">
            <a:extLst>
              <a:ext uri="{FF2B5EF4-FFF2-40B4-BE49-F238E27FC236}">
                <a16:creationId xmlns:a16="http://schemas.microsoft.com/office/drawing/2014/main" id="{B7627CAC-2F0B-431E-93BC-4AFCDAF6881C}"/>
              </a:ext>
            </a:extLst>
          </p:cNvPr>
          <p:cNvSpPr txBox="1"/>
          <p:nvPr/>
        </p:nvSpPr>
        <p:spPr>
          <a:xfrm>
            <a:off x="8734425" y="3657600"/>
            <a:ext cx="2114550" cy="369332"/>
          </a:xfrm>
          <a:prstGeom prst="rect">
            <a:avLst/>
          </a:prstGeom>
          <a:noFill/>
        </p:spPr>
        <p:txBody>
          <a:bodyPr wrap="square" rtlCol="0">
            <a:spAutoFit/>
          </a:bodyPr>
          <a:lstStyle/>
          <a:p>
            <a:pPr algn="ctr"/>
            <a:r>
              <a:rPr lang="en-US" altLang="ko-KR" dirty="0"/>
              <a:t>Ridge Regression</a:t>
            </a:r>
            <a:endParaRPr lang="ko-KR" altLang="en-US" dirty="0"/>
          </a:p>
        </p:txBody>
      </p:sp>
      <p:cxnSp>
        <p:nvCxnSpPr>
          <p:cNvPr id="18" name="직선 화살표 연결선 17">
            <a:extLst>
              <a:ext uri="{FF2B5EF4-FFF2-40B4-BE49-F238E27FC236}">
                <a16:creationId xmlns:a16="http://schemas.microsoft.com/office/drawing/2014/main" id="{770793C4-4D41-45A2-AFF1-E8347B7D71FE}"/>
              </a:ext>
            </a:extLst>
          </p:cNvPr>
          <p:cNvCxnSpPr>
            <a:cxnSpLocks/>
          </p:cNvCxnSpPr>
          <p:nvPr/>
        </p:nvCxnSpPr>
        <p:spPr>
          <a:xfrm>
            <a:off x="3699039" y="3842266"/>
            <a:ext cx="4740111" cy="0"/>
          </a:xfrm>
          <a:prstGeom prst="straightConnector1">
            <a:avLst/>
          </a:prstGeom>
          <a:ln>
            <a:solidFill>
              <a:schemeClr val="bg1">
                <a:lumMod val="50000"/>
              </a:schemeClr>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2C4BF46-602B-4F36-9C6C-CD8B145D8860}"/>
              </a:ext>
            </a:extLst>
          </p:cNvPr>
          <p:cNvSpPr txBox="1"/>
          <p:nvPr/>
        </p:nvSpPr>
        <p:spPr>
          <a:xfrm>
            <a:off x="5555972" y="2544806"/>
            <a:ext cx="1026243" cy="369332"/>
          </a:xfrm>
          <a:prstGeom prst="rect">
            <a:avLst/>
          </a:prstGeom>
          <a:noFill/>
        </p:spPr>
        <p:txBody>
          <a:bodyPr wrap="none" rtlCol="0">
            <a:spAutoFit/>
          </a:bodyPr>
          <a:lstStyle/>
          <a:p>
            <a:pPr algn="ctr"/>
            <a:r>
              <a:rPr lang="en-US" altLang="ko-KR" dirty="0"/>
              <a:t>Bagging</a:t>
            </a:r>
            <a:endParaRPr lang="ko-KR" altLang="en-US" dirty="0"/>
          </a:p>
        </p:txBody>
      </p:sp>
      <p:sp>
        <p:nvSpPr>
          <p:cNvPr id="26" name="직사각형 25">
            <a:extLst>
              <a:ext uri="{FF2B5EF4-FFF2-40B4-BE49-F238E27FC236}">
                <a16:creationId xmlns:a16="http://schemas.microsoft.com/office/drawing/2014/main" id="{8DA69245-D687-435F-B412-DD1F4EBEF095}"/>
              </a:ext>
            </a:extLst>
          </p:cNvPr>
          <p:cNvSpPr/>
          <p:nvPr/>
        </p:nvSpPr>
        <p:spPr>
          <a:xfrm>
            <a:off x="302813" y="5181292"/>
            <a:ext cx="11586375" cy="1420828"/>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	While other machine learning algorithms offer fine accuracy and precision, linear regression explains effect of independent variables to 	dependent variable.</a:t>
            </a:r>
          </a:p>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Bagging (multiple sampling for averaging) and Ridge (penalty to weight) generalize linear model to return robust output minimizing variation.</a:t>
            </a:r>
          </a:p>
        </p:txBody>
      </p:sp>
    </p:spTree>
    <p:extLst>
      <p:ext uri="{BB962C8B-B14F-4D97-AF65-F5344CB8AC3E}">
        <p14:creationId xmlns:p14="http://schemas.microsoft.com/office/powerpoint/2010/main" val="3160339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Analysis</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12042079" cy="646331"/>
          </a:xfrm>
          <a:prstGeom prst="rect">
            <a:avLst/>
          </a:prstGeom>
          <a:noFill/>
        </p:spPr>
        <p:txBody>
          <a:bodyPr wrap="none" rtlCol="0">
            <a:spAutoFit/>
          </a:bodyPr>
          <a:lstStyle/>
          <a:p>
            <a:r>
              <a:rPr lang="en-US" altLang="ko-KR" dirty="0"/>
              <a:t>There is no evidence to state that Soju demand is taking shares and cannibalizing beer demand, under bagged ridge </a:t>
            </a:r>
            <a:br>
              <a:rPr lang="en-US" altLang="ko-KR" dirty="0"/>
            </a:br>
            <a:r>
              <a:rPr lang="en-US" altLang="ko-KR" dirty="0"/>
              <a:t>regression model.</a:t>
            </a:r>
            <a:endParaRPr lang="ko-KR" altLang="en-US" dirty="0"/>
          </a:p>
        </p:txBody>
      </p:sp>
      <p:sp>
        <p:nvSpPr>
          <p:cNvPr id="4" name="TextBox 3">
            <a:extLst>
              <a:ext uri="{FF2B5EF4-FFF2-40B4-BE49-F238E27FC236}">
                <a16:creationId xmlns:a16="http://schemas.microsoft.com/office/drawing/2014/main" id="{F2A5EB66-272F-448D-8A90-C0EFEB6D382C}"/>
              </a:ext>
            </a:extLst>
          </p:cNvPr>
          <p:cNvSpPr txBox="1"/>
          <p:nvPr/>
        </p:nvSpPr>
        <p:spPr>
          <a:xfrm>
            <a:off x="190377" y="2352766"/>
            <a:ext cx="11811247" cy="369332"/>
          </a:xfrm>
          <a:prstGeom prst="rect">
            <a:avLst/>
          </a:prstGeom>
          <a:noFill/>
        </p:spPr>
        <p:txBody>
          <a:bodyPr wrap="none" rtlCol="0">
            <a:spAutoFit/>
          </a:bodyPr>
          <a:lstStyle/>
          <a:p>
            <a:r>
              <a:rPr lang="en-US" altLang="ko-KR" i="1" dirty="0">
                <a:latin typeface="Georgia" pitchFamily="18" charset="0"/>
              </a:rPr>
              <a:t>Beer Units </a:t>
            </a:r>
            <a:r>
              <a:rPr lang="en-US" altLang="ko-KR" b="1" i="1" dirty="0">
                <a:latin typeface="Georgia" pitchFamily="18" charset="0"/>
              </a:rPr>
              <a:t>= -0.003 Soju Units </a:t>
            </a:r>
            <a:r>
              <a:rPr lang="en-US" altLang="ko-KR" i="1" dirty="0">
                <a:latin typeface="Georgia" pitchFamily="18" charset="0"/>
              </a:rPr>
              <a:t>+ 0.059 Spirits Units + 0.744 Food Revenue -0.001 Non-Alcoholic Revenue + </a:t>
            </a:r>
            <a:r>
              <a:rPr lang="el-GR" altLang="ko-KR" i="1" dirty="0">
                <a:latin typeface="Georgia" panose="02040502050405020303" pitchFamily="18" charset="0"/>
              </a:rPr>
              <a:t>α</a:t>
            </a:r>
            <a:endParaRPr lang="ko-KR" altLang="en-US" i="1" dirty="0">
              <a:latin typeface="Georgia" pitchFamily="18" charset="0"/>
            </a:endParaRPr>
          </a:p>
        </p:txBody>
      </p:sp>
      <p:sp>
        <p:nvSpPr>
          <p:cNvPr id="3" name="TextBox 2">
            <a:extLst>
              <a:ext uri="{FF2B5EF4-FFF2-40B4-BE49-F238E27FC236}">
                <a16:creationId xmlns:a16="http://schemas.microsoft.com/office/drawing/2014/main" id="{3317CD17-4E19-4F0F-BE6D-9E38B7D25ECC}"/>
              </a:ext>
            </a:extLst>
          </p:cNvPr>
          <p:cNvSpPr txBox="1"/>
          <p:nvPr/>
        </p:nvSpPr>
        <p:spPr>
          <a:xfrm>
            <a:off x="10740119" y="2699660"/>
            <a:ext cx="1205779" cy="215444"/>
          </a:xfrm>
          <a:prstGeom prst="rect">
            <a:avLst/>
          </a:prstGeom>
          <a:noFill/>
        </p:spPr>
        <p:txBody>
          <a:bodyPr wrap="none" rtlCol="0">
            <a:spAutoFit/>
          </a:bodyPr>
          <a:lstStyle/>
          <a:p>
            <a:r>
              <a:rPr lang="en-US" altLang="ko-KR" sz="800" dirty="0"/>
              <a:t>NOTE. Variables in log</a:t>
            </a:r>
            <a:endParaRPr lang="ko-KR" altLang="en-US" sz="800" dirty="0"/>
          </a:p>
        </p:txBody>
      </p:sp>
      <p:sp>
        <p:nvSpPr>
          <p:cNvPr id="5" name="TextBox 4">
            <a:extLst>
              <a:ext uri="{FF2B5EF4-FFF2-40B4-BE49-F238E27FC236}">
                <a16:creationId xmlns:a16="http://schemas.microsoft.com/office/drawing/2014/main" id="{4833BDA3-B80F-47A3-8192-3F069AEA3C60}"/>
              </a:ext>
            </a:extLst>
          </p:cNvPr>
          <p:cNvSpPr txBox="1"/>
          <p:nvPr/>
        </p:nvSpPr>
        <p:spPr>
          <a:xfrm>
            <a:off x="302813" y="3104256"/>
            <a:ext cx="1818126" cy="646331"/>
          </a:xfrm>
          <a:prstGeom prst="rect">
            <a:avLst/>
          </a:prstGeom>
          <a:noFill/>
          <a:ln w="3175">
            <a:solidFill>
              <a:schemeClr val="bg1">
                <a:lumMod val="50000"/>
              </a:schemeClr>
            </a:solidFill>
          </a:ln>
        </p:spPr>
        <p:txBody>
          <a:bodyPr wrap="none" rtlCol="0">
            <a:spAutoFit/>
          </a:bodyPr>
          <a:lstStyle/>
          <a:p>
            <a:r>
              <a:rPr lang="en-US" altLang="ko-KR" dirty="0"/>
              <a:t>R</a:t>
            </a:r>
            <a:r>
              <a:rPr lang="en-US" altLang="ko-KR" baseline="30000" dirty="0"/>
              <a:t>2 </a:t>
            </a:r>
            <a:r>
              <a:rPr lang="en-US" altLang="ko-KR" dirty="0"/>
              <a:t>:	0.8395</a:t>
            </a:r>
          </a:p>
          <a:p>
            <a:r>
              <a:rPr lang="en-US" altLang="ko-KR" dirty="0"/>
              <a:t>MSE:	0.1632</a:t>
            </a:r>
            <a:endParaRPr lang="ko-KR" altLang="en-US" dirty="0"/>
          </a:p>
        </p:txBody>
      </p:sp>
      <p:sp>
        <p:nvSpPr>
          <p:cNvPr id="7" name="직사각형 6">
            <a:extLst>
              <a:ext uri="{FF2B5EF4-FFF2-40B4-BE49-F238E27FC236}">
                <a16:creationId xmlns:a16="http://schemas.microsoft.com/office/drawing/2014/main" id="{D2E15AAD-62E9-49C1-8826-019AA35C5E3A}"/>
              </a:ext>
            </a:extLst>
          </p:cNvPr>
          <p:cNvSpPr/>
          <p:nvPr/>
        </p:nvSpPr>
        <p:spPr>
          <a:xfrm>
            <a:off x="302813" y="5105400"/>
            <a:ext cx="11586375" cy="149672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	The coefficient for Soju Units indicates negative relationship, but at an insignificant level. Taking account of relatively small unit volume of </a:t>
            </a:r>
            <a:br>
              <a:rPr lang="en-US" altLang="ko-KR" sz="1400" dirty="0">
                <a:solidFill>
                  <a:schemeClr val="tx1"/>
                </a:solidFill>
              </a:rPr>
            </a:br>
            <a:r>
              <a:rPr lang="en-US" altLang="ko-KR" sz="1400" dirty="0">
                <a:solidFill>
                  <a:schemeClr val="tx1"/>
                </a:solidFill>
              </a:rPr>
              <a:t>	Soju, 0.003% seems even more disappointing.</a:t>
            </a:r>
          </a:p>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The model explains 83% of variances, and MSE over full dataset is 0.16, which I believe the model is trustworthy.</a:t>
            </a:r>
          </a:p>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Noticeable, when Food Revenue increases 1%, Beer Units increases by 0.74% alongside.</a:t>
            </a:r>
          </a:p>
        </p:txBody>
      </p:sp>
      <p:sp>
        <p:nvSpPr>
          <p:cNvPr id="8" name="TextBox 7">
            <a:extLst>
              <a:ext uri="{FF2B5EF4-FFF2-40B4-BE49-F238E27FC236}">
                <a16:creationId xmlns:a16="http://schemas.microsoft.com/office/drawing/2014/main" id="{FC19CB0A-3E22-4D28-A42A-FDC505D94DA3}"/>
              </a:ext>
            </a:extLst>
          </p:cNvPr>
          <p:cNvSpPr txBox="1"/>
          <p:nvPr/>
        </p:nvSpPr>
        <p:spPr>
          <a:xfrm>
            <a:off x="2635758" y="4229100"/>
            <a:ext cx="6920484" cy="369332"/>
          </a:xfrm>
          <a:prstGeom prst="rect">
            <a:avLst/>
          </a:prstGeom>
          <a:noFill/>
        </p:spPr>
        <p:txBody>
          <a:bodyPr wrap="none" rtlCol="0">
            <a:spAutoFit/>
          </a:bodyPr>
          <a:lstStyle/>
          <a:p>
            <a:r>
              <a:rPr lang="en-US" altLang="ko-KR" dirty="0"/>
              <a:t>“</a:t>
            </a:r>
            <a:r>
              <a:rPr lang="en-US" altLang="ko-KR" dirty="0">
                <a:solidFill>
                  <a:srgbClr val="0070C0"/>
                </a:solidFill>
              </a:rPr>
              <a:t>1% increase </a:t>
            </a:r>
            <a:r>
              <a:rPr lang="en-US" altLang="ko-KR" dirty="0"/>
              <a:t>in Soju Units result in </a:t>
            </a:r>
            <a:r>
              <a:rPr lang="en-US" altLang="ko-KR" dirty="0">
                <a:solidFill>
                  <a:srgbClr val="FF0000"/>
                </a:solidFill>
              </a:rPr>
              <a:t>0.003% decrease </a:t>
            </a:r>
            <a:r>
              <a:rPr lang="en-US" altLang="ko-KR" dirty="0"/>
              <a:t>in Beer Units”</a:t>
            </a:r>
            <a:endParaRPr lang="ko-KR" altLang="en-US" dirty="0"/>
          </a:p>
        </p:txBody>
      </p:sp>
      <p:cxnSp>
        <p:nvCxnSpPr>
          <p:cNvPr id="10" name="직선 연결선 9">
            <a:extLst>
              <a:ext uri="{FF2B5EF4-FFF2-40B4-BE49-F238E27FC236}">
                <a16:creationId xmlns:a16="http://schemas.microsoft.com/office/drawing/2014/main" id="{83974CC9-D799-49A6-8BC4-A8B2C5E69C40}"/>
              </a:ext>
            </a:extLst>
          </p:cNvPr>
          <p:cNvCxnSpPr>
            <a:cxnSpLocks/>
          </p:cNvCxnSpPr>
          <p:nvPr/>
        </p:nvCxnSpPr>
        <p:spPr>
          <a:xfrm flipH="1" flipV="1">
            <a:off x="2533651" y="2753408"/>
            <a:ext cx="333374" cy="1382495"/>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6707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Analysis</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12006813" cy="369332"/>
          </a:xfrm>
          <a:prstGeom prst="rect">
            <a:avLst/>
          </a:prstGeom>
          <a:noFill/>
        </p:spPr>
        <p:txBody>
          <a:bodyPr wrap="none" rtlCol="0">
            <a:spAutoFit/>
          </a:bodyPr>
          <a:lstStyle/>
          <a:p>
            <a:r>
              <a:rPr lang="en-US" altLang="ko-KR" dirty="0"/>
              <a:t>CART model fits better in modern dataset compared to regression models where decision boundaries are not linear.</a:t>
            </a:r>
            <a:endParaRPr lang="ko-KR" altLang="en-US" dirty="0"/>
          </a:p>
        </p:txBody>
      </p:sp>
      <p:pic>
        <p:nvPicPr>
          <p:cNvPr id="4" name="그림 3">
            <a:extLst>
              <a:ext uri="{FF2B5EF4-FFF2-40B4-BE49-F238E27FC236}">
                <a16:creationId xmlns:a16="http://schemas.microsoft.com/office/drawing/2014/main" id="{4AC65DEB-C359-443C-AEAF-742ED23C06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3972" y="2000249"/>
            <a:ext cx="7704056" cy="2586763"/>
          </a:xfrm>
          <a:prstGeom prst="rect">
            <a:avLst/>
          </a:prstGeom>
        </p:spPr>
      </p:pic>
      <p:sp>
        <p:nvSpPr>
          <p:cNvPr id="7" name="직사각형 6">
            <a:extLst>
              <a:ext uri="{FF2B5EF4-FFF2-40B4-BE49-F238E27FC236}">
                <a16:creationId xmlns:a16="http://schemas.microsoft.com/office/drawing/2014/main" id="{D4A8F56B-366C-4D32-B10D-D49C0ECE0029}"/>
              </a:ext>
            </a:extLst>
          </p:cNvPr>
          <p:cNvSpPr/>
          <p:nvPr/>
        </p:nvSpPr>
        <p:spPr>
          <a:xfrm>
            <a:off x="302813" y="5276850"/>
            <a:ext cx="11586375" cy="132527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	CART model is very precise and accurate, but does not provide information on how the variables are related.</a:t>
            </a:r>
          </a:p>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However, it provides information on which variables are determinant to forecasting dependent variable, beer units.</a:t>
            </a:r>
          </a:p>
        </p:txBody>
      </p:sp>
    </p:spTree>
    <p:extLst>
      <p:ext uri="{BB962C8B-B14F-4D97-AF65-F5344CB8AC3E}">
        <p14:creationId xmlns:p14="http://schemas.microsoft.com/office/powerpoint/2010/main" val="3981748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Analysis</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8119530" cy="369332"/>
          </a:xfrm>
          <a:prstGeom prst="rect">
            <a:avLst/>
          </a:prstGeom>
          <a:noFill/>
        </p:spPr>
        <p:txBody>
          <a:bodyPr wrap="none" rtlCol="0">
            <a:spAutoFit/>
          </a:bodyPr>
          <a:lstStyle/>
          <a:p>
            <a:r>
              <a:rPr lang="en-US" altLang="ko-KR" dirty="0"/>
              <a:t>Soju Units are not considered as a significant factor to determining Beer Units.</a:t>
            </a:r>
            <a:endParaRPr lang="ko-KR" altLang="en-US" dirty="0"/>
          </a:p>
        </p:txBody>
      </p:sp>
      <p:sp>
        <p:nvSpPr>
          <p:cNvPr id="7" name="직사각형 6">
            <a:extLst>
              <a:ext uri="{FF2B5EF4-FFF2-40B4-BE49-F238E27FC236}">
                <a16:creationId xmlns:a16="http://schemas.microsoft.com/office/drawing/2014/main" id="{D4A8F56B-366C-4D32-B10D-D49C0ECE0029}"/>
              </a:ext>
            </a:extLst>
          </p:cNvPr>
          <p:cNvSpPr/>
          <p:nvPr/>
        </p:nvSpPr>
        <p:spPr>
          <a:xfrm>
            <a:off x="302813" y="5232400"/>
            <a:ext cx="11586375" cy="136972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	The feature importance scores how useful or valuable each feature was in the construction of the best fitting CART model. It is not a primary 	metric, but something to be reference to.</a:t>
            </a:r>
          </a:p>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Soju Units is not listed at all, while Food Revenue is considered determinant for determining Beer Units.</a:t>
            </a:r>
          </a:p>
        </p:txBody>
      </p:sp>
      <p:pic>
        <p:nvPicPr>
          <p:cNvPr id="5" name="그림 4">
            <a:extLst>
              <a:ext uri="{FF2B5EF4-FFF2-40B4-BE49-F238E27FC236}">
                <a16:creationId xmlns:a16="http://schemas.microsoft.com/office/drawing/2014/main" id="{86427B6F-9C3F-4DDA-9B17-79F079E21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052" y="1366983"/>
            <a:ext cx="6365623" cy="3467840"/>
          </a:xfrm>
          <a:prstGeom prst="rect">
            <a:avLst/>
          </a:prstGeom>
        </p:spPr>
      </p:pic>
      <p:graphicFrame>
        <p:nvGraphicFramePr>
          <p:cNvPr id="8" name="표 7">
            <a:extLst>
              <a:ext uri="{FF2B5EF4-FFF2-40B4-BE49-F238E27FC236}">
                <a16:creationId xmlns:a16="http://schemas.microsoft.com/office/drawing/2014/main" id="{7DB0E3F4-8BBD-4D23-8939-485DAF7AE1CE}"/>
              </a:ext>
            </a:extLst>
          </p:cNvPr>
          <p:cNvGraphicFramePr>
            <a:graphicFrameLocks noGrp="1"/>
          </p:cNvGraphicFramePr>
          <p:nvPr>
            <p:extLst>
              <p:ext uri="{D42A27DB-BD31-4B8C-83A1-F6EECF244321}">
                <p14:modId xmlns:p14="http://schemas.microsoft.com/office/powerpoint/2010/main" val="3648802502"/>
              </p:ext>
            </p:extLst>
          </p:nvPr>
        </p:nvGraphicFramePr>
        <p:xfrm>
          <a:off x="8524875" y="1400634"/>
          <a:ext cx="2190750" cy="3467839"/>
        </p:xfrm>
        <a:graphic>
          <a:graphicData uri="http://schemas.openxmlformats.org/drawingml/2006/table">
            <a:tbl>
              <a:tblPr/>
              <a:tblGrid>
                <a:gridCol w="1095375">
                  <a:extLst>
                    <a:ext uri="{9D8B030D-6E8A-4147-A177-3AD203B41FA5}">
                      <a16:colId xmlns:a16="http://schemas.microsoft.com/office/drawing/2014/main" val="539316844"/>
                    </a:ext>
                  </a:extLst>
                </a:gridCol>
                <a:gridCol w="1095375">
                  <a:extLst>
                    <a:ext uri="{9D8B030D-6E8A-4147-A177-3AD203B41FA5}">
                      <a16:colId xmlns:a16="http://schemas.microsoft.com/office/drawing/2014/main" val="3249635164"/>
                    </a:ext>
                  </a:extLst>
                </a:gridCol>
              </a:tblGrid>
              <a:tr h="461031">
                <a:tc>
                  <a:txBody>
                    <a:bodyPr/>
                    <a:lstStyle/>
                    <a:p>
                      <a:pPr algn="r" fontAlgn="ctr"/>
                      <a:br>
                        <a:rPr lang="en-US" sz="1100" b="1" dirty="0">
                          <a:effectLst/>
                        </a:rPr>
                      </a:br>
                      <a:endParaRPr lang="en-US" sz="1100" b="1" dirty="0">
                        <a:effectLst/>
                      </a:endParaRPr>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latinLnBrk="1"/>
                      <a:r>
                        <a:rPr lang="en-US" altLang="ko-KR" sz="1100" b="1" dirty="0">
                          <a:effectLst/>
                        </a:rPr>
                        <a:t>importance</a:t>
                      </a:r>
                      <a:endParaRPr lang="ko-KR" altLang="en-US" sz="1100" dirty="0"/>
                    </a:p>
                  </a:txBody>
                  <a:tcPr anchor="ctr">
                    <a:lnL>
                      <a:noFill/>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0708831"/>
                  </a:ext>
                </a:extLst>
              </a:tr>
              <a:tr h="375851">
                <a:tc>
                  <a:txBody>
                    <a:bodyPr/>
                    <a:lstStyle/>
                    <a:p>
                      <a:pPr algn="r" fontAlgn="ctr"/>
                      <a:r>
                        <a:rPr lang="en-US" sz="1100" b="1" dirty="0">
                          <a:effectLst/>
                        </a:rPr>
                        <a:t>Bar 71</a:t>
                      </a: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100">
                          <a:effectLst/>
                        </a:rPr>
                        <a:t>0.751946</a:t>
                      </a: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2528154131"/>
                  </a:ext>
                </a:extLst>
              </a:tr>
              <a:tr h="375851">
                <a:tc>
                  <a:txBody>
                    <a:bodyPr/>
                    <a:lstStyle/>
                    <a:p>
                      <a:pPr algn="r" fontAlgn="ctr"/>
                      <a:r>
                        <a:rPr lang="en-US" sz="1100" b="1">
                          <a:effectLst/>
                        </a:rPr>
                        <a:t>foodR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1100" dirty="0">
                          <a:effectLst/>
                        </a:rPr>
                        <a:t>0.157867</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52759109"/>
                  </a:ext>
                </a:extLst>
              </a:tr>
              <a:tr h="375851">
                <a:tc>
                  <a:txBody>
                    <a:bodyPr/>
                    <a:lstStyle/>
                    <a:p>
                      <a:pPr algn="r" fontAlgn="ctr"/>
                      <a:r>
                        <a:rPr lang="en-US" sz="1100" b="1">
                          <a:effectLst/>
                        </a:rPr>
                        <a:t>Bar 115</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100" dirty="0">
                          <a:effectLst/>
                        </a:rPr>
                        <a:t>0.074007</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265696001"/>
                  </a:ext>
                </a:extLst>
              </a:tr>
              <a:tr h="375851">
                <a:tc>
                  <a:txBody>
                    <a:bodyPr/>
                    <a:lstStyle/>
                    <a:p>
                      <a:pPr algn="r" fontAlgn="ctr"/>
                      <a:r>
                        <a:rPr lang="en-US" sz="1100" b="1">
                          <a:effectLst/>
                        </a:rPr>
                        <a:t>Bar 91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1100">
                          <a:effectLst/>
                        </a:rPr>
                        <a:t>0.015377</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68299806"/>
                  </a:ext>
                </a:extLst>
              </a:tr>
              <a:tr h="375851">
                <a:tc>
                  <a:txBody>
                    <a:bodyPr/>
                    <a:lstStyle/>
                    <a:p>
                      <a:pPr algn="r" fontAlgn="ctr"/>
                      <a:r>
                        <a:rPr lang="en-US" sz="1100" b="1">
                          <a:effectLst/>
                        </a:rPr>
                        <a:t>August</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100">
                          <a:effectLst/>
                        </a:rPr>
                        <a:t>0.000522</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39782853"/>
                  </a:ext>
                </a:extLst>
              </a:tr>
              <a:tr h="375851">
                <a:tc>
                  <a:txBody>
                    <a:bodyPr/>
                    <a:lstStyle/>
                    <a:p>
                      <a:pPr algn="r" fontAlgn="ctr"/>
                      <a:r>
                        <a:rPr lang="en-US" sz="1100" b="1">
                          <a:effectLst/>
                        </a:rPr>
                        <a:t>sat</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1100">
                          <a:effectLst/>
                        </a:rPr>
                        <a:t>0.000282</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854631991"/>
                  </a:ext>
                </a:extLst>
              </a:tr>
              <a:tr h="375851">
                <a:tc>
                  <a:txBody>
                    <a:bodyPr/>
                    <a:lstStyle/>
                    <a:p>
                      <a:pPr algn="r" fontAlgn="ctr"/>
                      <a:r>
                        <a:rPr lang="en-US" sz="1100" b="1">
                          <a:effectLst/>
                        </a:rPr>
                        <a:t>spiritsU</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100">
                          <a:effectLst/>
                        </a:rPr>
                        <a:t>0.000000</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461187222"/>
                  </a:ext>
                </a:extLst>
              </a:tr>
              <a:tr h="375851">
                <a:tc>
                  <a:txBody>
                    <a:bodyPr/>
                    <a:lstStyle/>
                    <a:p>
                      <a:pPr algn="r" fontAlgn="ctr"/>
                      <a:r>
                        <a:rPr lang="en-US" sz="1100" b="1" dirty="0">
                          <a:effectLst/>
                        </a:rPr>
                        <a:t>Bar 102</a:t>
                      </a:r>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1100" dirty="0">
                          <a:effectLst/>
                        </a:rPr>
                        <a:t>0.000000</a:t>
                      </a:r>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78670486"/>
                  </a:ext>
                </a:extLst>
              </a:tr>
            </a:tbl>
          </a:graphicData>
        </a:graphic>
      </p:graphicFrame>
      <p:sp>
        <p:nvSpPr>
          <p:cNvPr id="9" name="사각형: 둥근 모서리 8">
            <a:extLst>
              <a:ext uri="{FF2B5EF4-FFF2-40B4-BE49-F238E27FC236}">
                <a16:creationId xmlns:a16="http://schemas.microsoft.com/office/drawing/2014/main" id="{CD1CF707-FDA9-4174-B549-E2B75E4D6908}"/>
              </a:ext>
            </a:extLst>
          </p:cNvPr>
          <p:cNvSpPr/>
          <p:nvPr/>
        </p:nvSpPr>
        <p:spPr>
          <a:xfrm>
            <a:off x="8524875" y="2209800"/>
            <a:ext cx="2190750" cy="428625"/>
          </a:xfrm>
          <a:prstGeom prst="roundRect">
            <a:avLst/>
          </a:prstGeom>
          <a:noFill/>
          <a:ln w="19050">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086354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그림 15">
            <a:extLst>
              <a:ext uri="{FF2B5EF4-FFF2-40B4-BE49-F238E27FC236}">
                <a16:creationId xmlns:a16="http://schemas.microsoft.com/office/drawing/2014/main" id="{DFA89D30-D3B7-49D8-984C-B0CCB65FF0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9624" y="1441879"/>
            <a:ext cx="2917525" cy="1701371"/>
          </a:xfrm>
          <a:prstGeom prst="rect">
            <a:avLst/>
          </a:prstGeom>
        </p:spPr>
      </p:pic>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Conclusion</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9791463" cy="369332"/>
          </a:xfrm>
          <a:prstGeom prst="rect">
            <a:avLst/>
          </a:prstGeom>
          <a:noFill/>
        </p:spPr>
        <p:txBody>
          <a:bodyPr wrap="none" rtlCol="0">
            <a:spAutoFit/>
          </a:bodyPr>
          <a:lstStyle/>
          <a:p>
            <a:r>
              <a:rPr lang="en-US" altLang="ko-KR" dirty="0"/>
              <a:t>There is no evidence to argue that Soju is cannibalizing the beer category, from the data given. </a:t>
            </a:r>
            <a:endParaRPr lang="ko-KR" altLang="en-US" dirty="0"/>
          </a:p>
        </p:txBody>
      </p:sp>
      <p:pic>
        <p:nvPicPr>
          <p:cNvPr id="3" name="그림 2">
            <a:extLst>
              <a:ext uri="{FF2B5EF4-FFF2-40B4-BE49-F238E27FC236}">
                <a16:creationId xmlns:a16="http://schemas.microsoft.com/office/drawing/2014/main" id="{6D331ACB-73E7-4CF2-82C4-6D0D8A3F91C8}"/>
              </a:ext>
            </a:extLst>
          </p:cNvPr>
          <p:cNvPicPr>
            <a:picLocks noChangeAspect="1"/>
          </p:cNvPicPr>
          <p:nvPr/>
        </p:nvPicPr>
        <p:blipFill>
          <a:blip r:embed="rId3"/>
          <a:stretch>
            <a:fillRect/>
          </a:stretch>
        </p:blipFill>
        <p:spPr>
          <a:xfrm>
            <a:off x="440529" y="1568736"/>
            <a:ext cx="5210674" cy="3200256"/>
          </a:xfrm>
          <a:prstGeom prst="rect">
            <a:avLst/>
          </a:prstGeom>
        </p:spPr>
      </p:pic>
      <p:sp>
        <p:nvSpPr>
          <p:cNvPr id="4" name="TextBox 3">
            <a:extLst>
              <a:ext uri="{FF2B5EF4-FFF2-40B4-BE49-F238E27FC236}">
                <a16:creationId xmlns:a16="http://schemas.microsoft.com/office/drawing/2014/main" id="{2D691421-91E2-4A01-B0A0-8AEEC1F9213D}"/>
              </a:ext>
            </a:extLst>
          </p:cNvPr>
          <p:cNvSpPr txBox="1"/>
          <p:nvPr/>
        </p:nvSpPr>
        <p:spPr>
          <a:xfrm>
            <a:off x="495300" y="5438775"/>
            <a:ext cx="184731" cy="276999"/>
          </a:xfrm>
          <a:prstGeom prst="rect">
            <a:avLst/>
          </a:prstGeom>
          <a:noFill/>
        </p:spPr>
        <p:txBody>
          <a:bodyPr wrap="none" rtlCol="0">
            <a:spAutoFit/>
          </a:bodyPr>
          <a:lstStyle/>
          <a:p>
            <a:endParaRPr lang="ko-KR" altLang="en-US" sz="1200" dirty="0"/>
          </a:p>
        </p:txBody>
      </p:sp>
      <p:sp>
        <p:nvSpPr>
          <p:cNvPr id="7" name="직사각형 6">
            <a:extLst>
              <a:ext uri="{FF2B5EF4-FFF2-40B4-BE49-F238E27FC236}">
                <a16:creationId xmlns:a16="http://schemas.microsoft.com/office/drawing/2014/main" id="{53EF6925-C59A-42E9-BA93-3A66CED69F23}"/>
              </a:ext>
            </a:extLst>
          </p:cNvPr>
          <p:cNvSpPr/>
          <p:nvPr/>
        </p:nvSpPr>
        <p:spPr>
          <a:xfrm>
            <a:off x="390526" y="4895850"/>
            <a:ext cx="5486400" cy="1594645"/>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marL="342900" indent="-342900">
              <a:buAutoNum type="arabicParenR"/>
            </a:pPr>
            <a:r>
              <a:rPr lang="en-US" altLang="ko-KR" sz="1400" dirty="0">
                <a:solidFill>
                  <a:schemeClr val="tx1"/>
                </a:solidFill>
              </a:rPr>
              <a:t>The variance is fluctuating due to small size of sample</a:t>
            </a:r>
          </a:p>
          <a:p>
            <a:pPr marL="342900" indent="-342900">
              <a:buAutoNum type="arabicParenR"/>
            </a:pPr>
            <a:r>
              <a:rPr lang="en-US" altLang="ko-KR" sz="1400" dirty="0">
                <a:solidFill>
                  <a:schemeClr val="tx1"/>
                </a:solidFill>
              </a:rPr>
              <a:t>6-month period of observation may not able to explain seasonality</a:t>
            </a:r>
          </a:p>
          <a:p>
            <a:pPr marL="342900" indent="-342900">
              <a:buAutoNum type="arabicParenR"/>
            </a:pPr>
            <a:endParaRPr lang="en-US" altLang="ko-KR" sz="1400" dirty="0">
              <a:solidFill>
                <a:schemeClr val="tx1"/>
              </a:solidFill>
            </a:endParaRPr>
          </a:p>
          <a:p>
            <a:pPr algn="ctr"/>
            <a:r>
              <a:rPr lang="en-US" altLang="ko-KR" sz="1400" b="1" dirty="0">
                <a:solidFill>
                  <a:schemeClr val="tx1"/>
                </a:solidFill>
              </a:rPr>
              <a:t>“Beer sales may not be decreasing in the real world out of sample!”</a:t>
            </a:r>
          </a:p>
        </p:txBody>
      </p:sp>
      <p:grpSp>
        <p:nvGrpSpPr>
          <p:cNvPr id="5" name="그룹 4">
            <a:extLst>
              <a:ext uri="{FF2B5EF4-FFF2-40B4-BE49-F238E27FC236}">
                <a16:creationId xmlns:a16="http://schemas.microsoft.com/office/drawing/2014/main" id="{91BF47A5-80BD-4391-831D-20D161CF4456}"/>
              </a:ext>
            </a:extLst>
          </p:cNvPr>
          <p:cNvGrpSpPr/>
          <p:nvPr/>
        </p:nvGrpSpPr>
        <p:grpSpPr>
          <a:xfrm>
            <a:off x="6540798" y="1441878"/>
            <a:ext cx="2028825" cy="3283141"/>
            <a:chOff x="5667375" y="1990976"/>
            <a:chExt cx="2683392" cy="4342392"/>
          </a:xfrm>
        </p:grpSpPr>
        <p:pic>
          <p:nvPicPr>
            <p:cNvPr id="8" name="그림 7">
              <a:extLst>
                <a:ext uri="{FF2B5EF4-FFF2-40B4-BE49-F238E27FC236}">
                  <a16:creationId xmlns:a16="http://schemas.microsoft.com/office/drawing/2014/main" id="{92F9B63D-1ACF-4F3D-81B3-C3F8317E163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67375" y="1990976"/>
              <a:ext cx="2683392" cy="4342392"/>
            </a:xfrm>
            <a:prstGeom prst="rect">
              <a:avLst/>
            </a:prstGeom>
          </p:spPr>
        </p:pic>
        <p:sp>
          <p:nvSpPr>
            <p:cNvPr id="9" name="타원 8">
              <a:extLst>
                <a:ext uri="{FF2B5EF4-FFF2-40B4-BE49-F238E27FC236}">
                  <a16:creationId xmlns:a16="http://schemas.microsoft.com/office/drawing/2014/main" id="{6F90CE1E-4B4B-40DD-8503-4590688E8543}"/>
                </a:ext>
              </a:extLst>
            </p:cNvPr>
            <p:cNvSpPr/>
            <p:nvPr/>
          </p:nvSpPr>
          <p:spPr>
            <a:xfrm>
              <a:off x="5857875" y="3171825"/>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EABFAA1F-E498-4D25-B43E-32FEAB5ECF13}"/>
                </a:ext>
              </a:extLst>
            </p:cNvPr>
            <p:cNvSpPr/>
            <p:nvPr/>
          </p:nvSpPr>
          <p:spPr>
            <a:xfrm>
              <a:off x="5857875" y="4514599"/>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a:extLst>
                <a:ext uri="{FF2B5EF4-FFF2-40B4-BE49-F238E27FC236}">
                  <a16:creationId xmlns:a16="http://schemas.microsoft.com/office/drawing/2014/main" id="{818C324E-9AB0-434F-BA49-A53E719D82ED}"/>
                </a:ext>
              </a:extLst>
            </p:cNvPr>
            <p:cNvSpPr/>
            <p:nvPr/>
          </p:nvSpPr>
          <p:spPr>
            <a:xfrm>
              <a:off x="5857875" y="5857373"/>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a:extLst>
                <a:ext uri="{FF2B5EF4-FFF2-40B4-BE49-F238E27FC236}">
                  <a16:creationId xmlns:a16="http://schemas.microsoft.com/office/drawing/2014/main" id="{C04D5513-D5F1-44B1-AB07-9816F36501AF}"/>
                </a:ext>
              </a:extLst>
            </p:cNvPr>
            <p:cNvSpPr/>
            <p:nvPr/>
          </p:nvSpPr>
          <p:spPr>
            <a:xfrm>
              <a:off x="7162800" y="3171825"/>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a:extLst>
                <a:ext uri="{FF2B5EF4-FFF2-40B4-BE49-F238E27FC236}">
                  <a16:creationId xmlns:a16="http://schemas.microsoft.com/office/drawing/2014/main" id="{437B2685-02AF-43F7-8CD3-976ED3A0F5BD}"/>
                </a:ext>
              </a:extLst>
            </p:cNvPr>
            <p:cNvSpPr/>
            <p:nvPr/>
          </p:nvSpPr>
          <p:spPr>
            <a:xfrm>
              <a:off x="7162800" y="4514599"/>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 13">
              <a:extLst>
                <a:ext uri="{FF2B5EF4-FFF2-40B4-BE49-F238E27FC236}">
                  <a16:creationId xmlns:a16="http://schemas.microsoft.com/office/drawing/2014/main" id="{7B41FCBB-FEFB-4FED-B830-58311C92DA1A}"/>
                </a:ext>
              </a:extLst>
            </p:cNvPr>
            <p:cNvSpPr/>
            <p:nvPr/>
          </p:nvSpPr>
          <p:spPr>
            <a:xfrm>
              <a:off x="7162800" y="5857373"/>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직사각형 16">
            <a:extLst>
              <a:ext uri="{FF2B5EF4-FFF2-40B4-BE49-F238E27FC236}">
                <a16:creationId xmlns:a16="http://schemas.microsoft.com/office/drawing/2014/main" id="{0421DD64-2F76-4785-AAFD-581E99001F83}"/>
              </a:ext>
            </a:extLst>
          </p:cNvPr>
          <p:cNvSpPr/>
          <p:nvPr/>
        </p:nvSpPr>
        <p:spPr>
          <a:xfrm>
            <a:off x="6315075" y="4895850"/>
            <a:ext cx="5486400" cy="1594645"/>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r>
              <a:rPr lang="en-US" altLang="ko-KR" sz="1400" dirty="0">
                <a:solidFill>
                  <a:schemeClr val="tx1"/>
                </a:solidFill>
              </a:rPr>
              <a:t>“correlation coefficient”, “regression coefficient”, “feature importance”, all three metrics all indicates that;</a:t>
            </a:r>
          </a:p>
          <a:p>
            <a:endParaRPr lang="en-US" altLang="ko-KR" sz="1400" b="1" dirty="0">
              <a:solidFill>
                <a:schemeClr val="tx1"/>
              </a:solidFill>
            </a:endParaRPr>
          </a:p>
          <a:p>
            <a:r>
              <a:rPr lang="en-US" altLang="ko-KR" sz="1400" b="1" dirty="0">
                <a:solidFill>
                  <a:schemeClr val="tx1"/>
                </a:solidFill>
              </a:rPr>
              <a:t>“demand for Soju has very little to do with the demand for beer”</a:t>
            </a:r>
          </a:p>
        </p:txBody>
      </p:sp>
      <p:pic>
        <p:nvPicPr>
          <p:cNvPr id="18" name="그림 17">
            <a:extLst>
              <a:ext uri="{FF2B5EF4-FFF2-40B4-BE49-F238E27FC236}">
                <a16:creationId xmlns:a16="http://schemas.microsoft.com/office/drawing/2014/main" id="{D5228770-420C-445C-A14A-27B1F40E78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72685" y="3143250"/>
            <a:ext cx="2914465" cy="1587731"/>
          </a:xfrm>
          <a:prstGeom prst="rect">
            <a:avLst/>
          </a:prstGeom>
        </p:spPr>
      </p:pic>
    </p:spTree>
    <p:extLst>
      <p:ext uri="{BB962C8B-B14F-4D97-AF65-F5344CB8AC3E}">
        <p14:creationId xmlns:p14="http://schemas.microsoft.com/office/powerpoint/2010/main" val="3797750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이등변 삼각형 2">
            <a:extLst>
              <a:ext uri="{FF2B5EF4-FFF2-40B4-BE49-F238E27FC236}">
                <a16:creationId xmlns:a16="http://schemas.microsoft.com/office/drawing/2014/main" id="{E6CBC5C7-A07A-479B-9EF0-4FCC56311101}"/>
              </a:ext>
            </a:extLst>
          </p:cNvPr>
          <p:cNvSpPr/>
          <p:nvPr/>
        </p:nvSpPr>
        <p:spPr>
          <a:xfrm>
            <a:off x="1940767" y="1477930"/>
            <a:ext cx="3946849" cy="468396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Project Objectives</a:t>
            </a:r>
          </a:p>
        </p:txBody>
      </p:sp>
      <p:sp>
        <p:nvSpPr>
          <p:cNvPr id="31" name="TextBox 30"/>
          <p:cNvSpPr txBox="1"/>
          <p:nvPr/>
        </p:nvSpPr>
        <p:spPr>
          <a:xfrm>
            <a:off x="6096000" y="103512"/>
            <a:ext cx="6096001" cy="307777"/>
          </a:xfrm>
          <a:prstGeom prst="rect">
            <a:avLst/>
          </a:prstGeom>
          <a:noFill/>
        </p:spPr>
        <p:txBody>
          <a:bodyPr wrap="square" rtlCol="0">
            <a:spAutoFit/>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Milestones</a:t>
            </a:r>
            <a:r>
              <a:rPr kumimoji="0" lang="en-US" altLang="ko-KR" sz="1400" b="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     Skill Set     Data Scientist     Strategic Analyst</a:t>
            </a:r>
            <a:endParaRPr kumimoji="0" lang="ko-KR" altLang="en-US" sz="1400" b="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endParaRPr>
          </a:p>
        </p:txBody>
      </p:sp>
      <p:grpSp>
        <p:nvGrpSpPr>
          <p:cNvPr id="5" name="그룹 4">
            <a:extLst>
              <a:ext uri="{FF2B5EF4-FFF2-40B4-BE49-F238E27FC236}">
                <a16:creationId xmlns:a16="http://schemas.microsoft.com/office/drawing/2014/main" id="{BBF5976A-87A5-4049-9C1D-E61680EF99AB}"/>
              </a:ext>
            </a:extLst>
          </p:cNvPr>
          <p:cNvGrpSpPr/>
          <p:nvPr/>
        </p:nvGrpSpPr>
        <p:grpSpPr>
          <a:xfrm>
            <a:off x="4285860" y="2610043"/>
            <a:ext cx="295472" cy="295472"/>
            <a:chOff x="4388497" y="2475721"/>
            <a:chExt cx="295472" cy="295472"/>
          </a:xfrm>
        </p:grpSpPr>
        <p:sp>
          <p:nvSpPr>
            <p:cNvPr id="12" name="타원 11">
              <a:extLst>
                <a:ext uri="{FF2B5EF4-FFF2-40B4-BE49-F238E27FC236}">
                  <a16:creationId xmlns:a16="http://schemas.microsoft.com/office/drawing/2014/main" id="{F64D3E4F-6208-4A2C-9F71-FA9611ADBB98}"/>
                </a:ext>
              </a:extLst>
            </p:cNvPr>
            <p:cNvSpPr/>
            <p:nvPr/>
          </p:nvSpPr>
          <p:spPr>
            <a:xfrm>
              <a:off x="4388497" y="2475721"/>
              <a:ext cx="295472" cy="295472"/>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타원 3">
              <a:extLst>
                <a:ext uri="{FF2B5EF4-FFF2-40B4-BE49-F238E27FC236}">
                  <a16:creationId xmlns:a16="http://schemas.microsoft.com/office/drawing/2014/main" id="{D4045AE9-5EA9-43CD-8644-06E3E1D7F06A}"/>
                </a:ext>
              </a:extLst>
            </p:cNvPr>
            <p:cNvSpPr/>
            <p:nvPr/>
          </p:nvSpPr>
          <p:spPr>
            <a:xfrm>
              <a:off x="4433595" y="2520819"/>
              <a:ext cx="205275" cy="205275"/>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4" name="그룹 13">
            <a:extLst>
              <a:ext uri="{FF2B5EF4-FFF2-40B4-BE49-F238E27FC236}">
                <a16:creationId xmlns:a16="http://schemas.microsoft.com/office/drawing/2014/main" id="{9E07498D-9261-4B80-AD40-2B6083DDAB31}"/>
              </a:ext>
            </a:extLst>
          </p:cNvPr>
          <p:cNvGrpSpPr/>
          <p:nvPr/>
        </p:nvGrpSpPr>
        <p:grpSpPr>
          <a:xfrm>
            <a:off x="5088292" y="4429512"/>
            <a:ext cx="295472" cy="295472"/>
            <a:chOff x="4388497" y="2475721"/>
            <a:chExt cx="295472" cy="295472"/>
          </a:xfrm>
        </p:grpSpPr>
        <p:sp>
          <p:nvSpPr>
            <p:cNvPr id="15" name="타원 14">
              <a:extLst>
                <a:ext uri="{FF2B5EF4-FFF2-40B4-BE49-F238E27FC236}">
                  <a16:creationId xmlns:a16="http://schemas.microsoft.com/office/drawing/2014/main" id="{1DC22650-D129-4A92-8A84-DBCC05077610}"/>
                </a:ext>
              </a:extLst>
            </p:cNvPr>
            <p:cNvSpPr/>
            <p:nvPr/>
          </p:nvSpPr>
          <p:spPr>
            <a:xfrm>
              <a:off x="4388497" y="2475721"/>
              <a:ext cx="295472" cy="295472"/>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a:extLst>
                <a:ext uri="{FF2B5EF4-FFF2-40B4-BE49-F238E27FC236}">
                  <a16:creationId xmlns:a16="http://schemas.microsoft.com/office/drawing/2014/main" id="{4DC08BD7-8BC4-4AE8-BC99-B37DDB7463C2}"/>
                </a:ext>
              </a:extLst>
            </p:cNvPr>
            <p:cNvSpPr/>
            <p:nvPr/>
          </p:nvSpPr>
          <p:spPr>
            <a:xfrm>
              <a:off x="4433596" y="2520820"/>
              <a:ext cx="205275" cy="205275"/>
            </a:xfrm>
            <a:prstGeom prst="ellipse">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7" name="연결선: 꺾임 6">
            <a:extLst>
              <a:ext uri="{FF2B5EF4-FFF2-40B4-BE49-F238E27FC236}">
                <a16:creationId xmlns:a16="http://schemas.microsoft.com/office/drawing/2014/main" id="{72FC4793-73ED-4304-B88A-6B480939478F}"/>
              </a:ext>
            </a:extLst>
          </p:cNvPr>
          <p:cNvCxnSpPr>
            <a:cxnSpLocks/>
            <a:stCxn id="12" idx="6"/>
          </p:cNvCxnSpPr>
          <p:nvPr/>
        </p:nvCxnSpPr>
        <p:spPr>
          <a:xfrm flipV="1">
            <a:off x="4581332" y="1477930"/>
            <a:ext cx="2525487" cy="1279849"/>
          </a:xfrm>
          <a:prstGeom prst="bentConnector3">
            <a:avLst/>
          </a:prstGeom>
          <a:ln cap="rnd">
            <a:prstDash val="sysDash"/>
            <a:tailEnd type="oval"/>
          </a:ln>
        </p:spPr>
        <p:style>
          <a:lnRef idx="1">
            <a:schemeClr val="accent1"/>
          </a:lnRef>
          <a:fillRef idx="0">
            <a:schemeClr val="accent1"/>
          </a:fillRef>
          <a:effectRef idx="0">
            <a:schemeClr val="accent1"/>
          </a:effectRef>
          <a:fontRef idx="minor">
            <a:schemeClr val="tx1"/>
          </a:fontRef>
        </p:style>
      </p:cxnSp>
      <p:cxnSp>
        <p:nvCxnSpPr>
          <p:cNvPr id="9" name="연결선: 꺾임 8">
            <a:extLst>
              <a:ext uri="{FF2B5EF4-FFF2-40B4-BE49-F238E27FC236}">
                <a16:creationId xmlns:a16="http://schemas.microsoft.com/office/drawing/2014/main" id="{88516366-EA1E-4268-8ABF-3CBF6465F4CF}"/>
              </a:ext>
            </a:extLst>
          </p:cNvPr>
          <p:cNvCxnSpPr>
            <a:stCxn id="15" idx="6"/>
          </p:cNvCxnSpPr>
          <p:nvPr/>
        </p:nvCxnSpPr>
        <p:spPr>
          <a:xfrm flipV="1">
            <a:off x="5383764" y="4001860"/>
            <a:ext cx="1723055" cy="575388"/>
          </a:xfrm>
          <a:prstGeom prst="bentConnector3">
            <a:avLst/>
          </a:prstGeom>
          <a:ln cap="rnd">
            <a:solidFill>
              <a:schemeClr val="accent2"/>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6BB5090-4AAE-4FE0-9167-8FAB4CBB1DB8}"/>
              </a:ext>
            </a:extLst>
          </p:cNvPr>
          <p:cNvSpPr txBox="1"/>
          <p:nvPr/>
        </p:nvSpPr>
        <p:spPr>
          <a:xfrm>
            <a:off x="7305869" y="1291318"/>
            <a:ext cx="4228906" cy="1877437"/>
          </a:xfrm>
          <a:prstGeom prst="rect">
            <a:avLst/>
          </a:prstGeom>
          <a:noFill/>
        </p:spPr>
        <p:txBody>
          <a:bodyPr wrap="square" rtlCol="0">
            <a:spAutoFit/>
          </a:bodyPr>
          <a:lstStyle/>
          <a:p>
            <a:pPr marL="628650" indent="-628650">
              <a:tabLst>
                <a:tab pos="628650" algn="l"/>
              </a:tabLst>
            </a:pPr>
            <a:r>
              <a:rPr lang="en-US" altLang="ko-KR" sz="1600" dirty="0"/>
              <a:t>■ Primary objective</a:t>
            </a:r>
          </a:p>
          <a:p>
            <a:pPr marL="628650" indent="-628650">
              <a:tabLst>
                <a:tab pos="628650" algn="l"/>
              </a:tabLst>
            </a:pPr>
            <a:endParaRPr lang="en-US" altLang="ko-KR" sz="1600" dirty="0"/>
          </a:p>
          <a:p>
            <a:pPr marL="628650" indent="-628650">
              <a:tabLst>
                <a:tab pos="628650" algn="l"/>
              </a:tabLst>
            </a:pPr>
            <a:r>
              <a:rPr lang="en-US" altLang="ko-KR" sz="1400" dirty="0"/>
              <a:t>In [1]: 	Prove whether the hypothesis “ Soju sales are increasing and cannibalizing the beer category” is acceptable.</a:t>
            </a:r>
          </a:p>
          <a:p>
            <a:pPr marL="628650" indent="-628650">
              <a:tabLst>
                <a:tab pos="628650" algn="l"/>
              </a:tabLst>
            </a:pPr>
            <a:endParaRPr lang="en-US" altLang="ko-KR" sz="1400" dirty="0"/>
          </a:p>
          <a:p>
            <a:pPr marL="628650" indent="-628650">
              <a:tabLst>
                <a:tab pos="628650" algn="l"/>
              </a:tabLst>
            </a:pPr>
            <a:r>
              <a:rPr lang="en-US" altLang="ko-KR" sz="1400" dirty="0"/>
              <a:t>Out [1]:	</a:t>
            </a:r>
            <a:r>
              <a:rPr lang="en-US" altLang="ko-KR" sz="1400" i="1" dirty="0"/>
              <a:t>How is the relationship between demand for Soju and beer?</a:t>
            </a:r>
          </a:p>
        </p:txBody>
      </p:sp>
      <p:sp>
        <p:nvSpPr>
          <p:cNvPr id="23" name="TextBox 22">
            <a:extLst>
              <a:ext uri="{FF2B5EF4-FFF2-40B4-BE49-F238E27FC236}">
                <a16:creationId xmlns:a16="http://schemas.microsoft.com/office/drawing/2014/main" id="{071E6B9F-B692-49C5-979C-7A22A55040B8}"/>
              </a:ext>
            </a:extLst>
          </p:cNvPr>
          <p:cNvSpPr txBox="1"/>
          <p:nvPr/>
        </p:nvSpPr>
        <p:spPr>
          <a:xfrm>
            <a:off x="7305869" y="3819913"/>
            <a:ext cx="4228906" cy="1661993"/>
          </a:xfrm>
          <a:prstGeom prst="rect">
            <a:avLst/>
          </a:prstGeom>
          <a:noFill/>
        </p:spPr>
        <p:txBody>
          <a:bodyPr wrap="square" rtlCol="0">
            <a:spAutoFit/>
          </a:bodyPr>
          <a:lstStyle/>
          <a:p>
            <a:pPr marL="628650" indent="-628650">
              <a:tabLst>
                <a:tab pos="628650" algn="l"/>
              </a:tabLst>
            </a:pPr>
            <a:r>
              <a:rPr lang="en-US" altLang="ko-KR" sz="1600" dirty="0"/>
              <a:t>■ Secondary objective</a:t>
            </a:r>
          </a:p>
          <a:p>
            <a:pPr marL="628650" indent="-628650">
              <a:tabLst>
                <a:tab pos="628650" algn="l"/>
              </a:tabLst>
            </a:pPr>
            <a:endParaRPr lang="en-US" altLang="ko-KR" sz="1600" dirty="0"/>
          </a:p>
          <a:p>
            <a:pPr marL="628650" indent="-628650">
              <a:tabLst>
                <a:tab pos="628650" algn="l"/>
              </a:tabLst>
            </a:pPr>
            <a:r>
              <a:rPr lang="en-US" altLang="ko-KR" sz="1400" dirty="0"/>
              <a:t>In [2]: 	Find opportunities to gain category share and increase beer incidents.</a:t>
            </a:r>
          </a:p>
          <a:p>
            <a:pPr marL="628650" indent="-628650">
              <a:tabLst>
                <a:tab pos="628650" algn="l"/>
              </a:tabLst>
            </a:pPr>
            <a:endParaRPr lang="en-US" altLang="ko-KR" sz="1400" dirty="0"/>
          </a:p>
          <a:p>
            <a:pPr marL="628650" indent="-628650">
              <a:tabLst>
                <a:tab pos="628650" algn="l"/>
              </a:tabLst>
            </a:pPr>
            <a:r>
              <a:rPr lang="en-US" altLang="ko-KR" sz="1400" dirty="0"/>
              <a:t>Out [2]:	</a:t>
            </a:r>
            <a:r>
              <a:rPr lang="en-US" altLang="ko-KR" sz="1400" i="1" dirty="0"/>
              <a:t>What are the features that affect beer demand?</a:t>
            </a:r>
          </a:p>
        </p:txBody>
      </p:sp>
    </p:spTree>
    <p:extLst>
      <p:ext uri="{BB962C8B-B14F-4D97-AF65-F5344CB8AC3E}">
        <p14:creationId xmlns:p14="http://schemas.microsoft.com/office/powerpoint/2010/main" val="1148930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 y="0"/>
            <a:ext cx="6781801"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Means of application</a:t>
            </a:r>
          </a:p>
        </p:txBody>
      </p:sp>
      <p:sp>
        <p:nvSpPr>
          <p:cNvPr id="3" name="TextBox 2">
            <a:extLst>
              <a:ext uri="{FF2B5EF4-FFF2-40B4-BE49-F238E27FC236}">
                <a16:creationId xmlns:a16="http://schemas.microsoft.com/office/drawing/2014/main" id="{19EE3C4A-FC2F-4634-B1B9-BDDCECA7DB21}"/>
              </a:ext>
            </a:extLst>
          </p:cNvPr>
          <p:cNvSpPr txBox="1"/>
          <p:nvPr/>
        </p:nvSpPr>
        <p:spPr>
          <a:xfrm>
            <a:off x="-1" y="600075"/>
            <a:ext cx="8345554" cy="369332"/>
          </a:xfrm>
          <a:prstGeom prst="rect">
            <a:avLst/>
          </a:prstGeom>
          <a:noFill/>
        </p:spPr>
        <p:txBody>
          <a:bodyPr wrap="none" rtlCol="0">
            <a:spAutoFit/>
          </a:bodyPr>
          <a:lstStyle/>
          <a:p>
            <a:r>
              <a:rPr lang="en-US" altLang="ko-KR" dirty="0"/>
              <a:t>Despite unexpected outcome, there were some noticeable findings: beer &amp; food.</a:t>
            </a:r>
            <a:endParaRPr lang="ko-KR" altLang="en-US" dirty="0"/>
          </a:p>
        </p:txBody>
      </p:sp>
      <p:sp>
        <p:nvSpPr>
          <p:cNvPr id="4" name="TextBox 3">
            <a:extLst>
              <a:ext uri="{FF2B5EF4-FFF2-40B4-BE49-F238E27FC236}">
                <a16:creationId xmlns:a16="http://schemas.microsoft.com/office/drawing/2014/main" id="{D23EFF18-C3C8-44BA-B441-D9CFA934DC2A}"/>
              </a:ext>
            </a:extLst>
          </p:cNvPr>
          <p:cNvSpPr txBox="1"/>
          <p:nvPr/>
        </p:nvSpPr>
        <p:spPr>
          <a:xfrm>
            <a:off x="302813" y="2400300"/>
            <a:ext cx="5450531" cy="369332"/>
          </a:xfrm>
          <a:prstGeom prst="rect">
            <a:avLst/>
          </a:prstGeom>
          <a:noFill/>
        </p:spPr>
        <p:txBody>
          <a:bodyPr wrap="none" rtlCol="0">
            <a:spAutoFit/>
          </a:bodyPr>
          <a:lstStyle/>
          <a:p>
            <a:pPr algn="ctr"/>
            <a:r>
              <a:rPr lang="en-US" altLang="ko-KR" dirty="0"/>
              <a:t>“</a:t>
            </a:r>
            <a:r>
              <a:rPr lang="en-US" altLang="ko-KR" b="1" dirty="0"/>
              <a:t>Beer and Food </a:t>
            </a:r>
            <a:r>
              <a:rPr lang="en-US" altLang="ko-KR" dirty="0"/>
              <a:t>works so well together in this Zone”</a:t>
            </a:r>
            <a:endParaRPr lang="ko-KR" altLang="en-US" dirty="0"/>
          </a:p>
        </p:txBody>
      </p:sp>
      <p:sp>
        <p:nvSpPr>
          <p:cNvPr id="5" name="직사각형 4">
            <a:extLst>
              <a:ext uri="{FF2B5EF4-FFF2-40B4-BE49-F238E27FC236}">
                <a16:creationId xmlns:a16="http://schemas.microsoft.com/office/drawing/2014/main" id="{D0108F36-06C0-4595-964F-C39D6B854254}"/>
              </a:ext>
            </a:extLst>
          </p:cNvPr>
          <p:cNvSpPr/>
          <p:nvPr/>
        </p:nvSpPr>
        <p:spPr>
          <a:xfrm>
            <a:off x="302813" y="4094679"/>
            <a:ext cx="11586375" cy="2308488"/>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	Beer and foods have showed a strong/positive relationship. This is evident from Order count data, where 92.4% of customer who ordered </a:t>
            </a:r>
            <a:br>
              <a:rPr lang="en-US" altLang="ko-KR" sz="1400" dirty="0">
                <a:solidFill>
                  <a:schemeClr val="tx1"/>
                </a:solidFill>
              </a:rPr>
            </a:br>
            <a:r>
              <a:rPr lang="en-US" altLang="ko-KR" sz="1400" dirty="0">
                <a:solidFill>
                  <a:schemeClr val="tx1"/>
                </a:solidFill>
              </a:rPr>
              <a:t>	beer also ordered food.</a:t>
            </a:r>
          </a:p>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I am not so certain that this ratio is relatively high compared to that of other zones, but to my domain understandings, the figure can explain 	Koreans’ love for food and gatherings that they do not drink alcoholic beverage alone without foods, even after a full supper.</a:t>
            </a:r>
          </a:p>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To a bar or restaurant owners, the best way to increase beer incident and good profit would be to </a:t>
            </a:r>
            <a:r>
              <a:rPr lang="en-US" altLang="ko-KR" sz="1400" b="1" dirty="0">
                <a:solidFill>
                  <a:schemeClr val="tx1"/>
                </a:solidFill>
              </a:rPr>
              <a:t>develop decent cuisine and food pairing for </a:t>
            </a:r>
            <a:br>
              <a:rPr lang="en-US" altLang="ko-KR" sz="1400" b="1" dirty="0">
                <a:solidFill>
                  <a:schemeClr val="tx1"/>
                </a:solidFill>
              </a:rPr>
            </a:br>
            <a:r>
              <a:rPr lang="en-US" altLang="ko-KR" sz="1400" b="1" dirty="0">
                <a:solidFill>
                  <a:schemeClr val="tx1"/>
                </a:solidFill>
              </a:rPr>
              <a:t>	beer.</a:t>
            </a:r>
          </a:p>
          <a:p>
            <a:pPr>
              <a:tabLst>
                <a:tab pos="266700" algn="l"/>
                <a:tab pos="1076325" algn="l"/>
              </a:tabLst>
            </a:pPr>
            <a:endParaRPr lang="en-US" altLang="ko-KR" sz="1400" b="1" dirty="0">
              <a:solidFill>
                <a:schemeClr val="tx1"/>
              </a:solidFill>
            </a:endParaRPr>
          </a:p>
          <a:p>
            <a:pPr>
              <a:tabLst>
                <a:tab pos="266700" algn="l"/>
                <a:tab pos="1076325" algn="l"/>
              </a:tabLst>
            </a:pPr>
            <a:r>
              <a:rPr lang="en-US" altLang="ko-KR" sz="1400" dirty="0">
                <a:solidFill>
                  <a:schemeClr val="tx1"/>
                </a:solidFill>
              </a:rPr>
              <a:t>□	To beverage distributors, I may suggest </a:t>
            </a:r>
            <a:r>
              <a:rPr lang="en-US" altLang="ko-KR" sz="1400" b="1" dirty="0">
                <a:solidFill>
                  <a:schemeClr val="tx1"/>
                </a:solidFill>
              </a:rPr>
              <a:t>promoting dinning out and gatherings</a:t>
            </a:r>
            <a:r>
              <a:rPr lang="en-US" altLang="ko-KR" sz="1400" dirty="0">
                <a:solidFill>
                  <a:schemeClr val="tx1"/>
                </a:solidFill>
              </a:rPr>
              <a:t> to increase beer consumption.</a:t>
            </a:r>
          </a:p>
        </p:txBody>
      </p:sp>
      <p:sp>
        <p:nvSpPr>
          <p:cNvPr id="8" name="TextBox 7">
            <a:extLst>
              <a:ext uri="{FF2B5EF4-FFF2-40B4-BE49-F238E27FC236}">
                <a16:creationId xmlns:a16="http://schemas.microsoft.com/office/drawing/2014/main" id="{D498BE96-2220-4F7C-82FB-C196DA1F5B8E}"/>
              </a:ext>
            </a:extLst>
          </p:cNvPr>
          <p:cNvSpPr txBox="1"/>
          <p:nvPr/>
        </p:nvSpPr>
        <p:spPr>
          <a:xfrm>
            <a:off x="7733882" y="1549658"/>
            <a:ext cx="4155305" cy="369332"/>
          </a:xfrm>
          <a:prstGeom prst="rect">
            <a:avLst/>
          </a:prstGeom>
          <a:noFill/>
        </p:spPr>
        <p:txBody>
          <a:bodyPr wrap="none" rtlCol="0">
            <a:spAutoFit/>
          </a:bodyPr>
          <a:lstStyle/>
          <a:p>
            <a:r>
              <a:rPr lang="en-US" altLang="ko-KR" dirty="0"/>
              <a:t>Bar owners, go for decent food pairing!</a:t>
            </a:r>
            <a:endParaRPr lang="ko-KR" altLang="en-US" dirty="0"/>
          </a:p>
        </p:txBody>
      </p:sp>
      <p:sp>
        <p:nvSpPr>
          <p:cNvPr id="9" name="TextBox 8">
            <a:extLst>
              <a:ext uri="{FF2B5EF4-FFF2-40B4-BE49-F238E27FC236}">
                <a16:creationId xmlns:a16="http://schemas.microsoft.com/office/drawing/2014/main" id="{83F6F46A-C096-484C-9C42-BF1ED7691F24}"/>
              </a:ext>
            </a:extLst>
          </p:cNvPr>
          <p:cNvSpPr txBox="1"/>
          <p:nvPr/>
        </p:nvSpPr>
        <p:spPr>
          <a:xfrm>
            <a:off x="7733882" y="3056751"/>
            <a:ext cx="3805850" cy="369332"/>
          </a:xfrm>
          <a:prstGeom prst="rect">
            <a:avLst/>
          </a:prstGeom>
          <a:noFill/>
        </p:spPr>
        <p:txBody>
          <a:bodyPr wrap="none" rtlCol="0">
            <a:spAutoFit/>
          </a:bodyPr>
          <a:lstStyle/>
          <a:p>
            <a:r>
              <a:rPr lang="en-US" altLang="ko-KR" dirty="0"/>
              <a:t>Distributors, go promote dining out!</a:t>
            </a:r>
            <a:endParaRPr lang="ko-KR" altLang="en-US" dirty="0"/>
          </a:p>
        </p:txBody>
      </p:sp>
      <p:cxnSp>
        <p:nvCxnSpPr>
          <p:cNvPr id="11" name="직선 화살표 연결선 10">
            <a:extLst>
              <a:ext uri="{FF2B5EF4-FFF2-40B4-BE49-F238E27FC236}">
                <a16:creationId xmlns:a16="http://schemas.microsoft.com/office/drawing/2014/main" id="{7468F277-C097-4519-8538-F98F5F07CC65}"/>
              </a:ext>
            </a:extLst>
          </p:cNvPr>
          <p:cNvCxnSpPr>
            <a:cxnSpLocks/>
          </p:cNvCxnSpPr>
          <p:nvPr/>
        </p:nvCxnSpPr>
        <p:spPr>
          <a:xfrm flipV="1">
            <a:off x="5924550" y="1806834"/>
            <a:ext cx="1609725" cy="593466"/>
          </a:xfrm>
          <a:prstGeom prst="straightConnector1">
            <a:avLst/>
          </a:prstGeom>
          <a:ln w="5715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46CD895F-8C30-4D10-BD53-652F72B49550}"/>
              </a:ext>
            </a:extLst>
          </p:cNvPr>
          <p:cNvCxnSpPr>
            <a:cxnSpLocks/>
          </p:cNvCxnSpPr>
          <p:nvPr/>
        </p:nvCxnSpPr>
        <p:spPr>
          <a:xfrm>
            <a:off x="5924550" y="2716709"/>
            <a:ext cx="1609725" cy="472321"/>
          </a:xfrm>
          <a:prstGeom prst="straightConnector1">
            <a:avLst/>
          </a:prstGeom>
          <a:ln w="5715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4D9543B-A63B-4C70-999A-05A5F762028F}"/>
              </a:ext>
            </a:extLst>
          </p:cNvPr>
          <p:cNvSpPr txBox="1"/>
          <p:nvPr/>
        </p:nvSpPr>
        <p:spPr>
          <a:xfrm rot="20975523">
            <a:off x="8480080" y="2333981"/>
            <a:ext cx="2662908" cy="307777"/>
          </a:xfrm>
          <a:prstGeom prst="rect">
            <a:avLst/>
          </a:prstGeom>
          <a:solidFill>
            <a:srgbClr val="353535"/>
          </a:solidFill>
        </p:spPr>
        <p:txBody>
          <a:bodyPr wrap="none" rtlCol="0">
            <a:spAutoFit/>
          </a:bodyPr>
          <a:lstStyle/>
          <a:p>
            <a:r>
              <a:rPr lang="en-US" altLang="ko-KR" sz="1400" dirty="0">
                <a:solidFill>
                  <a:schemeClr val="accent1"/>
                </a:solidFill>
              </a:rPr>
              <a:t>Activities that trigger extra visit</a:t>
            </a:r>
            <a:endParaRPr lang="ko-KR" altLang="en-US" sz="1400" dirty="0">
              <a:solidFill>
                <a:schemeClr val="accent1"/>
              </a:solidFill>
            </a:endParaRPr>
          </a:p>
        </p:txBody>
      </p:sp>
    </p:spTree>
    <p:extLst>
      <p:ext uri="{BB962C8B-B14F-4D97-AF65-F5344CB8AC3E}">
        <p14:creationId xmlns:p14="http://schemas.microsoft.com/office/powerpoint/2010/main" val="1409868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Limitation</a:t>
            </a:r>
          </a:p>
        </p:txBody>
      </p:sp>
      <p:sp>
        <p:nvSpPr>
          <p:cNvPr id="5" name="TextBox 4">
            <a:extLst>
              <a:ext uri="{FF2B5EF4-FFF2-40B4-BE49-F238E27FC236}">
                <a16:creationId xmlns:a16="http://schemas.microsoft.com/office/drawing/2014/main" id="{23780567-39F1-429D-897A-E57DF49DD307}"/>
              </a:ext>
            </a:extLst>
          </p:cNvPr>
          <p:cNvSpPr txBox="1"/>
          <p:nvPr/>
        </p:nvSpPr>
        <p:spPr>
          <a:xfrm>
            <a:off x="-1" y="578793"/>
            <a:ext cx="10243510" cy="369332"/>
          </a:xfrm>
          <a:prstGeom prst="rect">
            <a:avLst/>
          </a:prstGeom>
          <a:noFill/>
        </p:spPr>
        <p:txBody>
          <a:bodyPr wrap="none" rtlCol="0">
            <a:spAutoFit/>
          </a:bodyPr>
          <a:lstStyle/>
          <a:p>
            <a:r>
              <a:rPr lang="en-US" altLang="ko-KR" dirty="0"/>
              <a:t>There are a few limitations to this analysis; and also there are couple of points to be supplemented.</a:t>
            </a:r>
            <a:endParaRPr lang="ko-KR" altLang="en-US" dirty="0"/>
          </a:p>
        </p:txBody>
      </p:sp>
      <p:sp>
        <p:nvSpPr>
          <p:cNvPr id="7" name="TextBox 6">
            <a:extLst>
              <a:ext uri="{FF2B5EF4-FFF2-40B4-BE49-F238E27FC236}">
                <a16:creationId xmlns:a16="http://schemas.microsoft.com/office/drawing/2014/main" id="{8805FFB9-9136-4D72-99E2-8468E46E3357}"/>
              </a:ext>
            </a:extLst>
          </p:cNvPr>
          <p:cNvSpPr txBox="1"/>
          <p:nvPr/>
        </p:nvSpPr>
        <p:spPr>
          <a:xfrm>
            <a:off x="200024" y="1695450"/>
            <a:ext cx="7664278" cy="523220"/>
          </a:xfrm>
          <a:prstGeom prst="rect">
            <a:avLst/>
          </a:prstGeom>
          <a:noFill/>
        </p:spPr>
        <p:txBody>
          <a:bodyPr wrap="none" rtlCol="0">
            <a:spAutoFit/>
          </a:bodyPr>
          <a:lstStyle/>
          <a:p>
            <a:r>
              <a:rPr lang="en-US" altLang="ko-KR" sz="1400" dirty="0"/>
              <a:t>Limitation 1</a:t>
            </a:r>
          </a:p>
          <a:p>
            <a:r>
              <a:rPr lang="en-US" altLang="ko-KR" sz="1400" dirty="0"/>
              <a:t>“Data has been summarized on a daily basis, and it is unable to track record of products sold”</a:t>
            </a:r>
            <a:endParaRPr lang="ko-KR" altLang="en-US" sz="1400" dirty="0"/>
          </a:p>
        </p:txBody>
      </p:sp>
      <p:sp>
        <p:nvSpPr>
          <p:cNvPr id="8" name="TextBox 7">
            <a:extLst>
              <a:ext uri="{FF2B5EF4-FFF2-40B4-BE49-F238E27FC236}">
                <a16:creationId xmlns:a16="http://schemas.microsoft.com/office/drawing/2014/main" id="{8E722A12-7AE0-482C-B076-512F65526506}"/>
              </a:ext>
            </a:extLst>
          </p:cNvPr>
          <p:cNvSpPr txBox="1"/>
          <p:nvPr/>
        </p:nvSpPr>
        <p:spPr>
          <a:xfrm>
            <a:off x="200024" y="2417215"/>
            <a:ext cx="7709162" cy="523220"/>
          </a:xfrm>
          <a:prstGeom prst="rect">
            <a:avLst/>
          </a:prstGeom>
          <a:noFill/>
        </p:spPr>
        <p:txBody>
          <a:bodyPr wrap="none" rtlCol="0">
            <a:spAutoFit/>
          </a:bodyPr>
          <a:lstStyle/>
          <a:p>
            <a:r>
              <a:rPr lang="en-US" altLang="ko-KR" sz="1400" dirty="0"/>
              <a:t>Limitation 2</a:t>
            </a:r>
          </a:p>
          <a:p>
            <a:r>
              <a:rPr lang="en-US" altLang="ko-KR" sz="1400" dirty="0"/>
              <a:t>“6-month period in Food and Beverage industry is not enough to take account of seasonality”</a:t>
            </a:r>
            <a:endParaRPr lang="ko-KR" altLang="en-US" sz="1400" dirty="0"/>
          </a:p>
        </p:txBody>
      </p:sp>
      <p:sp>
        <p:nvSpPr>
          <p:cNvPr id="9" name="TextBox 8">
            <a:extLst>
              <a:ext uri="{FF2B5EF4-FFF2-40B4-BE49-F238E27FC236}">
                <a16:creationId xmlns:a16="http://schemas.microsoft.com/office/drawing/2014/main" id="{2DBD639A-CED0-44C7-960D-9C6ED4949381}"/>
              </a:ext>
            </a:extLst>
          </p:cNvPr>
          <p:cNvSpPr txBox="1"/>
          <p:nvPr/>
        </p:nvSpPr>
        <p:spPr>
          <a:xfrm>
            <a:off x="200024" y="3138981"/>
            <a:ext cx="6197530" cy="523220"/>
          </a:xfrm>
          <a:prstGeom prst="rect">
            <a:avLst/>
          </a:prstGeom>
          <a:noFill/>
        </p:spPr>
        <p:txBody>
          <a:bodyPr wrap="none" rtlCol="0">
            <a:spAutoFit/>
          </a:bodyPr>
          <a:lstStyle/>
          <a:p>
            <a:r>
              <a:rPr lang="en-US" altLang="ko-KR" sz="1400" dirty="0"/>
              <a:t>Limitation 3</a:t>
            </a:r>
          </a:p>
          <a:p>
            <a:r>
              <a:rPr lang="en-US" altLang="ko-KR" sz="1400" dirty="0"/>
              <a:t>“Promotion is important factor that triggers demand, which are unavailable”</a:t>
            </a:r>
            <a:endParaRPr lang="ko-KR" altLang="en-US" sz="1400" dirty="0"/>
          </a:p>
        </p:txBody>
      </p:sp>
      <p:sp>
        <p:nvSpPr>
          <p:cNvPr id="10" name="TextBox 9">
            <a:extLst>
              <a:ext uri="{FF2B5EF4-FFF2-40B4-BE49-F238E27FC236}">
                <a16:creationId xmlns:a16="http://schemas.microsoft.com/office/drawing/2014/main" id="{C71306F9-6540-4FAF-9F27-CEBFED01CBC5}"/>
              </a:ext>
            </a:extLst>
          </p:cNvPr>
          <p:cNvSpPr txBox="1"/>
          <p:nvPr/>
        </p:nvSpPr>
        <p:spPr>
          <a:xfrm>
            <a:off x="6725625" y="4409525"/>
            <a:ext cx="5145961" cy="523220"/>
          </a:xfrm>
          <a:prstGeom prst="rect">
            <a:avLst/>
          </a:prstGeom>
          <a:noFill/>
        </p:spPr>
        <p:txBody>
          <a:bodyPr wrap="none" rtlCol="0">
            <a:spAutoFit/>
          </a:bodyPr>
          <a:lstStyle/>
          <a:p>
            <a:pPr algn="r"/>
            <a:r>
              <a:rPr lang="en-US" altLang="ko-KR" sz="1400" dirty="0"/>
              <a:t>Supplements 1</a:t>
            </a:r>
          </a:p>
          <a:p>
            <a:pPr algn="r"/>
            <a:r>
              <a:rPr lang="en-US" altLang="ko-KR" sz="1400" dirty="0"/>
              <a:t>“Week action plan and suggestions to increase beer incidents”</a:t>
            </a:r>
            <a:endParaRPr lang="ko-KR" altLang="en-US" sz="1400" dirty="0"/>
          </a:p>
        </p:txBody>
      </p:sp>
      <p:sp>
        <p:nvSpPr>
          <p:cNvPr id="11" name="TextBox 10">
            <a:extLst>
              <a:ext uri="{FF2B5EF4-FFF2-40B4-BE49-F238E27FC236}">
                <a16:creationId xmlns:a16="http://schemas.microsoft.com/office/drawing/2014/main" id="{BF9AD686-667D-4FDA-90D1-2409909C080C}"/>
              </a:ext>
            </a:extLst>
          </p:cNvPr>
          <p:cNvSpPr txBox="1"/>
          <p:nvPr/>
        </p:nvSpPr>
        <p:spPr>
          <a:xfrm>
            <a:off x="4069450" y="5131290"/>
            <a:ext cx="7802136" cy="523220"/>
          </a:xfrm>
          <a:prstGeom prst="rect">
            <a:avLst/>
          </a:prstGeom>
          <a:noFill/>
        </p:spPr>
        <p:txBody>
          <a:bodyPr wrap="none" rtlCol="0">
            <a:spAutoFit/>
          </a:bodyPr>
          <a:lstStyle/>
          <a:p>
            <a:pPr algn="r"/>
            <a:r>
              <a:rPr lang="en-US" altLang="ko-KR" sz="1400" dirty="0"/>
              <a:t>Supplements 2</a:t>
            </a:r>
          </a:p>
          <a:p>
            <a:pPr algn="r"/>
            <a:r>
              <a:rPr lang="en-US" altLang="ko-KR" sz="1400" dirty="0"/>
              <a:t>“Segment variables were not taken account for while it may supplement small datasets by bars”</a:t>
            </a:r>
            <a:endParaRPr lang="ko-KR" altLang="en-US" sz="1400" dirty="0"/>
          </a:p>
        </p:txBody>
      </p:sp>
      <p:sp>
        <p:nvSpPr>
          <p:cNvPr id="12" name="TextBox 11">
            <a:extLst>
              <a:ext uri="{FF2B5EF4-FFF2-40B4-BE49-F238E27FC236}">
                <a16:creationId xmlns:a16="http://schemas.microsoft.com/office/drawing/2014/main" id="{D4ABAE7D-FE05-4F54-AC28-059F2DE1B5C2}"/>
              </a:ext>
            </a:extLst>
          </p:cNvPr>
          <p:cNvSpPr txBox="1"/>
          <p:nvPr/>
        </p:nvSpPr>
        <p:spPr>
          <a:xfrm>
            <a:off x="3622212" y="5853056"/>
            <a:ext cx="8249374" cy="523220"/>
          </a:xfrm>
          <a:prstGeom prst="rect">
            <a:avLst/>
          </a:prstGeom>
          <a:noFill/>
        </p:spPr>
        <p:txBody>
          <a:bodyPr wrap="none" rtlCol="0">
            <a:spAutoFit/>
          </a:bodyPr>
          <a:lstStyle/>
          <a:p>
            <a:pPr algn="r"/>
            <a:r>
              <a:rPr lang="en-US" altLang="ko-KR" sz="1400" dirty="0"/>
              <a:t>Supplements 3</a:t>
            </a:r>
          </a:p>
          <a:p>
            <a:pPr algn="r"/>
            <a:r>
              <a:rPr lang="en-US" altLang="ko-KR" sz="1400" dirty="0"/>
              <a:t>“Order count variables were not taken account for as they were fragmented but of useful information”</a:t>
            </a:r>
            <a:endParaRPr lang="ko-KR" altLang="en-US" sz="1400" dirty="0"/>
          </a:p>
        </p:txBody>
      </p:sp>
    </p:spTree>
    <p:extLst>
      <p:ext uri="{BB962C8B-B14F-4D97-AF65-F5344CB8AC3E}">
        <p14:creationId xmlns:p14="http://schemas.microsoft.com/office/powerpoint/2010/main" val="1778115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eissbeergerì ëí ì´ë¯¸ì§ ê²ìê²°ê³¼">
            <a:extLst>
              <a:ext uri="{FF2B5EF4-FFF2-40B4-BE49-F238E27FC236}">
                <a16:creationId xmlns:a16="http://schemas.microsoft.com/office/drawing/2014/main" id="{4631DC8D-9D62-4CAF-9776-74CB916C602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83948" y="5434854"/>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196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The Findings</a:t>
            </a:r>
          </a:p>
        </p:txBody>
      </p:sp>
      <p:sp>
        <p:nvSpPr>
          <p:cNvPr id="4" name="직사각형 3">
            <a:extLst>
              <a:ext uri="{FF2B5EF4-FFF2-40B4-BE49-F238E27FC236}">
                <a16:creationId xmlns:a16="http://schemas.microsoft.com/office/drawing/2014/main" id="{D20A4C89-01C5-4E26-953A-C41DCEEB49F4}"/>
              </a:ext>
            </a:extLst>
          </p:cNvPr>
          <p:cNvSpPr/>
          <p:nvPr/>
        </p:nvSpPr>
        <p:spPr>
          <a:xfrm>
            <a:off x="876301" y="1943100"/>
            <a:ext cx="10439400" cy="3620795"/>
          </a:xfrm>
          <a:prstGeom prst="rect">
            <a:avLst/>
          </a:prstGeom>
          <a:solidFill>
            <a:srgbClr val="353535"/>
          </a:solidFill>
          <a:ln>
            <a:solidFill>
              <a:srgbClr val="353535"/>
            </a:solidFill>
          </a:ln>
        </p:spPr>
        <p:style>
          <a:lnRef idx="0">
            <a:schemeClr val="accent3"/>
          </a:lnRef>
          <a:fillRef idx="3">
            <a:schemeClr val="accent3"/>
          </a:fillRef>
          <a:effectRef idx="3">
            <a:schemeClr val="accent3"/>
          </a:effectRef>
          <a:fontRef idx="minor">
            <a:schemeClr val="lt1"/>
          </a:fontRef>
        </p:style>
        <p:txBody>
          <a:bodyPr rtlCol="0" anchor="ctr"/>
          <a:lstStyle/>
          <a:p>
            <a:pPr marL="361950">
              <a:lnSpc>
                <a:spcPct val="200000"/>
              </a:lnSpc>
              <a:tabLst>
                <a:tab pos="361950" algn="l"/>
                <a:tab pos="1076325" algn="l"/>
              </a:tabLst>
            </a:pPr>
            <a:r>
              <a:rPr lang="en-US" altLang="ko-KR" dirty="0">
                <a:solidFill>
                  <a:schemeClr val="accent1"/>
                </a:solidFill>
              </a:rPr>
              <a:t>□	It is difficult to state that demand for Soju is cannibalizing demand for Beer.</a:t>
            </a:r>
          </a:p>
          <a:p>
            <a:pPr marL="361950">
              <a:lnSpc>
                <a:spcPct val="200000"/>
              </a:lnSpc>
              <a:tabLst>
                <a:tab pos="361950" algn="l"/>
                <a:tab pos="1076325" algn="l"/>
              </a:tabLst>
            </a:pPr>
            <a:endParaRPr lang="en-US" altLang="ko-KR" dirty="0">
              <a:solidFill>
                <a:schemeClr val="accent1"/>
              </a:solidFill>
            </a:endParaRPr>
          </a:p>
          <a:p>
            <a:pPr marL="361950">
              <a:lnSpc>
                <a:spcPct val="200000"/>
              </a:lnSpc>
              <a:tabLst>
                <a:tab pos="361950" algn="l"/>
                <a:tab pos="1076325" algn="l"/>
              </a:tabLst>
            </a:pPr>
            <a:r>
              <a:rPr lang="en-US" altLang="ko-KR" dirty="0">
                <a:solidFill>
                  <a:schemeClr val="accent1"/>
                </a:solidFill>
              </a:rPr>
              <a:t>□	Demand for Food seems to have meaningful and positive effect on demand for Beer.</a:t>
            </a:r>
          </a:p>
        </p:txBody>
      </p:sp>
    </p:spTree>
    <p:extLst>
      <p:ext uri="{BB962C8B-B14F-4D97-AF65-F5344CB8AC3E}">
        <p14:creationId xmlns:p14="http://schemas.microsoft.com/office/powerpoint/2010/main" val="2768456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err="1">
                <a:ln>
                  <a:noFill/>
                </a:ln>
                <a:solidFill>
                  <a:schemeClr val="tx1">
                    <a:lumMod val="50000"/>
                    <a:lumOff val="50000"/>
                  </a:schemeClr>
                </a:solidFill>
                <a:effectLst/>
                <a:uLnTx/>
                <a:uFillTx/>
                <a:latin typeface="Roboto"/>
                <a:ea typeface="배달의민족 도현" panose="020B0600000101010101" pitchFamily="50" charset="-127"/>
                <a:cs typeface="+mn-cs"/>
              </a:rPr>
              <a:t>DataSet</a:t>
            </a:r>
            <a:endPar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endParaRP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6885218" cy="369332"/>
          </a:xfrm>
          <a:prstGeom prst="rect">
            <a:avLst/>
          </a:prstGeom>
          <a:noFill/>
        </p:spPr>
        <p:txBody>
          <a:bodyPr wrap="none" rtlCol="0">
            <a:spAutoFit/>
          </a:bodyPr>
          <a:lstStyle/>
          <a:p>
            <a:r>
              <a:rPr lang="en-US" altLang="ko-KR" dirty="0"/>
              <a:t>Given 16,635 rows of daily summary of transaction from 147 bars</a:t>
            </a:r>
            <a:endParaRPr lang="ko-KR" altLang="en-US" dirty="0"/>
          </a:p>
        </p:txBody>
      </p:sp>
      <p:graphicFrame>
        <p:nvGraphicFramePr>
          <p:cNvPr id="5" name="표 4">
            <a:extLst>
              <a:ext uri="{FF2B5EF4-FFF2-40B4-BE49-F238E27FC236}">
                <a16:creationId xmlns:a16="http://schemas.microsoft.com/office/drawing/2014/main" id="{97316D6B-D3F3-4E71-8920-8FF8C1AAFC4C}"/>
              </a:ext>
            </a:extLst>
          </p:cNvPr>
          <p:cNvGraphicFramePr>
            <a:graphicFrameLocks noGrp="1"/>
          </p:cNvGraphicFramePr>
          <p:nvPr>
            <p:extLst>
              <p:ext uri="{D42A27DB-BD31-4B8C-83A1-F6EECF244321}">
                <p14:modId xmlns:p14="http://schemas.microsoft.com/office/powerpoint/2010/main" val="1425325595"/>
              </p:ext>
            </p:extLst>
          </p:nvPr>
        </p:nvGraphicFramePr>
        <p:xfrm>
          <a:off x="300785" y="1444828"/>
          <a:ext cx="11576230" cy="2330838"/>
        </p:xfrm>
        <a:graphic>
          <a:graphicData uri="http://schemas.openxmlformats.org/drawingml/2006/table">
            <a:tbl>
              <a:tblPr/>
              <a:tblGrid>
                <a:gridCol w="448238">
                  <a:extLst>
                    <a:ext uri="{9D8B030D-6E8A-4147-A177-3AD203B41FA5}">
                      <a16:colId xmlns:a16="http://schemas.microsoft.com/office/drawing/2014/main" val="774988000"/>
                    </a:ext>
                  </a:extLst>
                </a:gridCol>
                <a:gridCol w="655980">
                  <a:extLst>
                    <a:ext uri="{9D8B030D-6E8A-4147-A177-3AD203B41FA5}">
                      <a16:colId xmlns:a16="http://schemas.microsoft.com/office/drawing/2014/main" val="2133815508"/>
                    </a:ext>
                  </a:extLst>
                </a:gridCol>
                <a:gridCol w="772312">
                  <a:extLst>
                    <a:ext uri="{9D8B030D-6E8A-4147-A177-3AD203B41FA5}">
                      <a16:colId xmlns:a16="http://schemas.microsoft.com/office/drawing/2014/main" val="1936658302"/>
                    </a:ext>
                  </a:extLst>
                </a:gridCol>
                <a:gridCol w="629763">
                  <a:extLst>
                    <a:ext uri="{9D8B030D-6E8A-4147-A177-3AD203B41FA5}">
                      <a16:colId xmlns:a16="http://schemas.microsoft.com/office/drawing/2014/main" val="2974896053"/>
                    </a:ext>
                  </a:extLst>
                </a:gridCol>
                <a:gridCol w="629763">
                  <a:extLst>
                    <a:ext uri="{9D8B030D-6E8A-4147-A177-3AD203B41FA5}">
                      <a16:colId xmlns:a16="http://schemas.microsoft.com/office/drawing/2014/main" val="58948931"/>
                    </a:ext>
                  </a:extLst>
                </a:gridCol>
                <a:gridCol w="629763">
                  <a:extLst>
                    <a:ext uri="{9D8B030D-6E8A-4147-A177-3AD203B41FA5}">
                      <a16:colId xmlns:a16="http://schemas.microsoft.com/office/drawing/2014/main" val="1005160498"/>
                    </a:ext>
                  </a:extLst>
                </a:gridCol>
                <a:gridCol w="499622">
                  <a:extLst>
                    <a:ext uri="{9D8B030D-6E8A-4147-A177-3AD203B41FA5}">
                      <a16:colId xmlns:a16="http://schemas.microsoft.com/office/drawing/2014/main" val="3188093784"/>
                    </a:ext>
                  </a:extLst>
                </a:gridCol>
                <a:gridCol w="499622">
                  <a:extLst>
                    <a:ext uri="{9D8B030D-6E8A-4147-A177-3AD203B41FA5}">
                      <a16:colId xmlns:a16="http://schemas.microsoft.com/office/drawing/2014/main" val="1126127008"/>
                    </a:ext>
                  </a:extLst>
                </a:gridCol>
                <a:gridCol w="354495">
                  <a:extLst>
                    <a:ext uri="{9D8B030D-6E8A-4147-A177-3AD203B41FA5}">
                      <a16:colId xmlns:a16="http://schemas.microsoft.com/office/drawing/2014/main" val="3255116353"/>
                    </a:ext>
                  </a:extLst>
                </a:gridCol>
                <a:gridCol w="552754">
                  <a:extLst>
                    <a:ext uri="{9D8B030D-6E8A-4147-A177-3AD203B41FA5}">
                      <a16:colId xmlns:a16="http://schemas.microsoft.com/office/drawing/2014/main" val="2482264474"/>
                    </a:ext>
                  </a:extLst>
                </a:gridCol>
                <a:gridCol w="516707">
                  <a:extLst>
                    <a:ext uri="{9D8B030D-6E8A-4147-A177-3AD203B41FA5}">
                      <a16:colId xmlns:a16="http://schemas.microsoft.com/office/drawing/2014/main" val="332043321"/>
                    </a:ext>
                  </a:extLst>
                </a:gridCol>
                <a:gridCol w="516707">
                  <a:extLst>
                    <a:ext uri="{9D8B030D-6E8A-4147-A177-3AD203B41FA5}">
                      <a16:colId xmlns:a16="http://schemas.microsoft.com/office/drawing/2014/main" val="3285843968"/>
                    </a:ext>
                  </a:extLst>
                </a:gridCol>
                <a:gridCol w="515069">
                  <a:extLst>
                    <a:ext uri="{9D8B030D-6E8A-4147-A177-3AD203B41FA5}">
                      <a16:colId xmlns:a16="http://schemas.microsoft.com/office/drawing/2014/main" val="366661621"/>
                    </a:ext>
                  </a:extLst>
                </a:gridCol>
                <a:gridCol w="515069">
                  <a:extLst>
                    <a:ext uri="{9D8B030D-6E8A-4147-A177-3AD203B41FA5}">
                      <a16:colId xmlns:a16="http://schemas.microsoft.com/office/drawing/2014/main" val="1845885884"/>
                    </a:ext>
                  </a:extLst>
                </a:gridCol>
                <a:gridCol w="516707">
                  <a:extLst>
                    <a:ext uri="{9D8B030D-6E8A-4147-A177-3AD203B41FA5}">
                      <a16:colId xmlns:a16="http://schemas.microsoft.com/office/drawing/2014/main" val="298823393"/>
                    </a:ext>
                  </a:extLst>
                </a:gridCol>
                <a:gridCol w="580609">
                  <a:extLst>
                    <a:ext uri="{9D8B030D-6E8A-4147-A177-3AD203B41FA5}">
                      <a16:colId xmlns:a16="http://schemas.microsoft.com/office/drawing/2014/main" val="3614306001"/>
                    </a:ext>
                  </a:extLst>
                </a:gridCol>
                <a:gridCol w="434782">
                  <a:extLst>
                    <a:ext uri="{9D8B030D-6E8A-4147-A177-3AD203B41FA5}">
                      <a16:colId xmlns:a16="http://schemas.microsoft.com/office/drawing/2014/main" val="1798333864"/>
                    </a:ext>
                  </a:extLst>
                </a:gridCol>
                <a:gridCol w="475745">
                  <a:extLst>
                    <a:ext uri="{9D8B030D-6E8A-4147-A177-3AD203B41FA5}">
                      <a16:colId xmlns:a16="http://schemas.microsoft.com/office/drawing/2014/main" val="2237362529"/>
                    </a:ext>
                  </a:extLst>
                </a:gridCol>
                <a:gridCol w="457721">
                  <a:extLst>
                    <a:ext uri="{9D8B030D-6E8A-4147-A177-3AD203B41FA5}">
                      <a16:colId xmlns:a16="http://schemas.microsoft.com/office/drawing/2014/main" val="1637671130"/>
                    </a:ext>
                  </a:extLst>
                </a:gridCol>
                <a:gridCol w="513430">
                  <a:extLst>
                    <a:ext uri="{9D8B030D-6E8A-4147-A177-3AD203B41FA5}">
                      <a16:colId xmlns:a16="http://schemas.microsoft.com/office/drawing/2014/main" val="1423918421"/>
                    </a:ext>
                  </a:extLst>
                </a:gridCol>
                <a:gridCol w="459360">
                  <a:extLst>
                    <a:ext uri="{9D8B030D-6E8A-4147-A177-3AD203B41FA5}">
                      <a16:colId xmlns:a16="http://schemas.microsoft.com/office/drawing/2014/main" val="1971854883"/>
                    </a:ext>
                  </a:extLst>
                </a:gridCol>
                <a:gridCol w="402012">
                  <a:extLst>
                    <a:ext uri="{9D8B030D-6E8A-4147-A177-3AD203B41FA5}">
                      <a16:colId xmlns:a16="http://schemas.microsoft.com/office/drawing/2014/main" val="768152255"/>
                    </a:ext>
                  </a:extLst>
                </a:gridCol>
              </a:tblGrid>
              <a:tr h="479222">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Basic information</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chemeClr val="bg1">
                        <a:lumMod val="50000"/>
                      </a:schemeClr>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Volumes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3399"/>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33CC"/>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7">
                  <a:txBody>
                    <a:bodyPr/>
                    <a:lstStyle/>
                    <a:p>
                      <a:pPr algn="ctr" fontAlgn="b"/>
                      <a:r>
                        <a:rPr lang="en-US" sz="1000" b="1" i="0"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66FF"/>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4">
                  <a:txBody>
                    <a:bodyPr/>
                    <a:lstStyle/>
                    <a:p>
                      <a:pPr algn="ctr" fontAlgn="b"/>
                      <a:r>
                        <a:rPr lang="en-US" sz="1000" b="1" i="0" u="none" strike="noStrike" dirty="0">
                          <a:solidFill>
                            <a:schemeClr val="bg1"/>
                          </a:solidFill>
                          <a:effectLst/>
                          <a:latin typeface="+mj-lt"/>
                          <a:ea typeface="맑은 고딕" panose="020B0503020000020004" pitchFamily="50" charset="-127"/>
                        </a:rPr>
                        <a:t>Order counts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00B0F0"/>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2">
                  <a:txBody>
                    <a:bodyPr/>
                    <a:lstStyle/>
                    <a:p>
                      <a:pPr algn="ctr" fontAlgn="b"/>
                      <a:r>
                        <a:rPr lang="en-US" sz="1000" b="1" i="0" u="none" strike="noStrike" dirty="0">
                          <a:solidFill>
                            <a:schemeClr val="bg1"/>
                          </a:solidFill>
                          <a:effectLst/>
                          <a:latin typeface="+mj-lt"/>
                          <a:ea typeface="맑은 고딕" panose="020B0503020000020004" pitchFamily="50" charset="-127"/>
                        </a:rPr>
                        <a:t>Derivatives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chemeClr val="accent6"/>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3053982260"/>
                  </a:ext>
                </a:extLst>
              </a:tr>
              <a:tr h="493567">
                <a:tc>
                  <a:txBody>
                    <a:bodyPr/>
                    <a:lstStyle/>
                    <a:p>
                      <a:pPr algn="ctr" fontAlgn="b"/>
                      <a:r>
                        <a:rPr lang="en-US" sz="800" b="1" i="1" u="none" strike="noStrike" dirty="0">
                          <a:solidFill>
                            <a:schemeClr val="bg1"/>
                          </a:solidFill>
                          <a:effectLst/>
                          <a:latin typeface="+mj-lt"/>
                          <a:ea typeface="맑은 고딕" panose="020B0503020000020004" pitchFamily="50" charset="-127"/>
                        </a:rPr>
                        <a:t>Bar ID</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Date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Bar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Segmentation</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Draught</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Packaged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Total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Spirits</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Total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 </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Spirits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Wine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Food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Non</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Alcoholic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Beer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Food</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Food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Avg.</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Check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Size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Price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extLst>
                  <a:ext uri="{0D108BD9-81ED-4DB2-BD59-A6C34878D82A}">
                    <a16:rowId xmlns:a16="http://schemas.microsoft.com/office/drawing/2014/main" val="503495967"/>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2017-07-01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err="1">
                          <a:solidFill>
                            <a:srgbClr val="000000"/>
                          </a:solidFill>
                          <a:effectLst/>
                          <a:latin typeface="+mj-lt"/>
                          <a:ea typeface="맑은 고딕" panose="020B0503020000020004" pitchFamily="50" charset="-127"/>
                        </a:rPr>
                        <a:t>Food,Spirits</a:t>
                      </a:r>
                      <a:endParaRPr lang="en-US"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9.3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6.16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15.46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887,100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278,000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54,000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461,100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26,882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1438235933"/>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2017-07-02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mj-lt"/>
                          <a:ea typeface="맑은 고딕" panose="020B0503020000020004" pitchFamily="50" charset="-127"/>
                        </a:rPr>
                        <a:t>Food,Spirits</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21.3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745,800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167,500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256,000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18,000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298,300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24,000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46,613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170730732"/>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2017-07-03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mj-lt"/>
                          <a:ea typeface="맑은 고딕" panose="020B0503020000020004" pitchFamily="50" charset="-127"/>
                        </a:rPr>
                        <a:t>Food,Spirits</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9.3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11.8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57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575,100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87,000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234,100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10,000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26,141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5,625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1269719788"/>
                  </a:ext>
                </a:extLst>
              </a:tr>
              <a:tr h="194007">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474017368"/>
                  </a:ext>
                </a:extLst>
              </a:tr>
              <a:tr h="194007">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3319942427"/>
                  </a:ext>
                </a:extLst>
              </a:tr>
              <a:tr h="194007">
                <a:tc>
                  <a:txBody>
                    <a:bodyPr/>
                    <a:lstStyle/>
                    <a:p>
                      <a:pPr algn="l" fontAlgn="b"/>
                      <a:r>
                        <a:rPr lang="en-US" sz="800" b="0" i="0" u="none" strike="noStrike" dirty="0">
                          <a:solidFill>
                            <a:srgbClr val="000000"/>
                          </a:solidFill>
                          <a:effectLst/>
                          <a:latin typeface="+mj-lt"/>
                          <a:ea typeface="맑은 고딕" panose="020B0503020000020004" pitchFamily="50" charset="-127"/>
                        </a:rPr>
                        <a:t>Bar 147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2017-12-30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Food</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44.9</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1.98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46.88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91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1,577,712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318,639</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36,360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1,206,445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1949935004"/>
                  </a:ext>
                </a:extLst>
              </a:tr>
              <a:tr h="194007">
                <a:tc>
                  <a:txBody>
                    <a:bodyPr/>
                    <a:lstStyle/>
                    <a:p>
                      <a:pPr algn="l" fontAlgn="b"/>
                      <a:r>
                        <a:rPr lang="en-US" sz="800" b="0" i="0" u="none" strike="noStrike" dirty="0">
                          <a:solidFill>
                            <a:srgbClr val="000000"/>
                          </a:solidFill>
                          <a:effectLst/>
                          <a:latin typeface="+mj-lt"/>
                          <a:ea typeface="맑은 고딕" panose="020B0503020000020004" pitchFamily="50" charset="-127"/>
                        </a:rPr>
                        <a:t>Bar 147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2017-12-31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Food</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37.2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7.92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472920198"/>
                  </a:ext>
                </a:extLst>
              </a:tr>
            </a:tbl>
          </a:graphicData>
        </a:graphic>
      </p:graphicFrame>
      <p:sp>
        <p:nvSpPr>
          <p:cNvPr id="7" name="Freeform 61">
            <a:extLst>
              <a:ext uri="{FF2B5EF4-FFF2-40B4-BE49-F238E27FC236}">
                <a16:creationId xmlns:a16="http://schemas.microsoft.com/office/drawing/2014/main" id="{D8575365-EBD7-4822-B55B-71CD105B75C8}"/>
              </a:ext>
            </a:extLst>
          </p:cNvPr>
          <p:cNvSpPr>
            <a:spLocks/>
          </p:cNvSpPr>
          <p:nvPr/>
        </p:nvSpPr>
        <p:spPr bwMode="auto">
          <a:xfrm>
            <a:off x="300785" y="2767666"/>
            <a:ext cx="11576230" cy="1008000"/>
          </a:xfrm>
          <a:custGeom>
            <a:avLst/>
            <a:gdLst>
              <a:gd name="T0" fmla="*/ 3741 w 3743"/>
              <a:gd name="T1" fmla="*/ 443 h 443"/>
              <a:gd name="T2" fmla="*/ 3743 w 3743"/>
              <a:gd name="T3" fmla="*/ 0 h 443"/>
              <a:gd name="T4" fmla="*/ 3553 w 3743"/>
              <a:gd name="T5" fmla="*/ 13 h 443"/>
              <a:gd name="T6" fmla="*/ 3389 w 3743"/>
              <a:gd name="T7" fmla="*/ 118 h 443"/>
              <a:gd name="T8" fmla="*/ 3214 w 3743"/>
              <a:gd name="T9" fmla="*/ 197 h 443"/>
              <a:gd name="T10" fmla="*/ 2853 w 3743"/>
              <a:gd name="T11" fmla="*/ 239 h 443"/>
              <a:gd name="T12" fmla="*/ 2507 w 3743"/>
              <a:gd name="T13" fmla="*/ 330 h 443"/>
              <a:gd name="T14" fmla="*/ 2377 w 3743"/>
              <a:gd name="T15" fmla="*/ 327 h 443"/>
              <a:gd name="T16" fmla="*/ 2136 w 3743"/>
              <a:gd name="T17" fmla="*/ 364 h 443"/>
              <a:gd name="T18" fmla="*/ 1956 w 3743"/>
              <a:gd name="T19" fmla="*/ 350 h 443"/>
              <a:gd name="T20" fmla="*/ 1746 w 3743"/>
              <a:gd name="T21" fmla="*/ 379 h 443"/>
              <a:gd name="T22" fmla="*/ 1525 w 3743"/>
              <a:gd name="T23" fmla="*/ 344 h 443"/>
              <a:gd name="T24" fmla="*/ 1344 w 3743"/>
              <a:gd name="T25" fmla="*/ 370 h 443"/>
              <a:gd name="T26" fmla="*/ 1254 w 3743"/>
              <a:gd name="T27" fmla="*/ 347 h 443"/>
              <a:gd name="T28" fmla="*/ 1024 w 3743"/>
              <a:gd name="T29" fmla="*/ 370 h 443"/>
              <a:gd name="T30" fmla="*/ 893 w 3743"/>
              <a:gd name="T31" fmla="*/ 370 h 443"/>
              <a:gd name="T32" fmla="*/ 833 w 3743"/>
              <a:gd name="T33" fmla="*/ 350 h 443"/>
              <a:gd name="T34" fmla="*/ 722 w 3743"/>
              <a:gd name="T35" fmla="*/ 364 h 443"/>
              <a:gd name="T36" fmla="*/ 629 w 3743"/>
              <a:gd name="T37" fmla="*/ 348 h 443"/>
              <a:gd name="T38" fmla="*/ 448 w 3743"/>
              <a:gd name="T39" fmla="*/ 366 h 443"/>
              <a:gd name="T40" fmla="*/ 337 w 3743"/>
              <a:gd name="T41" fmla="*/ 361 h 443"/>
              <a:gd name="T42" fmla="*/ 192 w 3743"/>
              <a:gd name="T43" fmla="*/ 431 h 443"/>
              <a:gd name="T44" fmla="*/ 92 w 3743"/>
              <a:gd name="T45" fmla="*/ 428 h 443"/>
              <a:gd name="T46" fmla="*/ 0 w 3743"/>
              <a:gd name="T47" fmla="*/ 441 h 443"/>
              <a:gd name="T48" fmla="*/ 3741 w 3743"/>
              <a:gd name="T49" fmla="*/ 443 h 44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743"/>
              <a:gd name="T76" fmla="*/ 0 h 443"/>
              <a:gd name="T77" fmla="*/ 3743 w 3743"/>
              <a:gd name="T78" fmla="*/ 443 h 44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743" h="443">
                <a:moveTo>
                  <a:pt x="3741" y="443"/>
                </a:moveTo>
                <a:lnTo>
                  <a:pt x="3743" y="0"/>
                </a:lnTo>
                <a:lnTo>
                  <a:pt x="3553" y="13"/>
                </a:lnTo>
                <a:lnTo>
                  <a:pt x="3389" y="118"/>
                </a:lnTo>
                <a:lnTo>
                  <a:pt x="3214" y="197"/>
                </a:lnTo>
                <a:lnTo>
                  <a:pt x="2853" y="239"/>
                </a:lnTo>
                <a:lnTo>
                  <a:pt x="2507" y="330"/>
                </a:lnTo>
                <a:lnTo>
                  <a:pt x="2377" y="327"/>
                </a:lnTo>
                <a:lnTo>
                  <a:pt x="2136" y="364"/>
                </a:lnTo>
                <a:lnTo>
                  <a:pt x="1956" y="350"/>
                </a:lnTo>
                <a:lnTo>
                  <a:pt x="1746" y="379"/>
                </a:lnTo>
                <a:lnTo>
                  <a:pt x="1525" y="344"/>
                </a:lnTo>
                <a:lnTo>
                  <a:pt x="1344" y="370"/>
                </a:lnTo>
                <a:lnTo>
                  <a:pt x="1254" y="347"/>
                </a:lnTo>
                <a:lnTo>
                  <a:pt x="1024" y="370"/>
                </a:lnTo>
                <a:lnTo>
                  <a:pt x="893" y="370"/>
                </a:lnTo>
                <a:lnTo>
                  <a:pt x="833" y="350"/>
                </a:lnTo>
                <a:lnTo>
                  <a:pt x="722" y="364"/>
                </a:lnTo>
                <a:lnTo>
                  <a:pt x="629" y="348"/>
                </a:lnTo>
                <a:lnTo>
                  <a:pt x="448" y="366"/>
                </a:lnTo>
                <a:lnTo>
                  <a:pt x="337" y="361"/>
                </a:lnTo>
                <a:lnTo>
                  <a:pt x="192" y="431"/>
                </a:lnTo>
                <a:lnTo>
                  <a:pt x="92" y="428"/>
                </a:lnTo>
                <a:lnTo>
                  <a:pt x="0" y="441"/>
                </a:lnTo>
                <a:lnTo>
                  <a:pt x="3741" y="443"/>
                </a:lnTo>
                <a:close/>
              </a:path>
            </a:pathLst>
          </a:custGeom>
          <a:solidFill>
            <a:schemeClr val="bg1"/>
          </a:solidFill>
          <a:ln w="6350" cap="rnd" cmpd="sng">
            <a:solidFill>
              <a:schemeClr val="bg1">
                <a:lumMod val="50000"/>
              </a:schemeClr>
            </a:solidFill>
            <a:round/>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b="0" i="0" u="none" strike="noStrike" kern="0" cap="none" spc="0" normalizeH="0" baseline="0" noProof="0">
              <a:ln>
                <a:noFill/>
              </a:ln>
              <a:solidFill>
                <a:sysClr val="windowText" lastClr="000000"/>
              </a:solidFill>
              <a:effectLst/>
              <a:uLnTx/>
              <a:uFillTx/>
              <a:latin typeface="+mj-lt"/>
            </a:endParaRPr>
          </a:p>
        </p:txBody>
      </p:sp>
      <p:sp>
        <p:nvSpPr>
          <p:cNvPr id="8" name="직사각형 7">
            <a:extLst>
              <a:ext uri="{FF2B5EF4-FFF2-40B4-BE49-F238E27FC236}">
                <a16:creationId xmlns:a16="http://schemas.microsoft.com/office/drawing/2014/main" id="{A2CA944F-9D0D-4EFF-A981-4924B50B7AFF}"/>
              </a:ext>
            </a:extLst>
          </p:cNvPr>
          <p:cNvSpPr/>
          <p:nvPr/>
        </p:nvSpPr>
        <p:spPr>
          <a:xfrm>
            <a:off x="302813" y="4038600"/>
            <a:ext cx="11586375" cy="256352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t"/>
          <a:lstStyle/>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Dataset</a:t>
            </a:r>
          </a:p>
          <a:p>
            <a:pPr>
              <a:tabLst>
                <a:tab pos="266700" algn="l"/>
                <a:tab pos="1076325" algn="l"/>
              </a:tabLst>
            </a:pPr>
            <a:r>
              <a:rPr lang="en-US" altLang="ko-KR" sz="1400" dirty="0">
                <a:solidFill>
                  <a:schemeClr val="tx1"/>
                </a:solidFill>
              </a:rPr>
              <a:t>	Size:	16,635 x 22</a:t>
            </a:r>
          </a:p>
          <a:p>
            <a:pPr>
              <a:tabLst>
                <a:tab pos="266700" algn="l"/>
                <a:tab pos="1076325" algn="l"/>
              </a:tabLst>
            </a:pPr>
            <a:r>
              <a:rPr lang="en-US" altLang="ko-KR" sz="1400" dirty="0">
                <a:solidFill>
                  <a:schemeClr val="tx1"/>
                </a:solidFill>
              </a:rPr>
              <a:t>	Period:	July 2017 ~ December 2017</a:t>
            </a:r>
          </a:p>
          <a:p>
            <a:pPr>
              <a:tabLst>
                <a:tab pos="266700" algn="l"/>
                <a:tab pos="1076325" algn="l"/>
              </a:tabLst>
            </a:pPr>
            <a:r>
              <a:rPr lang="en-US" altLang="ko-KR" sz="1400" dirty="0">
                <a:solidFill>
                  <a:schemeClr val="tx1"/>
                </a:solidFill>
              </a:rPr>
              <a:t>	Source:	POS from 147 bar</a:t>
            </a:r>
          </a:p>
          <a:p>
            <a:pPr>
              <a:tabLst>
                <a:tab pos="266700" algn="l"/>
                <a:tab pos="1076325" algn="l"/>
              </a:tabLst>
            </a:pPr>
            <a:r>
              <a:rPr lang="en-US" altLang="ko-KR" sz="1400" dirty="0">
                <a:solidFill>
                  <a:schemeClr val="tx1"/>
                </a:solidFill>
              </a:rPr>
              <a:t>	Types:	identifiable information,</a:t>
            </a:r>
          </a:p>
          <a:p>
            <a:pPr>
              <a:tabLst>
                <a:tab pos="266700" algn="l"/>
                <a:tab pos="1076325" algn="l"/>
              </a:tabLst>
            </a:pPr>
            <a:r>
              <a:rPr lang="en-US" altLang="ko-KR" sz="1400" dirty="0">
                <a:solidFill>
                  <a:schemeClr val="tx1"/>
                </a:solidFill>
              </a:rPr>
              <a:t>		volumes sold in liter (limited to beer),</a:t>
            </a:r>
          </a:p>
          <a:p>
            <a:pPr>
              <a:tabLst>
                <a:tab pos="266700" algn="l"/>
                <a:tab pos="1076325" algn="l"/>
              </a:tabLst>
            </a:pPr>
            <a:r>
              <a:rPr lang="en-US" altLang="ko-KR" sz="1400" dirty="0">
                <a:solidFill>
                  <a:schemeClr val="tx1"/>
                </a:solidFill>
              </a:rPr>
              <a:t>		units sold (beer and spirits(soju) category only),</a:t>
            </a:r>
          </a:p>
          <a:p>
            <a:pPr>
              <a:tabLst>
                <a:tab pos="266700" algn="l"/>
                <a:tab pos="1076325" algn="l"/>
              </a:tabLst>
            </a:pPr>
            <a:r>
              <a:rPr lang="en-US" altLang="ko-KR" sz="1400" dirty="0">
                <a:solidFill>
                  <a:schemeClr val="tx1"/>
                </a:solidFill>
              </a:rPr>
              <a:t>		revenue for a day (Food + beverage categories),</a:t>
            </a:r>
          </a:p>
          <a:p>
            <a:pPr>
              <a:tabLst>
                <a:tab pos="266700" algn="l"/>
                <a:tab pos="1076325" algn="l"/>
              </a:tabLst>
            </a:pPr>
            <a:r>
              <a:rPr lang="en-US" altLang="ko-KR" sz="1400" dirty="0">
                <a:solidFill>
                  <a:schemeClr val="tx1"/>
                </a:solidFill>
              </a:rPr>
              <a:t>		order counts (limited to specific conditions),</a:t>
            </a:r>
          </a:p>
          <a:p>
            <a:pPr>
              <a:tabLst>
                <a:tab pos="266700" algn="l"/>
                <a:tab pos="1076325" algn="l"/>
              </a:tabLst>
            </a:pPr>
            <a:r>
              <a:rPr lang="en-US" altLang="ko-KR" sz="1400" dirty="0">
                <a:solidFill>
                  <a:schemeClr val="tx1"/>
                </a:solidFill>
              </a:rPr>
              <a:t>		and derivatives from above variables</a:t>
            </a:r>
          </a:p>
          <a:p>
            <a:pPr>
              <a:tabLst>
                <a:tab pos="266700" algn="l"/>
                <a:tab pos="1076325" algn="l"/>
              </a:tabLst>
            </a:pPr>
            <a:endParaRPr lang="en-US" altLang="ko-KR" sz="1400" dirty="0">
              <a:solidFill>
                <a:schemeClr val="tx1"/>
              </a:solidFill>
            </a:endParaRPr>
          </a:p>
        </p:txBody>
      </p:sp>
      <p:sp>
        <p:nvSpPr>
          <p:cNvPr id="3" name="TextBox 2">
            <a:extLst>
              <a:ext uri="{FF2B5EF4-FFF2-40B4-BE49-F238E27FC236}">
                <a16:creationId xmlns:a16="http://schemas.microsoft.com/office/drawing/2014/main" id="{BBCA2455-E501-4207-9C12-43E54268D62D}"/>
              </a:ext>
            </a:extLst>
          </p:cNvPr>
          <p:cNvSpPr txBox="1"/>
          <p:nvPr/>
        </p:nvSpPr>
        <p:spPr>
          <a:xfrm>
            <a:off x="6448424" y="4251087"/>
            <a:ext cx="5545537" cy="2031325"/>
          </a:xfrm>
          <a:prstGeom prst="rect">
            <a:avLst/>
          </a:prstGeom>
          <a:noFill/>
        </p:spPr>
        <p:txBody>
          <a:bodyPr wrap="square" rtlCol="0">
            <a:spAutoFit/>
          </a:bodyPr>
          <a:lstStyle/>
          <a:p>
            <a:pPr>
              <a:tabLst>
                <a:tab pos="266700" algn="l"/>
              </a:tabLst>
            </a:pPr>
            <a:r>
              <a:rPr lang="en-US" altLang="ko-KR" sz="1400" dirty="0"/>
              <a:t>□ Able to…</a:t>
            </a:r>
          </a:p>
          <a:p>
            <a:pPr marL="552450" indent="-285750">
              <a:buFont typeface="Wingdings" panose="05000000000000000000" pitchFamily="2" charset="2"/>
              <a:buChar char="ü"/>
              <a:tabLst>
                <a:tab pos="447675" algn="l"/>
              </a:tabLst>
            </a:pPr>
            <a:r>
              <a:rPr lang="en-US" altLang="ko-KR" sz="1400" dirty="0"/>
              <a:t>Understand basic information about the bar</a:t>
            </a:r>
          </a:p>
          <a:p>
            <a:pPr marL="552450" indent="-285750">
              <a:buFont typeface="Wingdings" panose="05000000000000000000" pitchFamily="2" charset="2"/>
              <a:buChar char="ü"/>
              <a:tabLst>
                <a:tab pos="447675" algn="l"/>
              </a:tabLst>
            </a:pPr>
            <a:r>
              <a:rPr lang="en-US" altLang="ko-KR" sz="1400" dirty="0"/>
              <a:t>Track sales volume of beverage by category</a:t>
            </a:r>
          </a:p>
          <a:p>
            <a:pPr marL="552450" indent="-285750">
              <a:buFont typeface="Wingdings" panose="05000000000000000000" pitchFamily="2" charset="2"/>
              <a:buChar char="ü"/>
              <a:tabLst>
                <a:tab pos="447675" algn="l"/>
              </a:tabLst>
            </a:pPr>
            <a:r>
              <a:rPr lang="en-US" altLang="ko-KR" sz="1400" dirty="0"/>
              <a:t>Approximate price given revenue and units</a:t>
            </a:r>
          </a:p>
          <a:p>
            <a:pPr marL="552450" indent="-285750">
              <a:buFont typeface="Wingdings" panose="05000000000000000000" pitchFamily="2" charset="2"/>
              <a:buChar char="ü"/>
              <a:tabLst>
                <a:tab pos="447675" algn="l"/>
              </a:tabLst>
            </a:pPr>
            <a:endParaRPr lang="en-US" altLang="ko-KR" sz="1400" dirty="0"/>
          </a:p>
          <a:p>
            <a:pPr>
              <a:tabLst>
                <a:tab pos="266700" algn="l"/>
              </a:tabLst>
            </a:pPr>
            <a:r>
              <a:rPr lang="en-US" altLang="ko-KR" sz="1400" dirty="0"/>
              <a:t>□ Unable to…</a:t>
            </a:r>
          </a:p>
          <a:p>
            <a:pPr marL="552450" indent="-285750">
              <a:buBlip>
                <a:blip r:embed="rId2"/>
              </a:buBlip>
              <a:tabLst>
                <a:tab pos="447675" algn="l"/>
              </a:tabLst>
            </a:pPr>
            <a:r>
              <a:rPr lang="en-US" altLang="ko-KR" sz="1400" dirty="0"/>
              <a:t>Track proportion of beer order from total</a:t>
            </a:r>
          </a:p>
          <a:p>
            <a:pPr marL="552450" indent="-285750">
              <a:buBlip>
                <a:blip r:embed="rId2"/>
              </a:buBlip>
              <a:tabLst>
                <a:tab pos="447675" algn="l"/>
              </a:tabLst>
            </a:pPr>
            <a:r>
              <a:rPr lang="en-US" altLang="ko-KR" sz="1400" dirty="0"/>
              <a:t>Identify items categorized as spirits </a:t>
            </a:r>
            <a:r>
              <a:rPr lang="en-US" altLang="ko-KR" sz="1200" i="1" dirty="0"/>
              <a:t>(What else but soju?)</a:t>
            </a:r>
          </a:p>
          <a:p>
            <a:pPr marL="552450" indent="-285750">
              <a:buBlip>
                <a:blip r:embed="rId2"/>
              </a:buBlip>
              <a:tabLst>
                <a:tab pos="447675" algn="l"/>
              </a:tabLst>
            </a:pPr>
            <a:r>
              <a:rPr lang="en-US" altLang="ko-KR" sz="1400" dirty="0"/>
              <a:t>Identify items purchased together per order</a:t>
            </a:r>
          </a:p>
        </p:txBody>
      </p:sp>
    </p:spTree>
    <p:extLst>
      <p:ext uri="{BB962C8B-B14F-4D97-AF65-F5344CB8AC3E}">
        <p14:creationId xmlns:p14="http://schemas.microsoft.com/office/powerpoint/2010/main" val="4136213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err="1">
                <a:ln>
                  <a:noFill/>
                </a:ln>
                <a:solidFill>
                  <a:schemeClr val="tx1">
                    <a:lumMod val="50000"/>
                    <a:lumOff val="50000"/>
                  </a:schemeClr>
                </a:solidFill>
                <a:effectLst/>
                <a:uLnTx/>
                <a:uFillTx/>
                <a:latin typeface="Roboto"/>
                <a:ea typeface="배달의민족 도현" panose="020B0600000101010101" pitchFamily="50" charset="-127"/>
                <a:cs typeface="+mn-cs"/>
              </a:rPr>
              <a:t>DataSet</a:t>
            </a:r>
            <a:endPar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endParaRP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6885218" cy="369332"/>
          </a:xfrm>
          <a:prstGeom prst="rect">
            <a:avLst/>
          </a:prstGeom>
          <a:noFill/>
        </p:spPr>
        <p:txBody>
          <a:bodyPr wrap="none" rtlCol="0">
            <a:spAutoFit/>
          </a:bodyPr>
          <a:lstStyle/>
          <a:p>
            <a:r>
              <a:rPr lang="en-US" altLang="ko-KR" dirty="0"/>
              <a:t>Given 16,635 rows of daily summary of transaction from 147 bars</a:t>
            </a:r>
            <a:endParaRPr lang="ko-KR" altLang="en-US" dirty="0"/>
          </a:p>
        </p:txBody>
      </p:sp>
      <p:graphicFrame>
        <p:nvGraphicFramePr>
          <p:cNvPr id="5" name="표 4">
            <a:extLst>
              <a:ext uri="{FF2B5EF4-FFF2-40B4-BE49-F238E27FC236}">
                <a16:creationId xmlns:a16="http://schemas.microsoft.com/office/drawing/2014/main" id="{97316D6B-D3F3-4E71-8920-8FF8C1AAFC4C}"/>
              </a:ext>
            </a:extLst>
          </p:cNvPr>
          <p:cNvGraphicFramePr>
            <a:graphicFrameLocks noGrp="1"/>
          </p:cNvGraphicFramePr>
          <p:nvPr>
            <p:extLst>
              <p:ext uri="{D42A27DB-BD31-4B8C-83A1-F6EECF244321}">
                <p14:modId xmlns:p14="http://schemas.microsoft.com/office/powerpoint/2010/main" val="3267637549"/>
              </p:ext>
            </p:extLst>
          </p:nvPr>
        </p:nvGraphicFramePr>
        <p:xfrm>
          <a:off x="300785" y="1444828"/>
          <a:ext cx="11576230" cy="2330838"/>
        </p:xfrm>
        <a:graphic>
          <a:graphicData uri="http://schemas.openxmlformats.org/drawingml/2006/table">
            <a:tbl>
              <a:tblPr/>
              <a:tblGrid>
                <a:gridCol w="448238">
                  <a:extLst>
                    <a:ext uri="{9D8B030D-6E8A-4147-A177-3AD203B41FA5}">
                      <a16:colId xmlns:a16="http://schemas.microsoft.com/office/drawing/2014/main" val="774988000"/>
                    </a:ext>
                  </a:extLst>
                </a:gridCol>
                <a:gridCol w="655980">
                  <a:extLst>
                    <a:ext uri="{9D8B030D-6E8A-4147-A177-3AD203B41FA5}">
                      <a16:colId xmlns:a16="http://schemas.microsoft.com/office/drawing/2014/main" val="2133815508"/>
                    </a:ext>
                  </a:extLst>
                </a:gridCol>
                <a:gridCol w="772312">
                  <a:extLst>
                    <a:ext uri="{9D8B030D-6E8A-4147-A177-3AD203B41FA5}">
                      <a16:colId xmlns:a16="http://schemas.microsoft.com/office/drawing/2014/main" val="1936658302"/>
                    </a:ext>
                  </a:extLst>
                </a:gridCol>
                <a:gridCol w="629763">
                  <a:extLst>
                    <a:ext uri="{9D8B030D-6E8A-4147-A177-3AD203B41FA5}">
                      <a16:colId xmlns:a16="http://schemas.microsoft.com/office/drawing/2014/main" val="2974896053"/>
                    </a:ext>
                  </a:extLst>
                </a:gridCol>
                <a:gridCol w="629763">
                  <a:extLst>
                    <a:ext uri="{9D8B030D-6E8A-4147-A177-3AD203B41FA5}">
                      <a16:colId xmlns:a16="http://schemas.microsoft.com/office/drawing/2014/main" val="58948931"/>
                    </a:ext>
                  </a:extLst>
                </a:gridCol>
                <a:gridCol w="629763">
                  <a:extLst>
                    <a:ext uri="{9D8B030D-6E8A-4147-A177-3AD203B41FA5}">
                      <a16:colId xmlns:a16="http://schemas.microsoft.com/office/drawing/2014/main" val="1005160498"/>
                    </a:ext>
                  </a:extLst>
                </a:gridCol>
                <a:gridCol w="499622">
                  <a:extLst>
                    <a:ext uri="{9D8B030D-6E8A-4147-A177-3AD203B41FA5}">
                      <a16:colId xmlns:a16="http://schemas.microsoft.com/office/drawing/2014/main" val="3188093784"/>
                    </a:ext>
                  </a:extLst>
                </a:gridCol>
                <a:gridCol w="499622">
                  <a:extLst>
                    <a:ext uri="{9D8B030D-6E8A-4147-A177-3AD203B41FA5}">
                      <a16:colId xmlns:a16="http://schemas.microsoft.com/office/drawing/2014/main" val="1126127008"/>
                    </a:ext>
                  </a:extLst>
                </a:gridCol>
                <a:gridCol w="354495">
                  <a:extLst>
                    <a:ext uri="{9D8B030D-6E8A-4147-A177-3AD203B41FA5}">
                      <a16:colId xmlns:a16="http://schemas.microsoft.com/office/drawing/2014/main" val="3255116353"/>
                    </a:ext>
                  </a:extLst>
                </a:gridCol>
                <a:gridCol w="552754">
                  <a:extLst>
                    <a:ext uri="{9D8B030D-6E8A-4147-A177-3AD203B41FA5}">
                      <a16:colId xmlns:a16="http://schemas.microsoft.com/office/drawing/2014/main" val="2482264474"/>
                    </a:ext>
                  </a:extLst>
                </a:gridCol>
                <a:gridCol w="516707">
                  <a:extLst>
                    <a:ext uri="{9D8B030D-6E8A-4147-A177-3AD203B41FA5}">
                      <a16:colId xmlns:a16="http://schemas.microsoft.com/office/drawing/2014/main" val="332043321"/>
                    </a:ext>
                  </a:extLst>
                </a:gridCol>
                <a:gridCol w="516707">
                  <a:extLst>
                    <a:ext uri="{9D8B030D-6E8A-4147-A177-3AD203B41FA5}">
                      <a16:colId xmlns:a16="http://schemas.microsoft.com/office/drawing/2014/main" val="3285843968"/>
                    </a:ext>
                  </a:extLst>
                </a:gridCol>
                <a:gridCol w="515069">
                  <a:extLst>
                    <a:ext uri="{9D8B030D-6E8A-4147-A177-3AD203B41FA5}">
                      <a16:colId xmlns:a16="http://schemas.microsoft.com/office/drawing/2014/main" val="366661621"/>
                    </a:ext>
                  </a:extLst>
                </a:gridCol>
                <a:gridCol w="515069">
                  <a:extLst>
                    <a:ext uri="{9D8B030D-6E8A-4147-A177-3AD203B41FA5}">
                      <a16:colId xmlns:a16="http://schemas.microsoft.com/office/drawing/2014/main" val="1845885884"/>
                    </a:ext>
                  </a:extLst>
                </a:gridCol>
                <a:gridCol w="516707">
                  <a:extLst>
                    <a:ext uri="{9D8B030D-6E8A-4147-A177-3AD203B41FA5}">
                      <a16:colId xmlns:a16="http://schemas.microsoft.com/office/drawing/2014/main" val="298823393"/>
                    </a:ext>
                  </a:extLst>
                </a:gridCol>
                <a:gridCol w="580609">
                  <a:extLst>
                    <a:ext uri="{9D8B030D-6E8A-4147-A177-3AD203B41FA5}">
                      <a16:colId xmlns:a16="http://schemas.microsoft.com/office/drawing/2014/main" val="3614306001"/>
                    </a:ext>
                  </a:extLst>
                </a:gridCol>
                <a:gridCol w="434782">
                  <a:extLst>
                    <a:ext uri="{9D8B030D-6E8A-4147-A177-3AD203B41FA5}">
                      <a16:colId xmlns:a16="http://schemas.microsoft.com/office/drawing/2014/main" val="1798333864"/>
                    </a:ext>
                  </a:extLst>
                </a:gridCol>
                <a:gridCol w="475745">
                  <a:extLst>
                    <a:ext uri="{9D8B030D-6E8A-4147-A177-3AD203B41FA5}">
                      <a16:colId xmlns:a16="http://schemas.microsoft.com/office/drawing/2014/main" val="2237362529"/>
                    </a:ext>
                  </a:extLst>
                </a:gridCol>
                <a:gridCol w="457721">
                  <a:extLst>
                    <a:ext uri="{9D8B030D-6E8A-4147-A177-3AD203B41FA5}">
                      <a16:colId xmlns:a16="http://schemas.microsoft.com/office/drawing/2014/main" val="1637671130"/>
                    </a:ext>
                  </a:extLst>
                </a:gridCol>
                <a:gridCol w="513430">
                  <a:extLst>
                    <a:ext uri="{9D8B030D-6E8A-4147-A177-3AD203B41FA5}">
                      <a16:colId xmlns:a16="http://schemas.microsoft.com/office/drawing/2014/main" val="1423918421"/>
                    </a:ext>
                  </a:extLst>
                </a:gridCol>
                <a:gridCol w="459360">
                  <a:extLst>
                    <a:ext uri="{9D8B030D-6E8A-4147-A177-3AD203B41FA5}">
                      <a16:colId xmlns:a16="http://schemas.microsoft.com/office/drawing/2014/main" val="1971854883"/>
                    </a:ext>
                  </a:extLst>
                </a:gridCol>
                <a:gridCol w="402012">
                  <a:extLst>
                    <a:ext uri="{9D8B030D-6E8A-4147-A177-3AD203B41FA5}">
                      <a16:colId xmlns:a16="http://schemas.microsoft.com/office/drawing/2014/main" val="768152255"/>
                    </a:ext>
                  </a:extLst>
                </a:gridCol>
              </a:tblGrid>
              <a:tr h="479222">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Basic information</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chemeClr val="bg1">
                        <a:lumMod val="50000"/>
                      </a:schemeClr>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Volumes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3399"/>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33CC"/>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7">
                  <a:txBody>
                    <a:bodyPr/>
                    <a:lstStyle/>
                    <a:p>
                      <a:pPr algn="ctr" fontAlgn="b"/>
                      <a:r>
                        <a:rPr lang="en-US" sz="1000" b="1" i="0"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66FF"/>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4">
                  <a:txBody>
                    <a:bodyPr/>
                    <a:lstStyle/>
                    <a:p>
                      <a:pPr algn="ctr" fontAlgn="b"/>
                      <a:r>
                        <a:rPr lang="en-US" sz="1000" b="1" i="0" u="none" strike="noStrike" dirty="0">
                          <a:solidFill>
                            <a:schemeClr val="bg1"/>
                          </a:solidFill>
                          <a:effectLst/>
                          <a:latin typeface="+mj-lt"/>
                          <a:ea typeface="맑은 고딕" panose="020B0503020000020004" pitchFamily="50" charset="-127"/>
                        </a:rPr>
                        <a:t>Order counts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00B0F0"/>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2">
                  <a:txBody>
                    <a:bodyPr/>
                    <a:lstStyle/>
                    <a:p>
                      <a:pPr algn="ctr" fontAlgn="b"/>
                      <a:r>
                        <a:rPr lang="en-US" sz="1000" b="1" i="0" u="none" strike="noStrike" dirty="0">
                          <a:solidFill>
                            <a:schemeClr val="bg1"/>
                          </a:solidFill>
                          <a:effectLst/>
                          <a:latin typeface="+mj-lt"/>
                          <a:ea typeface="맑은 고딕" panose="020B0503020000020004" pitchFamily="50" charset="-127"/>
                        </a:rPr>
                        <a:t>Derivatives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chemeClr val="accent6"/>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3053982260"/>
                  </a:ext>
                </a:extLst>
              </a:tr>
              <a:tr h="493567">
                <a:tc>
                  <a:txBody>
                    <a:bodyPr/>
                    <a:lstStyle/>
                    <a:p>
                      <a:pPr algn="ctr" fontAlgn="b"/>
                      <a:r>
                        <a:rPr lang="en-US" sz="800" b="1" i="1" u="none" strike="noStrike" dirty="0">
                          <a:solidFill>
                            <a:schemeClr val="bg1"/>
                          </a:solidFill>
                          <a:effectLst/>
                          <a:latin typeface="+mj-lt"/>
                          <a:ea typeface="맑은 고딕" panose="020B0503020000020004" pitchFamily="50" charset="-127"/>
                        </a:rPr>
                        <a:t>Bar ID</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Date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Bar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Segmentation</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Draught</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Packaged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Total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Spirits</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Total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 </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Spirits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Wine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Food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Non</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Alcoholic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Beer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Food</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Food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Avg.</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Check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Size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Price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extLst>
                  <a:ext uri="{0D108BD9-81ED-4DB2-BD59-A6C34878D82A}">
                    <a16:rowId xmlns:a16="http://schemas.microsoft.com/office/drawing/2014/main" val="503495967"/>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2017-07-01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err="1">
                          <a:solidFill>
                            <a:srgbClr val="000000"/>
                          </a:solidFill>
                          <a:effectLst/>
                          <a:latin typeface="+mj-lt"/>
                          <a:ea typeface="맑은 고딕" panose="020B0503020000020004" pitchFamily="50" charset="-127"/>
                        </a:rPr>
                        <a:t>Food,Spirits</a:t>
                      </a:r>
                      <a:endParaRPr lang="en-US"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9.3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6.16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15.46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887,100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278,000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54,000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461,100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26,882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1438235933"/>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2017-07-02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mj-lt"/>
                          <a:ea typeface="맑은 고딕" panose="020B0503020000020004" pitchFamily="50" charset="-127"/>
                        </a:rPr>
                        <a:t>Food,Spirits</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21.3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745,800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167,500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256,000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18,000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298,300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24,000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46,613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170730732"/>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2017-07-03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mj-lt"/>
                          <a:ea typeface="맑은 고딕" panose="020B0503020000020004" pitchFamily="50" charset="-127"/>
                        </a:rPr>
                        <a:t>Food,Spirits</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9.3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11.8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57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575,100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87,000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234,100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10,000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26,141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5,625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1269719788"/>
                  </a:ext>
                </a:extLst>
              </a:tr>
              <a:tr h="194007">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474017368"/>
                  </a:ext>
                </a:extLst>
              </a:tr>
              <a:tr h="194007">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3319942427"/>
                  </a:ext>
                </a:extLst>
              </a:tr>
              <a:tr h="194007">
                <a:tc>
                  <a:txBody>
                    <a:bodyPr/>
                    <a:lstStyle/>
                    <a:p>
                      <a:pPr algn="l" fontAlgn="b"/>
                      <a:r>
                        <a:rPr lang="en-US" sz="800" b="0" i="0" u="none" strike="noStrike" dirty="0">
                          <a:solidFill>
                            <a:srgbClr val="000000"/>
                          </a:solidFill>
                          <a:effectLst/>
                          <a:latin typeface="+mj-lt"/>
                          <a:ea typeface="맑은 고딕" panose="020B0503020000020004" pitchFamily="50" charset="-127"/>
                        </a:rPr>
                        <a:t>Bar 147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2017-12-30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Food</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44.9</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1.98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46.88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91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1,577,712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318,639</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36,360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1,206,445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1949935004"/>
                  </a:ext>
                </a:extLst>
              </a:tr>
              <a:tr h="194007">
                <a:tc>
                  <a:txBody>
                    <a:bodyPr/>
                    <a:lstStyle/>
                    <a:p>
                      <a:pPr algn="l" fontAlgn="b"/>
                      <a:r>
                        <a:rPr lang="en-US" sz="800" b="0" i="0" u="none" strike="noStrike" dirty="0">
                          <a:solidFill>
                            <a:srgbClr val="000000"/>
                          </a:solidFill>
                          <a:effectLst/>
                          <a:latin typeface="+mj-lt"/>
                          <a:ea typeface="맑은 고딕" panose="020B0503020000020004" pitchFamily="50" charset="-127"/>
                        </a:rPr>
                        <a:t>Bar 147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2017-12-31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Food</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37.2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7.92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472920198"/>
                  </a:ext>
                </a:extLst>
              </a:tr>
            </a:tbl>
          </a:graphicData>
        </a:graphic>
      </p:graphicFrame>
      <p:sp>
        <p:nvSpPr>
          <p:cNvPr id="7" name="Freeform 61">
            <a:extLst>
              <a:ext uri="{FF2B5EF4-FFF2-40B4-BE49-F238E27FC236}">
                <a16:creationId xmlns:a16="http://schemas.microsoft.com/office/drawing/2014/main" id="{D8575365-EBD7-4822-B55B-71CD105B75C8}"/>
              </a:ext>
            </a:extLst>
          </p:cNvPr>
          <p:cNvSpPr>
            <a:spLocks/>
          </p:cNvSpPr>
          <p:nvPr/>
        </p:nvSpPr>
        <p:spPr bwMode="auto">
          <a:xfrm>
            <a:off x="300785" y="2767666"/>
            <a:ext cx="11576230" cy="1008000"/>
          </a:xfrm>
          <a:custGeom>
            <a:avLst/>
            <a:gdLst>
              <a:gd name="T0" fmla="*/ 3741 w 3743"/>
              <a:gd name="T1" fmla="*/ 443 h 443"/>
              <a:gd name="T2" fmla="*/ 3743 w 3743"/>
              <a:gd name="T3" fmla="*/ 0 h 443"/>
              <a:gd name="T4" fmla="*/ 3553 w 3743"/>
              <a:gd name="T5" fmla="*/ 13 h 443"/>
              <a:gd name="T6" fmla="*/ 3389 w 3743"/>
              <a:gd name="T7" fmla="*/ 118 h 443"/>
              <a:gd name="T8" fmla="*/ 3214 w 3743"/>
              <a:gd name="T9" fmla="*/ 197 h 443"/>
              <a:gd name="T10" fmla="*/ 2853 w 3743"/>
              <a:gd name="T11" fmla="*/ 239 h 443"/>
              <a:gd name="T12" fmla="*/ 2507 w 3743"/>
              <a:gd name="T13" fmla="*/ 330 h 443"/>
              <a:gd name="T14" fmla="*/ 2377 w 3743"/>
              <a:gd name="T15" fmla="*/ 327 h 443"/>
              <a:gd name="T16" fmla="*/ 2136 w 3743"/>
              <a:gd name="T17" fmla="*/ 364 h 443"/>
              <a:gd name="T18" fmla="*/ 1956 w 3743"/>
              <a:gd name="T19" fmla="*/ 350 h 443"/>
              <a:gd name="T20" fmla="*/ 1746 w 3743"/>
              <a:gd name="T21" fmla="*/ 379 h 443"/>
              <a:gd name="T22" fmla="*/ 1525 w 3743"/>
              <a:gd name="T23" fmla="*/ 344 h 443"/>
              <a:gd name="T24" fmla="*/ 1344 w 3743"/>
              <a:gd name="T25" fmla="*/ 370 h 443"/>
              <a:gd name="T26" fmla="*/ 1254 w 3743"/>
              <a:gd name="T27" fmla="*/ 347 h 443"/>
              <a:gd name="T28" fmla="*/ 1024 w 3743"/>
              <a:gd name="T29" fmla="*/ 370 h 443"/>
              <a:gd name="T30" fmla="*/ 893 w 3743"/>
              <a:gd name="T31" fmla="*/ 370 h 443"/>
              <a:gd name="T32" fmla="*/ 833 w 3743"/>
              <a:gd name="T33" fmla="*/ 350 h 443"/>
              <a:gd name="T34" fmla="*/ 722 w 3743"/>
              <a:gd name="T35" fmla="*/ 364 h 443"/>
              <a:gd name="T36" fmla="*/ 629 w 3743"/>
              <a:gd name="T37" fmla="*/ 348 h 443"/>
              <a:gd name="T38" fmla="*/ 448 w 3743"/>
              <a:gd name="T39" fmla="*/ 366 h 443"/>
              <a:gd name="T40" fmla="*/ 337 w 3743"/>
              <a:gd name="T41" fmla="*/ 361 h 443"/>
              <a:gd name="T42" fmla="*/ 192 w 3743"/>
              <a:gd name="T43" fmla="*/ 431 h 443"/>
              <a:gd name="T44" fmla="*/ 92 w 3743"/>
              <a:gd name="T45" fmla="*/ 428 h 443"/>
              <a:gd name="T46" fmla="*/ 0 w 3743"/>
              <a:gd name="T47" fmla="*/ 441 h 443"/>
              <a:gd name="T48" fmla="*/ 3741 w 3743"/>
              <a:gd name="T49" fmla="*/ 443 h 44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743"/>
              <a:gd name="T76" fmla="*/ 0 h 443"/>
              <a:gd name="T77" fmla="*/ 3743 w 3743"/>
              <a:gd name="T78" fmla="*/ 443 h 44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743" h="443">
                <a:moveTo>
                  <a:pt x="3741" y="443"/>
                </a:moveTo>
                <a:lnTo>
                  <a:pt x="3743" y="0"/>
                </a:lnTo>
                <a:lnTo>
                  <a:pt x="3553" y="13"/>
                </a:lnTo>
                <a:lnTo>
                  <a:pt x="3389" y="118"/>
                </a:lnTo>
                <a:lnTo>
                  <a:pt x="3214" y="197"/>
                </a:lnTo>
                <a:lnTo>
                  <a:pt x="2853" y="239"/>
                </a:lnTo>
                <a:lnTo>
                  <a:pt x="2507" y="330"/>
                </a:lnTo>
                <a:lnTo>
                  <a:pt x="2377" y="327"/>
                </a:lnTo>
                <a:lnTo>
                  <a:pt x="2136" y="364"/>
                </a:lnTo>
                <a:lnTo>
                  <a:pt x="1956" y="350"/>
                </a:lnTo>
                <a:lnTo>
                  <a:pt x="1746" y="379"/>
                </a:lnTo>
                <a:lnTo>
                  <a:pt x="1525" y="344"/>
                </a:lnTo>
                <a:lnTo>
                  <a:pt x="1344" y="370"/>
                </a:lnTo>
                <a:lnTo>
                  <a:pt x="1254" y="347"/>
                </a:lnTo>
                <a:lnTo>
                  <a:pt x="1024" y="370"/>
                </a:lnTo>
                <a:lnTo>
                  <a:pt x="893" y="370"/>
                </a:lnTo>
                <a:lnTo>
                  <a:pt x="833" y="350"/>
                </a:lnTo>
                <a:lnTo>
                  <a:pt x="722" y="364"/>
                </a:lnTo>
                <a:lnTo>
                  <a:pt x="629" y="348"/>
                </a:lnTo>
                <a:lnTo>
                  <a:pt x="448" y="366"/>
                </a:lnTo>
                <a:lnTo>
                  <a:pt x="337" y="361"/>
                </a:lnTo>
                <a:lnTo>
                  <a:pt x="192" y="431"/>
                </a:lnTo>
                <a:lnTo>
                  <a:pt x="92" y="428"/>
                </a:lnTo>
                <a:lnTo>
                  <a:pt x="0" y="441"/>
                </a:lnTo>
                <a:lnTo>
                  <a:pt x="3741" y="443"/>
                </a:lnTo>
                <a:close/>
              </a:path>
            </a:pathLst>
          </a:custGeom>
          <a:solidFill>
            <a:schemeClr val="bg1"/>
          </a:solidFill>
          <a:ln w="6350" cap="rnd" cmpd="sng">
            <a:solidFill>
              <a:schemeClr val="bg1">
                <a:lumMod val="50000"/>
              </a:schemeClr>
            </a:solidFill>
            <a:round/>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b="0" i="0" u="none" strike="noStrike" kern="0" cap="none" spc="0" normalizeH="0" baseline="0" noProof="0">
              <a:ln>
                <a:noFill/>
              </a:ln>
              <a:solidFill>
                <a:sysClr val="windowText" lastClr="000000"/>
              </a:solidFill>
              <a:effectLst/>
              <a:uLnTx/>
              <a:uFillTx/>
              <a:latin typeface="+mj-lt"/>
            </a:endParaRPr>
          </a:p>
        </p:txBody>
      </p:sp>
      <p:sp>
        <p:nvSpPr>
          <p:cNvPr id="8" name="직사각형 7">
            <a:extLst>
              <a:ext uri="{FF2B5EF4-FFF2-40B4-BE49-F238E27FC236}">
                <a16:creationId xmlns:a16="http://schemas.microsoft.com/office/drawing/2014/main" id="{A2CA944F-9D0D-4EFF-A981-4924B50B7AFF}"/>
              </a:ext>
            </a:extLst>
          </p:cNvPr>
          <p:cNvSpPr/>
          <p:nvPr/>
        </p:nvSpPr>
        <p:spPr>
          <a:xfrm>
            <a:off x="302813" y="4038600"/>
            <a:ext cx="11586375" cy="256352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t"/>
          <a:lstStyle/>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Dataset</a:t>
            </a:r>
          </a:p>
          <a:p>
            <a:pPr>
              <a:tabLst>
                <a:tab pos="266700" algn="l"/>
                <a:tab pos="1076325" algn="l"/>
              </a:tabLst>
            </a:pPr>
            <a:r>
              <a:rPr lang="en-US" altLang="ko-KR" sz="1400" dirty="0">
                <a:solidFill>
                  <a:schemeClr val="tx1"/>
                </a:solidFill>
              </a:rPr>
              <a:t>	Size:	16,635 x 22</a:t>
            </a:r>
          </a:p>
          <a:p>
            <a:pPr>
              <a:tabLst>
                <a:tab pos="266700" algn="l"/>
                <a:tab pos="1076325" algn="l"/>
              </a:tabLst>
            </a:pPr>
            <a:r>
              <a:rPr lang="en-US" altLang="ko-KR" sz="1400" dirty="0">
                <a:solidFill>
                  <a:schemeClr val="tx1"/>
                </a:solidFill>
              </a:rPr>
              <a:t>	Period:	July 2017 ~ December 2017</a:t>
            </a:r>
          </a:p>
          <a:p>
            <a:pPr>
              <a:tabLst>
                <a:tab pos="266700" algn="l"/>
                <a:tab pos="1076325" algn="l"/>
              </a:tabLst>
            </a:pPr>
            <a:r>
              <a:rPr lang="en-US" altLang="ko-KR" sz="1400" dirty="0">
                <a:solidFill>
                  <a:schemeClr val="tx1"/>
                </a:solidFill>
              </a:rPr>
              <a:t>	Source:	POS from 147 bar</a:t>
            </a:r>
          </a:p>
          <a:p>
            <a:pPr>
              <a:tabLst>
                <a:tab pos="266700" algn="l"/>
                <a:tab pos="1076325" algn="l"/>
              </a:tabLst>
            </a:pPr>
            <a:r>
              <a:rPr lang="en-US" altLang="ko-KR" sz="1400" dirty="0">
                <a:solidFill>
                  <a:schemeClr val="tx1"/>
                </a:solidFill>
              </a:rPr>
              <a:t>	Types:	identifiable information,</a:t>
            </a:r>
          </a:p>
          <a:p>
            <a:pPr>
              <a:tabLst>
                <a:tab pos="266700" algn="l"/>
                <a:tab pos="1076325" algn="l"/>
              </a:tabLst>
            </a:pPr>
            <a:r>
              <a:rPr lang="en-US" altLang="ko-KR" sz="1400" dirty="0">
                <a:solidFill>
                  <a:schemeClr val="tx1"/>
                </a:solidFill>
              </a:rPr>
              <a:t>		volumes sold in liter (limited to beer),</a:t>
            </a:r>
          </a:p>
          <a:p>
            <a:pPr>
              <a:tabLst>
                <a:tab pos="266700" algn="l"/>
                <a:tab pos="1076325" algn="l"/>
              </a:tabLst>
            </a:pPr>
            <a:r>
              <a:rPr lang="en-US" altLang="ko-KR" sz="1400" dirty="0">
                <a:solidFill>
                  <a:schemeClr val="tx1"/>
                </a:solidFill>
              </a:rPr>
              <a:t>		units sold (beer and spirits(soju) category only),</a:t>
            </a:r>
          </a:p>
          <a:p>
            <a:pPr>
              <a:tabLst>
                <a:tab pos="266700" algn="l"/>
                <a:tab pos="1076325" algn="l"/>
              </a:tabLst>
            </a:pPr>
            <a:r>
              <a:rPr lang="en-US" altLang="ko-KR" sz="1400" dirty="0">
                <a:solidFill>
                  <a:schemeClr val="tx1"/>
                </a:solidFill>
              </a:rPr>
              <a:t>		revenue for a day (Food + beverage categories),</a:t>
            </a:r>
          </a:p>
          <a:p>
            <a:pPr>
              <a:tabLst>
                <a:tab pos="266700" algn="l"/>
                <a:tab pos="1076325" algn="l"/>
              </a:tabLst>
            </a:pPr>
            <a:r>
              <a:rPr lang="en-US" altLang="ko-KR" sz="1400" dirty="0">
                <a:solidFill>
                  <a:schemeClr val="tx1"/>
                </a:solidFill>
              </a:rPr>
              <a:t>		order counts (limited to specific conditions),</a:t>
            </a:r>
          </a:p>
          <a:p>
            <a:pPr>
              <a:tabLst>
                <a:tab pos="266700" algn="l"/>
                <a:tab pos="1076325" algn="l"/>
              </a:tabLst>
            </a:pPr>
            <a:r>
              <a:rPr lang="en-US" altLang="ko-KR" sz="1400" dirty="0">
                <a:solidFill>
                  <a:schemeClr val="tx1"/>
                </a:solidFill>
              </a:rPr>
              <a:t>		and derivatives from above variables</a:t>
            </a:r>
          </a:p>
          <a:p>
            <a:pPr>
              <a:tabLst>
                <a:tab pos="266700" algn="l"/>
                <a:tab pos="1076325" algn="l"/>
              </a:tabLst>
            </a:pPr>
            <a:endParaRPr lang="en-US" altLang="ko-KR" sz="1400" dirty="0">
              <a:solidFill>
                <a:schemeClr val="tx1"/>
              </a:solidFill>
            </a:endParaRPr>
          </a:p>
        </p:txBody>
      </p:sp>
      <p:sp>
        <p:nvSpPr>
          <p:cNvPr id="3" name="TextBox 2">
            <a:extLst>
              <a:ext uri="{FF2B5EF4-FFF2-40B4-BE49-F238E27FC236}">
                <a16:creationId xmlns:a16="http://schemas.microsoft.com/office/drawing/2014/main" id="{BBCA2455-E501-4207-9C12-43E54268D62D}"/>
              </a:ext>
            </a:extLst>
          </p:cNvPr>
          <p:cNvSpPr txBox="1"/>
          <p:nvPr/>
        </p:nvSpPr>
        <p:spPr>
          <a:xfrm>
            <a:off x="6448424" y="4251087"/>
            <a:ext cx="5545537" cy="2031325"/>
          </a:xfrm>
          <a:prstGeom prst="rect">
            <a:avLst/>
          </a:prstGeom>
          <a:noFill/>
        </p:spPr>
        <p:txBody>
          <a:bodyPr wrap="square" rtlCol="0">
            <a:spAutoFit/>
          </a:bodyPr>
          <a:lstStyle/>
          <a:p>
            <a:pPr>
              <a:tabLst>
                <a:tab pos="266700" algn="l"/>
              </a:tabLst>
            </a:pPr>
            <a:r>
              <a:rPr lang="en-US" altLang="ko-KR" sz="1400" dirty="0"/>
              <a:t>□ Able to…</a:t>
            </a:r>
          </a:p>
          <a:p>
            <a:pPr marL="552450" indent="-285750">
              <a:buFont typeface="Wingdings" panose="05000000000000000000" pitchFamily="2" charset="2"/>
              <a:buChar char="ü"/>
              <a:tabLst>
                <a:tab pos="447675" algn="l"/>
              </a:tabLst>
            </a:pPr>
            <a:r>
              <a:rPr lang="en-US" altLang="ko-KR" sz="1400" dirty="0"/>
              <a:t>Understand basic information about the bar</a:t>
            </a:r>
          </a:p>
          <a:p>
            <a:pPr marL="552450" indent="-285750">
              <a:buFont typeface="Wingdings" panose="05000000000000000000" pitchFamily="2" charset="2"/>
              <a:buChar char="ü"/>
              <a:tabLst>
                <a:tab pos="447675" algn="l"/>
              </a:tabLst>
            </a:pPr>
            <a:r>
              <a:rPr lang="en-US" altLang="ko-KR" sz="1400" dirty="0"/>
              <a:t>Track sales volume of beverage by category</a:t>
            </a:r>
          </a:p>
          <a:p>
            <a:pPr marL="552450" indent="-285750">
              <a:buFont typeface="Wingdings" panose="05000000000000000000" pitchFamily="2" charset="2"/>
              <a:buChar char="ü"/>
              <a:tabLst>
                <a:tab pos="447675" algn="l"/>
              </a:tabLst>
            </a:pPr>
            <a:r>
              <a:rPr lang="en-US" altLang="ko-KR" sz="1400" dirty="0"/>
              <a:t>Approximate price given revenue and units</a:t>
            </a:r>
          </a:p>
          <a:p>
            <a:pPr marL="552450" indent="-285750">
              <a:buFont typeface="Wingdings" panose="05000000000000000000" pitchFamily="2" charset="2"/>
              <a:buChar char="ü"/>
              <a:tabLst>
                <a:tab pos="447675" algn="l"/>
              </a:tabLst>
            </a:pPr>
            <a:endParaRPr lang="en-US" altLang="ko-KR" sz="1400" dirty="0"/>
          </a:p>
          <a:p>
            <a:pPr>
              <a:tabLst>
                <a:tab pos="266700" algn="l"/>
              </a:tabLst>
            </a:pPr>
            <a:r>
              <a:rPr lang="en-US" altLang="ko-KR" sz="1400" dirty="0"/>
              <a:t>□ Unable to…</a:t>
            </a:r>
          </a:p>
          <a:p>
            <a:pPr marL="552450" indent="-285750">
              <a:buBlip>
                <a:blip r:embed="rId2"/>
              </a:buBlip>
              <a:tabLst>
                <a:tab pos="447675" algn="l"/>
              </a:tabLst>
            </a:pPr>
            <a:r>
              <a:rPr lang="en-US" altLang="ko-KR" sz="1400" dirty="0"/>
              <a:t>Track proportion of beer order from total</a:t>
            </a:r>
          </a:p>
          <a:p>
            <a:pPr marL="552450" indent="-285750">
              <a:buBlip>
                <a:blip r:embed="rId2"/>
              </a:buBlip>
              <a:tabLst>
                <a:tab pos="447675" algn="l"/>
              </a:tabLst>
            </a:pPr>
            <a:r>
              <a:rPr lang="en-US" altLang="ko-KR" sz="1400" dirty="0"/>
              <a:t>Identify items categorized as spirits </a:t>
            </a:r>
            <a:r>
              <a:rPr lang="en-US" altLang="ko-KR" sz="1200" i="1" dirty="0"/>
              <a:t>(What else but soju?)</a:t>
            </a:r>
          </a:p>
          <a:p>
            <a:pPr marL="552450" indent="-285750">
              <a:buBlip>
                <a:blip r:embed="rId2"/>
              </a:buBlip>
              <a:tabLst>
                <a:tab pos="447675" algn="l"/>
              </a:tabLst>
            </a:pPr>
            <a:r>
              <a:rPr lang="en-US" altLang="ko-KR" sz="1400" dirty="0"/>
              <a:t>Identify items ordered together</a:t>
            </a:r>
            <a:endParaRPr lang="ko-KR" altLang="en-US" sz="1400" dirty="0"/>
          </a:p>
        </p:txBody>
      </p:sp>
      <p:sp>
        <p:nvSpPr>
          <p:cNvPr id="4" name="직사각형 3">
            <a:extLst>
              <a:ext uri="{FF2B5EF4-FFF2-40B4-BE49-F238E27FC236}">
                <a16:creationId xmlns:a16="http://schemas.microsoft.com/office/drawing/2014/main" id="{F842C48B-D1BD-4F75-98DA-711CEF3F3983}"/>
              </a:ext>
            </a:extLst>
          </p:cNvPr>
          <p:cNvSpPr/>
          <p:nvPr/>
        </p:nvSpPr>
        <p:spPr>
          <a:xfrm>
            <a:off x="0" y="8388"/>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E265C224-EC75-4391-83E5-E7927979336A}"/>
              </a:ext>
            </a:extLst>
          </p:cNvPr>
          <p:cNvSpPr/>
          <p:nvPr/>
        </p:nvSpPr>
        <p:spPr>
          <a:xfrm>
            <a:off x="4048125" y="1943100"/>
            <a:ext cx="514350" cy="1685925"/>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CCE3E0E1-3E12-4ED1-8693-70D3D350B6DA}"/>
              </a:ext>
            </a:extLst>
          </p:cNvPr>
          <p:cNvSpPr/>
          <p:nvPr/>
        </p:nvSpPr>
        <p:spPr>
          <a:xfrm>
            <a:off x="5067300" y="1943100"/>
            <a:ext cx="361950" cy="1685925"/>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사각형: 둥근 모서리 10">
            <a:extLst>
              <a:ext uri="{FF2B5EF4-FFF2-40B4-BE49-F238E27FC236}">
                <a16:creationId xmlns:a16="http://schemas.microsoft.com/office/drawing/2014/main" id="{29AD8823-175C-49BC-BA2F-62D40771AD85}"/>
              </a:ext>
            </a:extLst>
          </p:cNvPr>
          <p:cNvSpPr/>
          <p:nvPr/>
        </p:nvSpPr>
        <p:spPr>
          <a:xfrm>
            <a:off x="5730035" y="1904657"/>
            <a:ext cx="4195015" cy="98141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marL="342900" indent="-342900">
              <a:buAutoNum type="arabicPeriod"/>
            </a:pPr>
            <a:r>
              <a:rPr lang="en-US" altLang="ko-KR" sz="1400" dirty="0"/>
              <a:t>Regression to study coefficient</a:t>
            </a:r>
          </a:p>
          <a:p>
            <a:pPr marL="342900" indent="-342900">
              <a:buAutoNum type="arabicPeriod"/>
            </a:pPr>
            <a:endParaRPr lang="en-US" altLang="ko-KR" sz="1400" dirty="0"/>
          </a:p>
          <a:p>
            <a:pPr marL="342900" indent="-342900">
              <a:buAutoNum type="arabicPeriod"/>
            </a:pPr>
            <a:r>
              <a:rPr lang="en-US" altLang="ko-KR" sz="1400" dirty="0"/>
              <a:t>CART ensemble to test feature importance</a:t>
            </a:r>
            <a:endParaRPr lang="ko-KR" altLang="en-US" sz="1400" dirty="0"/>
          </a:p>
        </p:txBody>
      </p:sp>
    </p:spTree>
    <p:extLst>
      <p:ext uri="{BB962C8B-B14F-4D97-AF65-F5344CB8AC3E}">
        <p14:creationId xmlns:p14="http://schemas.microsoft.com/office/powerpoint/2010/main" val="3972392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err="1">
                <a:ln>
                  <a:noFill/>
                </a:ln>
                <a:solidFill>
                  <a:schemeClr val="tx1">
                    <a:lumMod val="50000"/>
                    <a:lumOff val="50000"/>
                  </a:schemeClr>
                </a:solidFill>
                <a:effectLst/>
                <a:uLnTx/>
                <a:uFillTx/>
                <a:latin typeface="Roboto"/>
                <a:ea typeface="배달의민족 도현" panose="020B0600000101010101" pitchFamily="50" charset="-127"/>
                <a:cs typeface="+mn-cs"/>
              </a:rPr>
              <a:t>DataSet</a:t>
            </a:r>
            <a:endPar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endParaRP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6885218" cy="369332"/>
          </a:xfrm>
          <a:prstGeom prst="rect">
            <a:avLst/>
          </a:prstGeom>
          <a:noFill/>
        </p:spPr>
        <p:txBody>
          <a:bodyPr wrap="none" rtlCol="0">
            <a:spAutoFit/>
          </a:bodyPr>
          <a:lstStyle/>
          <a:p>
            <a:r>
              <a:rPr lang="en-US" altLang="ko-KR" dirty="0"/>
              <a:t>Given 16,635 rows of daily summary of transaction from 147 bars</a:t>
            </a:r>
            <a:endParaRPr lang="ko-KR" altLang="en-US" dirty="0"/>
          </a:p>
        </p:txBody>
      </p:sp>
      <p:graphicFrame>
        <p:nvGraphicFramePr>
          <p:cNvPr id="5" name="표 4">
            <a:extLst>
              <a:ext uri="{FF2B5EF4-FFF2-40B4-BE49-F238E27FC236}">
                <a16:creationId xmlns:a16="http://schemas.microsoft.com/office/drawing/2014/main" id="{97316D6B-D3F3-4E71-8920-8FF8C1AAFC4C}"/>
              </a:ext>
            </a:extLst>
          </p:cNvPr>
          <p:cNvGraphicFramePr>
            <a:graphicFrameLocks noGrp="1"/>
          </p:cNvGraphicFramePr>
          <p:nvPr/>
        </p:nvGraphicFramePr>
        <p:xfrm>
          <a:off x="300785" y="1444828"/>
          <a:ext cx="11576230" cy="2330838"/>
        </p:xfrm>
        <a:graphic>
          <a:graphicData uri="http://schemas.openxmlformats.org/drawingml/2006/table">
            <a:tbl>
              <a:tblPr/>
              <a:tblGrid>
                <a:gridCol w="448238">
                  <a:extLst>
                    <a:ext uri="{9D8B030D-6E8A-4147-A177-3AD203B41FA5}">
                      <a16:colId xmlns:a16="http://schemas.microsoft.com/office/drawing/2014/main" val="774988000"/>
                    </a:ext>
                  </a:extLst>
                </a:gridCol>
                <a:gridCol w="655980">
                  <a:extLst>
                    <a:ext uri="{9D8B030D-6E8A-4147-A177-3AD203B41FA5}">
                      <a16:colId xmlns:a16="http://schemas.microsoft.com/office/drawing/2014/main" val="2133815508"/>
                    </a:ext>
                  </a:extLst>
                </a:gridCol>
                <a:gridCol w="772312">
                  <a:extLst>
                    <a:ext uri="{9D8B030D-6E8A-4147-A177-3AD203B41FA5}">
                      <a16:colId xmlns:a16="http://schemas.microsoft.com/office/drawing/2014/main" val="1936658302"/>
                    </a:ext>
                  </a:extLst>
                </a:gridCol>
                <a:gridCol w="629763">
                  <a:extLst>
                    <a:ext uri="{9D8B030D-6E8A-4147-A177-3AD203B41FA5}">
                      <a16:colId xmlns:a16="http://schemas.microsoft.com/office/drawing/2014/main" val="2974896053"/>
                    </a:ext>
                  </a:extLst>
                </a:gridCol>
                <a:gridCol w="629763">
                  <a:extLst>
                    <a:ext uri="{9D8B030D-6E8A-4147-A177-3AD203B41FA5}">
                      <a16:colId xmlns:a16="http://schemas.microsoft.com/office/drawing/2014/main" val="58948931"/>
                    </a:ext>
                  </a:extLst>
                </a:gridCol>
                <a:gridCol w="629763">
                  <a:extLst>
                    <a:ext uri="{9D8B030D-6E8A-4147-A177-3AD203B41FA5}">
                      <a16:colId xmlns:a16="http://schemas.microsoft.com/office/drawing/2014/main" val="1005160498"/>
                    </a:ext>
                  </a:extLst>
                </a:gridCol>
                <a:gridCol w="499622">
                  <a:extLst>
                    <a:ext uri="{9D8B030D-6E8A-4147-A177-3AD203B41FA5}">
                      <a16:colId xmlns:a16="http://schemas.microsoft.com/office/drawing/2014/main" val="3188093784"/>
                    </a:ext>
                  </a:extLst>
                </a:gridCol>
                <a:gridCol w="499622">
                  <a:extLst>
                    <a:ext uri="{9D8B030D-6E8A-4147-A177-3AD203B41FA5}">
                      <a16:colId xmlns:a16="http://schemas.microsoft.com/office/drawing/2014/main" val="1126127008"/>
                    </a:ext>
                  </a:extLst>
                </a:gridCol>
                <a:gridCol w="354495">
                  <a:extLst>
                    <a:ext uri="{9D8B030D-6E8A-4147-A177-3AD203B41FA5}">
                      <a16:colId xmlns:a16="http://schemas.microsoft.com/office/drawing/2014/main" val="3255116353"/>
                    </a:ext>
                  </a:extLst>
                </a:gridCol>
                <a:gridCol w="552754">
                  <a:extLst>
                    <a:ext uri="{9D8B030D-6E8A-4147-A177-3AD203B41FA5}">
                      <a16:colId xmlns:a16="http://schemas.microsoft.com/office/drawing/2014/main" val="2482264474"/>
                    </a:ext>
                  </a:extLst>
                </a:gridCol>
                <a:gridCol w="516707">
                  <a:extLst>
                    <a:ext uri="{9D8B030D-6E8A-4147-A177-3AD203B41FA5}">
                      <a16:colId xmlns:a16="http://schemas.microsoft.com/office/drawing/2014/main" val="332043321"/>
                    </a:ext>
                  </a:extLst>
                </a:gridCol>
                <a:gridCol w="516707">
                  <a:extLst>
                    <a:ext uri="{9D8B030D-6E8A-4147-A177-3AD203B41FA5}">
                      <a16:colId xmlns:a16="http://schemas.microsoft.com/office/drawing/2014/main" val="3285843968"/>
                    </a:ext>
                  </a:extLst>
                </a:gridCol>
                <a:gridCol w="515069">
                  <a:extLst>
                    <a:ext uri="{9D8B030D-6E8A-4147-A177-3AD203B41FA5}">
                      <a16:colId xmlns:a16="http://schemas.microsoft.com/office/drawing/2014/main" val="366661621"/>
                    </a:ext>
                  </a:extLst>
                </a:gridCol>
                <a:gridCol w="515069">
                  <a:extLst>
                    <a:ext uri="{9D8B030D-6E8A-4147-A177-3AD203B41FA5}">
                      <a16:colId xmlns:a16="http://schemas.microsoft.com/office/drawing/2014/main" val="1845885884"/>
                    </a:ext>
                  </a:extLst>
                </a:gridCol>
                <a:gridCol w="516707">
                  <a:extLst>
                    <a:ext uri="{9D8B030D-6E8A-4147-A177-3AD203B41FA5}">
                      <a16:colId xmlns:a16="http://schemas.microsoft.com/office/drawing/2014/main" val="298823393"/>
                    </a:ext>
                  </a:extLst>
                </a:gridCol>
                <a:gridCol w="580609">
                  <a:extLst>
                    <a:ext uri="{9D8B030D-6E8A-4147-A177-3AD203B41FA5}">
                      <a16:colId xmlns:a16="http://schemas.microsoft.com/office/drawing/2014/main" val="3614306001"/>
                    </a:ext>
                  </a:extLst>
                </a:gridCol>
                <a:gridCol w="434782">
                  <a:extLst>
                    <a:ext uri="{9D8B030D-6E8A-4147-A177-3AD203B41FA5}">
                      <a16:colId xmlns:a16="http://schemas.microsoft.com/office/drawing/2014/main" val="1798333864"/>
                    </a:ext>
                  </a:extLst>
                </a:gridCol>
                <a:gridCol w="475745">
                  <a:extLst>
                    <a:ext uri="{9D8B030D-6E8A-4147-A177-3AD203B41FA5}">
                      <a16:colId xmlns:a16="http://schemas.microsoft.com/office/drawing/2014/main" val="2237362529"/>
                    </a:ext>
                  </a:extLst>
                </a:gridCol>
                <a:gridCol w="457721">
                  <a:extLst>
                    <a:ext uri="{9D8B030D-6E8A-4147-A177-3AD203B41FA5}">
                      <a16:colId xmlns:a16="http://schemas.microsoft.com/office/drawing/2014/main" val="1637671130"/>
                    </a:ext>
                  </a:extLst>
                </a:gridCol>
                <a:gridCol w="513430">
                  <a:extLst>
                    <a:ext uri="{9D8B030D-6E8A-4147-A177-3AD203B41FA5}">
                      <a16:colId xmlns:a16="http://schemas.microsoft.com/office/drawing/2014/main" val="1423918421"/>
                    </a:ext>
                  </a:extLst>
                </a:gridCol>
                <a:gridCol w="459360">
                  <a:extLst>
                    <a:ext uri="{9D8B030D-6E8A-4147-A177-3AD203B41FA5}">
                      <a16:colId xmlns:a16="http://schemas.microsoft.com/office/drawing/2014/main" val="1971854883"/>
                    </a:ext>
                  </a:extLst>
                </a:gridCol>
                <a:gridCol w="402012">
                  <a:extLst>
                    <a:ext uri="{9D8B030D-6E8A-4147-A177-3AD203B41FA5}">
                      <a16:colId xmlns:a16="http://schemas.microsoft.com/office/drawing/2014/main" val="768152255"/>
                    </a:ext>
                  </a:extLst>
                </a:gridCol>
              </a:tblGrid>
              <a:tr h="479222">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Basic information</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chemeClr val="bg1">
                        <a:lumMod val="50000"/>
                      </a:schemeClr>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Volumes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3399"/>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33CC"/>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7">
                  <a:txBody>
                    <a:bodyPr/>
                    <a:lstStyle/>
                    <a:p>
                      <a:pPr algn="ctr" fontAlgn="b"/>
                      <a:r>
                        <a:rPr lang="en-US" sz="1000" b="1" i="0"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66FF"/>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4">
                  <a:txBody>
                    <a:bodyPr/>
                    <a:lstStyle/>
                    <a:p>
                      <a:pPr algn="ctr" fontAlgn="b"/>
                      <a:r>
                        <a:rPr lang="en-US" sz="1000" b="1" i="0" u="none" strike="noStrike" dirty="0">
                          <a:solidFill>
                            <a:schemeClr val="bg1"/>
                          </a:solidFill>
                          <a:effectLst/>
                          <a:latin typeface="+mj-lt"/>
                          <a:ea typeface="맑은 고딕" panose="020B0503020000020004" pitchFamily="50" charset="-127"/>
                        </a:rPr>
                        <a:t>Order counts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00B0F0"/>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2">
                  <a:txBody>
                    <a:bodyPr/>
                    <a:lstStyle/>
                    <a:p>
                      <a:pPr algn="ctr" fontAlgn="b"/>
                      <a:r>
                        <a:rPr lang="en-US" sz="1000" b="1" i="0" u="none" strike="noStrike" dirty="0">
                          <a:solidFill>
                            <a:schemeClr val="bg1"/>
                          </a:solidFill>
                          <a:effectLst/>
                          <a:latin typeface="+mj-lt"/>
                          <a:ea typeface="맑은 고딕" panose="020B0503020000020004" pitchFamily="50" charset="-127"/>
                        </a:rPr>
                        <a:t>Derivatives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chemeClr val="accent6"/>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3053982260"/>
                  </a:ext>
                </a:extLst>
              </a:tr>
              <a:tr h="493567">
                <a:tc>
                  <a:txBody>
                    <a:bodyPr/>
                    <a:lstStyle/>
                    <a:p>
                      <a:pPr algn="ctr" fontAlgn="b"/>
                      <a:r>
                        <a:rPr lang="en-US" sz="800" b="1" i="1" u="none" strike="noStrike" dirty="0">
                          <a:solidFill>
                            <a:schemeClr val="bg1"/>
                          </a:solidFill>
                          <a:effectLst/>
                          <a:latin typeface="+mj-lt"/>
                          <a:ea typeface="맑은 고딕" panose="020B0503020000020004" pitchFamily="50" charset="-127"/>
                        </a:rPr>
                        <a:t>Bar ID</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Date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Bar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Segmentation</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Draught</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Packaged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Total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Spirits</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Total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 </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Spirits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Wine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Food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Non</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Alcoholic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Beer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Food</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Food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Avg.</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Check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Size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Price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extLst>
                  <a:ext uri="{0D108BD9-81ED-4DB2-BD59-A6C34878D82A}">
                    <a16:rowId xmlns:a16="http://schemas.microsoft.com/office/drawing/2014/main" val="503495967"/>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2017-07-01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err="1">
                          <a:solidFill>
                            <a:srgbClr val="000000"/>
                          </a:solidFill>
                          <a:effectLst/>
                          <a:latin typeface="+mj-lt"/>
                          <a:ea typeface="맑은 고딕" panose="020B0503020000020004" pitchFamily="50" charset="-127"/>
                        </a:rPr>
                        <a:t>Food,Spirits</a:t>
                      </a:r>
                      <a:endParaRPr lang="en-US"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9.3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6.16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15.46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887,100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278,000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54,000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461,100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26,882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1438235933"/>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2017-07-02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mj-lt"/>
                          <a:ea typeface="맑은 고딕" panose="020B0503020000020004" pitchFamily="50" charset="-127"/>
                        </a:rPr>
                        <a:t>Food,Spirits</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21.3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745,800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167,500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256,000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18,000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298,300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24,000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46,613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170730732"/>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2017-07-03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mj-lt"/>
                          <a:ea typeface="맑은 고딕" panose="020B0503020000020004" pitchFamily="50" charset="-127"/>
                        </a:rPr>
                        <a:t>Food,Spirits</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9.3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11.8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57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575,100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87,000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234,100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10,000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26,141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5,625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1269719788"/>
                  </a:ext>
                </a:extLst>
              </a:tr>
              <a:tr h="194007">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474017368"/>
                  </a:ext>
                </a:extLst>
              </a:tr>
              <a:tr h="194007">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3319942427"/>
                  </a:ext>
                </a:extLst>
              </a:tr>
              <a:tr h="194007">
                <a:tc>
                  <a:txBody>
                    <a:bodyPr/>
                    <a:lstStyle/>
                    <a:p>
                      <a:pPr algn="l" fontAlgn="b"/>
                      <a:r>
                        <a:rPr lang="en-US" sz="800" b="0" i="0" u="none" strike="noStrike" dirty="0">
                          <a:solidFill>
                            <a:srgbClr val="000000"/>
                          </a:solidFill>
                          <a:effectLst/>
                          <a:latin typeface="+mj-lt"/>
                          <a:ea typeface="맑은 고딕" panose="020B0503020000020004" pitchFamily="50" charset="-127"/>
                        </a:rPr>
                        <a:t>Bar 147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2017-12-30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Food</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44.9</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1.98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46.88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91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1,577,712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318,639</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36,360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1,206,445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1949935004"/>
                  </a:ext>
                </a:extLst>
              </a:tr>
              <a:tr h="194007">
                <a:tc>
                  <a:txBody>
                    <a:bodyPr/>
                    <a:lstStyle/>
                    <a:p>
                      <a:pPr algn="l" fontAlgn="b"/>
                      <a:r>
                        <a:rPr lang="en-US" sz="800" b="0" i="0" u="none" strike="noStrike" dirty="0">
                          <a:solidFill>
                            <a:srgbClr val="000000"/>
                          </a:solidFill>
                          <a:effectLst/>
                          <a:latin typeface="+mj-lt"/>
                          <a:ea typeface="맑은 고딕" panose="020B0503020000020004" pitchFamily="50" charset="-127"/>
                        </a:rPr>
                        <a:t>Bar 147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2017-12-31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Food</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37.2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7.92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472920198"/>
                  </a:ext>
                </a:extLst>
              </a:tr>
            </a:tbl>
          </a:graphicData>
        </a:graphic>
      </p:graphicFrame>
      <p:sp>
        <p:nvSpPr>
          <p:cNvPr id="7" name="Freeform 61">
            <a:extLst>
              <a:ext uri="{FF2B5EF4-FFF2-40B4-BE49-F238E27FC236}">
                <a16:creationId xmlns:a16="http://schemas.microsoft.com/office/drawing/2014/main" id="{D8575365-EBD7-4822-B55B-71CD105B75C8}"/>
              </a:ext>
            </a:extLst>
          </p:cNvPr>
          <p:cNvSpPr>
            <a:spLocks/>
          </p:cNvSpPr>
          <p:nvPr/>
        </p:nvSpPr>
        <p:spPr bwMode="auto">
          <a:xfrm>
            <a:off x="300785" y="2767666"/>
            <a:ext cx="11576230" cy="1008000"/>
          </a:xfrm>
          <a:custGeom>
            <a:avLst/>
            <a:gdLst>
              <a:gd name="T0" fmla="*/ 3741 w 3743"/>
              <a:gd name="T1" fmla="*/ 443 h 443"/>
              <a:gd name="T2" fmla="*/ 3743 w 3743"/>
              <a:gd name="T3" fmla="*/ 0 h 443"/>
              <a:gd name="T4" fmla="*/ 3553 w 3743"/>
              <a:gd name="T5" fmla="*/ 13 h 443"/>
              <a:gd name="T6" fmla="*/ 3389 w 3743"/>
              <a:gd name="T7" fmla="*/ 118 h 443"/>
              <a:gd name="T8" fmla="*/ 3214 w 3743"/>
              <a:gd name="T9" fmla="*/ 197 h 443"/>
              <a:gd name="T10" fmla="*/ 2853 w 3743"/>
              <a:gd name="T11" fmla="*/ 239 h 443"/>
              <a:gd name="T12" fmla="*/ 2507 w 3743"/>
              <a:gd name="T13" fmla="*/ 330 h 443"/>
              <a:gd name="T14" fmla="*/ 2377 w 3743"/>
              <a:gd name="T15" fmla="*/ 327 h 443"/>
              <a:gd name="T16" fmla="*/ 2136 w 3743"/>
              <a:gd name="T17" fmla="*/ 364 h 443"/>
              <a:gd name="T18" fmla="*/ 1956 w 3743"/>
              <a:gd name="T19" fmla="*/ 350 h 443"/>
              <a:gd name="T20" fmla="*/ 1746 w 3743"/>
              <a:gd name="T21" fmla="*/ 379 h 443"/>
              <a:gd name="T22" fmla="*/ 1525 w 3743"/>
              <a:gd name="T23" fmla="*/ 344 h 443"/>
              <a:gd name="T24" fmla="*/ 1344 w 3743"/>
              <a:gd name="T25" fmla="*/ 370 h 443"/>
              <a:gd name="T26" fmla="*/ 1254 w 3743"/>
              <a:gd name="T27" fmla="*/ 347 h 443"/>
              <a:gd name="T28" fmla="*/ 1024 w 3743"/>
              <a:gd name="T29" fmla="*/ 370 h 443"/>
              <a:gd name="T30" fmla="*/ 893 w 3743"/>
              <a:gd name="T31" fmla="*/ 370 h 443"/>
              <a:gd name="T32" fmla="*/ 833 w 3743"/>
              <a:gd name="T33" fmla="*/ 350 h 443"/>
              <a:gd name="T34" fmla="*/ 722 w 3743"/>
              <a:gd name="T35" fmla="*/ 364 h 443"/>
              <a:gd name="T36" fmla="*/ 629 w 3743"/>
              <a:gd name="T37" fmla="*/ 348 h 443"/>
              <a:gd name="T38" fmla="*/ 448 w 3743"/>
              <a:gd name="T39" fmla="*/ 366 h 443"/>
              <a:gd name="T40" fmla="*/ 337 w 3743"/>
              <a:gd name="T41" fmla="*/ 361 h 443"/>
              <a:gd name="T42" fmla="*/ 192 w 3743"/>
              <a:gd name="T43" fmla="*/ 431 h 443"/>
              <a:gd name="T44" fmla="*/ 92 w 3743"/>
              <a:gd name="T45" fmla="*/ 428 h 443"/>
              <a:gd name="T46" fmla="*/ 0 w 3743"/>
              <a:gd name="T47" fmla="*/ 441 h 443"/>
              <a:gd name="T48" fmla="*/ 3741 w 3743"/>
              <a:gd name="T49" fmla="*/ 443 h 44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743"/>
              <a:gd name="T76" fmla="*/ 0 h 443"/>
              <a:gd name="T77" fmla="*/ 3743 w 3743"/>
              <a:gd name="T78" fmla="*/ 443 h 44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743" h="443">
                <a:moveTo>
                  <a:pt x="3741" y="443"/>
                </a:moveTo>
                <a:lnTo>
                  <a:pt x="3743" y="0"/>
                </a:lnTo>
                <a:lnTo>
                  <a:pt x="3553" y="13"/>
                </a:lnTo>
                <a:lnTo>
                  <a:pt x="3389" y="118"/>
                </a:lnTo>
                <a:lnTo>
                  <a:pt x="3214" y="197"/>
                </a:lnTo>
                <a:lnTo>
                  <a:pt x="2853" y="239"/>
                </a:lnTo>
                <a:lnTo>
                  <a:pt x="2507" y="330"/>
                </a:lnTo>
                <a:lnTo>
                  <a:pt x="2377" y="327"/>
                </a:lnTo>
                <a:lnTo>
                  <a:pt x="2136" y="364"/>
                </a:lnTo>
                <a:lnTo>
                  <a:pt x="1956" y="350"/>
                </a:lnTo>
                <a:lnTo>
                  <a:pt x="1746" y="379"/>
                </a:lnTo>
                <a:lnTo>
                  <a:pt x="1525" y="344"/>
                </a:lnTo>
                <a:lnTo>
                  <a:pt x="1344" y="370"/>
                </a:lnTo>
                <a:lnTo>
                  <a:pt x="1254" y="347"/>
                </a:lnTo>
                <a:lnTo>
                  <a:pt x="1024" y="370"/>
                </a:lnTo>
                <a:lnTo>
                  <a:pt x="893" y="370"/>
                </a:lnTo>
                <a:lnTo>
                  <a:pt x="833" y="350"/>
                </a:lnTo>
                <a:lnTo>
                  <a:pt x="722" y="364"/>
                </a:lnTo>
                <a:lnTo>
                  <a:pt x="629" y="348"/>
                </a:lnTo>
                <a:lnTo>
                  <a:pt x="448" y="366"/>
                </a:lnTo>
                <a:lnTo>
                  <a:pt x="337" y="361"/>
                </a:lnTo>
                <a:lnTo>
                  <a:pt x="192" y="431"/>
                </a:lnTo>
                <a:lnTo>
                  <a:pt x="92" y="428"/>
                </a:lnTo>
                <a:lnTo>
                  <a:pt x="0" y="441"/>
                </a:lnTo>
                <a:lnTo>
                  <a:pt x="3741" y="443"/>
                </a:lnTo>
                <a:close/>
              </a:path>
            </a:pathLst>
          </a:custGeom>
          <a:solidFill>
            <a:schemeClr val="bg1"/>
          </a:solidFill>
          <a:ln w="6350" cap="rnd" cmpd="sng">
            <a:solidFill>
              <a:schemeClr val="bg1">
                <a:lumMod val="50000"/>
              </a:schemeClr>
            </a:solidFill>
            <a:round/>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b="0" i="0" u="none" strike="noStrike" kern="0" cap="none" spc="0" normalizeH="0" baseline="0" noProof="0">
              <a:ln>
                <a:noFill/>
              </a:ln>
              <a:solidFill>
                <a:sysClr val="windowText" lastClr="000000"/>
              </a:solidFill>
              <a:effectLst/>
              <a:uLnTx/>
              <a:uFillTx/>
              <a:latin typeface="+mj-lt"/>
            </a:endParaRPr>
          </a:p>
        </p:txBody>
      </p:sp>
      <p:sp>
        <p:nvSpPr>
          <p:cNvPr id="8" name="직사각형 7">
            <a:extLst>
              <a:ext uri="{FF2B5EF4-FFF2-40B4-BE49-F238E27FC236}">
                <a16:creationId xmlns:a16="http://schemas.microsoft.com/office/drawing/2014/main" id="{A2CA944F-9D0D-4EFF-A981-4924B50B7AFF}"/>
              </a:ext>
            </a:extLst>
          </p:cNvPr>
          <p:cNvSpPr/>
          <p:nvPr/>
        </p:nvSpPr>
        <p:spPr>
          <a:xfrm>
            <a:off x="302813" y="4038600"/>
            <a:ext cx="11586375" cy="256352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t"/>
          <a:lstStyle/>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Dataset</a:t>
            </a:r>
          </a:p>
          <a:p>
            <a:pPr>
              <a:tabLst>
                <a:tab pos="266700" algn="l"/>
                <a:tab pos="1076325" algn="l"/>
              </a:tabLst>
            </a:pPr>
            <a:r>
              <a:rPr lang="en-US" altLang="ko-KR" sz="1400" dirty="0">
                <a:solidFill>
                  <a:schemeClr val="tx1"/>
                </a:solidFill>
              </a:rPr>
              <a:t>	Size:	16,635 x 22</a:t>
            </a:r>
          </a:p>
          <a:p>
            <a:pPr>
              <a:tabLst>
                <a:tab pos="266700" algn="l"/>
                <a:tab pos="1076325" algn="l"/>
              </a:tabLst>
            </a:pPr>
            <a:r>
              <a:rPr lang="en-US" altLang="ko-KR" sz="1400" dirty="0">
                <a:solidFill>
                  <a:schemeClr val="tx1"/>
                </a:solidFill>
              </a:rPr>
              <a:t>	Period:	July 2017 ~ December 2017</a:t>
            </a:r>
          </a:p>
          <a:p>
            <a:pPr>
              <a:tabLst>
                <a:tab pos="266700" algn="l"/>
                <a:tab pos="1076325" algn="l"/>
              </a:tabLst>
            </a:pPr>
            <a:r>
              <a:rPr lang="en-US" altLang="ko-KR" sz="1400" dirty="0">
                <a:solidFill>
                  <a:schemeClr val="tx1"/>
                </a:solidFill>
              </a:rPr>
              <a:t>	Source:	POS from 147 bar</a:t>
            </a:r>
          </a:p>
          <a:p>
            <a:pPr>
              <a:tabLst>
                <a:tab pos="266700" algn="l"/>
                <a:tab pos="1076325" algn="l"/>
              </a:tabLst>
            </a:pPr>
            <a:r>
              <a:rPr lang="en-US" altLang="ko-KR" sz="1400" dirty="0">
                <a:solidFill>
                  <a:schemeClr val="tx1"/>
                </a:solidFill>
              </a:rPr>
              <a:t>	Types:	identifiable information,</a:t>
            </a:r>
          </a:p>
          <a:p>
            <a:pPr>
              <a:tabLst>
                <a:tab pos="266700" algn="l"/>
                <a:tab pos="1076325" algn="l"/>
              </a:tabLst>
            </a:pPr>
            <a:r>
              <a:rPr lang="en-US" altLang="ko-KR" sz="1400" dirty="0">
                <a:solidFill>
                  <a:schemeClr val="tx1"/>
                </a:solidFill>
              </a:rPr>
              <a:t>		volumes sold in liter (limited to beer),</a:t>
            </a:r>
          </a:p>
          <a:p>
            <a:pPr>
              <a:tabLst>
                <a:tab pos="266700" algn="l"/>
                <a:tab pos="1076325" algn="l"/>
              </a:tabLst>
            </a:pPr>
            <a:r>
              <a:rPr lang="en-US" altLang="ko-KR" sz="1400" dirty="0">
                <a:solidFill>
                  <a:schemeClr val="tx1"/>
                </a:solidFill>
              </a:rPr>
              <a:t>		units sold (beer and spirits(soju) category only),</a:t>
            </a:r>
          </a:p>
          <a:p>
            <a:pPr>
              <a:tabLst>
                <a:tab pos="266700" algn="l"/>
                <a:tab pos="1076325" algn="l"/>
              </a:tabLst>
            </a:pPr>
            <a:r>
              <a:rPr lang="en-US" altLang="ko-KR" sz="1400" dirty="0">
                <a:solidFill>
                  <a:schemeClr val="tx1"/>
                </a:solidFill>
              </a:rPr>
              <a:t>		revenue for a day (Food + beverage categories),</a:t>
            </a:r>
          </a:p>
          <a:p>
            <a:pPr>
              <a:tabLst>
                <a:tab pos="266700" algn="l"/>
                <a:tab pos="1076325" algn="l"/>
              </a:tabLst>
            </a:pPr>
            <a:r>
              <a:rPr lang="en-US" altLang="ko-KR" sz="1400" dirty="0">
                <a:solidFill>
                  <a:schemeClr val="tx1"/>
                </a:solidFill>
              </a:rPr>
              <a:t>		order counts (limited to specific conditions),</a:t>
            </a:r>
          </a:p>
          <a:p>
            <a:pPr>
              <a:tabLst>
                <a:tab pos="266700" algn="l"/>
                <a:tab pos="1076325" algn="l"/>
              </a:tabLst>
            </a:pPr>
            <a:r>
              <a:rPr lang="en-US" altLang="ko-KR" sz="1400" dirty="0">
                <a:solidFill>
                  <a:schemeClr val="tx1"/>
                </a:solidFill>
              </a:rPr>
              <a:t>		and derivatives from above variables</a:t>
            </a:r>
          </a:p>
          <a:p>
            <a:pPr>
              <a:tabLst>
                <a:tab pos="266700" algn="l"/>
                <a:tab pos="1076325" algn="l"/>
              </a:tabLst>
            </a:pPr>
            <a:endParaRPr lang="en-US" altLang="ko-KR" sz="1400" dirty="0">
              <a:solidFill>
                <a:schemeClr val="tx1"/>
              </a:solidFill>
            </a:endParaRPr>
          </a:p>
        </p:txBody>
      </p:sp>
      <p:sp>
        <p:nvSpPr>
          <p:cNvPr id="3" name="TextBox 2">
            <a:extLst>
              <a:ext uri="{FF2B5EF4-FFF2-40B4-BE49-F238E27FC236}">
                <a16:creationId xmlns:a16="http://schemas.microsoft.com/office/drawing/2014/main" id="{BBCA2455-E501-4207-9C12-43E54268D62D}"/>
              </a:ext>
            </a:extLst>
          </p:cNvPr>
          <p:cNvSpPr txBox="1"/>
          <p:nvPr/>
        </p:nvSpPr>
        <p:spPr>
          <a:xfrm>
            <a:off x="6448424" y="4251087"/>
            <a:ext cx="5545537" cy="2031325"/>
          </a:xfrm>
          <a:prstGeom prst="rect">
            <a:avLst/>
          </a:prstGeom>
          <a:noFill/>
        </p:spPr>
        <p:txBody>
          <a:bodyPr wrap="square" rtlCol="0">
            <a:spAutoFit/>
          </a:bodyPr>
          <a:lstStyle/>
          <a:p>
            <a:pPr>
              <a:tabLst>
                <a:tab pos="266700" algn="l"/>
              </a:tabLst>
            </a:pPr>
            <a:r>
              <a:rPr lang="en-US" altLang="ko-KR" sz="1400" dirty="0"/>
              <a:t>□ Able to…</a:t>
            </a:r>
          </a:p>
          <a:p>
            <a:pPr marL="552450" indent="-285750">
              <a:buFont typeface="Wingdings" panose="05000000000000000000" pitchFamily="2" charset="2"/>
              <a:buChar char="ü"/>
              <a:tabLst>
                <a:tab pos="447675" algn="l"/>
              </a:tabLst>
            </a:pPr>
            <a:r>
              <a:rPr lang="en-US" altLang="ko-KR" sz="1400" dirty="0"/>
              <a:t>Understand basic information about the bar</a:t>
            </a:r>
          </a:p>
          <a:p>
            <a:pPr marL="552450" indent="-285750">
              <a:buFont typeface="Wingdings" panose="05000000000000000000" pitchFamily="2" charset="2"/>
              <a:buChar char="ü"/>
              <a:tabLst>
                <a:tab pos="447675" algn="l"/>
              </a:tabLst>
            </a:pPr>
            <a:r>
              <a:rPr lang="en-US" altLang="ko-KR" sz="1400" dirty="0"/>
              <a:t>Track sales volume of beverage by category</a:t>
            </a:r>
          </a:p>
          <a:p>
            <a:pPr marL="552450" indent="-285750">
              <a:buFont typeface="Wingdings" panose="05000000000000000000" pitchFamily="2" charset="2"/>
              <a:buChar char="ü"/>
              <a:tabLst>
                <a:tab pos="447675" algn="l"/>
              </a:tabLst>
            </a:pPr>
            <a:r>
              <a:rPr lang="en-US" altLang="ko-KR" sz="1400" dirty="0"/>
              <a:t>Approximate price given revenue and units</a:t>
            </a:r>
          </a:p>
          <a:p>
            <a:pPr marL="552450" indent="-285750">
              <a:buFont typeface="Wingdings" panose="05000000000000000000" pitchFamily="2" charset="2"/>
              <a:buChar char="ü"/>
              <a:tabLst>
                <a:tab pos="447675" algn="l"/>
              </a:tabLst>
            </a:pPr>
            <a:endParaRPr lang="en-US" altLang="ko-KR" sz="1400" dirty="0"/>
          </a:p>
          <a:p>
            <a:pPr>
              <a:tabLst>
                <a:tab pos="266700" algn="l"/>
              </a:tabLst>
            </a:pPr>
            <a:r>
              <a:rPr lang="en-US" altLang="ko-KR" sz="1400" dirty="0"/>
              <a:t>□ Unable to…</a:t>
            </a:r>
          </a:p>
          <a:p>
            <a:pPr marL="552450" indent="-285750">
              <a:buBlip>
                <a:blip r:embed="rId2"/>
              </a:buBlip>
              <a:tabLst>
                <a:tab pos="447675" algn="l"/>
              </a:tabLst>
            </a:pPr>
            <a:r>
              <a:rPr lang="en-US" altLang="ko-KR" sz="1400" dirty="0"/>
              <a:t>Track proportion of beer order from total</a:t>
            </a:r>
          </a:p>
          <a:p>
            <a:pPr marL="552450" indent="-285750">
              <a:buBlip>
                <a:blip r:embed="rId2"/>
              </a:buBlip>
              <a:tabLst>
                <a:tab pos="447675" algn="l"/>
              </a:tabLst>
            </a:pPr>
            <a:r>
              <a:rPr lang="en-US" altLang="ko-KR" sz="1400" dirty="0"/>
              <a:t>Identify items categorized as spirits </a:t>
            </a:r>
            <a:r>
              <a:rPr lang="en-US" altLang="ko-KR" sz="1200" i="1" dirty="0"/>
              <a:t>(What else but soju?)</a:t>
            </a:r>
          </a:p>
          <a:p>
            <a:pPr marL="552450" indent="-285750">
              <a:buBlip>
                <a:blip r:embed="rId2"/>
              </a:buBlip>
              <a:tabLst>
                <a:tab pos="447675" algn="l"/>
              </a:tabLst>
            </a:pPr>
            <a:r>
              <a:rPr lang="en-US" altLang="ko-KR" sz="1400" dirty="0"/>
              <a:t>Identify items ordered together</a:t>
            </a:r>
            <a:endParaRPr lang="ko-KR" altLang="en-US" sz="1400" dirty="0"/>
          </a:p>
        </p:txBody>
      </p:sp>
      <p:sp>
        <p:nvSpPr>
          <p:cNvPr id="4" name="직사각형 3">
            <a:extLst>
              <a:ext uri="{FF2B5EF4-FFF2-40B4-BE49-F238E27FC236}">
                <a16:creationId xmlns:a16="http://schemas.microsoft.com/office/drawing/2014/main" id="{F842C48B-D1BD-4F75-98DA-711CEF3F3983}"/>
              </a:ext>
            </a:extLst>
          </p:cNvPr>
          <p:cNvSpPr/>
          <p:nvPr/>
        </p:nvSpPr>
        <p:spPr>
          <a:xfrm>
            <a:off x="0" y="8388"/>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E265C224-EC75-4391-83E5-E7927979336A}"/>
              </a:ext>
            </a:extLst>
          </p:cNvPr>
          <p:cNvSpPr/>
          <p:nvPr/>
        </p:nvSpPr>
        <p:spPr>
          <a:xfrm>
            <a:off x="4048125" y="1943100"/>
            <a:ext cx="514350" cy="1685925"/>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CCE3E0E1-3E12-4ED1-8693-70D3D350B6DA}"/>
              </a:ext>
            </a:extLst>
          </p:cNvPr>
          <p:cNvSpPr/>
          <p:nvPr/>
        </p:nvSpPr>
        <p:spPr>
          <a:xfrm>
            <a:off x="5067300" y="1943100"/>
            <a:ext cx="361950" cy="1685925"/>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사각형: 둥근 모서리 10">
            <a:extLst>
              <a:ext uri="{FF2B5EF4-FFF2-40B4-BE49-F238E27FC236}">
                <a16:creationId xmlns:a16="http://schemas.microsoft.com/office/drawing/2014/main" id="{29AD8823-175C-49BC-BA2F-62D40771AD85}"/>
              </a:ext>
            </a:extLst>
          </p:cNvPr>
          <p:cNvSpPr/>
          <p:nvPr/>
        </p:nvSpPr>
        <p:spPr>
          <a:xfrm>
            <a:off x="5730035" y="1904657"/>
            <a:ext cx="4195015" cy="98141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marL="342900" indent="-342900">
              <a:buAutoNum type="arabicPeriod"/>
            </a:pPr>
            <a:r>
              <a:rPr lang="en-US" altLang="ko-KR" sz="1400" dirty="0"/>
              <a:t>Regression to study coefficient</a:t>
            </a:r>
          </a:p>
          <a:p>
            <a:pPr marL="342900" indent="-342900">
              <a:buAutoNum type="arabicPeriod"/>
            </a:pPr>
            <a:endParaRPr lang="en-US" altLang="ko-KR" sz="1400" dirty="0"/>
          </a:p>
          <a:p>
            <a:pPr marL="342900" indent="-342900">
              <a:buAutoNum type="arabicPeriod"/>
            </a:pPr>
            <a:r>
              <a:rPr lang="en-US" altLang="ko-KR" sz="1400" dirty="0"/>
              <a:t>CART ensemble to test feature importance</a:t>
            </a:r>
            <a:endParaRPr lang="ko-KR" altLang="en-US" sz="1400" dirty="0"/>
          </a:p>
        </p:txBody>
      </p:sp>
      <p:sp>
        <p:nvSpPr>
          <p:cNvPr id="12" name="사각형: 둥근 모서리 11">
            <a:extLst>
              <a:ext uri="{FF2B5EF4-FFF2-40B4-BE49-F238E27FC236}">
                <a16:creationId xmlns:a16="http://schemas.microsoft.com/office/drawing/2014/main" id="{88C6A993-62A1-442E-82C6-383BEB55A500}"/>
              </a:ext>
            </a:extLst>
          </p:cNvPr>
          <p:cNvSpPr/>
          <p:nvPr/>
        </p:nvSpPr>
        <p:spPr>
          <a:xfrm>
            <a:off x="7839493" y="2767666"/>
            <a:ext cx="3571458" cy="66133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altLang="ko-KR" sz="1400" dirty="0"/>
              <a:t>With “Beer Units” as “y”,</a:t>
            </a:r>
          </a:p>
          <a:p>
            <a:r>
              <a:rPr lang="en-US" altLang="ko-KR" sz="1400" dirty="0"/>
              <a:t>  and “Soju Units” as one of “X” variables</a:t>
            </a:r>
            <a:endParaRPr lang="ko-KR" altLang="en-US" sz="1400" dirty="0"/>
          </a:p>
        </p:txBody>
      </p:sp>
    </p:spTree>
    <p:extLst>
      <p:ext uri="{BB962C8B-B14F-4D97-AF65-F5344CB8AC3E}">
        <p14:creationId xmlns:p14="http://schemas.microsoft.com/office/powerpoint/2010/main" val="223183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Explanatory Data Analysis</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7822975" cy="369332"/>
          </a:xfrm>
          <a:prstGeom prst="rect">
            <a:avLst/>
          </a:prstGeom>
          <a:noFill/>
        </p:spPr>
        <p:txBody>
          <a:bodyPr wrap="none" rtlCol="0">
            <a:spAutoFit/>
          </a:bodyPr>
          <a:lstStyle/>
          <a:p>
            <a:r>
              <a:rPr lang="en-US" altLang="ko-KR" dirty="0"/>
              <a:t>Beer demand seems to be in downward trend, but it cannot be so sure of.</a:t>
            </a:r>
            <a:endParaRPr lang="ko-KR" altLang="en-US" dirty="0"/>
          </a:p>
        </p:txBody>
      </p:sp>
      <p:pic>
        <p:nvPicPr>
          <p:cNvPr id="1026" name="Picture 2" descr="C:\Git\Projects\WB project\Figs\sales trend over time.png"/>
          <p:cNvPicPr>
            <a:picLocks noChangeAspect="1" noChangeArrowheads="1"/>
          </p:cNvPicPr>
          <p:nvPr/>
        </p:nvPicPr>
        <p:blipFill>
          <a:blip r:embed="rId2" cstate="print"/>
          <a:srcRect/>
          <a:stretch>
            <a:fillRect/>
          </a:stretch>
        </p:blipFill>
        <p:spPr bwMode="auto">
          <a:xfrm>
            <a:off x="372610" y="1802100"/>
            <a:ext cx="7740840" cy="4041487"/>
          </a:xfrm>
          <a:prstGeom prst="rect">
            <a:avLst/>
          </a:prstGeom>
          <a:noFill/>
        </p:spPr>
      </p:pic>
      <p:sp>
        <p:nvSpPr>
          <p:cNvPr id="7" name="직사각형 6">
            <a:extLst>
              <a:ext uri="{FF2B5EF4-FFF2-40B4-BE49-F238E27FC236}">
                <a16:creationId xmlns:a16="http://schemas.microsoft.com/office/drawing/2014/main" id="{A2CA944F-9D0D-4EFF-A981-4924B50B7AFF}"/>
              </a:ext>
            </a:extLst>
          </p:cNvPr>
          <p:cNvSpPr/>
          <p:nvPr/>
        </p:nvSpPr>
        <p:spPr>
          <a:xfrm>
            <a:off x="8562893" y="1990976"/>
            <a:ext cx="3308541" cy="435864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endParaRPr lang="en-US" altLang="ko-KR" sz="1400" dirty="0">
              <a:solidFill>
                <a:schemeClr val="tx1"/>
              </a:solidFill>
            </a:endParaRPr>
          </a:p>
          <a:p>
            <a:pPr marL="266700" indent="-266700">
              <a:tabLst>
                <a:tab pos="266700" algn="l"/>
                <a:tab pos="1076325" algn="l"/>
              </a:tabLst>
            </a:pPr>
            <a:r>
              <a:rPr lang="en-US" altLang="ko-KR" sz="1400" dirty="0">
                <a:solidFill>
                  <a:schemeClr val="tx1"/>
                </a:solidFill>
              </a:rPr>
              <a:t>□ 	The line plot certainly shows downward trend for beer units, while other categories does not seem to be fluctuating to much.</a:t>
            </a:r>
          </a:p>
          <a:p>
            <a:pPr marL="266700" indent="-266700">
              <a:tabLst>
                <a:tab pos="266700" algn="l"/>
                <a:tab pos="1076325" algn="l"/>
              </a:tabLst>
            </a:pPr>
            <a:endParaRPr lang="en-US" altLang="ko-KR" sz="1400" dirty="0">
              <a:solidFill>
                <a:schemeClr val="tx1"/>
              </a:solidFill>
            </a:endParaRPr>
          </a:p>
          <a:p>
            <a:pPr marL="266700" indent="-266700">
              <a:tabLst>
                <a:tab pos="266700" algn="l"/>
                <a:tab pos="1076325" algn="l"/>
              </a:tabLst>
            </a:pPr>
            <a:r>
              <a:rPr lang="en-US" altLang="ko-KR" sz="1400" dirty="0">
                <a:solidFill>
                  <a:schemeClr val="tx1"/>
                </a:solidFill>
              </a:rPr>
              <a:t>□	Despite the downward trend, I could also note that the variance is relatively large at the initial stage of observations.</a:t>
            </a:r>
          </a:p>
          <a:p>
            <a:pPr marL="266700" indent="-266700">
              <a:tabLst>
                <a:tab pos="266700" algn="l"/>
                <a:tab pos="534988" algn="l"/>
                <a:tab pos="1076325" algn="l"/>
              </a:tabLst>
            </a:pPr>
            <a:br>
              <a:rPr lang="en-US" altLang="ko-KR" sz="1400" dirty="0">
                <a:solidFill>
                  <a:schemeClr val="tx1"/>
                </a:solidFill>
              </a:rPr>
            </a:br>
            <a:r>
              <a:rPr lang="en-US" altLang="ko-KR" sz="1400" i="1" dirty="0">
                <a:solidFill>
                  <a:schemeClr val="tx1"/>
                </a:solidFill>
              </a:rPr>
              <a:t>“Additional study on date variable </a:t>
            </a:r>
            <a:br>
              <a:rPr lang="en-US" altLang="ko-KR" sz="1400" i="1" dirty="0">
                <a:solidFill>
                  <a:schemeClr val="tx1"/>
                </a:solidFill>
              </a:rPr>
            </a:br>
            <a:r>
              <a:rPr lang="en-US" altLang="ko-KR" sz="1400" i="1" dirty="0">
                <a:solidFill>
                  <a:schemeClr val="tx1"/>
                </a:solidFill>
              </a:rPr>
              <a:t>required”</a:t>
            </a:r>
          </a:p>
          <a:p>
            <a:pPr>
              <a:tabLst>
                <a:tab pos="266700" algn="l"/>
                <a:tab pos="1076325" algn="l"/>
              </a:tabLst>
            </a:pPr>
            <a:endParaRPr lang="en-US" altLang="ko-KR" sz="1400" dirty="0">
              <a:solidFill>
                <a:schemeClr val="tx1"/>
              </a:solidFill>
            </a:endParaRPr>
          </a:p>
        </p:txBody>
      </p:sp>
      <p:graphicFrame>
        <p:nvGraphicFramePr>
          <p:cNvPr id="4" name="표 3">
            <a:extLst>
              <a:ext uri="{FF2B5EF4-FFF2-40B4-BE49-F238E27FC236}">
                <a16:creationId xmlns:a16="http://schemas.microsoft.com/office/drawing/2014/main" id="{DDFE4DDF-00A2-4C0C-8CA9-5C749AC39512}"/>
              </a:ext>
            </a:extLst>
          </p:cNvPr>
          <p:cNvGraphicFramePr>
            <a:graphicFrameLocks noGrp="1"/>
          </p:cNvGraphicFramePr>
          <p:nvPr>
            <p:extLst>
              <p:ext uri="{D42A27DB-BD31-4B8C-83A1-F6EECF244321}">
                <p14:modId xmlns:p14="http://schemas.microsoft.com/office/powerpoint/2010/main" val="425833933"/>
              </p:ext>
            </p:extLst>
          </p:nvPr>
        </p:nvGraphicFramePr>
        <p:xfrm>
          <a:off x="741874" y="5791827"/>
          <a:ext cx="7306572" cy="729744"/>
        </p:xfrm>
        <a:graphic>
          <a:graphicData uri="http://schemas.openxmlformats.org/drawingml/2006/table">
            <a:tbl>
              <a:tblPr>
                <a:tableStyleId>{2D5ABB26-0587-4C30-8999-92F81FD0307C}</a:tableStyleId>
              </a:tblPr>
              <a:tblGrid>
                <a:gridCol w="666593">
                  <a:extLst>
                    <a:ext uri="{9D8B030D-6E8A-4147-A177-3AD203B41FA5}">
                      <a16:colId xmlns:a16="http://schemas.microsoft.com/office/drawing/2014/main" val="2078168809"/>
                    </a:ext>
                  </a:extLst>
                </a:gridCol>
                <a:gridCol w="1009199">
                  <a:extLst>
                    <a:ext uri="{9D8B030D-6E8A-4147-A177-3AD203B41FA5}">
                      <a16:colId xmlns:a16="http://schemas.microsoft.com/office/drawing/2014/main" val="761195283"/>
                    </a:ext>
                  </a:extLst>
                </a:gridCol>
                <a:gridCol w="1126156">
                  <a:extLst>
                    <a:ext uri="{9D8B030D-6E8A-4147-A177-3AD203B41FA5}">
                      <a16:colId xmlns:a16="http://schemas.microsoft.com/office/drawing/2014/main" val="3061384549"/>
                    </a:ext>
                  </a:extLst>
                </a:gridCol>
                <a:gridCol w="1126156">
                  <a:extLst>
                    <a:ext uri="{9D8B030D-6E8A-4147-A177-3AD203B41FA5}">
                      <a16:colId xmlns:a16="http://schemas.microsoft.com/office/drawing/2014/main" val="3276788795"/>
                    </a:ext>
                  </a:extLst>
                </a:gridCol>
                <a:gridCol w="1126156">
                  <a:extLst>
                    <a:ext uri="{9D8B030D-6E8A-4147-A177-3AD203B41FA5}">
                      <a16:colId xmlns:a16="http://schemas.microsoft.com/office/drawing/2014/main" val="2231567807"/>
                    </a:ext>
                  </a:extLst>
                </a:gridCol>
                <a:gridCol w="1126156">
                  <a:extLst>
                    <a:ext uri="{9D8B030D-6E8A-4147-A177-3AD203B41FA5}">
                      <a16:colId xmlns:a16="http://schemas.microsoft.com/office/drawing/2014/main" val="1542931755"/>
                    </a:ext>
                  </a:extLst>
                </a:gridCol>
                <a:gridCol w="1126156">
                  <a:extLst>
                    <a:ext uri="{9D8B030D-6E8A-4147-A177-3AD203B41FA5}">
                      <a16:colId xmlns:a16="http://schemas.microsoft.com/office/drawing/2014/main" val="2073084007"/>
                    </a:ext>
                  </a:extLst>
                </a:gridCol>
              </a:tblGrid>
              <a:tr h="243248">
                <a:tc>
                  <a:txBody>
                    <a:bodyPr/>
                    <a:lstStyle/>
                    <a:p>
                      <a:pPr algn="r" fontAlgn="ctr"/>
                      <a:r>
                        <a:rPr lang="en-US" altLang="ko-KR" sz="1000" b="0" u="none" strike="noStrike" dirty="0">
                          <a:effectLst/>
                        </a:rPr>
                        <a:t>Beer</a:t>
                      </a:r>
                      <a:r>
                        <a:rPr lang="ko-KR" altLang="en-US" sz="1000" b="1" u="none" strike="noStrike" dirty="0">
                          <a:effectLst/>
                        </a:rPr>
                        <a:t> </a:t>
                      </a:r>
                      <a:r>
                        <a:rPr lang="en-US" altLang="ko-KR" sz="1000" b="0" u="none" strike="noStrike" dirty="0">
                          <a:effectLst/>
                        </a:rPr>
                        <a:t>Units</a:t>
                      </a:r>
                      <a:r>
                        <a:rPr lang="ko-KR" altLang="en-US" sz="1000" b="1" u="none" strike="noStrike" dirty="0">
                          <a:effectLst/>
                        </a:rPr>
                        <a:t>　</a:t>
                      </a:r>
                      <a:endParaRPr lang="ko-KR" altLang="en-US" sz="1000" b="1" i="0" u="none" strike="noStrike" dirty="0">
                        <a:solidFill>
                          <a:srgbClr val="000000"/>
                        </a:solidFill>
                        <a:effectLst/>
                        <a:latin typeface="+mj-lt"/>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rtl="0" fontAlgn="ctr"/>
                      <a:r>
                        <a:rPr lang="en-US" sz="1000" b="0" u="none" strike="noStrike" dirty="0">
                          <a:effectLst/>
                        </a:rPr>
                        <a:t>July</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rtl="0" fontAlgn="ctr"/>
                      <a:r>
                        <a:rPr lang="en-US" sz="1000" b="0" u="none" strike="noStrike" dirty="0">
                          <a:effectLst/>
                        </a:rPr>
                        <a:t>August</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rtl="0" fontAlgn="ctr"/>
                      <a:r>
                        <a:rPr lang="en-US" sz="1000" b="0" u="none" strike="noStrike" dirty="0">
                          <a:effectLst/>
                        </a:rPr>
                        <a:t>September</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rtl="0" fontAlgn="ctr"/>
                      <a:r>
                        <a:rPr lang="en-US" sz="1000" b="0" u="none" strike="noStrike" dirty="0">
                          <a:effectLst/>
                        </a:rPr>
                        <a:t>October</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rtl="0" fontAlgn="ctr"/>
                      <a:r>
                        <a:rPr lang="en-US" sz="1000" b="0" u="none" strike="noStrike" dirty="0">
                          <a:effectLst/>
                        </a:rPr>
                        <a:t>November</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rtl="0" fontAlgn="ctr"/>
                      <a:r>
                        <a:rPr lang="en-US" sz="1000" b="0" u="none" strike="noStrike" dirty="0">
                          <a:effectLst/>
                        </a:rPr>
                        <a:t>December</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0477615"/>
                  </a:ext>
                </a:extLst>
              </a:tr>
              <a:tr h="243248">
                <a:tc>
                  <a:txBody>
                    <a:bodyPr/>
                    <a:lstStyle/>
                    <a:p>
                      <a:pPr algn="r" rtl="0" fontAlgn="ctr"/>
                      <a:r>
                        <a:rPr lang="en-US" sz="1000" b="0" u="none" strike="noStrike" dirty="0">
                          <a:effectLst/>
                        </a:rPr>
                        <a:t>mean</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rtl="0" fontAlgn="ctr"/>
                      <a:r>
                        <a:rPr lang="en-US" altLang="ko-KR" sz="1000" u="none" strike="noStrike" dirty="0">
                          <a:effectLst/>
                        </a:rPr>
                        <a:t>109.9497</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rtl="0" fontAlgn="ctr"/>
                      <a:r>
                        <a:rPr lang="en-US" altLang="ko-KR" sz="1000" u="none" strike="noStrike" dirty="0">
                          <a:effectLst/>
                        </a:rPr>
                        <a:t>80.82576</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rtl="0" fontAlgn="ctr"/>
                      <a:r>
                        <a:rPr lang="en-US" altLang="ko-KR" sz="1000" u="none" strike="noStrike" dirty="0">
                          <a:effectLst/>
                        </a:rPr>
                        <a:t>70.82791</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rtl="0" fontAlgn="ctr"/>
                      <a:r>
                        <a:rPr lang="en-US" altLang="ko-KR" sz="1000" u="none" strike="noStrike" dirty="0">
                          <a:effectLst/>
                        </a:rPr>
                        <a:t>65.07439</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rtl="0" fontAlgn="ctr"/>
                      <a:r>
                        <a:rPr lang="en-US" altLang="ko-KR" sz="1000" u="none" strike="noStrike" dirty="0">
                          <a:effectLst/>
                        </a:rPr>
                        <a:t>54.49539</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rtl="0" fontAlgn="ctr"/>
                      <a:r>
                        <a:rPr lang="en-US" altLang="ko-KR" sz="1000" u="none" strike="noStrike" dirty="0">
                          <a:effectLst/>
                        </a:rPr>
                        <a:t>58.70654</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759645406"/>
                  </a:ext>
                </a:extLst>
              </a:tr>
              <a:tr h="243248">
                <a:tc>
                  <a:txBody>
                    <a:bodyPr/>
                    <a:lstStyle/>
                    <a:p>
                      <a:pPr algn="r" rtl="0" fontAlgn="ctr"/>
                      <a:r>
                        <a:rPr lang="en-US" sz="1000" b="0" u="none" strike="noStrike" dirty="0">
                          <a:effectLst/>
                        </a:rPr>
                        <a:t>std</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tc>
                <a:tc>
                  <a:txBody>
                    <a:bodyPr/>
                    <a:lstStyle/>
                    <a:p>
                      <a:pPr algn="r" rtl="0" fontAlgn="ctr"/>
                      <a:r>
                        <a:rPr lang="en-US" altLang="ko-KR" sz="1000" b="1" u="none" strike="noStrike" dirty="0">
                          <a:solidFill>
                            <a:srgbClr val="FF0000"/>
                          </a:solidFill>
                          <a:effectLst/>
                        </a:rPr>
                        <a:t>127.7843</a:t>
                      </a:r>
                      <a:endParaRPr lang="en-US" altLang="ko-KR" sz="1000" b="1" i="0" u="none" strike="noStrike" dirty="0">
                        <a:solidFill>
                          <a:srgbClr val="FF0000"/>
                        </a:solidFill>
                        <a:effectLst/>
                        <a:latin typeface="+mj-lt"/>
                        <a:ea typeface="맑은 고딕" panose="020B0503020000020004" pitchFamily="50" charset="-127"/>
                      </a:endParaRPr>
                    </a:p>
                  </a:txBody>
                  <a:tcPr marL="9525" marR="9525" marT="9525" marB="0" anchor="ctr"/>
                </a:tc>
                <a:tc>
                  <a:txBody>
                    <a:bodyPr/>
                    <a:lstStyle/>
                    <a:p>
                      <a:pPr algn="r" rtl="0" fontAlgn="ctr"/>
                      <a:r>
                        <a:rPr lang="en-US" altLang="ko-KR" sz="1000" u="none" strike="noStrike" dirty="0">
                          <a:effectLst/>
                        </a:rPr>
                        <a:t>95.14461</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tc>
                <a:tc>
                  <a:txBody>
                    <a:bodyPr/>
                    <a:lstStyle/>
                    <a:p>
                      <a:pPr algn="r" rtl="0" fontAlgn="ctr"/>
                      <a:r>
                        <a:rPr lang="en-US" altLang="ko-KR" sz="1000" u="none" strike="noStrike" dirty="0">
                          <a:effectLst/>
                        </a:rPr>
                        <a:t>75.71621</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tc>
                <a:tc>
                  <a:txBody>
                    <a:bodyPr/>
                    <a:lstStyle/>
                    <a:p>
                      <a:pPr algn="r" rtl="0" fontAlgn="ctr"/>
                      <a:r>
                        <a:rPr lang="en-US" altLang="ko-KR" sz="1000" u="none" strike="noStrike" dirty="0">
                          <a:effectLst/>
                        </a:rPr>
                        <a:t>71.73081</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tc>
                <a:tc>
                  <a:txBody>
                    <a:bodyPr/>
                    <a:lstStyle/>
                    <a:p>
                      <a:pPr algn="r" rtl="0" fontAlgn="ctr"/>
                      <a:r>
                        <a:rPr lang="en-US" altLang="ko-KR" sz="1000" u="none" strike="noStrike" dirty="0">
                          <a:effectLst/>
                        </a:rPr>
                        <a:t>58.72303</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tc>
                <a:tc>
                  <a:txBody>
                    <a:bodyPr/>
                    <a:lstStyle/>
                    <a:p>
                      <a:pPr algn="r" rtl="0" fontAlgn="ctr"/>
                      <a:r>
                        <a:rPr lang="en-US" altLang="ko-KR" sz="1000" b="1" u="none" strike="noStrike" dirty="0">
                          <a:solidFill>
                            <a:srgbClr val="FF0000"/>
                          </a:solidFill>
                          <a:effectLst/>
                        </a:rPr>
                        <a:t>62.45338</a:t>
                      </a:r>
                      <a:endParaRPr lang="en-US" altLang="ko-KR" sz="1000" b="1" i="0" u="none" strike="noStrike" dirty="0">
                        <a:solidFill>
                          <a:srgbClr val="FF0000"/>
                        </a:solidFill>
                        <a:effectLst/>
                        <a:latin typeface="+mj-lt"/>
                        <a:ea typeface="맑은 고딕" panose="020B0503020000020004" pitchFamily="50" charset="-127"/>
                      </a:endParaRPr>
                    </a:p>
                  </a:txBody>
                  <a:tcPr marL="9525" marR="9525" marT="9525" marB="0" anchor="ctr"/>
                </a:tc>
                <a:extLst>
                  <a:ext uri="{0D108BD9-81ED-4DB2-BD59-A6C34878D82A}">
                    <a16:rowId xmlns:a16="http://schemas.microsoft.com/office/drawing/2014/main" val="220037634"/>
                  </a:ext>
                </a:extLst>
              </a:tr>
            </a:tbl>
          </a:graphicData>
        </a:graphic>
      </p:graphicFrame>
    </p:spTree>
    <p:extLst>
      <p:ext uri="{BB962C8B-B14F-4D97-AF65-F5344CB8AC3E}">
        <p14:creationId xmlns:p14="http://schemas.microsoft.com/office/powerpoint/2010/main" val="3578948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Explanatory Data Analysis</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10381368" cy="369332"/>
          </a:xfrm>
          <a:prstGeom prst="rect">
            <a:avLst/>
          </a:prstGeom>
          <a:noFill/>
        </p:spPr>
        <p:txBody>
          <a:bodyPr wrap="none" rtlCol="0">
            <a:spAutoFit/>
          </a:bodyPr>
          <a:lstStyle/>
          <a:p>
            <a:r>
              <a:rPr lang="en-US" altLang="ko-KR" dirty="0"/>
              <a:t>The data is not complete by date, and by bars, as there seem to be irregular patterns in missing data.</a:t>
            </a:r>
            <a:endParaRPr lang="ko-KR" altLang="en-US" dirty="0"/>
          </a:p>
        </p:txBody>
      </p:sp>
      <p:pic>
        <p:nvPicPr>
          <p:cNvPr id="13314" name="Picture 2" descr="C:\Git\Projects\WB project\Figs\number of observation by date.png"/>
          <p:cNvPicPr>
            <a:picLocks noChangeArrowheads="1"/>
          </p:cNvPicPr>
          <p:nvPr/>
        </p:nvPicPr>
        <p:blipFill>
          <a:blip r:embed="rId2" cstate="print"/>
          <a:srcRect/>
          <a:stretch>
            <a:fillRect/>
          </a:stretch>
        </p:blipFill>
        <p:spPr bwMode="auto">
          <a:xfrm>
            <a:off x="320566" y="1990976"/>
            <a:ext cx="4874400" cy="2236673"/>
          </a:xfrm>
          <a:prstGeom prst="rect">
            <a:avLst/>
          </a:prstGeom>
          <a:noFill/>
        </p:spPr>
      </p:pic>
      <p:pic>
        <p:nvPicPr>
          <p:cNvPr id="13315" name="Picture 3" descr="C:\Git\Projects\WB project\Figs\number of observations by bars.png"/>
          <p:cNvPicPr>
            <a:picLocks noChangeAspect="1" noChangeArrowheads="1"/>
          </p:cNvPicPr>
          <p:nvPr/>
        </p:nvPicPr>
        <p:blipFill>
          <a:blip r:embed="rId3" cstate="print"/>
          <a:srcRect/>
          <a:stretch>
            <a:fillRect/>
          </a:stretch>
        </p:blipFill>
        <p:spPr bwMode="auto">
          <a:xfrm>
            <a:off x="320566" y="4227649"/>
            <a:ext cx="4873431" cy="2236673"/>
          </a:xfrm>
          <a:prstGeom prst="rect">
            <a:avLst/>
          </a:prstGeom>
          <a:noFill/>
        </p:spPr>
      </p:pic>
      <p:graphicFrame>
        <p:nvGraphicFramePr>
          <p:cNvPr id="3" name="표 2">
            <a:extLst>
              <a:ext uri="{FF2B5EF4-FFF2-40B4-BE49-F238E27FC236}">
                <a16:creationId xmlns:a16="http://schemas.microsoft.com/office/drawing/2014/main" id="{C014C68F-9A9A-4CC5-AA40-AC1239DD7091}"/>
              </a:ext>
            </a:extLst>
          </p:cNvPr>
          <p:cNvGraphicFramePr>
            <a:graphicFrameLocks noGrp="1"/>
          </p:cNvGraphicFramePr>
          <p:nvPr>
            <p:extLst>
              <p:ext uri="{D42A27DB-BD31-4B8C-83A1-F6EECF244321}">
                <p14:modId xmlns:p14="http://schemas.microsoft.com/office/powerpoint/2010/main" val="894028767"/>
              </p:ext>
            </p:extLst>
          </p:nvPr>
        </p:nvGraphicFramePr>
        <p:xfrm>
          <a:off x="5274151" y="2085211"/>
          <a:ext cx="2705284" cy="1891566"/>
        </p:xfrm>
        <a:graphic>
          <a:graphicData uri="http://schemas.openxmlformats.org/drawingml/2006/table">
            <a:tbl>
              <a:tblPr/>
              <a:tblGrid>
                <a:gridCol w="1352642">
                  <a:extLst>
                    <a:ext uri="{9D8B030D-6E8A-4147-A177-3AD203B41FA5}">
                      <a16:colId xmlns:a16="http://schemas.microsoft.com/office/drawing/2014/main" val="1795350856"/>
                    </a:ext>
                  </a:extLst>
                </a:gridCol>
                <a:gridCol w="1352642">
                  <a:extLst>
                    <a:ext uri="{9D8B030D-6E8A-4147-A177-3AD203B41FA5}">
                      <a16:colId xmlns:a16="http://schemas.microsoft.com/office/drawing/2014/main" val="875461332"/>
                    </a:ext>
                  </a:extLst>
                </a:gridCol>
              </a:tblGrid>
              <a:tr h="315261">
                <a:tc>
                  <a:txBody>
                    <a:bodyPr/>
                    <a:lstStyle/>
                    <a:p>
                      <a:pPr algn="r" fontAlgn="ctr"/>
                      <a:r>
                        <a:rPr lang="en-US" sz="1000" b="1" dirty="0">
                          <a:effectLst/>
                        </a:rPr>
                        <a:t>Date</a:t>
                      </a:r>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sz="1000" b="1" dirty="0">
                          <a:effectLst/>
                        </a:rPr>
                        <a:t>counts</a:t>
                      </a:r>
                    </a:p>
                  </a:txBody>
                  <a:tcPr anchor="ctr">
                    <a:lnL>
                      <a:noFill/>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2861863"/>
                  </a:ext>
                </a:extLst>
              </a:tr>
              <a:tr h="315261">
                <a:tc>
                  <a:txBody>
                    <a:bodyPr/>
                    <a:lstStyle/>
                    <a:p>
                      <a:pPr algn="r" fontAlgn="ctr"/>
                      <a:r>
                        <a:rPr lang="en-US" altLang="ko-KR" sz="1000">
                          <a:effectLst/>
                        </a:rPr>
                        <a:t>2017-07-09</a:t>
                      </a: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000" dirty="0">
                          <a:effectLst/>
                        </a:rPr>
                        <a:t>23</a:t>
                      </a: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581511547"/>
                  </a:ext>
                </a:extLst>
              </a:tr>
              <a:tr h="315261">
                <a:tc>
                  <a:txBody>
                    <a:bodyPr/>
                    <a:lstStyle/>
                    <a:p>
                      <a:pPr algn="r" fontAlgn="ctr"/>
                      <a:r>
                        <a:rPr lang="en-US" altLang="ko-KR" sz="1000">
                          <a:effectLst/>
                        </a:rPr>
                        <a:t>2017-07-02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1000" dirty="0">
                          <a:effectLst/>
                        </a:rPr>
                        <a:t>24</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093776498"/>
                  </a:ext>
                </a:extLst>
              </a:tr>
              <a:tr h="315261">
                <a:tc>
                  <a:txBody>
                    <a:bodyPr/>
                    <a:lstStyle/>
                    <a:p>
                      <a:pPr algn="r" fontAlgn="ctr"/>
                      <a:r>
                        <a:rPr lang="en-US" altLang="ko-KR" sz="1000">
                          <a:effectLst/>
                        </a:rPr>
                        <a:t>2017-07-17</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000" dirty="0">
                          <a:effectLst/>
                        </a:rPr>
                        <a:t>24</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2649082482"/>
                  </a:ext>
                </a:extLst>
              </a:tr>
              <a:tr h="315261">
                <a:tc>
                  <a:txBody>
                    <a:bodyPr/>
                    <a:lstStyle/>
                    <a:p>
                      <a:pPr algn="r" fontAlgn="ctr"/>
                      <a:r>
                        <a:rPr lang="en-US" altLang="ko-KR" sz="1000">
                          <a:effectLst/>
                        </a:rPr>
                        <a:t>2017-07-16</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1000" dirty="0">
                          <a:effectLst/>
                        </a:rPr>
                        <a:t>24</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499131460"/>
                  </a:ext>
                </a:extLst>
              </a:tr>
              <a:tr h="315261">
                <a:tc>
                  <a:txBody>
                    <a:bodyPr/>
                    <a:lstStyle/>
                    <a:p>
                      <a:pPr algn="r" fontAlgn="ctr"/>
                      <a:r>
                        <a:rPr lang="en-US" altLang="ko-KR" sz="1000" dirty="0">
                          <a:effectLst/>
                        </a:rPr>
                        <a:t>2017-07-01</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000" dirty="0">
                          <a:effectLst/>
                        </a:rPr>
                        <a:t>25</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2957922896"/>
                  </a:ext>
                </a:extLst>
              </a:tr>
            </a:tbl>
          </a:graphicData>
        </a:graphic>
      </p:graphicFrame>
      <p:sp>
        <p:nvSpPr>
          <p:cNvPr id="7" name="직사각형 6">
            <a:extLst>
              <a:ext uri="{FF2B5EF4-FFF2-40B4-BE49-F238E27FC236}">
                <a16:creationId xmlns:a16="http://schemas.microsoft.com/office/drawing/2014/main" id="{EE6EE57B-3D60-4B35-B4BA-3B8DAE6C6EA8}"/>
              </a:ext>
            </a:extLst>
          </p:cNvPr>
          <p:cNvSpPr/>
          <p:nvPr/>
        </p:nvSpPr>
        <p:spPr>
          <a:xfrm>
            <a:off x="8562893" y="1990976"/>
            <a:ext cx="3308541" cy="435864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endParaRPr lang="en-US" altLang="ko-KR" sz="1400" dirty="0">
              <a:solidFill>
                <a:schemeClr val="tx1"/>
              </a:solidFill>
            </a:endParaRPr>
          </a:p>
          <a:p>
            <a:pPr marL="266700" indent="-266700">
              <a:tabLst>
                <a:tab pos="266700" algn="l"/>
                <a:tab pos="1076325" algn="l"/>
              </a:tabLst>
            </a:pPr>
            <a:r>
              <a:rPr lang="en-US" altLang="ko-KR" sz="1400" dirty="0">
                <a:solidFill>
                  <a:schemeClr val="tx1"/>
                </a:solidFill>
              </a:rPr>
              <a:t>□ 	Looking at the number of observations by date, and by Bar ID,</a:t>
            </a:r>
            <a:br>
              <a:rPr lang="en-US" altLang="ko-KR" sz="1400" dirty="0">
                <a:solidFill>
                  <a:schemeClr val="tx1"/>
                </a:solidFill>
              </a:rPr>
            </a:br>
            <a:r>
              <a:rPr lang="en-US" altLang="ko-KR" sz="1400" dirty="0">
                <a:solidFill>
                  <a:schemeClr val="tx1"/>
                </a:solidFill>
              </a:rPr>
              <a:t>it has come to my attention that the data is not complete</a:t>
            </a:r>
          </a:p>
          <a:p>
            <a:pPr marL="266700" indent="-266700">
              <a:tabLst>
                <a:tab pos="266700" algn="l"/>
                <a:tab pos="1076325" algn="l"/>
              </a:tabLst>
            </a:pPr>
            <a:endParaRPr lang="en-US" altLang="ko-KR" sz="1400" i="1" dirty="0">
              <a:solidFill>
                <a:schemeClr val="tx1"/>
              </a:solidFill>
            </a:endParaRPr>
          </a:p>
          <a:p>
            <a:pPr marL="266700" indent="-266700">
              <a:tabLst>
                <a:tab pos="266700" algn="l"/>
                <a:tab pos="1076325" algn="l"/>
              </a:tabLst>
            </a:pPr>
            <a:r>
              <a:rPr lang="en-US" altLang="ko-KR" sz="1400" dirty="0">
                <a:solidFill>
                  <a:schemeClr val="tx1"/>
                </a:solidFill>
              </a:rPr>
              <a:t>□	Out of 184 days, not a day had full record from 147 bars. The 9</a:t>
            </a:r>
            <a:r>
              <a:rPr lang="en-US" altLang="ko-KR" sz="1400" baseline="30000" dirty="0">
                <a:solidFill>
                  <a:schemeClr val="tx1"/>
                </a:solidFill>
              </a:rPr>
              <a:t>th</a:t>
            </a:r>
            <a:r>
              <a:rPr lang="en-US" altLang="ko-KR" sz="1400" dirty="0">
                <a:solidFill>
                  <a:schemeClr val="tx1"/>
                </a:solidFill>
              </a:rPr>
              <a:t> July had only 23 observations, which would have caused such a large variance.</a:t>
            </a:r>
          </a:p>
          <a:p>
            <a:pPr marL="266700" indent="-266700">
              <a:tabLst>
                <a:tab pos="266700" algn="l"/>
                <a:tab pos="1076325" algn="l"/>
              </a:tabLst>
            </a:pPr>
            <a:endParaRPr lang="en-US" altLang="ko-KR" sz="1400" dirty="0">
              <a:solidFill>
                <a:schemeClr val="tx1"/>
              </a:solidFill>
            </a:endParaRPr>
          </a:p>
          <a:p>
            <a:pPr marL="266700" indent="-266700">
              <a:tabLst>
                <a:tab pos="266700" algn="l"/>
                <a:tab pos="1076325" algn="l"/>
              </a:tabLst>
            </a:pPr>
            <a:r>
              <a:rPr lang="en-US" altLang="ko-KR" sz="1400" dirty="0">
                <a:solidFill>
                  <a:schemeClr val="tx1"/>
                </a:solidFill>
              </a:rPr>
              <a:t>□	Out of 147 bars, only two had full record of 184 days. Unfortunately, two of the bars did not seems to have sold Soju at all, to compare relationship with beer.</a:t>
            </a:r>
          </a:p>
        </p:txBody>
      </p:sp>
      <p:graphicFrame>
        <p:nvGraphicFramePr>
          <p:cNvPr id="4" name="표 3">
            <a:extLst>
              <a:ext uri="{FF2B5EF4-FFF2-40B4-BE49-F238E27FC236}">
                <a16:creationId xmlns:a16="http://schemas.microsoft.com/office/drawing/2014/main" id="{762B0AFD-6DEA-4CC9-9A6D-8B8A7DF01A03}"/>
              </a:ext>
            </a:extLst>
          </p:cNvPr>
          <p:cNvGraphicFramePr>
            <a:graphicFrameLocks noGrp="1"/>
          </p:cNvGraphicFramePr>
          <p:nvPr>
            <p:extLst>
              <p:ext uri="{D42A27DB-BD31-4B8C-83A1-F6EECF244321}">
                <p14:modId xmlns:p14="http://schemas.microsoft.com/office/powerpoint/2010/main" val="435168472"/>
              </p:ext>
            </p:extLst>
          </p:nvPr>
        </p:nvGraphicFramePr>
        <p:xfrm>
          <a:off x="5274151" y="4343808"/>
          <a:ext cx="2705284" cy="2005806"/>
        </p:xfrm>
        <a:graphic>
          <a:graphicData uri="http://schemas.openxmlformats.org/drawingml/2006/table">
            <a:tbl>
              <a:tblPr/>
              <a:tblGrid>
                <a:gridCol w="1352642">
                  <a:extLst>
                    <a:ext uri="{9D8B030D-6E8A-4147-A177-3AD203B41FA5}">
                      <a16:colId xmlns:a16="http://schemas.microsoft.com/office/drawing/2014/main" val="3219904955"/>
                    </a:ext>
                  </a:extLst>
                </a:gridCol>
                <a:gridCol w="1352642">
                  <a:extLst>
                    <a:ext uri="{9D8B030D-6E8A-4147-A177-3AD203B41FA5}">
                      <a16:colId xmlns:a16="http://schemas.microsoft.com/office/drawing/2014/main" val="375868104"/>
                    </a:ext>
                  </a:extLst>
                </a:gridCol>
              </a:tblGrid>
              <a:tr h="334301">
                <a:tc>
                  <a:txBody>
                    <a:bodyPr/>
                    <a:lstStyle/>
                    <a:p>
                      <a:pPr algn="r" fontAlgn="ctr"/>
                      <a:r>
                        <a:rPr lang="en-US" sz="1000" b="1" dirty="0">
                          <a:effectLst/>
                        </a:rPr>
                        <a:t>Bar ID</a:t>
                      </a:r>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ctr"/>
                      <a:r>
                        <a:rPr lang="en-US" sz="1000" b="1" dirty="0">
                          <a:effectLst/>
                        </a:rPr>
                        <a:t>count</a:t>
                      </a:r>
                    </a:p>
                  </a:txBody>
                  <a:tcPr anchor="ctr">
                    <a:lnL>
                      <a:noFill/>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839461"/>
                  </a:ext>
                </a:extLst>
              </a:tr>
              <a:tr h="334301">
                <a:tc>
                  <a:txBody>
                    <a:bodyPr/>
                    <a:lstStyle/>
                    <a:p>
                      <a:pPr algn="r" fontAlgn="ctr"/>
                      <a:r>
                        <a:rPr lang="en-US" sz="1000">
                          <a:effectLst/>
                        </a:rPr>
                        <a:t>Bar 51</a:t>
                      </a: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000">
                          <a:effectLst/>
                        </a:rPr>
                        <a:t>31</a:t>
                      </a: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756796230"/>
                  </a:ext>
                </a:extLst>
              </a:tr>
              <a:tr h="334301">
                <a:tc>
                  <a:txBody>
                    <a:bodyPr/>
                    <a:lstStyle/>
                    <a:p>
                      <a:pPr algn="r" fontAlgn="ctr"/>
                      <a:r>
                        <a:rPr lang="en-US" sz="1000">
                          <a:effectLst/>
                        </a:rPr>
                        <a:t>Bar 113</a:t>
                      </a:r>
                    </a:p>
                  </a:txBody>
                  <a:tcPr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1000">
                          <a:effectLst/>
                        </a:rPr>
                        <a:t>31</a:t>
                      </a:r>
                    </a:p>
                  </a:txBody>
                  <a:tcPr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337142639"/>
                  </a:ext>
                </a:extLst>
              </a:tr>
              <a:tr h="334301">
                <a:tc>
                  <a:txBody>
                    <a:bodyPr/>
                    <a:lstStyle/>
                    <a:p>
                      <a:pPr algn="r" fontAlgn="ctr"/>
                      <a:r>
                        <a:rPr lang="en-US" sz="1000">
                          <a:effectLst/>
                        </a:rPr>
                        <a:t>Bar 131</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000">
                          <a:effectLst/>
                        </a:rPr>
                        <a:t>38</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313603607"/>
                  </a:ext>
                </a:extLst>
              </a:tr>
              <a:tr h="334301">
                <a:tc>
                  <a:txBody>
                    <a:bodyPr/>
                    <a:lstStyle/>
                    <a:p>
                      <a:pPr algn="r" fontAlgn="ctr"/>
                      <a:r>
                        <a:rPr lang="en-US" sz="1000">
                          <a:effectLst/>
                        </a:rPr>
                        <a:t>Bar 121</a:t>
                      </a:r>
                    </a:p>
                  </a:txBody>
                  <a:tcPr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1000" dirty="0">
                          <a:effectLst/>
                        </a:rPr>
                        <a:t>40</a:t>
                      </a:r>
                    </a:p>
                  </a:txBody>
                  <a:tcPr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230836911"/>
                  </a:ext>
                </a:extLst>
              </a:tr>
              <a:tr h="334301">
                <a:tc>
                  <a:txBody>
                    <a:bodyPr/>
                    <a:lstStyle/>
                    <a:p>
                      <a:pPr algn="r" fontAlgn="ctr"/>
                      <a:r>
                        <a:rPr lang="en-US" sz="1000" dirty="0">
                          <a:effectLst/>
                        </a:rPr>
                        <a:t>Bar 24</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000" dirty="0">
                          <a:effectLst/>
                        </a:rPr>
                        <a:t>44</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4274173144"/>
                  </a:ext>
                </a:extLst>
              </a:tr>
            </a:tbl>
          </a:graphicData>
        </a:graphic>
      </p:graphicFrame>
    </p:spTree>
    <p:extLst>
      <p:ext uri="{BB962C8B-B14F-4D97-AF65-F5344CB8AC3E}">
        <p14:creationId xmlns:p14="http://schemas.microsoft.com/office/powerpoint/2010/main" val="1995006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Explanatory Data Analysis</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10649069" cy="369332"/>
          </a:xfrm>
          <a:prstGeom prst="rect">
            <a:avLst/>
          </a:prstGeom>
          <a:noFill/>
        </p:spPr>
        <p:txBody>
          <a:bodyPr wrap="none" rtlCol="0">
            <a:spAutoFit/>
          </a:bodyPr>
          <a:lstStyle/>
          <a:p>
            <a:r>
              <a:rPr lang="en-US" altLang="ko-KR" dirty="0"/>
              <a:t>Correlations between soju and beer turns positive over time, while some variables are highly correlated.</a:t>
            </a:r>
            <a:endParaRPr lang="ko-KR" altLang="en-US" dirty="0"/>
          </a:p>
        </p:txBody>
      </p:sp>
      <p:sp>
        <p:nvSpPr>
          <p:cNvPr id="8" name="직사각형 7">
            <a:extLst>
              <a:ext uri="{FF2B5EF4-FFF2-40B4-BE49-F238E27FC236}">
                <a16:creationId xmlns:a16="http://schemas.microsoft.com/office/drawing/2014/main" id="{9B0CD8D6-B1B7-4129-84CF-3BF6A1FDA529}"/>
              </a:ext>
            </a:extLst>
          </p:cNvPr>
          <p:cNvSpPr/>
          <p:nvPr/>
        </p:nvSpPr>
        <p:spPr>
          <a:xfrm>
            <a:off x="8562893" y="1990976"/>
            <a:ext cx="3308541" cy="435864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endParaRPr lang="en-US" altLang="ko-KR" sz="1400" dirty="0">
              <a:solidFill>
                <a:schemeClr val="tx1"/>
              </a:solidFill>
            </a:endParaRPr>
          </a:p>
          <a:p>
            <a:pPr marL="266700" indent="-266700">
              <a:tabLst>
                <a:tab pos="266700" algn="l"/>
                <a:tab pos="1076325" algn="l"/>
              </a:tabLst>
            </a:pPr>
            <a:r>
              <a:rPr lang="en-US" altLang="ko-KR" sz="1400" dirty="0">
                <a:solidFill>
                  <a:schemeClr val="tx1"/>
                </a:solidFill>
              </a:rPr>
              <a:t>□ 	Running correlation analysis on all variables, there seems to be strong correlations among volume, revenue, unit and orders. It is obvious in deed, and using all variables would distort the effect on each other.</a:t>
            </a:r>
          </a:p>
          <a:p>
            <a:pPr marL="266700" indent="-266700">
              <a:tabLst>
                <a:tab pos="266700" algn="l"/>
                <a:tab pos="1076325" algn="l"/>
              </a:tabLst>
            </a:pPr>
            <a:endParaRPr lang="en-US" altLang="ko-KR" sz="1400" dirty="0">
              <a:solidFill>
                <a:schemeClr val="tx1"/>
              </a:solidFill>
            </a:endParaRPr>
          </a:p>
          <a:p>
            <a:pPr marL="266700" indent="-266700">
              <a:tabLst>
                <a:tab pos="266700" algn="l"/>
                <a:tab pos="1076325" algn="l"/>
              </a:tabLst>
            </a:pPr>
            <a:r>
              <a:rPr lang="en-US" altLang="ko-KR" sz="1400" dirty="0">
                <a:solidFill>
                  <a:schemeClr val="tx1"/>
                </a:solidFill>
              </a:rPr>
              <a:t>□	Comparing correlation coefficient of “Soju Units” and “Beer Units” by month, I could notice that they are becoming more positively correlated, showing weak evidence of complimentary goods.</a:t>
            </a:r>
          </a:p>
          <a:p>
            <a:pPr marL="266700" indent="-266700">
              <a:tabLst>
                <a:tab pos="266700" algn="l"/>
                <a:tab pos="1076325" algn="l"/>
              </a:tabLst>
            </a:pPr>
            <a:r>
              <a:rPr lang="en-US" altLang="ko-KR" sz="1100" i="1" dirty="0">
                <a:solidFill>
                  <a:schemeClr val="tx1"/>
                </a:solidFill>
              </a:rPr>
              <a:t>	[ -0.11, -0.04, -0.01, 0.01, 0.03, 0.13]</a:t>
            </a:r>
          </a:p>
        </p:txBody>
      </p:sp>
      <p:pic>
        <p:nvPicPr>
          <p:cNvPr id="7" name="그림 6">
            <a:extLst>
              <a:ext uri="{FF2B5EF4-FFF2-40B4-BE49-F238E27FC236}">
                <a16:creationId xmlns:a16="http://schemas.microsoft.com/office/drawing/2014/main" id="{DF112DF4-B8D9-4FD7-9250-4105BC6D7C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67375" y="1990976"/>
            <a:ext cx="2683392" cy="4342392"/>
          </a:xfrm>
          <a:prstGeom prst="rect">
            <a:avLst/>
          </a:prstGeom>
        </p:spPr>
      </p:pic>
      <p:pic>
        <p:nvPicPr>
          <p:cNvPr id="10" name="그림 9">
            <a:extLst>
              <a:ext uri="{FF2B5EF4-FFF2-40B4-BE49-F238E27FC236}">
                <a16:creationId xmlns:a16="http://schemas.microsoft.com/office/drawing/2014/main" id="{41E29CDA-5B42-45CD-A47F-C77F822489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88" y="1904236"/>
            <a:ext cx="5741863" cy="4953764"/>
          </a:xfrm>
          <a:prstGeom prst="rect">
            <a:avLst/>
          </a:prstGeom>
        </p:spPr>
      </p:pic>
      <p:sp>
        <p:nvSpPr>
          <p:cNvPr id="3" name="타원 2">
            <a:extLst>
              <a:ext uri="{FF2B5EF4-FFF2-40B4-BE49-F238E27FC236}">
                <a16:creationId xmlns:a16="http://schemas.microsoft.com/office/drawing/2014/main" id="{28D34279-C9C0-48C7-8F40-466CECF83338}"/>
              </a:ext>
            </a:extLst>
          </p:cNvPr>
          <p:cNvSpPr/>
          <p:nvPr/>
        </p:nvSpPr>
        <p:spPr>
          <a:xfrm>
            <a:off x="5857875" y="3171825"/>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1CB23E82-8CAF-492F-9BCB-291F5A047BB0}"/>
              </a:ext>
            </a:extLst>
          </p:cNvPr>
          <p:cNvSpPr/>
          <p:nvPr/>
        </p:nvSpPr>
        <p:spPr>
          <a:xfrm>
            <a:off x="5857875" y="4514599"/>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a:extLst>
              <a:ext uri="{FF2B5EF4-FFF2-40B4-BE49-F238E27FC236}">
                <a16:creationId xmlns:a16="http://schemas.microsoft.com/office/drawing/2014/main" id="{F96AE2A1-C6AA-4100-927B-5E61AE9D2ABB}"/>
              </a:ext>
            </a:extLst>
          </p:cNvPr>
          <p:cNvSpPr/>
          <p:nvPr/>
        </p:nvSpPr>
        <p:spPr>
          <a:xfrm>
            <a:off x="5857875" y="5857373"/>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a:extLst>
              <a:ext uri="{FF2B5EF4-FFF2-40B4-BE49-F238E27FC236}">
                <a16:creationId xmlns:a16="http://schemas.microsoft.com/office/drawing/2014/main" id="{C93905BD-4D2A-468B-A6E3-E58BA46C7128}"/>
              </a:ext>
            </a:extLst>
          </p:cNvPr>
          <p:cNvSpPr/>
          <p:nvPr/>
        </p:nvSpPr>
        <p:spPr>
          <a:xfrm>
            <a:off x="7162800" y="3171825"/>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a:extLst>
              <a:ext uri="{FF2B5EF4-FFF2-40B4-BE49-F238E27FC236}">
                <a16:creationId xmlns:a16="http://schemas.microsoft.com/office/drawing/2014/main" id="{16DC19AE-8991-41FB-B229-977DC70AAEC1}"/>
              </a:ext>
            </a:extLst>
          </p:cNvPr>
          <p:cNvSpPr/>
          <p:nvPr/>
        </p:nvSpPr>
        <p:spPr>
          <a:xfrm>
            <a:off x="7162800" y="4514599"/>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타원 16">
            <a:extLst>
              <a:ext uri="{FF2B5EF4-FFF2-40B4-BE49-F238E27FC236}">
                <a16:creationId xmlns:a16="http://schemas.microsoft.com/office/drawing/2014/main" id="{1C4EB956-88B9-449F-A3F2-D5DCF856706A}"/>
              </a:ext>
            </a:extLst>
          </p:cNvPr>
          <p:cNvSpPr/>
          <p:nvPr/>
        </p:nvSpPr>
        <p:spPr>
          <a:xfrm>
            <a:off x="7162800" y="5857373"/>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6995319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테마">
  <a:themeElements>
    <a:clrScheme name="사용자 지정 4">
      <a:dk1>
        <a:sysClr val="windowText" lastClr="000000"/>
      </a:dk1>
      <a:lt1>
        <a:sysClr val="window" lastClr="FFFFFF"/>
      </a:lt1>
      <a:dk2>
        <a:srgbClr val="44546A"/>
      </a:dk2>
      <a:lt2>
        <a:srgbClr val="E7E6E6"/>
      </a:lt2>
      <a:accent1>
        <a:srgbClr val="FFCF14"/>
      </a:accent1>
      <a:accent2>
        <a:srgbClr val="71F39B"/>
      </a:accent2>
      <a:accent3>
        <a:srgbClr val="F06E6E"/>
      </a:accent3>
      <a:accent4>
        <a:srgbClr val="353535"/>
      </a:accent4>
      <a:accent5>
        <a:srgbClr val="4472C4"/>
      </a:accent5>
      <a:accent6>
        <a:srgbClr val="70AD47"/>
      </a:accent6>
      <a:hlink>
        <a:srgbClr val="0563C1"/>
      </a:hlink>
      <a:folHlink>
        <a:srgbClr val="954F72"/>
      </a:folHlink>
    </a:clrScheme>
    <a:fontScheme name="사용자 지정 1">
      <a:majorFont>
        <a:latin typeface="Roboto"/>
        <a:ea typeface="맑은 고딕"/>
        <a:cs typeface=""/>
      </a:majorFont>
      <a:minorFont>
        <a:latin typeface="Roboto"/>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1270</TotalTime>
  <Words>1735</Words>
  <Application>Microsoft Office PowerPoint</Application>
  <PresentationFormat>와이드스크린</PresentationFormat>
  <Paragraphs>886</Paragraphs>
  <Slides>22</Slides>
  <Notes>2</Notes>
  <HiddenSlides>0</HiddenSlides>
  <MMClips>0</MMClips>
  <ScaleCrop>false</ScaleCrop>
  <HeadingPairs>
    <vt:vector size="6" baseType="variant">
      <vt:variant>
        <vt:lpstr>사용한 글꼴</vt:lpstr>
      </vt:variant>
      <vt:variant>
        <vt:i4>6</vt:i4>
      </vt:variant>
      <vt:variant>
        <vt:lpstr>테마</vt:lpstr>
      </vt:variant>
      <vt:variant>
        <vt:i4>2</vt:i4>
      </vt:variant>
      <vt:variant>
        <vt:lpstr>슬라이드 제목</vt:lpstr>
      </vt:variant>
      <vt:variant>
        <vt:i4>22</vt:i4>
      </vt:variant>
    </vt:vector>
  </HeadingPairs>
  <TitlesOfParts>
    <vt:vector size="30" baseType="lpstr">
      <vt:lpstr>맑은 고딕</vt:lpstr>
      <vt:lpstr>배달의민족 도현</vt:lpstr>
      <vt:lpstr>Arial</vt:lpstr>
      <vt:lpstr>Georgia</vt:lpstr>
      <vt:lpstr>Roboto</vt:lpstr>
      <vt:lpstr>Wingdings</vt:lpstr>
      <vt:lpstr>Office 테마</vt:lpstr>
      <vt:lpstr>1_Office 테마</vt:lpstr>
      <vt:lpstr>Analysis Report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Report</dc:title>
  <dc:creator>PABLO</dc:creator>
  <cp:lastModifiedBy>PABLO</cp:lastModifiedBy>
  <cp:revision>115</cp:revision>
  <dcterms:created xsi:type="dcterms:W3CDTF">2019-03-25T13:42:35Z</dcterms:created>
  <dcterms:modified xsi:type="dcterms:W3CDTF">2019-03-27T17:33:30Z</dcterms:modified>
</cp:coreProperties>
</file>