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5"/>
  </p:notesMasterIdLst>
  <p:sldIdLst>
    <p:sldId id="291" r:id="rId3"/>
    <p:sldId id="292" r:id="rId4"/>
    <p:sldId id="293" r:id="rId5"/>
    <p:sldId id="294" r:id="rId6"/>
    <p:sldId id="296" r:id="rId7"/>
    <p:sldId id="298" r:id="rId8"/>
    <p:sldId id="299" r:id="rId9"/>
    <p:sldId id="297" r:id="rId10"/>
    <p:sldId id="302" r:id="rId11"/>
    <p:sldId id="300" r:id="rId12"/>
    <p:sldId id="301" r:id="rId13"/>
    <p:sldId id="303" r:id="rId14"/>
    <p:sldId id="304" r:id="rId15"/>
    <p:sldId id="305" r:id="rId16"/>
    <p:sldId id="313" r:id="rId17"/>
    <p:sldId id="306" r:id="rId18"/>
    <p:sldId id="307" r:id="rId19"/>
    <p:sldId id="308" r:id="rId20"/>
    <p:sldId id="309" r:id="rId21"/>
    <p:sldId id="310" r:id="rId22"/>
    <p:sldId id="311" r:id="rId23"/>
    <p:sldId id="312"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3333CC"/>
    <a:srgbClr val="333399"/>
    <a:srgbClr val="35353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678"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F74C4-9856-4309-8AD7-0A247F174975}" type="datetimeFigureOut">
              <a:rPr lang="ko-KR" altLang="en-US" smtClean="0"/>
              <a:pPr/>
              <a:t>2019-03-27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AAA09-C4E2-4940-BA1B-04F8C987978A}" type="slidenum">
              <a:rPr lang="ko-KR" altLang="en-US" smtClean="0"/>
              <a:pPr/>
              <a:t>‹#›</a:t>
            </a:fld>
            <a:endParaRPr lang="ko-KR" altLang="en-US"/>
          </a:p>
        </p:txBody>
      </p:sp>
    </p:spTree>
    <p:extLst>
      <p:ext uri="{BB962C8B-B14F-4D97-AF65-F5344CB8AC3E}">
        <p14:creationId xmlns="" xmlns:p14="http://schemas.microsoft.com/office/powerpoint/2010/main" val="175108894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B2C06E8-48A6-4E03-8711-C45C0018F498}" type="slidenum">
              <a:rPr lang="en-GB" smtClean="0"/>
              <a:pPr/>
              <a:t>1</a:t>
            </a:fld>
            <a:endParaRPr lang="en-GB"/>
          </a:p>
        </p:txBody>
      </p:sp>
    </p:spTree>
    <p:extLst>
      <p:ext uri="{BB962C8B-B14F-4D97-AF65-F5344CB8AC3E}">
        <p14:creationId xmlns="" xmlns:p14="http://schemas.microsoft.com/office/powerpoint/2010/main" val="56846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6365DA1-6B21-4B04-9EAF-1D8C5AD9A2C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 xmlns:a16="http://schemas.microsoft.com/office/drawing/2014/main" id="{9350BDE2-05F4-485E-91C1-A8C764037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 xmlns:a16="http://schemas.microsoft.com/office/drawing/2014/main" id="{F834BBE2-3FCF-4837-9765-7185C7EDAB7A}"/>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5" name="바닥글 개체 틀 4">
            <a:extLst>
              <a:ext uri="{FF2B5EF4-FFF2-40B4-BE49-F238E27FC236}">
                <a16:creationId xmlns="" xmlns:a16="http://schemas.microsoft.com/office/drawing/2014/main" id="{F194440E-BF33-4D58-A0F3-DC11DBA42F2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 xmlns:a16="http://schemas.microsoft.com/office/drawing/2014/main" id="{8EA59221-C8D7-4681-8BBB-4D2B796CC320}"/>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 xmlns:p14="http://schemas.microsoft.com/office/powerpoint/2010/main" val="406680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C8D24887-2000-4DB9-9505-F1269034C95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 xmlns:a16="http://schemas.microsoft.com/office/drawing/2014/main" id="{3CD5BFC3-973F-4E5A-B718-5ED6A754B2B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 xmlns:a16="http://schemas.microsoft.com/office/drawing/2014/main" id="{81D042BF-615D-47C7-87E8-AF0C69BDD221}"/>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5" name="바닥글 개체 틀 4">
            <a:extLst>
              <a:ext uri="{FF2B5EF4-FFF2-40B4-BE49-F238E27FC236}">
                <a16:creationId xmlns="" xmlns:a16="http://schemas.microsoft.com/office/drawing/2014/main" id="{E17FDDDC-CFD9-4981-B617-D0DA68C38B9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 xmlns:a16="http://schemas.microsoft.com/office/drawing/2014/main" id="{743EBCF1-9732-48B6-9F0A-275DF7EE4A69}"/>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 xmlns:p14="http://schemas.microsoft.com/office/powerpoint/2010/main" val="95135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 xmlns:a16="http://schemas.microsoft.com/office/drawing/2014/main" id="{9C5C0994-E3BB-4BE7-8BE9-1B73C49F7E4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 xmlns:a16="http://schemas.microsoft.com/office/drawing/2014/main" id="{9F89D675-C617-473C-8B0E-8F12090811D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 xmlns:a16="http://schemas.microsoft.com/office/drawing/2014/main" id="{2889A1DC-2B46-4CE6-8051-1021B6EAADD9}"/>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5" name="바닥글 개체 틀 4">
            <a:extLst>
              <a:ext uri="{FF2B5EF4-FFF2-40B4-BE49-F238E27FC236}">
                <a16:creationId xmlns="" xmlns:a16="http://schemas.microsoft.com/office/drawing/2014/main" id="{769A62C9-26E0-464F-AE0D-3E5F3E6A886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 xmlns:a16="http://schemas.microsoft.com/office/drawing/2014/main" id="{254A6B96-A7E5-4AC8-8805-3D0399F4AF1B}"/>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 xmlns:p14="http://schemas.microsoft.com/office/powerpoint/2010/main" val="132143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Divider: Colour">
    <p:bg>
      <p:bgPr>
        <a:solidFill>
          <a:srgbClr val="353535"/>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46545" y="1143000"/>
            <a:ext cx="10898910" cy="403412"/>
          </a:xfrm>
        </p:spPr>
        <p:txBody>
          <a:bodyPr anchor="t" anchorCtr="0">
            <a:noAutofit/>
          </a:bodyPr>
          <a:lstStyle>
            <a:lvl1pPr>
              <a:lnSpc>
                <a:spcPct val="90000"/>
              </a:lnSpc>
              <a:defRPr sz="2902">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646545" y="1546412"/>
            <a:ext cx="10898910" cy="403412"/>
          </a:xfrm>
        </p:spPr>
        <p:txBody>
          <a:bodyPr>
            <a:noAutofit/>
          </a:bodyPr>
          <a:lstStyle>
            <a:lvl1pPr marL="0" indent="0" algn="l">
              <a:lnSpc>
                <a:spcPct val="90000"/>
              </a:lnSpc>
              <a:buNone/>
              <a:defRPr sz="2902">
                <a:solidFill>
                  <a:schemeClr val="bg1"/>
                </a:solidFill>
                <a:latin typeface="+mj-lt"/>
              </a:defRPr>
            </a:lvl1pPr>
            <a:lvl2pPr marL="461982" indent="0" algn="ctr">
              <a:buNone/>
              <a:defRPr>
                <a:solidFill>
                  <a:schemeClr val="tx1">
                    <a:tint val="75000"/>
                  </a:schemeClr>
                </a:solidFill>
              </a:defRPr>
            </a:lvl2pPr>
            <a:lvl3pPr marL="923965" indent="0" algn="ctr">
              <a:buNone/>
              <a:defRPr>
                <a:solidFill>
                  <a:schemeClr val="tx1">
                    <a:tint val="75000"/>
                  </a:schemeClr>
                </a:solidFill>
              </a:defRPr>
            </a:lvl3pPr>
            <a:lvl4pPr marL="1385949" indent="0" algn="ctr">
              <a:buNone/>
              <a:defRPr>
                <a:solidFill>
                  <a:schemeClr val="tx1">
                    <a:tint val="75000"/>
                  </a:schemeClr>
                </a:solidFill>
              </a:defRPr>
            </a:lvl4pPr>
            <a:lvl5pPr marL="1847932" indent="0" algn="ctr">
              <a:buNone/>
              <a:defRPr>
                <a:solidFill>
                  <a:schemeClr val="tx1">
                    <a:tint val="75000"/>
                  </a:schemeClr>
                </a:solidFill>
              </a:defRPr>
            </a:lvl5pPr>
            <a:lvl6pPr marL="2309915" indent="0" algn="ctr">
              <a:buNone/>
              <a:defRPr>
                <a:solidFill>
                  <a:schemeClr val="tx1">
                    <a:tint val="75000"/>
                  </a:schemeClr>
                </a:solidFill>
              </a:defRPr>
            </a:lvl6pPr>
            <a:lvl7pPr marL="2771897" indent="0" algn="ctr">
              <a:buNone/>
              <a:defRPr>
                <a:solidFill>
                  <a:schemeClr val="tx1">
                    <a:tint val="75000"/>
                  </a:schemeClr>
                </a:solidFill>
              </a:defRPr>
            </a:lvl7pPr>
            <a:lvl8pPr marL="3233880" indent="0" algn="ctr">
              <a:buNone/>
              <a:defRPr>
                <a:solidFill>
                  <a:schemeClr val="tx1">
                    <a:tint val="75000"/>
                  </a:schemeClr>
                </a:solidFill>
              </a:defRPr>
            </a:lvl8pPr>
            <a:lvl9pPr marL="369586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461820" y="941295"/>
            <a:ext cx="11083639" cy="153295"/>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653746" y="6252884"/>
            <a:ext cx="7007267" cy="134470"/>
          </a:xfrm>
          <a:prstGeom prst="rect">
            <a:avLst/>
          </a:prstGeom>
        </p:spPr>
        <p:txBody>
          <a:bodyPr vert="horz" lIns="0" tIns="0" rIns="0" bIns="0" anchor="b" anchorCtr="0">
            <a:noAutofit/>
          </a:bodyPr>
          <a:lstStyle>
            <a:lvl1pPr algn="l">
              <a:defRPr sz="907">
                <a:solidFill>
                  <a:schemeClr val="bg1"/>
                </a:solidFill>
                <a:latin typeface="Arial" pitchFamily="34" charset="0"/>
                <a:cs typeface="Arial" pitchFamily="34" charset="0"/>
              </a:defRPr>
            </a:lvl1pPr>
          </a:lstStyle>
          <a:p>
            <a:endParaRPr lang="en-GB"/>
          </a:p>
        </p:txBody>
      </p:sp>
      <p:sp>
        <p:nvSpPr>
          <p:cNvPr id="16" name="Slide Number Placeholder 5"/>
          <p:cNvSpPr>
            <a:spLocks noGrp="1"/>
          </p:cNvSpPr>
          <p:nvPr>
            <p:ph type="sldNum" sz="quarter" idx="4"/>
          </p:nvPr>
        </p:nvSpPr>
        <p:spPr>
          <a:xfrm>
            <a:off x="9513456" y="6387354"/>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fld id="{FEBD7F86-1881-4698-8703-FB80B0800997}" type="slidenum">
              <a:rPr lang="en-GB" smtClean="0"/>
              <a:pPr/>
              <a:t>‹#›</a:t>
            </a:fld>
            <a:endParaRPr lang="en-GB"/>
          </a:p>
        </p:txBody>
      </p:sp>
      <p:sp>
        <p:nvSpPr>
          <p:cNvPr id="17" name="Date Placeholder 3"/>
          <p:cNvSpPr>
            <a:spLocks noGrp="1"/>
          </p:cNvSpPr>
          <p:nvPr>
            <p:ph type="dt" sz="half" idx="2"/>
          </p:nvPr>
        </p:nvSpPr>
        <p:spPr>
          <a:xfrm>
            <a:off x="9513456" y="6252882"/>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r>
              <a:rPr lang="en-GB"/>
              <a:t>January 2012</a:t>
            </a:r>
          </a:p>
        </p:txBody>
      </p:sp>
    </p:spTree>
    <p:extLst>
      <p:ext uri="{BB962C8B-B14F-4D97-AF65-F5344CB8AC3E}">
        <p14:creationId xmlns="" xmlns:p14="http://schemas.microsoft.com/office/powerpoint/2010/main" val="226381846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7" name="직사각형 6">
            <a:extLst>
              <a:ext uri="{FF2B5EF4-FFF2-40B4-BE49-F238E27FC236}">
                <a16:creationId xmlns="" xmlns:a16="http://schemas.microsoft.com/office/drawing/2014/main" id="{4D0E6DC4-C3E6-4C41-B73C-C2F2F32F3996}"/>
              </a:ext>
            </a:extLst>
          </p:cNvPr>
          <p:cNvSpPr/>
          <p:nvPr userDrawn="1"/>
        </p:nvSpPr>
        <p:spPr>
          <a:xfrm>
            <a:off x="-19817" y="456812"/>
            <a:ext cx="3967302" cy="103906"/>
          </a:xfrm>
          <a:prstGeom prst="rect">
            <a:avLst/>
          </a:prstGeom>
          <a:solidFill>
            <a:schemeClr val="accent1"/>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
        <p:nvSpPr>
          <p:cNvPr id="8" name="직사각형 7">
            <a:extLst>
              <a:ext uri="{FF2B5EF4-FFF2-40B4-BE49-F238E27FC236}">
                <a16:creationId xmlns="" xmlns:a16="http://schemas.microsoft.com/office/drawing/2014/main" id="{924E6E78-5E46-4C56-92D6-481D08F8C12A}"/>
              </a:ext>
            </a:extLst>
          </p:cNvPr>
          <p:cNvSpPr/>
          <p:nvPr userDrawn="1"/>
        </p:nvSpPr>
        <p:spPr>
          <a:xfrm>
            <a:off x="3947485" y="456812"/>
            <a:ext cx="4235102" cy="103906"/>
          </a:xfrm>
          <a:prstGeom prst="rect">
            <a:avLst/>
          </a:prstGeom>
          <a:solidFill>
            <a:schemeClr val="accent2"/>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
        <p:nvSpPr>
          <p:cNvPr id="9" name="직사각형 8">
            <a:extLst>
              <a:ext uri="{FF2B5EF4-FFF2-40B4-BE49-F238E27FC236}">
                <a16:creationId xmlns="" xmlns:a16="http://schemas.microsoft.com/office/drawing/2014/main" id="{6679C850-71E5-477B-80EF-6CDB5B36F433}"/>
              </a:ext>
            </a:extLst>
          </p:cNvPr>
          <p:cNvSpPr/>
          <p:nvPr userDrawn="1"/>
        </p:nvSpPr>
        <p:spPr>
          <a:xfrm>
            <a:off x="8182587" y="456812"/>
            <a:ext cx="4029711" cy="103906"/>
          </a:xfrm>
          <a:prstGeom prst="rect">
            <a:avLst/>
          </a:prstGeom>
          <a:solidFill>
            <a:schemeClr val="accent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Tree>
    <p:extLst>
      <p:ext uri="{BB962C8B-B14F-4D97-AF65-F5344CB8AC3E}">
        <p14:creationId xmlns="" xmlns:p14="http://schemas.microsoft.com/office/powerpoint/2010/main" val="1571226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Divider: Colour">
    <p:bg>
      <p:bgPr>
        <a:solidFill>
          <a:srgbClr val="353535"/>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46545" y="1143000"/>
            <a:ext cx="10898910" cy="403412"/>
          </a:xfrm>
        </p:spPr>
        <p:txBody>
          <a:bodyPr anchor="t" anchorCtr="0">
            <a:noAutofit/>
          </a:bodyPr>
          <a:lstStyle>
            <a:lvl1pPr>
              <a:lnSpc>
                <a:spcPct val="90000"/>
              </a:lnSpc>
              <a:defRPr sz="2902">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646545" y="1546412"/>
            <a:ext cx="10898910" cy="403412"/>
          </a:xfrm>
        </p:spPr>
        <p:txBody>
          <a:bodyPr>
            <a:noAutofit/>
          </a:bodyPr>
          <a:lstStyle>
            <a:lvl1pPr marL="0" indent="0" algn="l">
              <a:lnSpc>
                <a:spcPct val="90000"/>
              </a:lnSpc>
              <a:buNone/>
              <a:defRPr sz="2902">
                <a:solidFill>
                  <a:schemeClr val="bg1"/>
                </a:solidFill>
                <a:latin typeface="+mj-lt"/>
              </a:defRPr>
            </a:lvl1pPr>
            <a:lvl2pPr marL="461982" indent="0" algn="ctr">
              <a:buNone/>
              <a:defRPr>
                <a:solidFill>
                  <a:schemeClr val="tx1">
                    <a:tint val="75000"/>
                  </a:schemeClr>
                </a:solidFill>
              </a:defRPr>
            </a:lvl2pPr>
            <a:lvl3pPr marL="923965" indent="0" algn="ctr">
              <a:buNone/>
              <a:defRPr>
                <a:solidFill>
                  <a:schemeClr val="tx1">
                    <a:tint val="75000"/>
                  </a:schemeClr>
                </a:solidFill>
              </a:defRPr>
            </a:lvl3pPr>
            <a:lvl4pPr marL="1385949" indent="0" algn="ctr">
              <a:buNone/>
              <a:defRPr>
                <a:solidFill>
                  <a:schemeClr val="tx1">
                    <a:tint val="75000"/>
                  </a:schemeClr>
                </a:solidFill>
              </a:defRPr>
            </a:lvl4pPr>
            <a:lvl5pPr marL="1847932" indent="0" algn="ctr">
              <a:buNone/>
              <a:defRPr>
                <a:solidFill>
                  <a:schemeClr val="tx1">
                    <a:tint val="75000"/>
                  </a:schemeClr>
                </a:solidFill>
              </a:defRPr>
            </a:lvl5pPr>
            <a:lvl6pPr marL="2309915" indent="0" algn="ctr">
              <a:buNone/>
              <a:defRPr>
                <a:solidFill>
                  <a:schemeClr val="tx1">
                    <a:tint val="75000"/>
                  </a:schemeClr>
                </a:solidFill>
              </a:defRPr>
            </a:lvl6pPr>
            <a:lvl7pPr marL="2771897" indent="0" algn="ctr">
              <a:buNone/>
              <a:defRPr>
                <a:solidFill>
                  <a:schemeClr val="tx1">
                    <a:tint val="75000"/>
                  </a:schemeClr>
                </a:solidFill>
              </a:defRPr>
            </a:lvl7pPr>
            <a:lvl8pPr marL="3233880" indent="0" algn="ctr">
              <a:buNone/>
              <a:defRPr>
                <a:solidFill>
                  <a:schemeClr val="tx1">
                    <a:tint val="75000"/>
                  </a:schemeClr>
                </a:solidFill>
              </a:defRPr>
            </a:lvl8pPr>
            <a:lvl9pPr marL="369586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461820" y="941295"/>
            <a:ext cx="11083639" cy="153295"/>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653746" y="6252884"/>
            <a:ext cx="7007267" cy="134470"/>
          </a:xfrm>
          <a:prstGeom prst="rect">
            <a:avLst/>
          </a:prstGeom>
        </p:spPr>
        <p:txBody>
          <a:bodyPr vert="horz" lIns="0" tIns="0" rIns="0" bIns="0" anchor="b" anchorCtr="0">
            <a:noAutofit/>
          </a:bodyPr>
          <a:lstStyle>
            <a:lvl1pPr algn="l">
              <a:defRPr sz="907">
                <a:solidFill>
                  <a:schemeClr val="bg1"/>
                </a:solidFill>
                <a:latin typeface="Arial" pitchFamily="34" charset="0"/>
                <a:cs typeface="Arial" pitchFamily="34" charset="0"/>
              </a:defRPr>
            </a:lvl1pPr>
          </a:lstStyle>
          <a:p>
            <a:endParaRPr lang="en-GB"/>
          </a:p>
        </p:txBody>
      </p:sp>
      <p:sp>
        <p:nvSpPr>
          <p:cNvPr id="16" name="Slide Number Placeholder 5"/>
          <p:cNvSpPr>
            <a:spLocks noGrp="1"/>
          </p:cNvSpPr>
          <p:nvPr>
            <p:ph type="sldNum" sz="quarter" idx="4"/>
          </p:nvPr>
        </p:nvSpPr>
        <p:spPr>
          <a:xfrm>
            <a:off x="9513456" y="6387354"/>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fld id="{FEBD7F86-1881-4698-8703-FB80B0800997}" type="slidenum">
              <a:rPr lang="en-GB" smtClean="0"/>
              <a:pPr/>
              <a:t>‹#›</a:t>
            </a:fld>
            <a:endParaRPr lang="en-GB"/>
          </a:p>
        </p:txBody>
      </p:sp>
      <p:sp>
        <p:nvSpPr>
          <p:cNvPr id="17" name="Date Placeholder 3"/>
          <p:cNvSpPr>
            <a:spLocks noGrp="1"/>
          </p:cNvSpPr>
          <p:nvPr>
            <p:ph type="dt" sz="half" idx="2"/>
          </p:nvPr>
        </p:nvSpPr>
        <p:spPr>
          <a:xfrm>
            <a:off x="9513456" y="6252882"/>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r>
              <a:rPr lang="en-GB"/>
              <a:t>January 2012</a:t>
            </a:r>
          </a:p>
        </p:txBody>
      </p:sp>
    </p:spTree>
    <p:extLst>
      <p:ext uri="{BB962C8B-B14F-4D97-AF65-F5344CB8AC3E}">
        <p14:creationId xmlns="" xmlns:p14="http://schemas.microsoft.com/office/powerpoint/2010/main" val="376938143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310D32A0-B41D-4A17-B767-906FD61E744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 xmlns:a16="http://schemas.microsoft.com/office/drawing/2014/main" id="{8EF0C0FB-71CA-4480-A9F8-8A0E9C85896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 xmlns:a16="http://schemas.microsoft.com/office/drawing/2014/main" id="{FB26A399-F104-4B3D-91CB-28AE1AD53AF5}"/>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5" name="바닥글 개체 틀 4">
            <a:extLst>
              <a:ext uri="{FF2B5EF4-FFF2-40B4-BE49-F238E27FC236}">
                <a16:creationId xmlns="" xmlns:a16="http://schemas.microsoft.com/office/drawing/2014/main" id="{A8233A5E-A42E-4D81-A78E-0CFC6DC952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 xmlns:a16="http://schemas.microsoft.com/office/drawing/2014/main" id="{D1797182-4A93-4202-90DF-4F4505300382}"/>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 xmlns:p14="http://schemas.microsoft.com/office/powerpoint/2010/main" val="15679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20447CC2-37E2-4231-A53A-F5F1E831EA6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 xmlns:a16="http://schemas.microsoft.com/office/drawing/2014/main" id="{622DA014-3697-4D78-BA7C-16FC76B8F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 xmlns:a16="http://schemas.microsoft.com/office/drawing/2014/main" id="{8975135E-00ED-41F9-BDFF-30B1FDC459B5}"/>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5" name="바닥글 개체 틀 4">
            <a:extLst>
              <a:ext uri="{FF2B5EF4-FFF2-40B4-BE49-F238E27FC236}">
                <a16:creationId xmlns="" xmlns:a16="http://schemas.microsoft.com/office/drawing/2014/main" id="{EE67C259-4585-4502-9D94-5BFE9A80E0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 xmlns:a16="http://schemas.microsoft.com/office/drawing/2014/main" id="{2EBBE638-836E-495E-BFC3-49CC4D37FDE2}"/>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 xmlns:p14="http://schemas.microsoft.com/office/powerpoint/2010/main" val="328042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5BDCF00C-F4AD-4BB7-8B57-5261DD3DA8B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 xmlns:a16="http://schemas.microsoft.com/office/drawing/2014/main" id="{53C0ABD4-6DE7-4D30-BFE3-CC4845A1F19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 xmlns:a16="http://schemas.microsoft.com/office/drawing/2014/main" id="{97EF8979-E5D8-4647-9281-03423A990AB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 xmlns:a16="http://schemas.microsoft.com/office/drawing/2014/main" id="{0A06B20B-D3DE-4CAC-AEB0-AA2772B3591F}"/>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6" name="바닥글 개체 틀 5">
            <a:extLst>
              <a:ext uri="{FF2B5EF4-FFF2-40B4-BE49-F238E27FC236}">
                <a16:creationId xmlns="" xmlns:a16="http://schemas.microsoft.com/office/drawing/2014/main" id="{6F751A0B-23E9-4FD3-AE35-5ADD986990D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 xmlns:a16="http://schemas.microsoft.com/office/drawing/2014/main" id="{2E5E2890-373F-48F2-AB80-37E9829824B1}"/>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 xmlns:p14="http://schemas.microsoft.com/office/powerpoint/2010/main" val="419696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1E322083-585F-49B1-B8A8-9B643B81D8F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 xmlns:a16="http://schemas.microsoft.com/office/drawing/2014/main" id="{53AFAB6B-A5B6-43A7-90C3-915F9C9D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 xmlns:a16="http://schemas.microsoft.com/office/drawing/2014/main" id="{96A2EE6A-9E5D-45CF-BAF6-EED12FC7E97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 xmlns:a16="http://schemas.microsoft.com/office/drawing/2014/main" id="{57B30EBA-6DE6-4DA3-B011-44266BB30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 xmlns:a16="http://schemas.microsoft.com/office/drawing/2014/main" id="{A01F8F8A-D2F3-4EFC-8354-897D616D96A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 xmlns:a16="http://schemas.microsoft.com/office/drawing/2014/main" id="{606DCDD2-E5AE-4DB9-BA03-5FE5A78A8027}"/>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8" name="바닥글 개체 틀 7">
            <a:extLst>
              <a:ext uri="{FF2B5EF4-FFF2-40B4-BE49-F238E27FC236}">
                <a16:creationId xmlns="" xmlns:a16="http://schemas.microsoft.com/office/drawing/2014/main" id="{411CE8A7-5997-4D9D-A4B9-2835EBD647A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 xmlns:a16="http://schemas.microsoft.com/office/drawing/2014/main" id="{57D83F66-CC92-4E83-B962-23FD3408EEA6}"/>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 xmlns:p14="http://schemas.microsoft.com/office/powerpoint/2010/main" val="407003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6022B922-2C6F-45A9-A7C2-8381F60D8DA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 xmlns:a16="http://schemas.microsoft.com/office/drawing/2014/main" id="{447A5D44-69D7-47D3-B95D-1825909A5B2B}"/>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4" name="바닥글 개체 틀 3">
            <a:extLst>
              <a:ext uri="{FF2B5EF4-FFF2-40B4-BE49-F238E27FC236}">
                <a16:creationId xmlns="" xmlns:a16="http://schemas.microsoft.com/office/drawing/2014/main" id="{74253BF8-8B0A-4D8A-BC7B-2C47D001B9B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 xmlns:a16="http://schemas.microsoft.com/office/drawing/2014/main" id="{A28E963F-F373-43C1-8FD0-3A432BBE78EF}"/>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 xmlns:p14="http://schemas.microsoft.com/office/powerpoint/2010/main" val="145304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 xmlns:a16="http://schemas.microsoft.com/office/drawing/2014/main" id="{CE5FF61C-11A3-465F-AFA3-F4E09F0C803A}"/>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3" name="바닥글 개체 틀 2">
            <a:extLst>
              <a:ext uri="{FF2B5EF4-FFF2-40B4-BE49-F238E27FC236}">
                <a16:creationId xmlns="" xmlns:a16="http://schemas.microsoft.com/office/drawing/2014/main" id="{8B875FF8-56EE-4758-A795-D4CA56BFBA7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 xmlns:a16="http://schemas.microsoft.com/office/drawing/2014/main" id="{8BD5DD21-06D2-4CA6-AE1F-3E5E76D9540C}"/>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 xmlns:p14="http://schemas.microsoft.com/office/powerpoint/2010/main" val="73325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DD75D365-F0BB-4FC8-B83A-5C320D77EC8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 xmlns:a16="http://schemas.microsoft.com/office/drawing/2014/main" id="{6E0C1556-D7E2-42BA-8D77-55A5DEBCE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 xmlns:a16="http://schemas.microsoft.com/office/drawing/2014/main" id="{61D1DF03-26CA-4872-A614-CE57F4DEE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 xmlns:a16="http://schemas.microsoft.com/office/drawing/2014/main" id="{43E3934F-111F-4BE7-8597-1343FF6E003A}"/>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6" name="바닥글 개체 틀 5">
            <a:extLst>
              <a:ext uri="{FF2B5EF4-FFF2-40B4-BE49-F238E27FC236}">
                <a16:creationId xmlns="" xmlns:a16="http://schemas.microsoft.com/office/drawing/2014/main" id="{661C7B45-4A5C-48F2-8332-3F348773F1E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 xmlns:a16="http://schemas.microsoft.com/office/drawing/2014/main" id="{1450C7D2-6EE0-4B0F-808D-74AF3BDDA40A}"/>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 xmlns:p14="http://schemas.microsoft.com/office/powerpoint/2010/main" val="188763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CA45D7D8-7852-4E57-B3DC-B66975D5B66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 xmlns:a16="http://schemas.microsoft.com/office/drawing/2014/main" id="{E7047ECC-8784-4FC9-9137-B380F8BB1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 xmlns:a16="http://schemas.microsoft.com/office/drawing/2014/main" id="{8A3B60B5-B62B-4869-88AA-873D50C9C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 xmlns:a16="http://schemas.microsoft.com/office/drawing/2014/main" id="{F433A0D4-EF57-4B3E-91AD-DCF1FAF55D98}"/>
              </a:ext>
            </a:extLst>
          </p:cNvPr>
          <p:cNvSpPr>
            <a:spLocks noGrp="1"/>
          </p:cNvSpPr>
          <p:nvPr>
            <p:ph type="dt" sz="half" idx="10"/>
          </p:nvPr>
        </p:nvSpPr>
        <p:spPr/>
        <p:txBody>
          <a:bodyPr/>
          <a:lstStyle/>
          <a:p>
            <a:fld id="{3FD1B634-5E54-4C39-897D-1B892DC73828}" type="datetimeFigureOut">
              <a:rPr lang="ko-KR" altLang="en-US" smtClean="0"/>
              <a:pPr/>
              <a:t>2019-03-27</a:t>
            </a:fld>
            <a:endParaRPr lang="ko-KR" altLang="en-US"/>
          </a:p>
        </p:txBody>
      </p:sp>
      <p:sp>
        <p:nvSpPr>
          <p:cNvPr id="6" name="바닥글 개체 틀 5">
            <a:extLst>
              <a:ext uri="{FF2B5EF4-FFF2-40B4-BE49-F238E27FC236}">
                <a16:creationId xmlns="" xmlns:a16="http://schemas.microsoft.com/office/drawing/2014/main" id="{5E203D6F-BCFC-45EE-AF09-AEBB65CB762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 xmlns:a16="http://schemas.microsoft.com/office/drawing/2014/main" id="{8E0C1123-08E7-4FA0-BA0B-D40D72C9E956}"/>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 xmlns:p14="http://schemas.microsoft.com/office/powerpoint/2010/main" val="216017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 xmlns:a16="http://schemas.microsoft.com/office/drawing/2014/main" id="{896A5AE4-C7F8-4373-8C1E-E80DAC038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 xmlns:a16="http://schemas.microsoft.com/office/drawing/2014/main" id="{FCD89FB9-8360-4044-8503-8F5025A85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 xmlns:a16="http://schemas.microsoft.com/office/drawing/2014/main" id="{8F58C879-00BB-4A1A-AA07-D391807A2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1B634-5E54-4C39-897D-1B892DC73828}" type="datetimeFigureOut">
              <a:rPr lang="ko-KR" altLang="en-US" smtClean="0"/>
              <a:pPr/>
              <a:t>2019-03-27</a:t>
            </a:fld>
            <a:endParaRPr lang="ko-KR" altLang="en-US"/>
          </a:p>
        </p:txBody>
      </p:sp>
      <p:sp>
        <p:nvSpPr>
          <p:cNvPr id="5" name="바닥글 개체 틀 4">
            <a:extLst>
              <a:ext uri="{FF2B5EF4-FFF2-40B4-BE49-F238E27FC236}">
                <a16:creationId xmlns="" xmlns:a16="http://schemas.microsoft.com/office/drawing/2014/main" id="{5E6F8B69-3879-4510-B918-BE086CE06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 xmlns:a16="http://schemas.microsoft.com/office/drawing/2014/main" id="{D842A35B-42EA-4F93-86A7-CDF0B1741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A5579-9313-4CB5-9631-1B651F40810B}" type="slidenum">
              <a:rPr lang="ko-KR" altLang="en-US" smtClean="0"/>
              <a:pPr/>
              <a:t>‹#›</a:t>
            </a:fld>
            <a:endParaRPr lang="ko-KR" altLang="en-US"/>
          </a:p>
        </p:txBody>
      </p:sp>
    </p:spTree>
    <p:extLst>
      <p:ext uri="{BB962C8B-B14F-4D97-AF65-F5344CB8AC3E}">
        <p14:creationId xmlns="" xmlns:p14="http://schemas.microsoft.com/office/powerpoint/2010/main" val="2838363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D3EB6EAF-309D-47B6-9FA0-75438D7FC7F6}" type="datetimeFigureOut">
              <a:rPr lang="ko-KR" altLang="en-US" smtClean="0"/>
              <a:pPr/>
              <a:t>2019-03-27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496D1268-8831-43DE-96F6-2AC6DFAC8DD5}" type="slidenum">
              <a:rPr lang="ko-KR" altLang="en-US" smtClean="0"/>
              <a:pPr/>
              <a:t>‹#›</a:t>
            </a:fld>
            <a:endParaRPr lang="ko-KR" altLang="en-US"/>
          </a:p>
        </p:txBody>
      </p:sp>
    </p:spTree>
    <p:extLst>
      <p:ext uri="{BB962C8B-B14F-4D97-AF65-F5344CB8AC3E}">
        <p14:creationId xmlns="" xmlns:p14="http://schemas.microsoft.com/office/powerpoint/2010/main" val="1492139513"/>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353535"/>
          </a:solidFill>
        </p:spPr>
        <p:txBody>
          <a:bodyPr/>
          <a:lstStyle/>
          <a:p>
            <a:r>
              <a:rPr lang="en-GB" dirty="0">
                <a:latin typeface="Roboto" panose="02000000000000000000" pitchFamily="2" charset="0"/>
                <a:ea typeface="Roboto" panose="02000000000000000000" pitchFamily="2" charset="0"/>
              </a:rPr>
              <a:t>Analysis Report</a:t>
            </a:r>
          </a:p>
        </p:txBody>
      </p:sp>
      <p:sp>
        <p:nvSpPr>
          <p:cNvPr id="4" name="PwCFirm">
            <a:extLst>
              <a:ext uri="{FF2B5EF4-FFF2-40B4-BE49-F238E27FC236}">
                <a16:creationId xmlns="" xmlns:a16="http://schemas.microsoft.com/office/drawing/2014/main" id="{FA7CDF0C-F3A8-41D3-968F-F90E465683CB}"/>
              </a:ext>
            </a:extLst>
          </p:cNvPr>
          <p:cNvSpPr txBox="1"/>
          <p:nvPr/>
        </p:nvSpPr>
        <p:spPr>
          <a:xfrm>
            <a:off x="646546" y="6387354"/>
            <a:ext cx="3509818" cy="134471"/>
          </a:xfrm>
          <a:prstGeom prst="rect">
            <a:avLst/>
          </a:prstGeom>
          <a:noFill/>
        </p:spPr>
        <p:txBody>
          <a:bodyPr vert="horz" wrap="square" lIns="0" tIns="0" rIns="0" bIns="0" rtlCol="0" anchor="t" anchorCtr="0">
            <a:noAutofit/>
          </a:bodyPr>
          <a:lstStyle/>
          <a:p>
            <a:r>
              <a:rPr lang="en-GB" sz="1200" noProof="0" dirty="0">
                <a:solidFill>
                  <a:schemeClr val="bg2"/>
                </a:solidFill>
                <a:latin typeface="Roboto" panose="02000000000000000000" pitchFamily="2" charset="0"/>
                <a:ea typeface="Roboto" panose="02000000000000000000" pitchFamily="2" charset="0"/>
                <a:cs typeface="Arial" pitchFamily="34" charset="0"/>
              </a:rPr>
              <a:t>Park, Pablo </a:t>
            </a:r>
            <a:r>
              <a:rPr lang="en-GB" sz="1200" noProof="0" dirty="0" err="1">
                <a:solidFill>
                  <a:schemeClr val="bg2"/>
                </a:solidFill>
                <a:latin typeface="Roboto" panose="02000000000000000000" pitchFamily="2" charset="0"/>
                <a:ea typeface="Roboto" panose="02000000000000000000" pitchFamily="2" charset="0"/>
                <a:cs typeface="Arial" pitchFamily="34" charset="0"/>
              </a:rPr>
              <a:t>Chanwoo</a:t>
            </a:r>
            <a:endParaRPr lang="en-GB" sz="1200" noProof="0" dirty="0">
              <a:solidFill>
                <a:schemeClr val="bg2"/>
              </a:solidFill>
              <a:latin typeface="Roboto" panose="02000000000000000000" pitchFamily="2" charset="0"/>
              <a:ea typeface="Roboto" panose="02000000000000000000" pitchFamily="2" charset="0"/>
              <a:cs typeface="Arial" pitchFamily="34" charset="0"/>
            </a:endParaRPr>
          </a:p>
        </p:txBody>
      </p:sp>
      <p:pic>
        <p:nvPicPr>
          <p:cNvPr id="1026" name="Picture 2" descr="weissbeergerì ëí ì´ë¯¸ì§ ê²ìê²°ê³¼">
            <a:extLst>
              <a:ext uri="{FF2B5EF4-FFF2-40B4-BE49-F238E27FC236}">
                <a16:creationId xmlns="" xmlns:a16="http://schemas.microsoft.com/office/drawing/2014/main" id="{4631DC8D-9D62-4CAF-9776-74CB916C6023}"/>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983948" y="5434854"/>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2277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10649069" cy="369332"/>
          </a:xfrm>
          <a:prstGeom prst="rect">
            <a:avLst/>
          </a:prstGeom>
          <a:noFill/>
        </p:spPr>
        <p:txBody>
          <a:bodyPr wrap="none" rtlCol="0">
            <a:spAutoFit/>
          </a:bodyPr>
          <a:lstStyle/>
          <a:p>
            <a:r>
              <a:rPr lang="en-US" altLang="ko-KR" dirty="0"/>
              <a:t>Correlations between soju and beer turns positive over time, while some variables are highly correlated.</a:t>
            </a:r>
            <a:endParaRPr lang="ko-KR" altLang="en-US" dirty="0"/>
          </a:p>
        </p:txBody>
      </p:sp>
      <p:sp>
        <p:nvSpPr>
          <p:cNvPr id="8" name="직사각형 7">
            <a:extLst>
              <a:ext uri="{FF2B5EF4-FFF2-40B4-BE49-F238E27FC236}">
                <a16:creationId xmlns="" xmlns:a16="http://schemas.microsoft.com/office/drawing/2014/main" id="{9B0CD8D6-B1B7-4129-84CF-3BF6A1FDA529}"/>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Running correlation analysis on all variables, there seems to be strong correlations among volume, revenue, unit and orders. It is obvious in deed, and using all variables would distort the effect on each other.</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Comparing correlation coefficient of “Soju Units” and “Beer Units” by month, I could notice that they are becoming more positively correlated, showing weak evidence of complimentary goods.</a:t>
            </a:r>
          </a:p>
          <a:p>
            <a:pPr marL="266700" indent="-266700">
              <a:tabLst>
                <a:tab pos="266700" algn="l"/>
                <a:tab pos="1076325" algn="l"/>
              </a:tabLst>
            </a:pPr>
            <a:r>
              <a:rPr lang="en-US" altLang="ko-KR" sz="1100" i="1" dirty="0">
                <a:solidFill>
                  <a:schemeClr val="tx1"/>
                </a:solidFill>
              </a:rPr>
              <a:t>	[ -0.11, -0.04, -0.01, 0.01, 0.03, 0.13]</a:t>
            </a:r>
          </a:p>
        </p:txBody>
      </p:sp>
      <p:pic>
        <p:nvPicPr>
          <p:cNvPr id="7" name="그림 6">
            <a:extLst>
              <a:ext uri="{FF2B5EF4-FFF2-40B4-BE49-F238E27FC236}">
                <a16:creationId xmlns="" xmlns:a16="http://schemas.microsoft.com/office/drawing/2014/main" id="{DF112DF4-B8D9-4FD7-9250-4105BC6D7C5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667375" y="1990976"/>
            <a:ext cx="2683392" cy="4342392"/>
          </a:xfrm>
          <a:prstGeom prst="rect">
            <a:avLst/>
          </a:prstGeom>
        </p:spPr>
      </p:pic>
      <p:pic>
        <p:nvPicPr>
          <p:cNvPr id="10" name="그림 9">
            <a:extLst>
              <a:ext uri="{FF2B5EF4-FFF2-40B4-BE49-F238E27FC236}">
                <a16:creationId xmlns="" xmlns:a16="http://schemas.microsoft.com/office/drawing/2014/main" id="{41E29CDA-5B42-45CD-A47F-C77F8224898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4488" y="1904236"/>
            <a:ext cx="5741863" cy="4953764"/>
          </a:xfrm>
          <a:prstGeom prst="rect">
            <a:avLst/>
          </a:prstGeom>
        </p:spPr>
      </p:pic>
    </p:spTree>
    <p:extLst>
      <p:ext uri="{BB962C8B-B14F-4D97-AF65-F5344CB8AC3E}">
        <p14:creationId xmlns="" xmlns:p14="http://schemas.microsoft.com/office/powerpoint/2010/main" val="1369953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11102719" cy="646331"/>
          </a:xfrm>
          <a:prstGeom prst="rect">
            <a:avLst/>
          </a:prstGeom>
          <a:noFill/>
        </p:spPr>
        <p:txBody>
          <a:bodyPr wrap="none" rtlCol="0">
            <a:spAutoFit/>
          </a:bodyPr>
          <a:lstStyle/>
          <a:p>
            <a:r>
              <a:rPr lang="en-US" altLang="ko-KR" dirty="0"/>
              <a:t>The variables are all in right-skewed distribution, which needs transformation into normal distribution upon </a:t>
            </a:r>
          </a:p>
          <a:p>
            <a:r>
              <a:rPr lang="en-US" altLang="ko-KR" dirty="0"/>
              <a:t>linear regression.</a:t>
            </a:r>
            <a:endParaRPr lang="ko-KR" altLang="en-US" dirty="0"/>
          </a:p>
        </p:txBody>
      </p:sp>
      <p:pic>
        <p:nvPicPr>
          <p:cNvPr id="11266" name="Picture 2" descr="C:\Git\Projects\WB project\Figs\distribution of variables.png"/>
          <p:cNvPicPr>
            <a:picLocks noChangeAspect="1" noChangeArrowheads="1"/>
          </p:cNvPicPr>
          <p:nvPr/>
        </p:nvPicPr>
        <p:blipFill>
          <a:blip r:embed="rId2" cstate="print"/>
          <a:srcRect b="23731"/>
          <a:stretch>
            <a:fillRect/>
          </a:stretch>
        </p:blipFill>
        <p:spPr bwMode="auto">
          <a:xfrm>
            <a:off x="123825" y="1670638"/>
            <a:ext cx="8344831" cy="4678978"/>
          </a:xfrm>
          <a:prstGeom prst="rect">
            <a:avLst/>
          </a:prstGeom>
          <a:noFill/>
        </p:spPr>
      </p:pic>
      <p:sp>
        <p:nvSpPr>
          <p:cNvPr id="5" name="직사각형 4">
            <a:extLst>
              <a:ext uri="{FF2B5EF4-FFF2-40B4-BE49-F238E27FC236}">
                <a16:creationId xmlns="" xmlns:a16="http://schemas.microsoft.com/office/drawing/2014/main" id="{BEBEDE26-0223-4A29-8713-345D636A8E4F}"/>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Bars, restaurants, and most of the commercial outlets share right-skewed distribution of variables related to its revenue. </a:t>
            </a:r>
            <a:r>
              <a:rPr lang="en-US" altLang="ko-KR" sz="1100" dirty="0">
                <a:solidFill>
                  <a:schemeClr val="tx1"/>
                </a:solidFill>
              </a:rPr>
              <a:t>(most of sales are made below average level, and sales boost up when externalities like holiday, weekend play in)</a:t>
            </a:r>
            <a:endParaRPr lang="en-US" altLang="ko-KR" sz="1400" dirty="0">
              <a:solidFill>
                <a:schemeClr val="tx1"/>
              </a:solidFill>
            </a:endParaRPr>
          </a:p>
          <a:p>
            <a:pPr marL="266700" indent="-266700">
              <a:tabLst>
                <a:tab pos="266700" algn="l"/>
                <a:tab pos="1076325" algn="l"/>
              </a:tabLst>
            </a:pPr>
            <a:endParaRPr lang="en-US" altLang="ko-KR" sz="1400" i="1" dirty="0">
              <a:solidFill>
                <a:schemeClr val="tx1"/>
              </a:solidFill>
            </a:endParaRPr>
          </a:p>
          <a:p>
            <a:pPr marL="266700" indent="-266700">
              <a:tabLst>
                <a:tab pos="266700" algn="l"/>
                <a:tab pos="1076325" algn="l"/>
              </a:tabLst>
            </a:pPr>
            <a:r>
              <a:rPr lang="en-US" altLang="ko-KR" sz="1400" dirty="0">
                <a:solidFill>
                  <a:schemeClr val="tx1"/>
                </a:solidFill>
              </a:rPr>
              <a:t>□	The best way to deal with right-skewed data would be log transformation in order to prevent exaggerating the effect of certain variable.</a:t>
            </a:r>
            <a:endParaRPr lang="en-US" altLang="ko-KR" sz="1100" dirty="0">
              <a:solidFill>
                <a:schemeClr val="tx1"/>
              </a:solidFill>
            </a:endParaRPr>
          </a:p>
        </p:txBody>
      </p:sp>
    </p:spTree>
    <p:extLst>
      <p:ext uri="{BB962C8B-B14F-4D97-AF65-F5344CB8AC3E}">
        <p14:creationId xmlns="" xmlns:p14="http://schemas.microsoft.com/office/powerpoint/2010/main" val="2389493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11982768" cy="646331"/>
          </a:xfrm>
          <a:prstGeom prst="rect">
            <a:avLst/>
          </a:prstGeom>
          <a:noFill/>
        </p:spPr>
        <p:txBody>
          <a:bodyPr wrap="none" rtlCol="0">
            <a:spAutoFit/>
          </a:bodyPr>
          <a:lstStyle/>
          <a:p>
            <a:r>
              <a:rPr lang="en-US" altLang="ko-KR" dirty="0"/>
              <a:t>Zero values referring to “we do not sell”  do not tell information about the relationship, while zero values referring to </a:t>
            </a:r>
            <a:br>
              <a:rPr lang="en-US" altLang="ko-KR" dirty="0"/>
            </a:br>
            <a:r>
              <a:rPr lang="en-US" altLang="ko-KR" dirty="0"/>
              <a:t>“we can not sell” do tell something about its relationship with other items</a:t>
            </a:r>
            <a:endParaRPr lang="ko-KR" altLang="en-US" dirty="0"/>
          </a:p>
        </p:txBody>
      </p:sp>
      <p:sp>
        <p:nvSpPr>
          <p:cNvPr id="10242" name="AutoShape 2" descr="please buyì ëí ì´ë¯¸ì§ ê²ìê²°ê³¼"/>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grpSp>
        <p:nvGrpSpPr>
          <p:cNvPr id="3" name="그룹 2">
            <a:extLst>
              <a:ext uri="{FF2B5EF4-FFF2-40B4-BE49-F238E27FC236}">
                <a16:creationId xmlns="" xmlns:a16="http://schemas.microsoft.com/office/drawing/2014/main" id="{79628475-727C-4A78-9806-20013A6A0C00}"/>
              </a:ext>
            </a:extLst>
          </p:cNvPr>
          <p:cNvGrpSpPr/>
          <p:nvPr/>
        </p:nvGrpSpPr>
        <p:grpSpPr>
          <a:xfrm>
            <a:off x="910471" y="1524174"/>
            <a:ext cx="10371059" cy="2160000"/>
            <a:chOff x="1515110" y="2314749"/>
            <a:chExt cx="10371059" cy="2160000"/>
          </a:xfrm>
        </p:grpSpPr>
        <p:pic>
          <p:nvPicPr>
            <p:cNvPr id="10244" name="Picture 4" descr="please buyì ëí ì´ë¯¸ì§ ê²ìê²°ê³¼"/>
            <p:cNvPicPr>
              <a:picLocks noChangeAspect="1" noChangeArrowheads="1"/>
            </p:cNvPicPr>
            <p:nvPr/>
          </p:nvPicPr>
          <p:blipFill>
            <a:blip r:embed="rId2" cstate="print"/>
            <a:srcRect/>
            <a:stretch>
              <a:fillRect/>
            </a:stretch>
          </p:blipFill>
          <p:spPr bwMode="auto">
            <a:xfrm>
              <a:off x="8286169" y="2314749"/>
              <a:ext cx="3600000" cy="2160000"/>
            </a:xfrm>
            <a:prstGeom prst="rect">
              <a:avLst/>
            </a:prstGeom>
            <a:noFill/>
          </p:spPr>
        </p:pic>
        <p:pic>
          <p:nvPicPr>
            <p:cNvPr id="10246" name="Picture 6" descr="not for saleì ëí ì´ë¯¸ì§ ê²ìê²°ê³¼"/>
            <p:cNvPicPr>
              <a:picLocks noChangeAspect="1" noChangeArrowheads="1"/>
            </p:cNvPicPr>
            <p:nvPr/>
          </p:nvPicPr>
          <p:blipFill>
            <a:blip r:embed="rId3" cstate="print"/>
            <a:srcRect b="16024"/>
            <a:stretch>
              <a:fillRect/>
            </a:stretch>
          </p:blipFill>
          <p:spPr bwMode="auto">
            <a:xfrm>
              <a:off x="1515110" y="2314749"/>
              <a:ext cx="3812305" cy="2160000"/>
            </a:xfrm>
            <a:prstGeom prst="rect">
              <a:avLst/>
            </a:prstGeom>
            <a:noFill/>
          </p:spPr>
        </p:pic>
      </p:grpSp>
      <p:graphicFrame>
        <p:nvGraphicFramePr>
          <p:cNvPr id="5" name="표 4">
            <a:extLst>
              <a:ext uri="{FF2B5EF4-FFF2-40B4-BE49-F238E27FC236}">
                <a16:creationId xmlns="" xmlns:a16="http://schemas.microsoft.com/office/drawing/2014/main" id="{28A348BE-00AB-4F7B-A528-7EE3C1D86195}"/>
              </a:ext>
            </a:extLst>
          </p:cNvPr>
          <p:cNvGraphicFramePr>
            <a:graphicFrameLocks noGrp="1"/>
          </p:cNvGraphicFramePr>
          <p:nvPr>
            <p:extLst>
              <p:ext uri="{D42A27DB-BD31-4B8C-83A1-F6EECF244321}">
                <p14:modId xmlns="" xmlns:p14="http://schemas.microsoft.com/office/powerpoint/2010/main" val="2557322603"/>
              </p:ext>
            </p:extLst>
          </p:nvPr>
        </p:nvGraphicFramePr>
        <p:xfrm>
          <a:off x="1089928" y="3722274"/>
          <a:ext cx="3632848" cy="1574525"/>
        </p:xfrm>
        <a:graphic>
          <a:graphicData uri="http://schemas.openxmlformats.org/drawingml/2006/table">
            <a:tbl>
              <a:tblPr/>
              <a:tblGrid>
                <a:gridCol w="564069">
                  <a:extLst>
                    <a:ext uri="{9D8B030D-6E8A-4147-A177-3AD203B41FA5}">
                      <a16:colId xmlns="" xmlns:a16="http://schemas.microsoft.com/office/drawing/2014/main" val="2751876990"/>
                    </a:ext>
                  </a:extLst>
                </a:gridCol>
                <a:gridCol w="749619">
                  <a:extLst>
                    <a:ext uri="{9D8B030D-6E8A-4147-A177-3AD203B41FA5}">
                      <a16:colId xmlns="" xmlns:a16="http://schemas.microsoft.com/office/drawing/2014/main" val="2090872342"/>
                    </a:ext>
                  </a:extLst>
                </a:gridCol>
                <a:gridCol w="749619">
                  <a:extLst>
                    <a:ext uri="{9D8B030D-6E8A-4147-A177-3AD203B41FA5}">
                      <a16:colId xmlns="" xmlns:a16="http://schemas.microsoft.com/office/drawing/2014/main" val="2495758692"/>
                    </a:ext>
                  </a:extLst>
                </a:gridCol>
                <a:gridCol w="474731">
                  <a:extLst>
                    <a:ext uri="{9D8B030D-6E8A-4147-A177-3AD203B41FA5}">
                      <a16:colId xmlns="" xmlns:a16="http://schemas.microsoft.com/office/drawing/2014/main" val="2541303821"/>
                    </a:ext>
                  </a:extLst>
                </a:gridCol>
                <a:gridCol w="547405">
                  <a:extLst>
                    <a:ext uri="{9D8B030D-6E8A-4147-A177-3AD203B41FA5}">
                      <a16:colId xmlns="" xmlns:a16="http://schemas.microsoft.com/office/drawing/2014/main" val="2463365394"/>
                    </a:ext>
                  </a:extLst>
                </a:gridCol>
                <a:gridCol w="547405">
                  <a:extLst>
                    <a:ext uri="{9D8B030D-6E8A-4147-A177-3AD203B41FA5}">
                      <a16:colId xmlns="" xmlns:a16="http://schemas.microsoft.com/office/drawing/2014/main" val="1046822258"/>
                    </a:ext>
                  </a:extLst>
                </a:gridCol>
              </a:tblGrid>
              <a:tr h="341842">
                <a:tc>
                  <a:txBody>
                    <a:bodyPr/>
                    <a:lstStyle/>
                    <a:p>
                      <a:pPr algn="r" fontAlgn="ctr"/>
                      <a:r>
                        <a:rPr lang="en-US" sz="1000" b="1" dirty="0">
                          <a:effectLst/>
                        </a:rPr>
                        <a:t/>
                      </a:r>
                      <a:br>
                        <a:rPr lang="en-US" sz="1000" b="1" dirty="0">
                          <a:effectLst/>
                        </a:rPr>
                      </a:b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totalR</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beerR</a:t>
                      </a: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beerU</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sojuR</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sojuU</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612038145"/>
                  </a:ext>
                </a:extLst>
              </a:tr>
              <a:tr h="233892">
                <a:tc>
                  <a:txBody>
                    <a:bodyPr/>
                    <a:lstStyle/>
                    <a:p>
                      <a:pPr algn="r" fontAlgn="ctr"/>
                      <a:r>
                        <a:rPr lang="en-US" sz="1000" b="1" dirty="0">
                          <a:effectLst/>
                        </a:rPr>
                        <a:t>Bar 131</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10947900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2384500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548</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extLst>
                  <a:ext uri="{0D108BD9-81ED-4DB2-BD59-A6C34878D82A}">
                    <a16:rowId xmlns="" xmlns:a16="http://schemas.microsoft.com/office/drawing/2014/main" val="3865065538"/>
                  </a:ext>
                </a:extLst>
              </a:tr>
              <a:tr h="233892">
                <a:tc>
                  <a:txBody>
                    <a:bodyPr/>
                    <a:lstStyle/>
                    <a:p>
                      <a:pPr algn="r" fontAlgn="ctr"/>
                      <a:r>
                        <a:rPr lang="en-US" sz="1000" b="1">
                          <a:effectLst/>
                        </a:rPr>
                        <a:t>Bar 145</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16508000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2696000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670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FFFFF"/>
                    </a:solidFill>
                  </a:tcPr>
                </a:tc>
                <a:extLst>
                  <a:ext uri="{0D108BD9-81ED-4DB2-BD59-A6C34878D82A}">
                    <a16:rowId xmlns="" xmlns:a16="http://schemas.microsoft.com/office/drawing/2014/main" val="1945885565"/>
                  </a:ext>
                </a:extLst>
              </a:tr>
              <a:tr h="287867">
                <a:tc>
                  <a:txBody>
                    <a:bodyPr/>
                    <a:lstStyle/>
                    <a:p>
                      <a:pPr algn="r" fontAlgn="ctr"/>
                      <a:r>
                        <a:rPr lang="en-US" sz="1000" b="1" dirty="0">
                          <a:effectLst/>
                        </a:rPr>
                        <a:t>Bar 2</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981541700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173039900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26144</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extLst>
                  <a:ext uri="{0D108BD9-81ED-4DB2-BD59-A6C34878D82A}">
                    <a16:rowId xmlns="" xmlns:a16="http://schemas.microsoft.com/office/drawing/2014/main" val="1052438953"/>
                  </a:ext>
                </a:extLst>
              </a:tr>
              <a:tr h="233892">
                <a:tc>
                  <a:txBody>
                    <a:bodyPr/>
                    <a:lstStyle/>
                    <a:p>
                      <a:pPr algn="r" fontAlgn="ctr"/>
                      <a:r>
                        <a:rPr lang="en-US" sz="1000" b="1">
                          <a:effectLst/>
                        </a:rPr>
                        <a:t>Bar 93</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47318500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24366500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3652</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FFFFF"/>
                    </a:solidFill>
                  </a:tcPr>
                </a:tc>
                <a:extLst>
                  <a:ext uri="{0D108BD9-81ED-4DB2-BD59-A6C34878D82A}">
                    <a16:rowId xmlns="" xmlns:a16="http://schemas.microsoft.com/office/drawing/2014/main" val="1722060064"/>
                  </a:ext>
                </a:extLst>
              </a:tr>
              <a:tr h="233892">
                <a:tc>
                  <a:txBody>
                    <a:bodyPr/>
                    <a:lstStyle/>
                    <a:p>
                      <a:pPr algn="r" fontAlgn="ctr"/>
                      <a:r>
                        <a:rPr lang="en-US" sz="1000" b="1">
                          <a:effectLst/>
                        </a:rPr>
                        <a:t>Bar 23</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93985355</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20195544</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3729</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extLst>
                  <a:ext uri="{0D108BD9-81ED-4DB2-BD59-A6C34878D82A}">
                    <a16:rowId xmlns="" xmlns:a16="http://schemas.microsoft.com/office/drawing/2014/main" val="3260455766"/>
                  </a:ext>
                </a:extLst>
              </a:tr>
            </a:tbl>
          </a:graphicData>
        </a:graphic>
      </p:graphicFrame>
      <p:sp>
        <p:nvSpPr>
          <p:cNvPr id="7" name="사각형: 둥근 모서리 6">
            <a:extLst>
              <a:ext uri="{FF2B5EF4-FFF2-40B4-BE49-F238E27FC236}">
                <a16:creationId xmlns="" xmlns:a16="http://schemas.microsoft.com/office/drawing/2014/main" id="{017EB3DB-39A4-4224-AF6A-99AFDC6C76A0}"/>
              </a:ext>
            </a:extLst>
          </p:cNvPr>
          <p:cNvSpPr/>
          <p:nvPr/>
        </p:nvSpPr>
        <p:spPr>
          <a:xfrm>
            <a:off x="3694076" y="3722274"/>
            <a:ext cx="1143000" cy="1611552"/>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 xmlns:a16="http://schemas.microsoft.com/office/drawing/2014/main" id="{D188973C-F06D-44E7-9D2B-5541554B2111}"/>
              </a:ext>
            </a:extLst>
          </p:cNvPr>
          <p:cNvSpPr txBox="1"/>
          <p:nvPr/>
        </p:nvSpPr>
        <p:spPr>
          <a:xfrm>
            <a:off x="3562368" y="5371926"/>
            <a:ext cx="1274708" cy="246221"/>
          </a:xfrm>
          <a:prstGeom prst="rect">
            <a:avLst/>
          </a:prstGeom>
          <a:noFill/>
        </p:spPr>
        <p:txBody>
          <a:bodyPr wrap="none" rtlCol="0">
            <a:spAutoFit/>
          </a:bodyPr>
          <a:lstStyle/>
          <a:p>
            <a:r>
              <a:rPr lang="en-US" altLang="ko-KR" sz="1000" dirty="0"/>
              <a:t>“Bars without Soju”</a:t>
            </a:r>
            <a:endParaRPr lang="ko-KR" altLang="en-US" sz="1000" dirty="0"/>
          </a:p>
        </p:txBody>
      </p:sp>
      <p:graphicFrame>
        <p:nvGraphicFramePr>
          <p:cNvPr id="10" name="표 9">
            <a:extLst>
              <a:ext uri="{FF2B5EF4-FFF2-40B4-BE49-F238E27FC236}">
                <a16:creationId xmlns="" xmlns:a16="http://schemas.microsoft.com/office/drawing/2014/main" id="{ED8840A1-21B3-4341-A195-07A844848878}"/>
              </a:ext>
            </a:extLst>
          </p:cNvPr>
          <p:cNvGraphicFramePr>
            <a:graphicFrameLocks noGrp="1"/>
          </p:cNvGraphicFramePr>
          <p:nvPr>
            <p:extLst>
              <p:ext uri="{D42A27DB-BD31-4B8C-83A1-F6EECF244321}">
                <p14:modId xmlns="" xmlns:p14="http://schemas.microsoft.com/office/powerpoint/2010/main" val="1791831359"/>
              </p:ext>
            </p:extLst>
          </p:nvPr>
        </p:nvGraphicFramePr>
        <p:xfrm>
          <a:off x="6695938" y="3837753"/>
          <a:ext cx="4585592" cy="1459045"/>
        </p:xfrm>
        <a:graphic>
          <a:graphicData uri="http://schemas.openxmlformats.org/drawingml/2006/table">
            <a:tbl>
              <a:tblPr/>
              <a:tblGrid>
                <a:gridCol w="498118">
                  <a:extLst>
                    <a:ext uri="{9D8B030D-6E8A-4147-A177-3AD203B41FA5}">
                      <a16:colId xmlns="" xmlns:a16="http://schemas.microsoft.com/office/drawing/2014/main" val="3563761781"/>
                    </a:ext>
                  </a:extLst>
                </a:gridCol>
                <a:gridCol w="972484">
                  <a:extLst>
                    <a:ext uri="{9D8B030D-6E8A-4147-A177-3AD203B41FA5}">
                      <a16:colId xmlns="" xmlns:a16="http://schemas.microsoft.com/office/drawing/2014/main" val="3195022376"/>
                    </a:ext>
                  </a:extLst>
                </a:gridCol>
                <a:gridCol w="776119">
                  <a:extLst>
                    <a:ext uri="{9D8B030D-6E8A-4147-A177-3AD203B41FA5}">
                      <a16:colId xmlns="" xmlns:a16="http://schemas.microsoft.com/office/drawing/2014/main" val="2494336739"/>
                    </a:ext>
                  </a:extLst>
                </a:gridCol>
                <a:gridCol w="676833">
                  <a:extLst>
                    <a:ext uri="{9D8B030D-6E8A-4147-A177-3AD203B41FA5}">
                      <a16:colId xmlns="" xmlns:a16="http://schemas.microsoft.com/office/drawing/2014/main" val="446282648"/>
                    </a:ext>
                  </a:extLst>
                </a:gridCol>
                <a:gridCol w="551071">
                  <a:extLst>
                    <a:ext uri="{9D8B030D-6E8A-4147-A177-3AD203B41FA5}">
                      <a16:colId xmlns="" xmlns:a16="http://schemas.microsoft.com/office/drawing/2014/main" val="1055044693"/>
                    </a:ext>
                  </a:extLst>
                </a:gridCol>
                <a:gridCol w="577547">
                  <a:extLst>
                    <a:ext uri="{9D8B030D-6E8A-4147-A177-3AD203B41FA5}">
                      <a16:colId xmlns="" xmlns:a16="http://schemas.microsoft.com/office/drawing/2014/main" val="431795144"/>
                    </a:ext>
                  </a:extLst>
                </a:gridCol>
                <a:gridCol w="533420">
                  <a:extLst>
                    <a:ext uri="{9D8B030D-6E8A-4147-A177-3AD203B41FA5}">
                      <a16:colId xmlns="" xmlns:a16="http://schemas.microsoft.com/office/drawing/2014/main" val="1697038676"/>
                    </a:ext>
                  </a:extLst>
                </a:gridCol>
              </a:tblGrid>
              <a:tr h="221891">
                <a:tc>
                  <a:txBody>
                    <a:bodyPr/>
                    <a:lstStyle/>
                    <a:p>
                      <a:pPr algn="r" fontAlgn="ct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a:effectLst/>
                        </a:rPr>
                        <a:t>date</a:t>
                      </a: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totalR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beerR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beerU</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sojuR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sojuU</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49635945"/>
                  </a:ext>
                </a:extLst>
              </a:tr>
              <a:tr h="265508">
                <a:tc>
                  <a:txBody>
                    <a:bodyPr/>
                    <a:lstStyle/>
                    <a:p>
                      <a:pPr algn="r" fontAlgn="ctr"/>
                      <a:r>
                        <a:rPr lang="en-US" sz="1000" b="1" dirty="0">
                          <a:effectLst/>
                        </a:rPr>
                        <a:t>Bar 1</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2017-07-14</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1129000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194500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29</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31500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dirty="0">
                          <a:effectLst/>
                        </a:rPr>
                        <a:t>5</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 xmlns:a16="http://schemas.microsoft.com/office/drawing/2014/main" val="2625689928"/>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2017-07-15</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938000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146500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dirty="0">
                          <a:effectLst/>
                        </a:rPr>
                        <a:t>29</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22500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4</a:t>
                      </a:r>
                    </a:p>
                  </a:txBody>
                  <a:tcPr marL="13307" marR="13307" marT="6653" marB="6653" anchor="ctr">
                    <a:lnL>
                      <a:noFill/>
                    </a:lnL>
                    <a:lnR>
                      <a:noFill/>
                    </a:lnR>
                    <a:lnT>
                      <a:noFill/>
                    </a:lnT>
                    <a:lnB>
                      <a:noFill/>
                    </a:lnB>
                    <a:solidFill>
                      <a:srgbClr val="F5F5F5"/>
                    </a:solidFill>
                  </a:tcPr>
                </a:tc>
                <a:extLst>
                  <a:ext uri="{0D108BD9-81ED-4DB2-BD59-A6C34878D82A}">
                    <a16:rowId xmlns="" xmlns:a16="http://schemas.microsoft.com/office/drawing/2014/main" val="3418118892"/>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2017-07-16</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225900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62500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11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10000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a:t>
                      </a:r>
                    </a:p>
                  </a:txBody>
                  <a:tcPr marL="13307" marR="13307" marT="6653" marB="6653" anchor="ctr">
                    <a:lnL>
                      <a:noFill/>
                    </a:lnL>
                    <a:lnR>
                      <a:noFill/>
                    </a:lnR>
                    <a:lnT>
                      <a:noFill/>
                    </a:lnT>
                    <a:lnB>
                      <a:noFill/>
                    </a:lnB>
                    <a:solidFill>
                      <a:srgbClr val="FFFFFF"/>
                    </a:solidFill>
                  </a:tcPr>
                </a:tc>
                <a:extLst>
                  <a:ext uri="{0D108BD9-81ED-4DB2-BD59-A6C34878D82A}">
                    <a16:rowId xmlns="" xmlns:a16="http://schemas.microsoft.com/office/drawing/2014/main" val="532259286"/>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2017-07-17</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182300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25000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3</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0</a:t>
                      </a:r>
                    </a:p>
                  </a:txBody>
                  <a:tcPr marL="13307" marR="13307" marT="6653" marB="6653" anchor="ctr">
                    <a:lnL>
                      <a:noFill/>
                    </a:lnL>
                    <a:lnR>
                      <a:noFill/>
                    </a:lnR>
                    <a:lnT>
                      <a:noFill/>
                    </a:lnT>
                    <a:lnB>
                      <a:noFill/>
                    </a:lnB>
                    <a:solidFill>
                      <a:srgbClr val="F5F5F5"/>
                    </a:solidFill>
                  </a:tcPr>
                </a:tc>
                <a:extLst>
                  <a:ext uri="{0D108BD9-81ED-4DB2-BD59-A6C34878D82A}">
                    <a16:rowId xmlns="" xmlns:a16="http://schemas.microsoft.com/office/drawing/2014/main" val="2980749142"/>
                  </a:ext>
                </a:extLst>
              </a:tr>
              <a:tr h="175122">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2017-07-18</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664800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153000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34</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18000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2</a:t>
                      </a:r>
                    </a:p>
                  </a:txBody>
                  <a:tcPr marL="13307" marR="13307" marT="6653" marB="6653" anchor="ctr">
                    <a:lnL>
                      <a:noFill/>
                    </a:lnL>
                    <a:lnR>
                      <a:noFill/>
                    </a:lnR>
                    <a:lnT>
                      <a:noFill/>
                    </a:lnT>
                    <a:lnB>
                      <a:noFill/>
                    </a:lnB>
                    <a:solidFill>
                      <a:srgbClr val="FFFFFF"/>
                    </a:solidFill>
                  </a:tcPr>
                </a:tc>
                <a:extLst>
                  <a:ext uri="{0D108BD9-81ED-4DB2-BD59-A6C34878D82A}">
                    <a16:rowId xmlns="" xmlns:a16="http://schemas.microsoft.com/office/drawing/2014/main" val="3905164173"/>
                  </a:ext>
                </a:extLst>
              </a:tr>
            </a:tbl>
          </a:graphicData>
        </a:graphic>
      </p:graphicFrame>
      <p:sp>
        <p:nvSpPr>
          <p:cNvPr id="20" name="사각형: 둥근 모서리 19">
            <a:extLst>
              <a:ext uri="{FF2B5EF4-FFF2-40B4-BE49-F238E27FC236}">
                <a16:creationId xmlns="" xmlns:a16="http://schemas.microsoft.com/office/drawing/2014/main" id="{027A0D44-6435-480E-BAF9-24602FC53310}"/>
              </a:ext>
            </a:extLst>
          </p:cNvPr>
          <p:cNvSpPr/>
          <p:nvPr/>
        </p:nvSpPr>
        <p:spPr>
          <a:xfrm>
            <a:off x="10233536" y="4848224"/>
            <a:ext cx="1143000" cy="304801"/>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 xmlns:a16="http://schemas.microsoft.com/office/drawing/2014/main" id="{532190D7-80CE-4851-B394-ADE812C32AF9}"/>
              </a:ext>
            </a:extLst>
          </p:cNvPr>
          <p:cNvSpPr txBox="1"/>
          <p:nvPr/>
        </p:nvSpPr>
        <p:spPr>
          <a:xfrm>
            <a:off x="9997053" y="5371926"/>
            <a:ext cx="1542410" cy="246221"/>
          </a:xfrm>
          <a:prstGeom prst="rect">
            <a:avLst/>
          </a:prstGeom>
          <a:noFill/>
        </p:spPr>
        <p:txBody>
          <a:bodyPr wrap="none" rtlCol="0">
            <a:spAutoFit/>
          </a:bodyPr>
          <a:lstStyle/>
          <a:p>
            <a:r>
              <a:rPr lang="en-US" altLang="ko-KR" sz="1000" dirty="0"/>
              <a:t>“Bars trying to sell Soju”</a:t>
            </a:r>
            <a:endParaRPr lang="ko-KR" altLang="en-US" sz="1000" dirty="0"/>
          </a:p>
        </p:txBody>
      </p:sp>
      <p:sp>
        <p:nvSpPr>
          <p:cNvPr id="22" name="직사각형 21">
            <a:extLst>
              <a:ext uri="{FF2B5EF4-FFF2-40B4-BE49-F238E27FC236}">
                <a16:creationId xmlns="" xmlns:a16="http://schemas.microsoft.com/office/drawing/2014/main" id="{676061FB-6B3B-4FC3-852D-4148C07A9E9D}"/>
              </a:ext>
            </a:extLst>
          </p:cNvPr>
          <p:cNvSpPr/>
          <p:nvPr/>
        </p:nvSpPr>
        <p:spPr>
          <a:xfrm>
            <a:off x="302813" y="5693274"/>
            <a:ext cx="11586375" cy="90884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There is no need for data that does not explain the relationship between beer and Soju. Such observations must be removed as they will likely </a:t>
            </a:r>
            <a:br>
              <a:rPr lang="en-US" altLang="ko-KR" sz="1400" dirty="0">
                <a:solidFill>
                  <a:schemeClr val="tx1"/>
                </a:solidFill>
              </a:rPr>
            </a:br>
            <a:r>
              <a:rPr lang="en-US" altLang="ko-KR" sz="1400" dirty="0">
                <a:solidFill>
                  <a:schemeClr val="tx1"/>
                </a:solidFill>
              </a:rPr>
              <a:t>	to tell different story.</a:t>
            </a:r>
          </a:p>
          <a:p>
            <a:pPr>
              <a:tabLst>
                <a:tab pos="266700" algn="l"/>
                <a:tab pos="1076325" algn="l"/>
              </a:tabLst>
            </a:pPr>
            <a:r>
              <a:rPr lang="en-US" altLang="ko-KR" sz="1400" dirty="0">
                <a:solidFill>
                  <a:schemeClr val="tx1"/>
                </a:solidFill>
              </a:rPr>
              <a:t>□	The kind of data to be omitted can be defined as “the data from bars with zero sales of soju throughout the entire observation period.”</a:t>
            </a:r>
          </a:p>
        </p:txBody>
      </p:sp>
    </p:spTree>
    <p:extLst>
      <p:ext uri="{BB962C8B-B14F-4D97-AF65-F5344CB8AC3E}">
        <p14:creationId xmlns="" xmlns:p14="http://schemas.microsoft.com/office/powerpoint/2010/main" val="172306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12236042" cy="646331"/>
          </a:xfrm>
          <a:prstGeom prst="rect">
            <a:avLst/>
          </a:prstGeom>
          <a:noFill/>
        </p:spPr>
        <p:txBody>
          <a:bodyPr wrap="none" rtlCol="0">
            <a:spAutoFit/>
          </a:bodyPr>
          <a:lstStyle/>
          <a:p>
            <a:r>
              <a:rPr lang="en-US" altLang="ko-KR" dirty="0"/>
              <a:t>There are values impossible to explain. The values may indicate right record, but cannot be explained from the dataset</a:t>
            </a:r>
            <a:br>
              <a:rPr lang="en-US" altLang="ko-KR" dirty="0"/>
            </a:br>
            <a:r>
              <a:rPr lang="en-US" altLang="ko-KR" dirty="0"/>
              <a:t>and mislead without new features to explain. (i.e. beer selling at over $40/unit when the average is under $5 )</a:t>
            </a:r>
          </a:p>
        </p:txBody>
      </p:sp>
      <p:graphicFrame>
        <p:nvGraphicFramePr>
          <p:cNvPr id="3" name="표 2">
            <a:extLst>
              <a:ext uri="{FF2B5EF4-FFF2-40B4-BE49-F238E27FC236}">
                <a16:creationId xmlns="" xmlns:a16="http://schemas.microsoft.com/office/drawing/2014/main" id="{262F4E19-1D40-40D2-AF86-7282334E73E9}"/>
              </a:ext>
            </a:extLst>
          </p:cNvPr>
          <p:cNvGraphicFramePr>
            <a:graphicFrameLocks noGrp="1"/>
          </p:cNvGraphicFramePr>
          <p:nvPr>
            <p:extLst>
              <p:ext uri="{D42A27DB-BD31-4B8C-83A1-F6EECF244321}">
                <p14:modId xmlns="" xmlns:p14="http://schemas.microsoft.com/office/powerpoint/2010/main" val="3455218970"/>
              </p:ext>
            </p:extLst>
          </p:nvPr>
        </p:nvGraphicFramePr>
        <p:xfrm>
          <a:off x="872244" y="2600325"/>
          <a:ext cx="4218522" cy="2359515"/>
        </p:xfrm>
        <a:graphic>
          <a:graphicData uri="http://schemas.openxmlformats.org/drawingml/2006/table">
            <a:tbl>
              <a:tblPr/>
              <a:tblGrid>
                <a:gridCol w="438021">
                  <a:extLst>
                    <a:ext uri="{9D8B030D-6E8A-4147-A177-3AD203B41FA5}">
                      <a16:colId xmlns="" xmlns:a16="http://schemas.microsoft.com/office/drawing/2014/main" val="4053455936"/>
                    </a:ext>
                  </a:extLst>
                </a:gridCol>
                <a:gridCol w="828878">
                  <a:extLst>
                    <a:ext uri="{9D8B030D-6E8A-4147-A177-3AD203B41FA5}">
                      <a16:colId xmlns="" xmlns:a16="http://schemas.microsoft.com/office/drawing/2014/main" val="1690385246"/>
                    </a:ext>
                  </a:extLst>
                </a:gridCol>
                <a:gridCol w="622082">
                  <a:extLst>
                    <a:ext uri="{9D8B030D-6E8A-4147-A177-3AD203B41FA5}">
                      <a16:colId xmlns="" xmlns:a16="http://schemas.microsoft.com/office/drawing/2014/main" val="2093589643"/>
                    </a:ext>
                  </a:extLst>
                </a:gridCol>
                <a:gridCol w="476218">
                  <a:extLst>
                    <a:ext uri="{9D8B030D-6E8A-4147-A177-3AD203B41FA5}">
                      <a16:colId xmlns="" xmlns:a16="http://schemas.microsoft.com/office/drawing/2014/main" val="2640325571"/>
                    </a:ext>
                  </a:extLst>
                </a:gridCol>
                <a:gridCol w="592540">
                  <a:extLst>
                    <a:ext uri="{9D8B030D-6E8A-4147-A177-3AD203B41FA5}">
                      <a16:colId xmlns="" xmlns:a16="http://schemas.microsoft.com/office/drawing/2014/main" val="3526522968"/>
                    </a:ext>
                  </a:extLst>
                </a:gridCol>
                <a:gridCol w="596233">
                  <a:extLst>
                    <a:ext uri="{9D8B030D-6E8A-4147-A177-3AD203B41FA5}">
                      <a16:colId xmlns="" xmlns:a16="http://schemas.microsoft.com/office/drawing/2014/main" val="1459828520"/>
                    </a:ext>
                  </a:extLst>
                </a:gridCol>
                <a:gridCol w="664550">
                  <a:extLst>
                    <a:ext uri="{9D8B030D-6E8A-4147-A177-3AD203B41FA5}">
                      <a16:colId xmlns="" xmlns:a16="http://schemas.microsoft.com/office/drawing/2014/main" val="4080593663"/>
                    </a:ext>
                  </a:extLst>
                </a:gridCol>
              </a:tblGrid>
              <a:tr h="317139">
                <a:tc>
                  <a:txBody>
                    <a:bodyPr/>
                    <a:lstStyle/>
                    <a:p>
                      <a:pPr algn="r" fontAlgn="ct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a:effectLst/>
                        </a:rPr>
                        <a:t>date</a:t>
                      </a: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beerR</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beerU</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spiritsR</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spiritsU</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foodR</a:t>
                      </a:r>
                      <a:endParaRPr lang="en-US" sz="1000" b="1" dirty="0">
                        <a:effectLst/>
                      </a:endParaRPr>
                    </a:p>
                  </a:txBody>
                  <a:tcPr marL="19779" marR="19779" marT="9889" marB="9889" anchor="ctr">
                    <a:lnL>
                      <a:noFill/>
                    </a:lnL>
                    <a:lnR>
                      <a:noFill/>
                    </a:lnR>
                    <a:lnT>
                      <a:noFill/>
                    </a:lnT>
                    <a:lnB>
                      <a:noFill/>
                    </a:lnB>
                    <a:solidFill>
                      <a:srgbClr val="FFFFFF"/>
                    </a:solidFill>
                  </a:tcPr>
                </a:tc>
                <a:extLst>
                  <a:ext uri="{0D108BD9-81ED-4DB2-BD59-A6C34878D82A}">
                    <a16:rowId xmlns="" xmlns:a16="http://schemas.microsoft.com/office/drawing/2014/main" val="3950710253"/>
                  </a:ext>
                </a:extLst>
              </a:tr>
              <a:tr h="393252">
                <a:tc>
                  <a:txBody>
                    <a:bodyPr/>
                    <a:lstStyle/>
                    <a:p>
                      <a:pPr algn="r" fontAlgn="ctr"/>
                      <a:r>
                        <a:rPr lang="en-US" sz="1000">
                          <a:effectLst/>
                        </a:rPr>
                        <a:t>Bar 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2017-12-18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-151200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-23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210000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565500</a:t>
                      </a:r>
                    </a:p>
                  </a:txBody>
                  <a:tcPr marL="19779" marR="19779" marT="9889" marB="9889" anchor="ctr">
                    <a:lnL>
                      <a:noFill/>
                    </a:lnL>
                    <a:lnR>
                      <a:noFill/>
                    </a:lnR>
                    <a:lnT>
                      <a:noFill/>
                    </a:lnT>
                    <a:lnB>
                      <a:noFill/>
                    </a:lnB>
                    <a:solidFill>
                      <a:srgbClr val="F5F5F5"/>
                    </a:solidFill>
                  </a:tcPr>
                </a:tc>
                <a:extLst>
                  <a:ext uri="{0D108BD9-81ED-4DB2-BD59-A6C34878D82A}">
                    <a16:rowId xmlns="" xmlns:a16="http://schemas.microsoft.com/office/drawing/2014/main" val="1872347018"/>
                  </a:ext>
                </a:extLst>
              </a:tr>
              <a:tr h="431310">
                <a:tc>
                  <a:txBody>
                    <a:bodyPr/>
                    <a:lstStyle/>
                    <a:p>
                      <a:pPr algn="r" fontAlgn="ctr"/>
                      <a:r>
                        <a:rPr lang="en-US" sz="1000">
                          <a:effectLst/>
                        </a:rPr>
                        <a:t>Bar 47</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2017-09-06</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111000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15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-69000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-11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717700</a:t>
                      </a:r>
                    </a:p>
                  </a:txBody>
                  <a:tcPr marL="19779" marR="19779" marT="9889" marB="9889" anchor="ctr">
                    <a:lnL>
                      <a:noFill/>
                    </a:lnL>
                    <a:lnR>
                      <a:noFill/>
                    </a:lnR>
                    <a:lnT>
                      <a:noFill/>
                    </a:lnT>
                    <a:lnB>
                      <a:noFill/>
                    </a:lnB>
                    <a:solidFill>
                      <a:srgbClr val="FFFFFF"/>
                    </a:solidFill>
                  </a:tcPr>
                </a:tc>
                <a:extLst>
                  <a:ext uri="{0D108BD9-81ED-4DB2-BD59-A6C34878D82A}">
                    <a16:rowId xmlns="" xmlns:a16="http://schemas.microsoft.com/office/drawing/2014/main" val="3469399006"/>
                  </a:ext>
                </a:extLst>
              </a:tr>
              <a:tr h="431310">
                <a:tc>
                  <a:txBody>
                    <a:bodyPr/>
                    <a:lstStyle/>
                    <a:p>
                      <a:pPr algn="r" fontAlgn="ctr"/>
                      <a:r>
                        <a:rPr lang="en-US" sz="1000">
                          <a:effectLst/>
                        </a:rPr>
                        <a:t>Bar 50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2017-11-08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51820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-12</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1991866</a:t>
                      </a:r>
                    </a:p>
                  </a:txBody>
                  <a:tcPr marL="19779" marR="19779" marT="9889" marB="9889" anchor="ctr">
                    <a:lnL>
                      <a:noFill/>
                    </a:lnL>
                    <a:lnR>
                      <a:noFill/>
                    </a:lnR>
                    <a:lnT>
                      <a:noFill/>
                    </a:lnT>
                    <a:lnB>
                      <a:noFill/>
                    </a:lnB>
                    <a:solidFill>
                      <a:srgbClr val="F5F5F5"/>
                    </a:solidFill>
                  </a:tcPr>
                </a:tc>
                <a:extLst>
                  <a:ext uri="{0D108BD9-81ED-4DB2-BD59-A6C34878D82A}">
                    <a16:rowId xmlns="" xmlns:a16="http://schemas.microsoft.com/office/drawing/2014/main" val="1551612516"/>
                  </a:ext>
                </a:extLst>
              </a:tr>
              <a:tr h="469365">
                <a:tc>
                  <a:txBody>
                    <a:bodyPr/>
                    <a:lstStyle/>
                    <a:p>
                      <a:pPr algn="r" fontAlgn="ctr"/>
                      <a:r>
                        <a:rPr lang="en-US" sz="1000">
                          <a:effectLst/>
                        </a:rPr>
                        <a:t>Bar 67</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2017-10-31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-65456</a:t>
                      </a:r>
                    </a:p>
                  </a:txBody>
                  <a:tcPr marL="19779" marR="19779" marT="9889" marB="9889" anchor="ctr">
                    <a:lnL>
                      <a:noFill/>
                    </a:lnL>
                    <a:lnR>
                      <a:noFill/>
                    </a:lnR>
                    <a:lnT>
                      <a:noFill/>
                    </a:lnT>
                    <a:lnB>
                      <a:noFill/>
                    </a:lnB>
                    <a:solidFill>
                      <a:srgbClr val="FFFFFF"/>
                    </a:solidFill>
                  </a:tcPr>
                </a:tc>
                <a:extLst>
                  <a:ext uri="{0D108BD9-81ED-4DB2-BD59-A6C34878D82A}">
                    <a16:rowId xmlns="" xmlns:a16="http://schemas.microsoft.com/office/drawing/2014/main" val="587156975"/>
                  </a:ext>
                </a:extLst>
              </a:tr>
              <a:tr h="317139">
                <a:tc>
                  <a:txBody>
                    <a:bodyPr/>
                    <a:lstStyle/>
                    <a:p>
                      <a:pPr algn="r" fontAlgn="ctr"/>
                      <a:r>
                        <a:rPr lang="en-US" sz="1000" dirty="0">
                          <a:effectLst/>
                        </a:rPr>
                        <a:t>Bar 91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2017-09-25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dirty="0">
                          <a:effectLst/>
                        </a:rPr>
                        <a:t>327700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46</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-38500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dirty="0">
                          <a:effectLst/>
                        </a:rPr>
                        <a:t>389100</a:t>
                      </a:r>
                    </a:p>
                  </a:txBody>
                  <a:tcPr marL="19779" marR="19779" marT="9889" marB="9889" anchor="ctr">
                    <a:lnL>
                      <a:noFill/>
                    </a:lnL>
                    <a:lnR>
                      <a:noFill/>
                    </a:lnR>
                    <a:lnT>
                      <a:noFill/>
                    </a:lnT>
                    <a:lnB>
                      <a:noFill/>
                    </a:lnB>
                    <a:solidFill>
                      <a:srgbClr val="FFFFFF"/>
                    </a:solidFill>
                  </a:tcPr>
                </a:tc>
                <a:extLst>
                  <a:ext uri="{0D108BD9-81ED-4DB2-BD59-A6C34878D82A}">
                    <a16:rowId xmlns="" xmlns:a16="http://schemas.microsoft.com/office/drawing/2014/main" val="2073295806"/>
                  </a:ext>
                </a:extLst>
              </a:tr>
            </a:tbl>
          </a:graphicData>
        </a:graphic>
      </p:graphicFrame>
      <p:grpSp>
        <p:nvGrpSpPr>
          <p:cNvPr id="8" name="그룹 7">
            <a:extLst>
              <a:ext uri="{FF2B5EF4-FFF2-40B4-BE49-F238E27FC236}">
                <a16:creationId xmlns="" xmlns:a16="http://schemas.microsoft.com/office/drawing/2014/main" id="{EF2655FE-2C23-4F4F-8724-D70240BE2159}"/>
              </a:ext>
            </a:extLst>
          </p:cNvPr>
          <p:cNvGrpSpPr/>
          <p:nvPr/>
        </p:nvGrpSpPr>
        <p:grpSpPr>
          <a:xfrm>
            <a:off x="1038225" y="1970603"/>
            <a:ext cx="3905250" cy="439222"/>
            <a:chOff x="1038225" y="1970603"/>
            <a:chExt cx="3905250" cy="439222"/>
          </a:xfrm>
        </p:grpSpPr>
        <p:sp>
          <p:nvSpPr>
            <p:cNvPr id="4" name="TextBox 3">
              <a:extLst>
                <a:ext uri="{FF2B5EF4-FFF2-40B4-BE49-F238E27FC236}">
                  <a16:creationId xmlns="" xmlns:a16="http://schemas.microsoft.com/office/drawing/2014/main" id="{B78FF0B1-0387-45E3-B68C-9EE08DD503CF}"/>
                </a:ext>
              </a:extLst>
            </p:cNvPr>
            <p:cNvSpPr txBox="1"/>
            <p:nvPr/>
          </p:nvSpPr>
          <p:spPr>
            <a:xfrm>
              <a:off x="2076450" y="1970603"/>
              <a:ext cx="1810111" cy="369332"/>
            </a:xfrm>
            <a:prstGeom prst="rect">
              <a:avLst/>
            </a:prstGeom>
            <a:noFill/>
          </p:spPr>
          <p:txBody>
            <a:bodyPr wrap="none" rtlCol="0">
              <a:spAutoFit/>
            </a:bodyPr>
            <a:lstStyle/>
            <a:p>
              <a:r>
                <a:rPr lang="en-US" altLang="ko-KR" dirty="0"/>
                <a:t>Negative values</a:t>
              </a:r>
              <a:endParaRPr lang="ko-KR" altLang="en-US" dirty="0"/>
            </a:p>
          </p:txBody>
        </p:sp>
        <p:cxnSp>
          <p:nvCxnSpPr>
            <p:cNvPr id="7" name="직선 연결선 6">
              <a:extLst>
                <a:ext uri="{FF2B5EF4-FFF2-40B4-BE49-F238E27FC236}">
                  <a16:creationId xmlns="" xmlns:a16="http://schemas.microsoft.com/office/drawing/2014/main" id="{2B62DD5F-5F19-42F1-BE25-A77943F10244}"/>
                </a:ext>
              </a:extLst>
            </p:cNvPr>
            <p:cNvCxnSpPr/>
            <p:nvPr/>
          </p:nvCxnSpPr>
          <p:spPr>
            <a:xfrm>
              <a:off x="1038225" y="2409825"/>
              <a:ext cx="390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 xmlns:a16="http://schemas.microsoft.com/office/drawing/2014/main" id="{6FD16ED7-4C23-4237-872B-CFA228AA41E5}"/>
              </a:ext>
            </a:extLst>
          </p:cNvPr>
          <p:cNvSpPr/>
          <p:nvPr/>
        </p:nvSpPr>
        <p:spPr>
          <a:xfrm>
            <a:off x="890736" y="5150339"/>
            <a:ext cx="4200030" cy="134015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It can have negative sales in real life. (i.e. refund, waste) However, without variables explaining negative sales, it is an impossible value to consider for the analysis. (7 records)</a:t>
            </a:r>
          </a:p>
        </p:txBody>
      </p:sp>
      <p:grpSp>
        <p:nvGrpSpPr>
          <p:cNvPr id="12" name="그룹 11">
            <a:extLst>
              <a:ext uri="{FF2B5EF4-FFF2-40B4-BE49-F238E27FC236}">
                <a16:creationId xmlns="" xmlns:a16="http://schemas.microsoft.com/office/drawing/2014/main" id="{1AF023C8-8731-487D-98B7-9C320CBA689E}"/>
              </a:ext>
            </a:extLst>
          </p:cNvPr>
          <p:cNvGrpSpPr/>
          <p:nvPr/>
        </p:nvGrpSpPr>
        <p:grpSpPr>
          <a:xfrm>
            <a:off x="7263206" y="1970603"/>
            <a:ext cx="3905250" cy="439222"/>
            <a:chOff x="1038225" y="1970603"/>
            <a:chExt cx="3905250" cy="439222"/>
          </a:xfrm>
        </p:grpSpPr>
        <p:sp>
          <p:nvSpPr>
            <p:cNvPr id="13" name="TextBox 12">
              <a:extLst>
                <a:ext uri="{FF2B5EF4-FFF2-40B4-BE49-F238E27FC236}">
                  <a16:creationId xmlns="" xmlns:a16="http://schemas.microsoft.com/office/drawing/2014/main" id="{5AD572A1-542D-422E-B070-FED63D547C86}"/>
                </a:ext>
              </a:extLst>
            </p:cNvPr>
            <p:cNvSpPr txBox="1"/>
            <p:nvPr/>
          </p:nvSpPr>
          <p:spPr>
            <a:xfrm>
              <a:off x="2505075" y="1970603"/>
              <a:ext cx="976549" cy="369332"/>
            </a:xfrm>
            <a:prstGeom prst="rect">
              <a:avLst/>
            </a:prstGeom>
            <a:noFill/>
          </p:spPr>
          <p:txBody>
            <a:bodyPr wrap="none" rtlCol="0">
              <a:spAutoFit/>
            </a:bodyPr>
            <a:lstStyle/>
            <a:p>
              <a:r>
                <a:rPr lang="en-US" altLang="ko-KR" dirty="0"/>
                <a:t>Outliers</a:t>
              </a:r>
              <a:endParaRPr lang="ko-KR" altLang="en-US" dirty="0"/>
            </a:p>
          </p:txBody>
        </p:sp>
        <p:cxnSp>
          <p:nvCxnSpPr>
            <p:cNvPr id="14" name="직선 연결선 13">
              <a:extLst>
                <a:ext uri="{FF2B5EF4-FFF2-40B4-BE49-F238E27FC236}">
                  <a16:creationId xmlns="" xmlns:a16="http://schemas.microsoft.com/office/drawing/2014/main" id="{9A584101-88F9-4DB1-A1CC-D9A27B2EFE72}"/>
                </a:ext>
              </a:extLst>
            </p:cNvPr>
            <p:cNvCxnSpPr/>
            <p:nvPr/>
          </p:nvCxnSpPr>
          <p:spPr>
            <a:xfrm>
              <a:off x="1038225" y="2409825"/>
              <a:ext cx="390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직사각형 14">
            <a:extLst>
              <a:ext uri="{FF2B5EF4-FFF2-40B4-BE49-F238E27FC236}">
                <a16:creationId xmlns="" xmlns:a16="http://schemas.microsoft.com/office/drawing/2014/main" id="{E9E3D1F0-4B96-4EFD-9213-CF56AB273184}"/>
              </a:ext>
            </a:extLst>
          </p:cNvPr>
          <p:cNvSpPr/>
          <p:nvPr/>
        </p:nvSpPr>
        <p:spPr>
          <a:xfrm>
            <a:off x="6915739" y="5150339"/>
            <a:ext cx="4695236" cy="134015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There are values way outside normal boundary. In order to detect anomalies, 1) I generated ratio-base derivatives (price), which follows normal distribution, 2) observations with price exceeding 99.7% confidence interval (3 std) are considered as outliers. (593 records)</a:t>
            </a:r>
          </a:p>
        </p:txBody>
      </p:sp>
      <p:pic>
        <p:nvPicPr>
          <p:cNvPr id="17" name="그림 16">
            <a:extLst>
              <a:ext uri="{FF2B5EF4-FFF2-40B4-BE49-F238E27FC236}">
                <a16:creationId xmlns="" xmlns:a16="http://schemas.microsoft.com/office/drawing/2014/main" id="{062DEA51-3B9D-4C0C-B75B-C51DF71AAAB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768887" y="2600325"/>
            <a:ext cx="4875198" cy="2394208"/>
          </a:xfrm>
          <a:prstGeom prst="rect">
            <a:avLst/>
          </a:prstGeom>
        </p:spPr>
      </p:pic>
      <p:sp>
        <p:nvSpPr>
          <p:cNvPr id="18" name="사각형: 둥근 모서리 17">
            <a:extLst>
              <a:ext uri="{FF2B5EF4-FFF2-40B4-BE49-F238E27FC236}">
                <a16:creationId xmlns="" xmlns:a16="http://schemas.microsoft.com/office/drawing/2014/main" id="{511676D0-96DF-425F-9A7E-FC2D550FCB14}"/>
              </a:ext>
            </a:extLst>
          </p:cNvPr>
          <p:cNvSpPr/>
          <p:nvPr/>
        </p:nvSpPr>
        <p:spPr>
          <a:xfrm>
            <a:off x="9210675" y="2600325"/>
            <a:ext cx="209550" cy="2076444"/>
          </a:xfrm>
          <a:prstGeom prst="round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 xmlns:p14="http://schemas.microsoft.com/office/powerpoint/2010/main" val="412460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11843307" cy="646331"/>
          </a:xfrm>
          <a:prstGeom prst="rect">
            <a:avLst/>
          </a:prstGeom>
          <a:noFill/>
        </p:spPr>
        <p:txBody>
          <a:bodyPr wrap="none" rtlCol="0">
            <a:spAutoFit/>
          </a:bodyPr>
          <a:lstStyle/>
          <a:p>
            <a:r>
              <a:rPr lang="en-US" altLang="ko-KR" dirty="0" smtClean="0"/>
              <a:t>As there seems to be </a:t>
            </a:r>
            <a:r>
              <a:rPr lang="en-US" altLang="ko-KR" dirty="0" err="1" smtClean="0"/>
              <a:t>multicollinearity</a:t>
            </a:r>
            <a:r>
              <a:rPr lang="en-US" altLang="ko-KR" dirty="0" smtClean="0"/>
              <a:t> among variables, a careful selection of variables is needed to study the true </a:t>
            </a:r>
            <a:br>
              <a:rPr lang="en-US" altLang="ko-KR" dirty="0" smtClean="0"/>
            </a:br>
            <a:r>
              <a:rPr lang="en-US" altLang="ko-KR" dirty="0" smtClean="0"/>
              <a:t>effect of variables to beer demand.</a:t>
            </a:r>
            <a:endParaRPr lang="ko-KR" altLang="en-US" dirty="0"/>
          </a:p>
        </p:txBody>
      </p:sp>
      <p:grpSp>
        <p:nvGrpSpPr>
          <p:cNvPr id="14" name="그룹 13"/>
          <p:cNvGrpSpPr/>
          <p:nvPr/>
        </p:nvGrpSpPr>
        <p:grpSpPr>
          <a:xfrm>
            <a:off x="1377540" y="2570480"/>
            <a:ext cx="9436920" cy="400110"/>
            <a:chOff x="1109133" y="2768600"/>
            <a:chExt cx="9436920" cy="400110"/>
          </a:xfrm>
        </p:grpSpPr>
        <p:sp>
          <p:nvSpPr>
            <p:cNvPr id="5" name="TextBox 4"/>
            <p:cNvSpPr txBox="1"/>
            <p:nvPr/>
          </p:nvSpPr>
          <p:spPr>
            <a:xfrm>
              <a:off x="1109133" y="2768600"/>
              <a:ext cx="2457724" cy="400110"/>
            </a:xfrm>
            <a:prstGeom prst="rect">
              <a:avLst/>
            </a:prstGeom>
            <a:noFill/>
          </p:spPr>
          <p:txBody>
            <a:bodyPr wrap="none" rtlCol="0">
              <a:spAutoFit/>
            </a:bodyPr>
            <a:lstStyle/>
            <a:p>
              <a:r>
                <a:rPr lang="en-US" altLang="ko-KR" sz="2000" b="1" i="1" dirty="0" smtClean="0">
                  <a:latin typeface="Georgia" pitchFamily="18" charset="0"/>
                </a:rPr>
                <a:t>Demand for Beer</a:t>
              </a:r>
              <a:endParaRPr lang="ko-KR" altLang="en-US" sz="2000" b="1" i="1" dirty="0">
                <a:latin typeface="Georgia" pitchFamily="18" charset="0"/>
              </a:endParaRPr>
            </a:p>
          </p:txBody>
        </p:sp>
        <p:sp>
          <p:nvSpPr>
            <p:cNvPr id="7" name="TextBox 6"/>
            <p:cNvSpPr txBox="1"/>
            <p:nvPr/>
          </p:nvSpPr>
          <p:spPr>
            <a:xfrm>
              <a:off x="4161691" y="2768600"/>
              <a:ext cx="3692036" cy="400110"/>
            </a:xfrm>
            <a:prstGeom prst="rect">
              <a:avLst/>
            </a:prstGeom>
            <a:noFill/>
          </p:spPr>
          <p:txBody>
            <a:bodyPr wrap="none" rtlCol="0">
              <a:spAutoFit/>
            </a:bodyPr>
            <a:lstStyle/>
            <a:p>
              <a:r>
                <a:rPr lang="en-US" altLang="ko-KR" sz="2000" b="1" i="1" dirty="0" smtClean="0">
                  <a:latin typeface="Georgia" pitchFamily="18" charset="0"/>
                </a:rPr>
                <a:t>Demand for other product</a:t>
              </a:r>
              <a:endParaRPr lang="ko-KR" altLang="en-US" sz="2000" b="1" i="1" dirty="0">
                <a:latin typeface="Georgia" pitchFamily="18" charset="0"/>
              </a:endParaRPr>
            </a:p>
          </p:txBody>
        </p:sp>
        <p:sp>
          <p:nvSpPr>
            <p:cNvPr id="8" name="TextBox 7"/>
            <p:cNvSpPr txBox="1"/>
            <p:nvPr/>
          </p:nvSpPr>
          <p:spPr>
            <a:xfrm>
              <a:off x="8448561" y="2768600"/>
              <a:ext cx="684803" cy="400110"/>
            </a:xfrm>
            <a:prstGeom prst="rect">
              <a:avLst/>
            </a:prstGeom>
            <a:noFill/>
          </p:spPr>
          <p:txBody>
            <a:bodyPr wrap="none" rtlCol="0">
              <a:spAutoFit/>
            </a:bodyPr>
            <a:lstStyle/>
            <a:p>
              <a:r>
                <a:rPr lang="en-US" altLang="ko-KR" sz="2000" b="1" i="1" dirty="0" smtClean="0">
                  <a:latin typeface="Georgia" pitchFamily="18" charset="0"/>
                </a:rPr>
                <a:t>Bar</a:t>
              </a:r>
              <a:endParaRPr lang="ko-KR" altLang="en-US" sz="2000" b="1" i="1" dirty="0">
                <a:latin typeface="Georgia" pitchFamily="18" charset="0"/>
              </a:endParaRPr>
            </a:p>
          </p:txBody>
        </p:sp>
        <p:sp>
          <p:nvSpPr>
            <p:cNvPr id="9" name="TextBox 8"/>
            <p:cNvSpPr txBox="1"/>
            <p:nvPr/>
          </p:nvSpPr>
          <p:spPr>
            <a:xfrm>
              <a:off x="9728200" y="2768600"/>
              <a:ext cx="817853" cy="400110"/>
            </a:xfrm>
            <a:prstGeom prst="rect">
              <a:avLst/>
            </a:prstGeom>
            <a:noFill/>
          </p:spPr>
          <p:txBody>
            <a:bodyPr wrap="none" rtlCol="0">
              <a:spAutoFit/>
            </a:bodyPr>
            <a:lstStyle/>
            <a:p>
              <a:r>
                <a:rPr lang="en-US" altLang="ko-KR" sz="2000" b="1" i="1" dirty="0" smtClean="0">
                  <a:latin typeface="Georgia" pitchFamily="18" charset="0"/>
                </a:rPr>
                <a:t>Date</a:t>
              </a:r>
              <a:endParaRPr lang="ko-KR" altLang="en-US" sz="2000" b="1" i="1" dirty="0">
                <a:latin typeface="Georgia" pitchFamily="18" charset="0"/>
              </a:endParaRPr>
            </a:p>
          </p:txBody>
        </p:sp>
        <p:sp>
          <p:nvSpPr>
            <p:cNvPr id="10" name="TextBox 9"/>
            <p:cNvSpPr txBox="1"/>
            <p:nvPr/>
          </p:nvSpPr>
          <p:spPr>
            <a:xfrm>
              <a:off x="3681371" y="2768600"/>
              <a:ext cx="365806" cy="400110"/>
            </a:xfrm>
            <a:prstGeom prst="rect">
              <a:avLst/>
            </a:prstGeom>
            <a:noFill/>
          </p:spPr>
          <p:txBody>
            <a:bodyPr wrap="none" rtlCol="0">
              <a:spAutoFit/>
            </a:bodyPr>
            <a:lstStyle/>
            <a:p>
              <a:r>
                <a:rPr lang="en-US" altLang="ko-KR" sz="2000" b="1" i="1" dirty="0" smtClean="0">
                  <a:latin typeface="Georgia" pitchFamily="18" charset="0"/>
                </a:rPr>
                <a:t>=</a:t>
              </a:r>
              <a:endParaRPr lang="ko-KR" altLang="en-US" sz="2000" b="1" i="1" dirty="0">
                <a:latin typeface="Georgia" pitchFamily="18" charset="0"/>
              </a:endParaRPr>
            </a:p>
          </p:txBody>
        </p:sp>
        <p:sp>
          <p:nvSpPr>
            <p:cNvPr id="11" name="TextBox 10"/>
            <p:cNvSpPr txBox="1"/>
            <p:nvPr/>
          </p:nvSpPr>
          <p:spPr>
            <a:xfrm>
              <a:off x="7968241" y="2768600"/>
              <a:ext cx="365806" cy="400110"/>
            </a:xfrm>
            <a:prstGeom prst="rect">
              <a:avLst/>
            </a:prstGeom>
            <a:noFill/>
          </p:spPr>
          <p:txBody>
            <a:bodyPr wrap="none" rtlCol="0">
              <a:spAutoFit/>
            </a:bodyPr>
            <a:lstStyle/>
            <a:p>
              <a:r>
                <a:rPr lang="en-US" altLang="ko-KR" sz="2000" b="1" i="1" dirty="0" smtClean="0">
                  <a:latin typeface="Georgia" pitchFamily="18" charset="0"/>
                </a:rPr>
                <a:t>+</a:t>
              </a:r>
              <a:endParaRPr lang="ko-KR" altLang="en-US" sz="2000" b="1" i="1" dirty="0">
                <a:latin typeface="Georgia" pitchFamily="18" charset="0"/>
              </a:endParaRPr>
            </a:p>
          </p:txBody>
        </p:sp>
        <p:sp>
          <p:nvSpPr>
            <p:cNvPr id="12" name="TextBox 11"/>
            <p:cNvSpPr txBox="1"/>
            <p:nvPr/>
          </p:nvSpPr>
          <p:spPr>
            <a:xfrm>
              <a:off x="9247878" y="2768600"/>
              <a:ext cx="365806" cy="400110"/>
            </a:xfrm>
            <a:prstGeom prst="rect">
              <a:avLst/>
            </a:prstGeom>
            <a:noFill/>
          </p:spPr>
          <p:txBody>
            <a:bodyPr wrap="none" rtlCol="0">
              <a:spAutoFit/>
            </a:bodyPr>
            <a:lstStyle/>
            <a:p>
              <a:r>
                <a:rPr lang="en-US" altLang="ko-KR" sz="2000" b="1" i="1" dirty="0" smtClean="0">
                  <a:latin typeface="Georgia" pitchFamily="18" charset="0"/>
                </a:rPr>
                <a:t>+</a:t>
              </a:r>
              <a:endParaRPr lang="ko-KR" altLang="en-US" sz="2000" b="1" i="1" dirty="0">
                <a:latin typeface="Georgia" pitchFamily="18" charset="0"/>
              </a:endParaRPr>
            </a:p>
          </p:txBody>
        </p:sp>
      </p:grpSp>
      <p:graphicFrame>
        <p:nvGraphicFramePr>
          <p:cNvPr id="15" name="표 14"/>
          <p:cNvGraphicFramePr>
            <a:graphicFrameLocks noGrp="1"/>
          </p:cNvGraphicFramePr>
          <p:nvPr/>
        </p:nvGraphicFramePr>
        <p:xfrm>
          <a:off x="2065867" y="3400212"/>
          <a:ext cx="914718" cy="274320"/>
        </p:xfrm>
        <a:graphic>
          <a:graphicData uri="http://schemas.openxmlformats.org/drawingml/2006/table">
            <a:tbl>
              <a:tblPr firstRow="1" bandRow="1">
                <a:tableStyleId>{2D5ABB26-0587-4C30-8999-92F81FD0307C}</a:tableStyleId>
              </a:tblPr>
              <a:tblGrid>
                <a:gridCol w="914718"/>
              </a:tblGrid>
              <a:tr h="194735">
                <a:tc>
                  <a:txBody>
                    <a:bodyPr/>
                    <a:lstStyle/>
                    <a:p>
                      <a:pPr algn="ctr" latinLnBrk="1"/>
                      <a:r>
                        <a:rPr lang="en-US" altLang="ko-KR" sz="1200" b="1" dirty="0" smtClean="0"/>
                        <a:t>Beer</a:t>
                      </a:r>
                      <a:r>
                        <a:rPr lang="en-US" altLang="ko-KR" sz="1200" b="1" baseline="0" dirty="0" smtClean="0"/>
                        <a:t> Units</a:t>
                      </a:r>
                      <a:endParaRPr lang="ko-KR" altLang="en-US" sz="1200" b="1" dirty="0"/>
                    </a:p>
                  </a:txBody>
                  <a:tcPr/>
                </a:tc>
              </a:tr>
            </a:tbl>
          </a:graphicData>
        </a:graphic>
      </p:graphicFrame>
      <p:graphicFrame>
        <p:nvGraphicFramePr>
          <p:cNvPr id="16" name="표 15"/>
          <p:cNvGraphicFramePr>
            <a:graphicFrameLocks noGrp="1"/>
          </p:cNvGraphicFramePr>
          <p:nvPr/>
        </p:nvGraphicFramePr>
        <p:xfrm>
          <a:off x="5224252" y="3400212"/>
          <a:ext cx="2167148" cy="1097280"/>
        </p:xfrm>
        <a:graphic>
          <a:graphicData uri="http://schemas.openxmlformats.org/drawingml/2006/table">
            <a:tbl>
              <a:tblPr firstRow="1" bandRow="1">
                <a:tableStyleId>{2D5ABB26-0587-4C30-8999-92F81FD0307C}</a:tableStyleId>
              </a:tblPr>
              <a:tblGrid>
                <a:gridCol w="2167148"/>
              </a:tblGrid>
              <a:tr h="194735">
                <a:tc>
                  <a:txBody>
                    <a:bodyPr/>
                    <a:lstStyle/>
                    <a:p>
                      <a:pPr algn="ctr" latinLnBrk="1"/>
                      <a:r>
                        <a:rPr lang="en-US" altLang="ko-KR" sz="1200" b="1" dirty="0" err="1" smtClean="0"/>
                        <a:t>Soju</a:t>
                      </a:r>
                      <a:r>
                        <a:rPr lang="en-US" altLang="ko-KR" sz="1200" b="1" dirty="0" smtClean="0"/>
                        <a:t> Units</a:t>
                      </a:r>
                      <a:endParaRPr lang="ko-KR" altLang="en-US" sz="1200" b="1" dirty="0"/>
                    </a:p>
                  </a:txBody>
                  <a:tcPr/>
                </a:tc>
              </a:tr>
              <a:tr h="194735">
                <a:tc>
                  <a:txBody>
                    <a:bodyPr/>
                    <a:lstStyle/>
                    <a:p>
                      <a:pPr algn="ctr" latinLnBrk="1"/>
                      <a:r>
                        <a:rPr lang="en-US" altLang="ko-KR" sz="1200" dirty="0" smtClean="0"/>
                        <a:t>Spirits Units</a:t>
                      </a:r>
                      <a:endParaRPr lang="ko-KR" altLang="en-US" sz="1200" dirty="0"/>
                    </a:p>
                  </a:txBody>
                  <a:tcPr/>
                </a:tc>
              </a:tr>
              <a:tr h="194735">
                <a:tc>
                  <a:txBody>
                    <a:bodyPr/>
                    <a:lstStyle/>
                    <a:p>
                      <a:pPr algn="ctr" latinLnBrk="1"/>
                      <a:r>
                        <a:rPr lang="en-US" altLang="ko-KR" sz="1200" dirty="0" smtClean="0"/>
                        <a:t>Food Revenue</a:t>
                      </a:r>
                      <a:endParaRPr lang="ko-KR" altLang="en-US" sz="1200" dirty="0"/>
                    </a:p>
                  </a:txBody>
                  <a:tcPr/>
                </a:tc>
              </a:tr>
              <a:tr h="194735">
                <a:tc>
                  <a:txBody>
                    <a:bodyPr/>
                    <a:lstStyle/>
                    <a:p>
                      <a:pPr algn="ctr" latinLnBrk="1"/>
                      <a:r>
                        <a:rPr lang="en-US" altLang="ko-KR" sz="1200" dirty="0" smtClean="0"/>
                        <a:t>Non Alcoholic</a:t>
                      </a:r>
                      <a:r>
                        <a:rPr lang="en-US" altLang="ko-KR" sz="1200" baseline="0" dirty="0" smtClean="0"/>
                        <a:t> Revenue</a:t>
                      </a:r>
                      <a:endParaRPr lang="ko-KR" altLang="en-US" sz="1200" dirty="0"/>
                    </a:p>
                  </a:txBody>
                  <a:tcPr/>
                </a:tc>
              </a:tr>
            </a:tbl>
          </a:graphicData>
        </a:graphic>
      </p:graphicFrame>
      <p:graphicFrame>
        <p:nvGraphicFramePr>
          <p:cNvPr id="17" name="표 16"/>
          <p:cNvGraphicFramePr>
            <a:graphicFrameLocks noGrp="1"/>
          </p:cNvGraphicFramePr>
          <p:nvPr/>
        </p:nvGraphicFramePr>
        <p:xfrm>
          <a:off x="8531332" y="3400212"/>
          <a:ext cx="1100348" cy="1341120"/>
        </p:xfrm>
        <a:graphic>
          <a:graphicData uri="http://schemas.openxmlformats.org/drawingml/2006/table">
            <a:tbl>
              <a:tblPr firstRow="1" bandRow="1">
                <a:tableStyleId>{2D5ABB26-0587-4C30-8999-92F81FD0307C}</a:tableStyleId>
              </a:tblPr>
              <a:tblGrid>
                <a:gridCol w="1100348"/>
              </a:tblGrid>
              <a:tr h="194735">
                <a:tc>
                  <a:txBody>
                    <a:bodyPr/>
                    <a:lstStyle/>
                    <a:p>
                      <a:pPr algn="ctr" latinLnBrk="1"/>
                      <a:r>
                        <a:rPr lang="en-US" altLang="ko-KR" sz="1200" dirty="0" smtClean="0"/>
                        <a:t>Bar 1</a:t>
                      </a:r>
                      <a:endParaRPr lang="ko-KR" altLang="en-US" sz="1200" dirty="0"/>
                    </a:p>
                  </a:txBody>
                  <a:tcPr/>
                </a:tc>
              </a:tr>
              <a:tr h="194735">
                <a:tc>
                  <a:txBody>
                    <a:bodyPr/>
                    <a:lstStyle/>
                    <a:p>
                      <a:pPr algn="ctr" latinLnBrk="1"/>
                      <a:r>
                        <a:rPr lang="en-US" altLang="ko-KR" sz="1200" dirty="0" smtClean="0"/>
                        <a:t>…</a:t>
                      </a:r>
                      <a:endParaRPr lang="ko-KR" altLang="en-US" sz="1200" dirty="0"/>
                    </a:p>
                  </a:txBody>
                  <a:tcPr/>
                </a:tc>
              </a:tr>
              <a:tr h="194735">
                <a:tc>
                  <a:txBody>
                    <a:bodyPr/>
                    <a:lstStyle/>
                    <a:p>
                      <a:pPr algn="ctr" latinLnBrk="1"/>
                      <a:r>
                        <a:rPr lang="en-US" altLang="ko-KR" sz="1200" dirty="0" smtClean="0"/>
                        <a:t>…</a:t>
                      </a:r>
                      <a:endParaRPr lang="ko-KR" altLang="en-US" sz="1200" dirty="0"/>
                    </a:p>
                  </a:txBody>
                  <a:tcPr/>
                </a:tc>
              </a:tr>
              <a:tr h="194735">
                <a:tc>
                  <a:txBody>
                    <a:bodyPr/>
                    <a:lstStyle/>
                    <a:p>
                      <a:pPr algn="ctr" latinLnBrk="1"/>
                      <a:r>
                        <a:rPr lang="en-US" altLang="ko-KR" sz="1200" dirty="0" smtClean="0"/>
                        <a:t>Bar 147</a:t>
                      </a:r>
                      <a:endParaRPr lang="ko-KR" altLang="en-US" sz="1200" dirty="0"/>
                    </a:p>
                  </a:txBody>
                  <a:tcPr/>
                </a:tc>
              </a:tr>
              <a:tr h="194735">
                <a:tc>
                  <a:txBody>
                    <a:bodyPr/>
                    <a:lstStyle/>
                    <a:p>
                      <a:pPr algn="ctr" latinLnBrk="1"/>
                      <a:r>
                        <a:rPr lang="en-US" altLang="ko-KR" sz="1000" dirty="0" smtClean="0"/>
                        <a:t>(in dummy)</a:t>
                      </a:r>
                      <a:endParaRPr lang="ko-KR" altLang="en-US" sz="1000" dirty="0"/>
                    </a:p>
                  </a:txBody>
                  <a:tcPr/>
                </a:tc>
              </a:tr>
            </a:tbl>
          </a:graphicData>
        </a:graphic>
      </p:graphicFrame>
      <p:graphicFrame>
        <p:nvGraphicFramePr>
          <p:cNvPr id="18" name="표 17"/>
          <p:cNvGraphicFramePr>
            <a:graphicFrameLocks noGrp="1"/>
          </p:cNvGraphicFramePr>
          <p:nvPr/>
        </p:nvGraphicFramePr>
        <p:xfrm>
          <a:off x="9902932" y="3400212"/>
          <a:ext cx="1100348" cy="792480"/>
        </p:xfrm>
        <a:graphic>
          <a:graphicData uri="http://schemas.openxmlformats.org/drawingml/2006/table">
            <a:tbl>
              <a:tblPr firstRow="1" bandRow="1">
                <a:tableStyleId>{2D5ABB26-0587-4C30-8999-92F81FD0307C}</a:tableStyleId>
              </a:tblPr>
              <a:tblGrid>
                <a:gridCol w="1100348"/>
              </a:tblGrid>
              <a:tr h="194735">
                <a:tc>
                  <a:txBody>
                    <a:bodyPr/>
                    <a:lstStyle/>
                    <a:p>
                      <a:pPr algn="ctr" latinLnBrk="1"/>
                      <a:r>
                        <a:rPr lang="en-US" altLang="ko-KR" sz="1200" dirty="0" smtClean="0"/>
                        <a:t>Month</a:t>
                      </a:r>
                      <a:endParaRPr lang="ko-KR" altLang="en-US" sz="1200" dirty="0"/>
                    </a:p>
                  </a:txBody>
                  <a:tcPr/>
                </a:tc>
              </a:tr>
              <a:tr h="194735">
                <a:tc>
                  <a:txBody>
                    <a:bodyPr/>
                    <a:lstStyle/>
                    <a:p>
                      <a:pPr algn="ctr" latinLnBrk="1"/>
                      <a:r>
                        <a:rPr lang="en-US" altLang="ko-KR" sz="1200" dirty="0" smtClean="0"/>
                        <a:t>Day</a:t>
                      </a:r>
                      <a:endParaRPr lang="ko-KR" altLang="en-US" sz="1200" dirty="0"/>
                    </a:p>
                  </a:txBody>
                  <a:tcPr/>
                </a:tc>
              </a:tr>
              <a:tr h="194735">
                <a:tc>
                  <a:txBody>
                    <a:bodyPr/>
                    <a:lstStyle/>
                    <a:p>
                      <a:pPr algn="ctr" latinLnBrk="1"/>
                      <a:r>
                        <a:rPr lang="en-US" altLang="ko-KR" sz="1000" dirty="0" smtClean="0"/>
                        <a:t>(in dummies)</a:t>
                      </a:r>
                      <a:endParaRPr lang="ko-KR" altLang="en-US" sz="1000" dirty="0"/>
                    </a:p>
                  </a:txBody>
                  <a:tcPr/>
                </a:tc>
              </a:tr>
            </a:tbl>
          </a:graphicData>
        </a:graphic>
      </p:graphicFrame>
      <p:sp>
        <p:nvSpPr>
          <p:cNvPr id="19" name="직사각형 18">
            <a:extLst>
              <a:ext uri="{FF2B5EF4-FFF2-40B4-BE49-F238E27FC236}">
                <a16:creationId xmlns="" xmlns:a16="http://schemas.microsoft.com/office/drawing/2014/main" id="{676061FB-6B3B-4FC3-852D-4148C07A9E9D}"/>
              </a:ext>
            </a:extLst>
          </p:cNvPr>
          <p:cNvSpPr/>
          <p:nvPr/>
        </p:nvSpPr>
        <p:spPr>
          <a:xfrm>
            <a:off x="302813" y="5232400"/>
            <a:ext cx="11586375" cy="13697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smtClean="0">
                <a:solidFill>
                  <a:schemeClr val="tx1"/>
                </a:solidFill>
              </a:rPr>
              <a:t>□	There are</a:t>
            </a:r>
            <a:r>
              <a:rPr lang="ko-KR" altLang="en-US" sz="1400" dirty="0" smtClean="0">
                <a:solidFill>
                  <a:schemeClr val="tx1"/>
                </a:solidFill>
              </a:rPr>
              <a:t> </a:t>
            </a:r>
            <a:r>
              <a:rPr lang="en-US" altLang="ko-KR" sz="1400" dirty="0" smtClean="0">
                <a:solidFill>
                  <a:schemeClr val="tx1"/>
                </a:solidFill>
              </a:rPr>
              <a:t>three types of variables/features explaining demand for beer given dataset; units, volume, revenue explains Demands, </a:t>
            </a:r>
            <a:br>
              <a:rPr lang="en-US" altLang="ko-KR" sz="1400" dirty="0" smtClean="0">
                <a:solidFill>
                  <a:schemeClr val="tx1"/>
                </a:solidFill>
              </a:rPr>
            </a:br>
            <a:r>
              <a:rPr lang="en-US" altLang="ko-KR" sz="1400" dirty="0" smtClean="0">
                <a:solidFill>
                  <a:schemeClr val="tx1"/>
                </a:solidFill>
              </a:rPr>
              <a:t>	bar ID explains physical environment which customers are  exposed to, and dates which explains the moment of drinking experience.</a:t>
            </a:r>
          </a:p>
          <a:p>
            <a:pPr>
              <a:tabLst>
                <a:tab pos="266700" algn="l"/>
                <a:tab pos="1076325" algn="l"/>
              </a:tabLst>
            </a:pPr>
            <a:r>
              <a:rPr lang="en-US" altLang="ko-KR" sz="1400" dirty="0" smtClean="0">
                <a:solidFill>
                  <a:schemeClr val="tx1"/>
                </a:solidFill>
              </a:rPr>
              <a:t>□	Demand related variables are highly correlated and need to carefully choose set in order to avoid duplication of effect. (</a:t>
            </a:r>
            <a:r>
              <a:rPr lang="en-US" altLang="ko-KR" sz="1400" dirty="0" err="1" smtClean="0">
                <a:solidFill>
                  <a:schemeClr val="tx1"/>
                </a:solidFill>
              </a:rPr>
              <a:t>multicollinearity</a:t>
            </a:r>
            <a:r>
              <a:rPr lang="en-US" altLang="ko-KR" sz="1400" dirty="0" smtClean="0">
                <a:solidFill>
                  <a:schemeClr val="tx1"/>
                </a:solidFill>
              </a:rPr>
              <a:t>)</a:t>
            </a:r>
          </a:p>
          <a:p>
            <a:pPr>
              <a:tabLst>
                <a:tab pos="266700" algn="l"/>
                <a:tab pos="1076325" algn="l"/>
              </a:tabLst>
            </a:pPr>
            <a:r>
              <a:rPr lang="en-US" altLang="ko-KR" sz="1400" dirty="0" smtClean="0">
                <a:solidFill>
                  <a:schemeClr val="tx1"/>
                </a:solidFill>
              </a:rPr>
              <a:t>□	</a:t>
            </a:r>
            <a:r>
              <a:rPr lang="en-US" altLang="ko-KR" sz="1400" dirty="0" smtClean="0">
                <a:solidFill>
                  <a:schemeClr val="tx1"/>
                </a:solidFill>
              </a:rPr>
              <a:t>For this model, demand for beer is to be explained in combination of 1) demand for other products, 2) characteristics of bar, and 3) </a:t>
            </a:r>
            <a:br>
              <a:rPr lang="en-US" altLang="ko-KR" sz="1400" dirty="0" smtClean="0">
                <a:solidFill>
                  <a:schemeClr val="tx1"/>
                </a:solidFill>
              </a:rPr>
            </a:br>
            <a:r>
              <a:rPr lang="en-US" altLang="ko-KR" sz="1400" dirty="0" smtClean="0">
                <a:solidFill>
                  <a:schemeClr val="tx1"/>
                </a:solidFill>
              </a:rPr>
              <a:t>	characteristics of date. What we are interested in particular from the purpose of study is the effect of </a:t>
            </a:r>
            <a:r>
              <a:rPr lang="en-US" altLang="ko-KR" sz="1400" dirty="0" err="1" smtClean="0">
                <a:solidFill>
                  <a:schemeClr val="tx1"/>
                </a:solidFill>
              </a:rPr>
              <a:t>Soju</a:t>
            </a:r>
            <a:r>
              <a:rPr lang="en-US" altLang="ko-KR" sz="1400" smtClean="0">
                <a:solidFill>
                  <a:schemeClr val="tx1"/>
                </a:solidFill>
              </a:rPr>
              <a:t> to Beer.</a:t>
            </a:r>
            <a:endParaRPr lang="en-US" altLang="ko-KR" sz="1400" dirty="0">
              <a:solidFill>
                <a:schemeClr val="tx1"/>
              </a:solidFill>
            </a:endParaRPr>
          </a:p>
        </p:txBody>
      </p:sp>
    </p:spTree>
    <p:extLst>
      <p:ext uri="{BB962C8B-B14F-4D97-AF65-F5344CB8AC3E}">
        <p14:creationId xmlns="" xmlns:p14="http://schemas.microsoft.com/office/powerpoint/2010/main" val="174085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11933075" cy="646331"/>
          </a:xfrm>
          <a:prstGeom prst="rect">
            <a:avLst/>
          </a:prstGeom>
          <a:noFill/>
        </p:spPr>
        <p:txBody>
          <a:bodyPr wrap="none" rtlCol="0">
            <a:spAutoFit/>
          </a:bodyPr>
          <a:lstStyle/>
          <a:p>
            <a:r>
              <a:rPr lang="en-US" altLang="ko-KR" dirty="0"/>
              <a:t>For the purpose of regression models, I want to avoid right-skewed dataset. Log transform to fit the dataset for the </a:t>
            </a:r>
            <a:r>
              <a:rPr lang="en-US" altLang="ko-KR" dirty="0" smtClean="0"/>
              <a:t/>
            </a:r>
            <a:br>
              <a:rPr lang="en-US" altLang="ko-KR" dirty="0" smtClean="0"/>
            </a:br>
            <a:r>
              <a:rPr lang="en-US" altLang="ko-KR" dirty="0" smtClean="0"/>
              <a:t>appropriate </a:t>
            </a:r>
            <a:r>
              <a:rPr lang="en-US" altLang="ko-KR" dirty="0"/>
              <a:t>model.</a:t>
            </a:r>
            <a:endParaRPr lang="ko-KR" altLang="en-US" dirty="0"/>
          </a:p>
        </p:txBody>
      </p:sp>
    </p:spTree>
    <p:extLst>
      <p:ext uri="{BB962C8B-B14F-4D97-AF65-F5344CB8AC3E}">
        <p14:creationId xmlns="" xmlns:p14="http://schemas.microsoft.com/office/powerpoint/2010/main" val="1740850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1866217" cy="369332"/>
          </a:xfrm>
          <a:prstGeom prst="rect">
            <a:avLst/>
          </a:prstGeom>
          <a:noFill/>
        </p:spPr>
        <p:txBody>
          <a:bodyPr wrap="none" rtlCol="0">
            <a:spAutoFit/>
          </a:bodyPr>
          <a:lstStyle/>
          <a:p>
            <a:r>
              <a:rPr lang="en-US" altLang="ko-KR" dirty="0"/>
              <a:t>Bagging &amp; Ridge</a:t>
            </a:r>
            <a:endParaRPr lang="ko-KR" altLang="en-US" dirty="0"/>
          </a:p>
        </p:txBody>
      </p:sp>
    </p:spTree>
    <p:extLst>
      <p:ext uri="{BB962C8B-B14F-4D97-AF65-F5344CB8AC3E}">
        <p14:creationId xmlns="" xmlns:p14="http://schemas.microsoft.com/office/powerpoint/2010/main" val="316033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1754006" cy="369332"/>
          </a:xfrm>
          <a:prstGeom prst="rect">
            <a:avLst/>
          </a:prstGeom>
          <a:noFill/>
        </p:spPr>
        <p:txBody>
          <a:bodyPr wrap="none" rtlCol="0">
            <a:spAutoFit/>
          </a:bodyPr>
          <a:lstStyle/>
          <a:p>
            <a:r>
              <a:rPr lang="en-US" altLang="ko-KR" dirty="0"/>
              <a:t>Random Forest</a:t>
            </a:r>
            <a:endParaRPr lang="ko-KR" altLang="en-US" dirty="0"/>
          </a:p>
        </p:txBody>
      </p:sp>
    </p:spTree>
    <p:extLst>
      <p:ext uri="{BB962C8B-B14F-4D97-AF65-F5344CB8AC3E}">
        <p14:creationId xmlns="" xmlns:p14="http://schemas.microsoft.com/office/powerpoint/2010/main" val="3981748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Conclusion</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5469767" cy="369332"/>
          </a:xfrm>
          <a:prstGeom prst="rect">
            <a:avLst/>
          </a:prstGeom>
          <a:noFill/>
        </p:spPr>
        <p:txBody>
          <a:bodyPr wrap="none" rtlCol="0">
            <a:spAutoFit/>
          </a:bodyPr>
          <a:lstStyle/>
          <a:p>
            <a:r>
              <a:rPr lang="en-US" altLang="ko-KR" dirty="0"/>
              <a:t>No evidence that they are cannibalizing one another</a:t>
            </a:r>
            <a:endParaRPr lang="ko-KR" altLang="en-US" dirty="0"/>
          </a:p>
        </p:txBody>
      </p:sp>
    </p:spTree>
    <p:extLst>
      <p:ext uri="{BB962C8B-B14F-4D97-AF65-F5344CB8AC3E}">
        <p14:creationId xmlns="" xmlns:p14="http://schemas.microsoft.com/office/powerpoint/2010/main" val="3797750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Limitation</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10766089" cy="369332"/>
          </a:xfrm>
          <a:prstGeom prst="rect">
            <a:avLst/>
          </a:prstGeom>
          <a:noFill/>
        </p:spPr>
        <p:txBody>
          <a:bodyPr wrap="none" rtlCol="0">
            <a:spAutoFit/>
          </a:bodyPr>
          <a:lstStyle/>
          <a:p>
            <a:r>
              <a:rPr lang="en-US" altLang="ko-KR" dirty="0"/>
              <a:t>Too short time period, and little consideration on seasonality. I cannot argue that my conclusion is right!</a:t>
            </a:r>
            <a:endParaRPr lang="ko-KR" altLang="en-US" dirty="0"/>
          </a:p>
        </p:txBody>
      </p:sp>
    </p:spTree>
    <p:extLst>
      <p:ext uri="{BB962C8B-B14F-4D97-AF65-F5344CB8AC3E}">
        <p14:creationId xmlns="" xmlns:p14="http://schemas.microsoft.com/office/powerpoint/2010/main" val="177811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이등변 삼각형 2">
            <a:extLst>
              <a:ext uri="{FF2B5EF4-FFF2-40B4-BE49-F238E27FC236}">
                <a16:creationId xmlns="" xmlns:a16="http://schemas.microsoft.com/office/drawing/2014/main" id="{E6CBC5C7-A07A-479B-9EF0-4FCC56311101}"/>
              </a:ext>
            </a:extLst>
          </p:cNvPr>
          <p:cNvSpPr/>
          <p:nvPr/>
        </p:nvSpPr>
        <p:spPr>
          <a:xfrm>
            <a:off x="1940767" y="1477930"/>
            <a:ext cx="3946849" cy="46839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Project Objectives</a:t>
            </a:r>
          </a:p>
        </p:txBody>
      </p:sp>
      <p:sp>
        <p:nvSpPr>
          <p:cNvPr id="31" name="TextBox 30"/>
          <p:cNvSpPr txBox="1"/>
          <p:nvPr/>
        </p:nvSpPr>
        <p:spPr>
          <a:xfrm>
            <a:off x="6096000" y="103512"/>
            <a:ext cx="6096001" cy="307777"/>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Milestones</a:t>
            </a:r>
            <a:r>
              <a:rPr kumimoji="0" lang="en-US" altLang="ko-KR" sz="1400" b="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     Skill Set     Data Scientist     Strategic Analyst</a:t>
            </a:r>
            <a:endParaRPr kumimoji="0" lang="ko-KR" altLang="en-US" sz="1400" b="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grpSp>
        <p:nvGrpSpPr>
          <p:cNvPr id="5" name="그룹 4">
            <a:extLst>
              <a:ext uri="{FF2B5EF4-FFF2-40B4-BE49-F238E27FC236}">
                <a16:creationId xmlns="" xmlns:a16="http://schemas.microsoft.com/office/drawing/2014/main" id="{BBF5976A-87A5-4049-9C1D-E61680EF99AB}"/>
              </a:ext>
            </a:extLst>
          </p:cNvPr>
          <p:cNvGrpSpPr/>
          <p:nvPr/>
        </p:nvGrpSpPr>
        <p:grpSpPr>
          <a:xfrm>
            <a:off x="4285860" y="2610043"/>
            <a:ext cx="295472" cy="295472"/>
            <a:chOff x="4388497" y="2475721"/>
            <a:chExt cx="295472" cy="295472"/>
          </a:xfrm>
        </p:grpSpPr>
        <p:sp>
          <p:nvSpPr>
            <p:cNvPr id="12" name="타원 11">
              <a:extLst>
                <a:ext uri="{FF2B5EF4-FFF2-40B4-BE49-F238E27FC236}">
                  <a16:creationId xmlns="" xmlns:a16="http://schemas.microsoft.com/office/drawing/2014/main" id="{F64D3E4F-6208-4A2C-9F71-FA9611ADBB98}"/>
                </a:ext>
              </a:extLst>
            </p:cNvPr>
            <p:cNvSpPr/>
            <p:nvPr/>
          </p:nvSpPr>
          <p:spPr>
            <a:xfrm>
              <a:off x="4388497" y="2475721"/>
              <a:ext cx="295472" cy="295472"/>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 xmlns:a16="http://schemas.microsoft.com/office/drawing/2014/main" id="{D4045AE9-5EA9-43CD-8644-06E3E1D7F06A}"/>
                </a:ext>
              </a:extLst>
            </p:cNvPr>
            <p:cNvSpPr/>
            <p:nvPr/>
          </p:nvSpPr>
          <p:spPr>
            <a:xfrm>
              <a:off x="4433595" y="2520819"/>
              <a:ext cx="205275" cy="205275"/>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3">
            <a:extLst>
              <a:ext uri="{FF2B5EF4-FFF2-40B4-BE49-F238E27FC236}">
                <a16:creationId xmlns="" xmlns:a16="http://schemas.microsoft.com/office/drawing/2014/main" id="{9E07498D-9261-4B80-AD40-2B6083DDAB31}"/>
              </a:ext>
            </a:extLst>
          </p:cNvPr>
          <p:cNvGrpSpPr/>
          <p:nvPr/>
        </p:nvGrpSpPr>
        <p:grpSpPr>
          <a:xfrm>
            <a:off x="5088292" y="4429512"/>
            <a:ext cx="295472" cy="295472"/>
            <a:chOff x="4388497" y="2475721"/>
            <a:chExt cx="295472" cy="295472"/>
          </a:xfrm>
        </p:grpSpPr>
        <p:sp>
          <p:nvSpPr>
            <p:cNvPr id="15" name="타원 14">
              <a:extLst>
                <a:ext uri="{FF2B5EF4-FFF2-40B4-BE49-F238E27FC236}">
                  <a16:creationId xmlns="" xmlns:a16="http://schemas.microsoft.com/office/drawing/2014/main" id="{1DC22650-D129-4A92-8A84-DBCC05077610}"/>
                </a:ext>
              </a:extLst>
            </p:cNvPr>
            <p:cNvSpPr/>
            <p:nvPr/>
          </p:nvSpPr>
          <p:spPr>
            <a:xfrm>
              <a:off x="4388497" y="2475721"/>
              <a:ext cx="295472" cy="295472"/>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 xmlns:a16="http://schemas.microsoft.com/office/drawing/2014/main" id="{4DC08BD7-8BC4-4AE8-BC99-B37DDB7463C2}"/>
                </a:ext>
              </a:extLst>
            </p:cNvPr>
            <p:cNvSpPr/>
            <p:nvPr/>
          </p:nvSpPr>
          <p:spPr>
            <a:xfrm>
              <a:off x="4433596" y="2520820"/>
              <a:ext cx="205275" cy="205275"/>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7" name="연결선: 꺾임 6">
            <a:extLst>
              <a:ext uri="{FF2B5EF4-FFF2-40B4-BE49-F238E27FC236}">
                <a16:creationId xmlns="" xmlns:a16="http://schemas.microsoft.com/office/drawing/2014/main" id="{72FC4793-73ED-4304-B88A-6B480939478F}"/>
              </a:ext>
            </a:extLst>
          </p:cNvPr>
          <p:cNvCxnSpPr>
            <a:cxnSpLocks/>
            <a:stCxn id="12" idx="6"/>
          </p:cNvCxnSpPr>
          <p:nvPr/>
        </p:nvCxnSpPr>
        <p:spPr>
          <a:xfrm flipV="1">
            <a:off x="4581332" y="1477930"/>
            <a:ext cx="2525487" cy="1279849"/>
          </a:xfrm>
          <a:prstGeom prst="bentConnector3">
            <a:avLst/>
          </a:prstGeom>
          <a:ln cap="rnd">
            <a:prstDash val="sysDash"/>
            <a:tailEnd type="oval"/>
          </a:ln>
        </p:spPr>
        <p:style>
          <a:lnRef idx="1">
            <a:schemeClr val="accent1"/>
          </a:lnRef>
          <a:fillRef idx="0">
            <a:schemeClr val="accent1"/>
          </a:fillRef>
          <a:effectRef idx="0">
            <a:schemeClr val="accent1"/>
          </a:effectRef>
          <a:fontRef idx="minor">
            <a:schemeClr val="tx1"/>
          </a:fontRef>
        </p:style>
      </p:cxnSp>
      <p:cxnSp>
        <p:nvCxnSpPr>
          <p:cNvPr id="9" name="연결선: 꺾임 8">
            <a:extLst>
              <a:ext uri="{FF2B5EF4-FFF2-40B4-BE49-F238E27FC236}">
                <a16:creationId xmlns="" xmlns:a16="http://schemas.microsoft.com/office/drawing/2014/main" id="{88516366-EA1E-4268-8ABF-3CBF6465F4CF}"/>
              </a:ext>
            </a:extLst>
          </p:cNvPr>
          <p:cNvCxnSpPr>
            <a:stCxn id="15" idx="6"/>
          </p:cNvCxnSpPr>
          <p:nvPr/>
        </p:nvCxnSpPr>
        <p:spPr>
          <a:xfrm flipV="1">
            <a:off x="5383764" y="4001860"/>
            <a:ext cx="1723055" cy="575388"/>
          </a:xfrm>
          <a:prstGeom prst="bentConnector3">
            <a:avLst/>
          </a:prstGeom>
          <a:ln cap="rnd">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66BB5090-4AAE-4FE0-9167-8FAB4CBB1DB8}"/>
              </a:ext>
            </a:extLst>
          </p:cNvPr>
          <p:cNvSpPr txBox="1"/>
          <p:nvPr/>
        </p:nvSpPr>
        <p:spPr>
          <a:xfrm>
            <a:off x="7305869" y="1291318"/>
            <a:ext cx="4228906" cy="1877437"/>
          </a:xfrm>
          <a:prstGeom prst="rect">
            <a:avLst/>
          </a:prstGeom>
          <a:noFill/>
        </p:spPr>
        <p:txBody>
          <a:bodyPr wrap="square" rtlCol="0">
            <a:spAutoFit/>
          </a:bodyPr>
          <a:lstStyle/>
          <a:p>
            <a:pPr marL="628650" indent="-628650">
              <a:tabLst>
                <a:tab pos="628650" algn="l"/>
              </a:tabLst>
            </a:pPr>
            <a:r>
              <a:rPr lang="en-US" altLang="ko-KR" sz="1600" dirty="0"/>
              <a:t>■ Primary objective</a:t>
            </a:r>
          </a:p>
          <a:p>
            <a:pPr marL="628650" indent="-628650">
              <a:tabLst>
                <a:tab pos="628650" algn="l"/>
              </a:tabLst>
            </a:pPr>
            <a:endParaRPr lang="en-US" altLang="ko-KR" sz="1600" dirty="0"/>
          </a:p>
          <a:p>
            <a:pPr marL="628650" indent="-628650">
              <a:tabLst>
                <a:tab pos="628650" algn="l"/>
              </a:tabLst>
            </a:pPr>
            <a:r>
              <a:rPr lang="en-US" altLang="ko-KR" sz="1400" dirty="0"/>
              <a:t>In [1]: 	Prove whether the hypothesis “ Soju sales are increasing and cannibalizing the beer category” is acceptable.</a:t>
            </a:r>
          </a:p>
          <a:p>
            <a:pPr marL="628650" indent="-628650">
              <a:tabLst>
                <a:tab pos="628650" algn="l"/>
              </a:tabLst>
            </a:pPr>
            <a:endParaRPr lang="en-US" altLang="ko-KR" sz="1400" dirty="0"/>
          </a:p>
          <a:p>
            <a:pPr marL="628650" indent="-628650">
              <a:tabLst>
                <a:tab pos="628650" algn="l"/>
              </a:tabLst>
            </a:pPr>
            <a:r>
              <a:rPr lang="en-US" altLang="ko-KR" sz="1400" dirty="0"/>
              <a:t>Out [1]:	</a:t>
            </a:r>
            <a:r>
              <a:rPr lang="en-US" altLang="ko-KR" sz="1400" i="1" dirty="0"/>
              <a:t>How is the relationship between demand for Soju and beer?</a:t>
            </a:r>
          </a:p>
        </p:txBody>
      </p:sp>
      <p:sp>
        <p:nvSpPr>
          <p:cNvPr id="23" name="TextBox 22">
            <a:extLst>
              <a:ext uri="{FF2B5EF4-FFF2-40B4-BE49-F238E27FC236}">
                <a16:creationId xmlns="" xmlns:a16="http://schemas.microsoft.com/office/drawing/2014/main" id="{071E6B9F-B692-49C5-979C-7A22A55040B8}"/>
              </a:ext>
            </a:extLst>
          </p:cNvPr>
          <p:cNvSpPr txBox="1"/>
          <p:nvPr/>
        </p:nvSpPr>
        <p:spPr>
          <a:xfrm>
            <a:off x="7305869" y="3819913"/>
            <a:ext cx="4228906" cy="1661993"/>
          </a:xfrm>
          <a:prstGeom prst="rect">
            <a:avLst/>
          </a:prstGeom>
          <a:noFill/>
        </p:spPr>
        <p:txBody>
          <a:bodyPr wrap="square" rtlCol="0">
            <a:spAutoFit/>
          </a:bodyPr>
          <a:lstStyle/>
          <a:p>
            <a:pPr marL="628650" indent="-628650">
              <a:tabLst>
                <a:tab pos="628650" algn="l"/>
              </a:tabLst>
            </a:pPr>
            <a:r>
              <a:rPr lang="en-US" altLang="ko-KR" sz="1600" dirty="0"/>
              <a:t>■ Secondary objective</a:t>
            </a:r>
          </a:p>
          <a:p>
            <a:pPr marL="628650" indent="-628650">
              <a:tabLst>
                <a:tab pos="628650" algn="l"/>
              </a:tabLst>
            </a:pPr>
            <a:endParaRPr lang="en-US" altLang="ko-KR" sz="1600" dirty="0"/>
          </a:p>
          <a:p>
            <a:pPr marL="628650" indent="-628650">
              <a:tabLst>
                <a:tab pos="628650" algn="l"/>
              </a:tabLst>
            </a:pPr>
            <a:r>
              <a:rPr lang="en-US" altLang="ko-KR" sz="1400" dirty="0"/>
              <a:t>In [2]: 	Find opportunities to gain category share and increase beer incidents.</a:t>
            </a:r>
          </a:p>
          <a:p>
            <a:pPr marL="628650" indent="-628650">
              <a:tabLst>
                <a:tab pos="628650" algn="l"/>
              </a:tabLst>
            </a:pPr>
            <a:endParaRPr lang="en-US" altLang="ko-KR" sz="1400" dirty="0"/>
          </a:p>
          <a:p>
            <a:pPr marL="628650" indent="-628650">
              <a:tabLst>
                <a:tab pos="628650" algn="l"/>
              </a:tabLst>
            </a:pPr>
            <a:r>
              <a:rPr lang="en-US" altLang="ko-KR" sz="1400" dirty="0"/>
              <a:t>Out [2]:	</a:t>
            </a:r>
            <a:r>
              <a:rPr lang="en-US" altLang="ko-KR" sz="1400" i="1" dirty="0"/>
              <a:t>What are the features that affect beer demand?</a:t>
            </a:r>
          </a:p>
        </p:txBody>
      </p:sp>
    </p:spTree>
    <p:extLst>
      <p:ext uri="{BB962C8B-B14F-4D97-AF65-F5344CB8AC3E}">
        <p14:creationId xmlns="" xmlns:p14="http://schemas.microsoft.com/office/powerpoint/2010/main" val="114893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0"/>
            <a:ext cx="6781801"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What else could I do to create value with it</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6349815" cy="369332"/>
          </a:xfrm>
          <a:prstGeom prst="rect">
            <a:avLst/>
          </a:prstGeom>
          <a:noFill/>
        </p:spPr>
        <p:txBody>
          <a:bodyPr wrap="none" rtlCol="0">
            <a:spAutoFit/>
          </a:bodyPr>
          <a:lstStyle/>
          <a:p>
            <a:r>
              <a:rPr lang="en-US" altLang="ko-KR" dirty="0"/>
              <a:t>Using traits of bar to cluster and look for differences in them</a:t>
            </a:r>
            <a:endParaRPr lang="ko-KR" altLang="en-US" dirty="0"/>
          </a:p>
        </p:txBody>
      </p:sp>
    </p:spTree>
    <p:extLst>
      <p:ext uri="{BB962C8B-B14F-4D97-AF65-F5344CB8AC3E}">
        <p14:creationId xmlns="" xmlns:p14="http://schemas.microsoft.com/office/powerpoint/2010/main" val="258994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0"/>
            <a:ext cx="6781801"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Means of application</a:t>
            </a:r>
          </a:p>
        </p:txBody>
      </p:sp>
    </p:spTree>
    <p:extLst>
      <p:ext uri="{BB962C8B-B14F-4D97-AF65-F5344CB8AC3E}">
        <p14:creationId xmlns="" xmlns:p14="http://schemas.microsoft.com/office/powerpoint/2010/main" val="1409868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0"/>
            <a:ext cx="6781801"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Limitations</a:t>
            </a:r>
          </a:p>
        </p:txBody>
      </p:sp>
      <p:sp>
        <p:nvSpPr>
          <p:cNvPr id="3" name="TextBox 2">
            <a:extLst>
              <a:ext uri="{FF2B5EF4-FFF2-40B4-BE49-F238E27FC236}">
                <a16:creationId xmlns="" xmlns:a16="http://schemas.microsoft.com/office/drawing/2014/main" id="{6DCF3207-5466-440C-B247-E06B6A664F84}"/>
              </a:ext>
            </a:extLst>
          </p:cNvPr>
          <p:cNvSpPr txBox="1"/>
          <p:nvPr/>
        </p:nvSpPr>
        <p:spPr>
          <a:xfrm>
            <a:off x="629728" y="2001328"/>
            <a:ext cx="4507965" cy="369332"/>
          </a:xfrm>
          <a:prstGeom prst="rect">
            <a:avLst/>
          </a:prstGeom>
          <a:noFill/>
        </p:spPr>
        <p:txBody>
          <a:bodyPr wrap="none" rtlCol="0">
            <a:spAutoFit/>
          </a:bodyPr>
          <a:lstStyle/>
          <a:p>
            <a:r>
              <a:rPr lang="en-US" altLang="ko-KR" dirty="0"/>
              <a:t>Did not pay so much attention to segment</a:t>
            </a:r>
            <a:endParaRPr lang="ko-KR" altLang="en-US" dirty="0"/>
          </a:p>
        </p:txBody>
      </p:sp>
    </p:spTree>
    <p:extLst>
      <p:ext uri="{BB962C8B-B14F-4D97-AF65-F5344CB8AC3E}">
        <p14:creationId xmlns="" xmlns:p14="http://schemas.microsoft.com/office/powerpoint/2010/main" val="351731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The Findings</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10520829" cy="369332"/>
          </a:xfrm>
          <a:prstGeom prst="rect">
            <a:avLst/>
          </a:prstGeom>
          <a:noFill/>
        </p:spPr>
        <p:txBody>
          <a:bodyPr wrap="none" rtlCol="0">
            <a:spAutoFit/>
          </a:bodyPr>
          <a:lstStyle/>
          <a:p>
            <a:r>
              <a:rPr lang="en-US" altLang="ko-KR" dirty="0"/>
              <a:t>The relationship between Soju and beer seem to be more of a complimentary than a substitute goods.</a:t>
            </a:r>
            <a:endParaRPr lang="ko-KR" altLang="en-US" dirty="0"/>
          </a:p>
        </p:txBody>
      </p:sp>
    </p:spTree>
    <p:extLst>
      <p:ext uri="{BB962C8B-B14F-4D97-AF65-F5344CB8AC3E}">
        <p14:creationId xmlns="" xmlns:p14="http://schemas.microsoft.com/office/powerpoint/2010/main" val="276845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The Findings</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1550424" cy="369332"/>
          </a:xfrm>
          <a:prstGeom prst="rect">
            <a:avLst/>
          </a:prstGeom>
          <a:noFill/>
        </p:spPr>
        <p:txBody>
          <a:bodyPr wrap="none" rtlCol="0">
            <a:spAutoFit/>
          </a:bodyPr>
          <a:lstStyle/>
          <a:p>
            <a:r>
              <a:rPr lang="en-US" altLang="ko-KR" dirty="0"/>
              <a:t>2</a:t>
            </a:r>
            <a:r>
              <a:rPr lang="en-US" altLang="ko-KR" baseline="30000" dirty="0"/>
              <a:t>nd</a:t>
            </a:r>
            <a:r>
              <a:rPr lang="en-US" altLang="ko-KR" dirty="0"/>
              <a:t> findings…</a:t>
            </a:r>
            <a:endParaRPr lang="ko-KR" altLang="en-US" dirty="0"/>
          </a:p>
        </p:txBody>
      </p:sp>
    </p:spTree>
    <p:extLst>
      <p:ext uri="{BB962C8B-B14F-4D97-AF65-F5344CB8AC3E}">
        <p14:creationId xmlns="" xmlns:p14="http://schemas.microsoft.com/office/powerpoint/2010/main" val="59009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 xmlns:a16="http://schemas.microsoft.com/office/drawing/2014/main" id="{97316D6B-D3F3-4E71-8920-8FF8C1AAFC4C}"/>
              </a:ext>
            </a:extLst>
          </p:cNvPr>
          <p:cNvGraphicFramePr>
            <a:graphicFrameLocks noGrp="1"/>
          </p:cNvGraphicFramePr>
          <p:nvPr>
            <p:extLst>
              <p:ext uri="{D42A27DB-BD31-4B8C-83A1-F6EECF244321}">
                <p14:modId xmlns="" xmlns:p14="http://schemas.microsoft.com/office/powerpoint/2010/main" val="1425325595"/>
              </p:ext>
            </p:extLst>
          </p:nvPr>
        </p:nvGraphicFramePr>
        <p:xfrm>
          <a:off x="300785" y="1444828"/>
          <a:ext cx="11576230" cy="2330838"/>
        </p:xfrm>
        <a:graphic>
          <a:graphicData uri="http://schemas.openxmlformats.org/drawingml/2006/table">
            <a:tbl>
              <a:tblPr/>
              <a:tblGrid>
                <a:gridCol w="448238">
                  <a:extLst>
                    <a:ext uri="{9D8B030D-6E8A-4147-A177-3AD203B41FA5}">
                      <a16:colId xmlns="" xmlns:a16="http://schemas.microsoft.com/office/drawing/2014/main" val="774988000"/>
                    </a:ext>
                  </a:extLst>
                </a:gridCol>
                <a:gridCol w="655980">
                  <a:extLst>
                    <a:ext uri="{9D8B030D-6E8A-4147-A177-3AD203B41FA5}">
                      <a16:colId xmlns="" xmlns:a16="http://schemas.microsoft.com/office/drawing/2014/main" val="2133815508"/>
                    </a:ext>
                  </a:extLst>
                </a:gridCol>
                <a:gridCol w="772312">
                  <a:extLst>
                    <a:ext uri="{9D8B030D-6E8A-4147-A177-3AD203B41FA5}">
                      <a16:colId xmlns="" xmlns:a16="http://schemas.microsoft.com/office/drawing/2014/main" val="1936658302"/>
                    </a:ext>
                  </a:extLst>
                </a:gridCol>
                <a:gridCol w="629763">
                  <a:extLst>
                    <a:ext uri="{9D8B030D-6E8A-4147-A177-3AD203B41FA5}">
                      <a16:colId xmlns="" xmlns:a16="http://schemas.microsoft.com/office/drawing/2014/main" val="2974896053"/>
                    </a:ext>
                  </a:extLst>
                </a:gridCol>
                <a:gridCol w="629763">
                  <a:extLst>
                    <a:ext uri="{9D8B030D-6E8A-4147-A177-3AD203B41FA5}">
                      <a16:colId xmlns="" xmlns:a16="http://schemas.microsoft.com/office/drawing/2014/main" val="58948931"/>
                    </a:ext>
                  </a:extLst>
                </a:gridCol>
                <a:gridCol w="629763">
                  <a:extLst>
                    <a:ext uri="{9D8B030D-6E8A-4147-A177-3AD203B41FA5}">
                      <a16:colId xmlns="" xmlns:a16="http://schemas.microsoft.com/office/drawing/2014/main" val="1005160498"/>
                    </a:ext>
                  </a:extLst>
                </a:gridCol>
                <a:gridCol w="499622">
                  <a:extLst>
                    <a:ext uri="{9D8B030D-6E8A-4147-A177-3AD203B41FA5}">
                      <a16:colId xmlns="" xmlns:a16="http://schemas.microsoft.com/office/drawing/2014/main" val="3188093784"/>
                    </a:ext>
                  </a:extLst>
                </a:gridCol>
                <a:gridCol w="499622">
                  <a:extLst>
                    <a:ext uri="{9D8B030D-6E8A-4147-A177-3AD203B41FA5}">
                      <a16:colId xmlns="" xmlns:a16="http://schemas.microsoft.com/office/drawing/2014/main" val="1126127008"/>
                    </a:ext>
                  </a:extLst>
                </a:gridCol>
                <a:gridCol w="354495">
                  <a:extLst>
                    <a:ext uri="{9D8B030D-6E8A-4147-A177-3AD203B41FA5}">
                      <a16:colId xmlns="" xmlns:a16="http://schemas.microsoft.com/office/drawing/2014/main" val="3255116353"/>
                    </a:ext>
                  </a:extLst>
                </a:gridCol>
                <a:gridCol w="552754">
                  <a:extLst>
                    <a:ext uri="{9D8B030D-6E8A-4147-A177-3AD203B41FA5}">
                      <a16:colId xmlns="" xmlns:a16="http://schemas.microsoft.com/office/drawing/2014/main" val="2482264474"/>
                    </a:ext>
                  </a:extLst>
                </a:gridCol>
                <a:gridCol w="516707">
                  <a:extLst>
                    <a:ext uri="{9D8B030D-6E8A-4147-A177-3AD203B41FA5}">
                      <a16:colId xmlns="" xmlns:a16="http://schemas.microsoft.com/office/drawing/2014/main" val="332043321"/>
                    </a:ext>
                  </a:extLst>
                </a:gridCol>
                <a:gridCol w="516707">
                  <a:extLst>
                    <a:ext uri="{9D8B030D-6E8A-4147-A177-3AD203B41FA5}">
                      <a16:colId xmlns="" xmlns:a16="http://schemas.microsoft.com/office/drawing/2014/main" val="3285843968"/>
                    </a:ext>
                  </a:extLst>
                </a:gridCol>
                <a:gridCol w="515069">
                  <a:extLst>
                    <a:ext uri="{9D8B030D-6E8A-4147-A177-3AD203B41FA5}">
                      <a16:colId xmlns="" xmlns:a16="http://schemas.microsoft.com/office/drawing/2014/main" val="366661621"/>
                    </a:ext>
                  </a:extLst>
                </a:gridCol>
                <a:gridCol w="515069">
                  <a:extLst>
                    <a:ext uri="{9D8B030D-6E8A-4147-A177-3AD203B41FA5}">
                      <a16:colId xmlns="" xmlns:a16="http://schemas.microsoft.com/office/drawing/2014/main" val="1845885884"/>
                    </a:ext>
                  </a:extLst>
                </a:gridCol>
                <a:gridCol w="516707">
                  <a:extLst>
                    <a:ext uri="{9D8B030D-6E8A-4147-A177-3AD203B41FA5}">
                      <a16:colId xmlns="" xmlns:a16="http://schemas.microsoft.com/office/drawing/2014/main" val="298823393"/>
                    </a:ext>
                  </a:extLst>
                </a:gridCol>
                <a:gridCol w="580609">
                  <a:extLst>
                    <a:ext uri="{9D8B030D-6E8A-4147-A177-3AD203B41FA5}">
                      <a16:colId xmlns="" xmlns:a16="http://schemas.microsoft.com/office/drawing/2014/main" val="3614306001"/>
                    </a:ext>
                  </a:extLst>
                </a:gridCol>
                <a:gridCol w="434782">
                  <a:extLst>
                    <a:ext uri="{9D8B030D-6E8A-4147-A177-3AD203B41FA5}">
                      <a16:colId xmlns="" xmlns:a16="http://schemas.microsoft.com/office/drawing/2014/main" val="1798333864"/>
                    </a:ext>
                  </a:extLst>
                </a:gridCol>
                <a:gridCol w="475745">
                  <a:extLst>
                    <a:ext uri="{9D8B030D-6E8A-4147-A177-3AD203B41FA5}">
                      <a16:colId xmlns="" xmlns:a16="http://schemas.microsoft.com/office/drawing/2014/main" val="2237362529"/>
                    </a:ext>
                  </a:extLst>
                </a:gridCol>
                <a:gridCol w="457721">
                  <a:extLst>
                    <a:ext uri="{9D8B030D-6E8A-4147-A177-3AD203B41FA5}">
                      <a16:colId xmlns="" xmlns:a16="http://schemas.microsoft.com/office/drawing/2014/main" val="1637671130"/>
                    </a:ext>
                  </a:extLst>
                </a:gridCol>
                <a:gridCol w="513430">
                  <a:extLst>
                    <a:ext uri="{9D8B030D-6E8A-4147-A177-3AD203B41FA5}">
                      <a16:colId xmlns="" xmlns:a16="http://schemas.microsoft.com/office/drawing/2014/main" val="1423918421"/>
                    </a:ext>
                  </a:extLst>
                </a:gridCol>
                <a:gridCol w="459360">
                  <a:extLst>
                    <a:ext uri="{9D8B030D-6E8A-4147-A177-3AD203B41FA5}">
                      <a16:colId xmlns="" xmlns:a16="http://schemas.microsoft.com/office/drawing/2014/main" val="1971854883"/>
                    </a:ext>
                  </a:extLst>
                </a:gridCol>
                <a:gridCol w="402012">
                  <a:extLst>
                    <a:ext uri="{9D8B030D-6E8A-4147-A177-3AD203B41FA5}">
                      <a16:colId xmlns=""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472920198"/>
                  </a:ext>
                </a:extLst>
              </a:tr>
            </a:tbl>
          </a:graphicData>
        </a:graphic>
      </p:graphicFrame>
      <p:sp>
        <p:nvSpPr>
          <p:cNvPr id="7" name="Freeform 61">
            <a:extLst>
              <a:ext uri="{FF2B5EF4-FFF2-40B4-BE49-F238E27FC236}">
                <a16:creationId xmlns=""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ordered together</a:t>
            </a:r>
            <a:endParaRPr lang="ko-KR" altLang="en-US" sz="1400" dirty="0"/>
          </a:p>
        </p:txBody>
      </p:sp>
    </p:spTree>
    <p:extLst>
      <p:ext uri="{BB962C8B-B14F-4D97-AF65-F5344CB8AC3E}">
        <p14:creationId xmlns="" xmlns:p14="http://schemas.microsoft.com/office/powerpoint/2010/main" val="413621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 xmlns:a16="http://schemas.microsoft.com/office/drawing/2014/main" id="{97316D6B-D3F3-4E71-8920-8FF8C1AAFC4C}"/>
              </a:ext>
            </a:extLst>
          </p:cNvPr>
          <p:cNvGraphicFramePr>
            <a:graphicFrameLocks noGrp="1"/>
          </p:cNvGraphicFramePr>
          <p:nvPr>
            <p:extLst>
              <p:ext uri="{D42A27DB-BD31-4B8C-83A1-F6EECF244321}">
                <p14:modId xmlns="" xmlns:p14="http://schemas.microsoft.com/office/powerpoint/2010/main" val="3267637549"/>
              </p:ext>
            </p:extLst>
          </p:nvPr>
        </p:nvGraphicFramePr>
        <p:xfrm>
          <a:off x="300785" y="1444828"/>
          <a:ext cx="11576230" cy="2330838"/>
        </p:xfrm>
        <a:graphic>
          <a:graphicData uri="http://schemas.openxmlformats.org/drawingml/2006/table">
            <a:tbl>
              <a:tblPr/>
              <a:tblGrid>
                <a:gridCol w="448238">
                  <a:extLst>
                    <a:ext uri="{9D8B030D-6E8A-4147-A177-3AD203B41FA5}">
                      <a16:colId xmlns="" xmlns:a16="http://schemas.microsoft.com/office/drawing/2014/main" val="774988000"/>
                    </a:ext>
                  </a:extLst>
                </a:gridCol>
                <a:gridCol w="655980">
                  <a:extLst>
                    <a:ext uri="{9D8B030D-6E8A-4147-A177-3AD203B41FA5}">
                      <a16:colId xmlns="" xmlns:a16="http://schemas.microsoft.com/office/drawing/2014/main" val="2133815508"/>
                    </a:ext>
                  </a:extLst>
                </a:gridCol>
                <a:gridCol w="772312">
                  <a:extLst>
                    <a:ext uri="{9D8B030D-6E8A-4147-A177-3AD203B41FA5}">
                      <a16:colId xmlns="" xmlns:a16="http://schemas.microsoft.com/office/drawing/2014/main" val="1936658302"/>
                    </a:ext>
                  </a:extLst>
                </a:gridCol>
                <a:gridCol w="629763">
                  <a:extLst>
                    <a:ext uri="{9D8B030D-6E8A-4147-A177-3AD203B41FA5}">
                      <a16:colId xmlns="" xmlns:a16="http://schemas.microsoft.com/office/drawing/2014/main" val="2974896053"/>
                    </a:ext>
                  </a:extLst>
                </a:gridCol>
                <a:gridCol w="629763">
                  <a:extLst>
                    <a:ext uri="{9D8B030D-6E8A-4147-A177-3AD203B41FA5}">
                      <a16:colId xmlns="" xmlns:a16="http://schemas.microsoft.com/office/drawing/2014/main" val="58948931"/>
                    </a:ext>
                  </a:extLst>
                </a:gridCol>
                <a:gridCol w="629763">
                  <a:extLst>
                    <a:ext uri="{9D8B030D-6E8A-4147-A177-3AD203B41FA5}">
                      <a16:colId xmlns="" xmlns:a16="http://schemas.microsoft.com/office/drawing/2014/main" val="1005160498"/>
                    </a:ext>
                  </a:extLst>
                </a:gridCol>
                <a:gridCol w="499622">
                  <a:extLst>
                    <a:ext uri="{9D8B030D-6E8A-4147-A177-3AD203B41FA5}">
                      <a16:colId xmlns="" xmlns:a16="http://schemas.microsoft.com/office/drawing/2014/main" val="3188093784"/>
                    </a:ext>
                  </a:extLst>
                </a:gridCol>
                <a:gridCol w="499622">
                  <a:extLst>
                    <a:ext uri="{9D8B030D-6E8A-4147-A177-3AD203B41FA5}">
                      <a16:colId xmlns="" xmlns:a16="http://schemas.microsoft.com/office/drawing/2014/main" val="1126127008"/>
                    </a:ext>
                  </a:extLst>
                </a:gridCol>
                <a:gridCol w="354495">
                  <a:extLst>
                    <a:ext uri="{9D8B030D-6E8A-4147-A177-3AD203B41FA5}">
                      <a16:colId xmlns="" xmlns:a16="http://schemas.microsoft.com/office/drawing/2014/main" val="3255116353"/>
                    </a:ext>
                  </a:extLst>
                </a:gridCol>
                <a:gridCol w="552754">
                  <a:extLst>
                    <a:ext uri="{9D8B030D-6E8A-4147-A177-3AD203B41FA5}">
                      <a16:colId xmlns="" xmlns:a16="http://schemas.microsoft.com/office/drawing/2014/main" val="2482264474"/>
                    </a:ext>
                  </a:extLst>
                </a:gridCol>
                <a:gridCol w="516707">
                  <a:extLst>
                    <a:ext uri="{9D8B030D-6E8A-4147-A177-3AD203B41FA5}">
                      <a16:colId xmlns="" xmlns:a16="http://schemas.microsoft.com/office/drawing/2014/main" val="332043321"/>
                    </a:ext>
                  </a:extLst>
                </a:gridCol>
                <a:gridCol w="516707">
                  <a:extLst>
                    <a:ext uri="{9D8B030D-6E8A-4147-A177-3AD203B41FA5}">
                      <a16:colId xmlns="" xmlns:a16="http://schemas.microsoft.com/office/drawing/2014/main" val="3285843968"/>
                    </a:ext>
                  </a:extLst>
                </a:gridCol>
                <a:gridCol w="515069">
                  <a:extLst>
                    <a:ext uri="{9D8B030D-6E8A-4147-A177-3AD203B41FA5}">
                      <a16:colId xmlns="" xmlns:a16="http://schemas.microsoft.com/office/drawing/2014/main" val="366661621"/>
                    </a:ext>
                  </a:extLst>
                </a:gridCol>
                <a:gridCol w="515069">
                  <a:extLst>
                    <a:ext uri="{9D8B030D-6E8A-4147-A177-3AD203B41FA5}">
                      <a16:colId xmlns="" xmlns:a16="http://schemas.microsoft.com/office/drawing/2014/main" val="1845885884"/>
                    </a:ext>
                  </a:extLst>
                </a:gridCol>
                <a:gridCol w="516707">
                  <a:extLst>
                    <a:ext uri="{9D8B030D-6E8A-4147-A177-3AD203B41FA5}">
                      <a16:colId xmlns="" xmlns:a16="http://schemas.microsoft.com/office/drawing/2014/main" val="298823393"/>
                    </a:ext>
                  </a:extLst>
                </a:gridCol>
                <a:gridCol w="580609">
                  <a:extLst>
                    <a:ext uri="{9D8B030D-6E8A-4147-A177-3AD203B41FA5}">
                      <a16:colId xmlns="" xmlns:a16="http://schemas.microsoft.com/office/drawing/2014/main" val="3614306001"/>
                    </a:ext>
                  </a:extLst>
                </a:gridCol>
                <a:gridCol w="434782">
                  <a:extLst>
                    <a:ext uri="{9D8B030D-6E8A-4147-A177-3AD203B41FA5}">
                      <a16:colId xmlns="" xmlns:a16="http://schemas.microsoft.com/office/drawing/2014/main" val="1798333864"/>
                    </a:ext>
                  </a:extLst>
                </a:gridCol>
                <a:gridCol w="475745">
                  <a:extLst>
                    <a:ext uri="{9D8B030D-6E8A-4147-A177-3AD203B41FA5}">
                      <a16:colId xmlns="" xmlns:a16="http://schemas.microsoft.com/office/drawing/2014/main" val="2237362529"/>
                    </a:ext>
                  </a:extLst>
                </a:gridCol>
                <a:gridCol w="457721">
                  <a:extLst>
                    <a:ext uri="{9D8B030D-6E8A-4147-A177-3AD203B41FA5}">
                      <a16:colId xmlns="" xmlns:a16="http://schemas.microsoft.com/office/drawing/2014/main" val="1637671130"/>
                    </a:ext>
                  </a:extLst>
                </a:gridCol>
                <a:gridCol w="513430">
                  <a:extLst>
                    <a:ext uri="{9D8B030D-6E8A-4147-A177-3AD203B41FA5}">
                      <a16:colId xmlns="" xmlns:a16="http://schemas.microsoft.com/office/drawing/2014/main" val="1423918421"/>
                    </a:ext>
                  </a:extLst>
                </a:gridCol>
                <a:gridCol w="459360">
                  <a:extLst>
                    <a:ext uri="{9D8B030D-6E8A-4147-A177-3AD203B41FA5}">
                      <a16:colId xmlns="" xmlns:a16="http://schemas.microsoft.com/office/drawing/2014/main" val="1971854883"/>
                    </a:ext>
                  </a:extLst>
                </a:gridCol>
                <a:gridCol w="402012">
                  <a:extLst>
                    <a:ext uri="{9D8B030D-6E8A-4147-A177-3AD203B41FA5}">
                      <a16:colId xmlns=""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472920198"/>
                  </a:ext>
                </a:extLst>
              </a:tr>
            </a:tbl>
          </a:graphicData>
        </a:graphic>
      </p:graphicFrame>
      <p:sp>
        <p:nvSpPr>
          <p:cNvPr id="7" name="Freeform 61">
            <a:extLst>
              <a:ext uri="{FF2B5EF4-FFF2-40B4-BE49-F238E27FC236}">
                <a16:creationId xmlns=""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ordered together</a:t>
            </a:r>
            <a:endParaRPr lang="ko-KR" altLang="en-US" sz="1400" dirty="0"/>
          </a:p>
        </p:txBody>
      </p:sp>
      <p:sp>
        <p:nvSpPr>
          <p:cNvPr id="4" name="직사각형 3">
            <a:extLst>
              <a:ext uri="{FF2B5EF4-FFF2-40B4-BE49-F238E27FC236}">
                <a16:creationId xmlns="" xmlns:a16="http://schemas.microsoft.com/office/drawing/2014/main" id="{F842C48B-D1BD-4F75-98DA-711CEF3F3983}"/>
              </a:ext>
            </a:extLst>
          </p:cNvPr>
          <p:cNvSpPr/>
          <p:nvPr/>
        </p:nvSpPr>
        <p:spPr>
          <a:xfrm>
            <a:off x="0" y="8388"/>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 xmlns:a16="http://schemas.microsoft.com/office/drawing/2014/main" id="{E265C224-EC75-4391-83E5-E7927979336A}"/>
              </a:ext>
            </a:extLst>
          </p:cNvPr>
          <p:cNvSpPr/>
          <p:nvPr/>
        </p:nvSpPr>
        <p:spPr>
          <a:xfrm>
            <a:off x="4048125" y="1943100"/>
            <a:ext cx="5143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 xmlns:a16="http://schemas.microsoft.com/office/drawing/2014/main" id="{CCE3E0E1-3E12-4ED1-8693-70D3D350B6DA}"/>
              </a:ext>
            </a:extLst>
          </p:cNvPr>
          <p:cNvSpPr/>
          <p:nvPr/>
        </p:nvSpPr>
        <p:spPr>
          <a:xfrm>
            <a:off x="5067300" y="1943100"/>
            <a:ext cx="3619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 xmlns:a16="http://schemas.microsoft.com/office/drawing/2014/main" id="{29AD8823-175C-49BC-BA2F-62D40771AD85}"/>
              </a:ext>
            </a:extLst>
          </p:cNvPr>
          <p:cNvSpPr/>
          <p:nvPr/>
        </p:nvSpPr>
        <p:spPr>
          <a:xfrm>
            <a:off x="5730035" y="1904657"/>
            <a:ext cx="4195015" cy="98141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altLang="ko-KR" sz="1400" dirty="0"/>
              <a:t>Regression to study coefficient</a:t>
            </a:r>
          </a:p>
          <a:p>
            <a:pPr marL="342900" indent="-342900">
              <a:buAutoNum type="arabicPeriod"/>
            </a:pPr>
            <a:endParaRPr lang="en-US" altLang="ko-KR" sz="1400" dirty="0"/>
          </a:p>
          <a:p>
            <a:pPr marL="342900" indent="-342900">
              <a:buAutoNum type="arabicPeriod"/>
            </a:pPr>
            <a:r>
              <a:rPr lang="en-US" altLang="ko-KR" sz="1400" dirty="0"/>
              <a:t>CART ensemble to test feature importance</a:t>
            </a:r>
            <a:endParaRPr lang="ko-KR" altLang="en-US" sz="1400" dirty="0"/>
          </a:p>
        </p:txBody>
      </p:sp>
    </p:spTree>
    <p:extLst>
      <p:ext uri="{BB962C8B-B14F-4D97-AF65-F5344CB8AC3E}">
        <p14:creationId xmlns="" xmlns:p14="http://schemas.microsoft.com/office/powerpoint/2010/main" val="397239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 xmlns:a16="http://schemas.microsoft.com/office/drawing/2014/main" id="{97316D6B-D3F3-4E71-8920-8FF8C1AAFC4C}"/>
              </a:ext>
            </a:extLst>
          </p:cNvPr>
          <p:cNvGraphicFramePr>
            <a:graphicFrameLocks noGrp="1"/>
          </p:cNvGraphicFramePr>
          <p:nvPr/>
        </p:nvGraphicFramePr>
        <p:xfrm>
          <a:off x="300785" y="1444828"/>
          <a:ext cx="11576230" cy="2330838"/>
        </p:xfrm>
        <a:graphic>
          <a:graphicData uri="http://schemas.openxmlformats.org/drawingml/2006/table">
            <a:tbl>
              <a:tblPr/>
              <a:tblGrid>
                <a:gridCol w="448238">
                  <a:extLst>
                    <a:ext uri="{9D8B030D-6E8A-4147-A177-3AD203B41FA5}">
                      <a16:colId xmlns="" xmlns:a16="http://schemas.microsoft.com/office/drawing/2014/main" val="774988000"/>
                    </a:ext>
                  </a:extLst>
                </a:gridCol>
                <a:gridCol w="655980">
                  <a:extLst>
                    <a:ext uri="{9D8B030D-6E8A-4147-A177-3AD203B41FA5}">
                      <a16:colId xmlns="" xmlns:a16="http://schemas.microsoft.com/office/drawing/2014/main" val="2133815508"/>
                    </a:ext>
                  </a:extLst>
                </a:gridCol>
                <a:gridCol w="772312">
                  <a:extLst>
                    <a:ext uri="{9D8B030D-6E8A-4147-A177-3AD203B41FA5}">
                      <a16:colId xmlns="" xmlns:a16="http://schemas.microsoft.com/office/drawing/2014/main" val="1936658302"/>
                    </a:ext>
                  </a:extLst>
                </a:gridCol>
                <a:gridCol w="629763">
                  <a:extLst>
                    <a:ext uri="{9D8B030D-6E8A-4147-A177-3AD203B41FA5}">
                      <a16:colId xmlns="" xmlns:a16="http://schemas.microsoft.com/office/drawing/2014/main" val="2974896053"/>
                    </a:ext>
                  </a:extLst>
                </a:gridCol>
                <a:gridCol w="629763">
                  <a:extLst>
                    <a:ext uri="{9D8B030D-6E8A-4147-A177-3AD203B41FA5}">
                      <a16:colId xmlns="" xmlns:a16="http://schemas.microsoft.com/office/drawing/2014/main" val="58948931"/>
                    </a:ext>
                  </a:extLst>
                </a:gridCol>
                <a:gridCol w="629763">
                  <a:extLst>
                    <a:ext uri="{9D8B030D-6E8A-4147-A177-3AD203B41FA5}">
                      <a16:colId xmlns="" xmlns:a16="http://schemas.microsoft.com/office/drawing/2014/main" val="1005160498"/>
                    </a:ext>
                  </a:extLst>
                </a:gridCol>
                <a:gridCol w="499622">
                  <a:extLst>
                    <a:ext uri="{9D8B030D-6E8A-4147-A177-3AD203B41FA5}">
                      <a16:colId xmlns="" xmlns:a16="http://schemas.microsoft.com/office/drawing/2014/main" val="3188093784"/>
                    </a:ext>
                  </a:extLst>
                </a:gridCol>
                <a:gridCol w="499622">
                  <a:extLst>
                    <a:ext uri="{9D8B030D-6E8A-4147-A177-3AD203B41FA5}">
                      <a16:colId xmlns="" xmlns:a16="http://schemas.microsoft.com/office/drawing/2014/main" val="1126127008"/>
                    </a:ext>
                  </a:extLst>
                </a:gridCol>
                <a:gridCol w="354495">
                  <a:extLst>
                    <a:ext uri="{9D8B030D-6E8A-4147-A177-3AD203B41FA5}">
                      <a16:colId xmlns="" xmlns:a16="http://schemas.microsoft.com/office/drawing/2014/main" val="3255116353"/>
                    </a:ext>
                  </a:extLst>
                </a:gridCol>
                <a:gridCol w="552754">
                  <a:extLst>
                    <a:ext uri="{9D8B030D-6E8A-4147-A177-3AD203B41FA5}">
                      <a16:colId xmlns="" xmlns:a16="http://schemas.microsoft.com/office/drawing/2014/main" val="2482264474"/>
                    </a:ext>
                  </a:extLst>
                </a:gridCol>
                <a:gridCol w="516707">
                  <a:extLst>
                    <a:ext uri="{9D8B030D-6E8A-4147-A177-3AD203B41FA5}">
                      <a16:colId xmlns="" xmlns:a16="http://schemas.microsoft.com/office/drawing/2014/main" val="332043321"/>
                    </a:ext>
                  </a:extLst>
                </a:gridCol>
                <a:gridCol w="516707">
                  <a:extLst>
                    <a:ext uri="{9D8B030D-6E8A-4147-A177-3AD203B41FA5}">
                      <a16:colId xmlns="" xmlns:a16="http://schemas.microsoft.com/office/drawing/2014/main" val="3285843968"/>
                    </a:ext>
                  </a:extLst>
                </a:gridCol>
                <a:gridCol w="515069">
                  <a:extLst>
                    <a:ext uri="{9D8B030D-6E8A-4147-A177-3AD203B41FA5}">
                      <a16:colId xmlns="" xmlns:a16="http://schemas.microsoft.com/office/drawing/2014/main" val="366661621"/>
                    </a:ext>
                  </a:extLst>
                </a:gridCol>
                <a:gridCol w="515069">
                  <a:extLst>
                    <a:ext uri="{9D8B030D-6E8A-4147-A177-3AD203B41FA5}">
                      <a16:colId xmlns="" xmlns:a16="http://schemas.microsoft.com/office/drawing/2014/main" val="1845885884"/>
                    </a:ext>
                  </a:extLst>
                </a:gridCol>
                <a:gridCol w="516707">
                  <a:extLst>
                    <a:ext uri="{9D8B030D-6E8A-4147-A177-3AD203B41FA5}">
                      <a16:colId xmlns="" xmlns:a16="http://schemas.microsoft.com/office/drawing/2014/main" val="298823393"/>
                    </a:ext>
                  </a:extLst>
                </a:gridCol>
                <a:gridCol w="580609">
                  <a:extLst>
                    <a:ext uri="{9D8B030D-6E8A-4147-A177-3AD203B41FA5}">
                      <a16:colId xmlns="" xmlns:a16="http://schemas.microsoft.com/office/drawing/2014/main" val="3614306001"/>
                    </a:ext>
                  </a:extLst>
                </a:gridCol>
                <a:gridCol w="434782">
                  <a:extLst>
                    <a:ext uri="{9D8B030D-6E8A-4147-A177-3AD203B41FA5}">
                      <a16:colId xmlns="" xmlns:a16="http://schemas.microsoft.com/office/drawing/2014/main" val="1798333864"/>
                    </a:ext>
                  </a:extLst>
                </a:gridCol>
                <a:gridCol w="475745">
                  <a:extLst>
                    <a:ext uri="{9D8B030D-6E8A-4147-A177-3AD203B41FA5}">
                      <a16:colId xmlns="" xmlns:a16="http://schemas.microsoft.com/office/drawing/2014/main" val="2237362529"/>
                    </a:ext>
                  </a:extLst>
                </a:gridCol>
                <a:gridCol w="457721">
                  <a:extLst>
                    <a:ext uri="{9D8B030D-6E8A-4147-A177-3AD203B41FA5}">
                      <a16:colId xmlns="" xmlns:a16="http://schemas.microsoft.com/office/drawing/2014/main" val="1637671130"/>
                    </a:ext>
                  </a:extLst>
                </a:gridCol>
                <a:gridCol w="513430">
                  <a:extLst>
                    <a:ext uri="{9D8B030D-6E8A-4147-A177-3AD203B41FA5}">
                      <a16:colId xmlns="" xmlns:a16="http://schemas.microsoft.com/office/drawing/2014/main" val="1423918421"/>
                    </a:ext>
                  </a:extLst>
                </a:gridCol>
                <a:gridCol w="459360">
                  <a:extLst>
                    <a:ext uri="{9D8B030D-6E8A-4147-A177-3AD203B41FA5}">
                      <a16:colId xmlns="" xmlns:a16="http://schemas.microsoft.com/office/drawing/2014/main" val="1971854883"/>
                    </a:ext>
                  </a:extLst>
                </a:gridCol>
                <a:gridCol w="402012">
                  <a:extLst>
                    <a:ext uri="{9D8B030D-6E8A-4147-A177-3AD203B41FA5}">
                      <a16:colId xmlns=""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 xmlns:a16="http://schemas.microsoft.com/office/drawing/2014/main" val="472920198"/>
                  </a:ext>
                </a:extLst>
              </a:tr>
            </a:tbl>
          </a:graphicData>
        </a:graphic>
      </p:graphicFrame>
      <p:sp>
        <p:nvSpPr>
          <p:cNvPr id="7" name="Freeform 61">
            <a:extLst>
              <a:ext uri="{FF2B5EF4-FFF2-40B4-BE49-F238E27FC236}">
                <a16:creationId xmlns=""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ordered together</a:t>
            </a:r>
            <a:endParaRPr lang="ko-KR" altLang="en-US" sz="1400" dirty="0"/>
          </a:p>
        </p:txBody>
      </p:sp>
      <p:sp>
        <p:nvSpPr>
          <p:cNvPr id="4" name="직사각형 3">
            <a:extLst>
              <a:ext uri="{FF2B5EF4-FFF2-40B4-BE49-F238E27FC236}">
                <a16:creationId xmlns="" xmlns:a16="http://schemas.microsoft.com/office/drawing/2014/main" id="{F842C48B-D1BD-4F75-98DA-711CEF3F3983}"/>
              </a:ext>
            </a:extLst>
          </p:cNvPr>
          <p:cNvSpPr/>
          <p:nvPr/>
        </p:nvSpPr>
        <p:spPr>
          <a:xfrm>
            <a:off x="0" y="8388"/>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 xmlns:a16="http://schemas.microsoft.com/office/drawing/2014/main" id="{E265C224-EC75-4391-83E5-E7927979336A}"/>
              </a:ext>
            </a:extLst>
          </p:cNvPr>
          <p:cNvSpPr/>
          <p:nvPr/>
        </p:nvSpPr>
        <p:spPr>
          <a:xfrm>
            <a:off x="4048125" y="1943100"/>
            <a:ext cx="5143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 xmlns:a16="http://schemas.microsoft.com/office/drawing/2014/main" id="{CCE3E0E1-3E12-4ED1-8693-70D3D350B6DA}"/>
              </a:ext>
            </a:extLst>
          </p:cNvPr>
          <p:cNvSpPr/>
          <p:nvPr/>
        </p:nvSpPr>
        <p:spPr>
          <a:xfrm>
            <a:off x="5067300" y="1943100"/>
            <a:ext cx="3619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 xmlns:a16="http://schemas.microsoft.com/office/drawing/2014/main" id="{29AD8823-175C-49BC-BA2F-62D40771AD85}"/>
              </a:ext>
            </a:extLst>
          </p:cNvPr>
          <p:cNvSpPr/>
          <p:nvPr/>
        </p:nvSpPr>
        <p:spPr>
          <a:xfrm>
            <a:off x="5730035" y="1904657"/>
            <a:ext cx="4195015" cy="98141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altLang="ko-KR" sz="1400" dirty="0"/>
              <a:t>Regression to study coefficient</a:t>
            </a:r>
          </a:p>
          <a:p>
            <a:pPr marL="342900" indent="-342900">
              <a:buAutoNum type="arabicPeriod"/>
            </a:pPr>
            <a:endParaRPr lang="en-US" altLang="ko-KR" sz="1400" dirty="0"/>
          </a:p>
          <a:p>
            <a:pPr marL="342900" indent="-342900">
              <a:buAutoNum type="arabicPeriod"/>
            </a:pPr>
            <a:r>
              <a:rPr lang="en-US" altLang="ko-KR" sz="1400" dirty="0"/>
              <a:t>CART ensemble to test feature importance</a:t>
            </a:r>
            <a:endParaRPr lang="ko-KR" altLang="en-US" sz="1400" dirty="0"/>
          </a:p>
        </p:txBody>
      </p:sp>
      <p:sp>
        <p:nvSpPr>
          <p:cNvPr id="12" name="사각형: 둥근 모서리 11">
            <a:extLst>
              <a:ext uri="{FF2B5EF4-FFF2-40B4-BE49-F238E27FC236}">
                <a16:creationId xmlns="" xmlns:a16="http://schemas.microsoft.com/office/drawing/2014/main" id="{88C6A993-62A1-442E-82C6-383BEB55A500}"/>
              </a:ext>
            </a:extLst>
          </p:cNvPr>
          <p:cNvSpPr/>
          <p:nvPr/>
        </p:nvSpPr>
        <p:spPr>
          <a:xfrm>
            <a:off x="7839493" y="2767666"/>
            <a:ext cx="3571458" cy="66133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altLang="ko-KR" sz="1400" dirty="0"/>
              <a:t>With “Beer Units” as “y”,</a:t>
            </a:r>
          </a:p>
          <a:p>
            <a:r>
              <a:rPr lang="en-US" altLang="ko-KR" sz="1400" dirty="0"/>
              <a:t>  and “Soju Units” as one of “X” variables</a:t>
            </a:r>
            <a:endParaRPr lang="ko-KR" altLang="en-US" sz="1400" dirty="0"/>
          </a:p>
        </p:txBody>
      </p:sp>
    </p:spTree>
    <p:extLst>
      <p:ext uri="{BB962C8B-B14F-4D97-AF65-F5344CB8AC3E}">
        <p14:creationId xmlns="" xmlns:p14="http://schemas.microsoft.com/office/powerpoint/2010/main" val="22318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7822975" cy="369332"/>
          </a:xfrm>
          <a:prstGeom prst="rect">
            <a:avLst/>
          </a:prstGeom>
          <a:noFill/>
        </p:spPr>
        <p:txBody>
          <a:bodyPr wrap="none" rtlCol="0">
            <a:spAutoFit/>
          </a:bodyPr>
          <a:lstStyle/>
          <a:p>
            <a:r>
              <a:rPr lang="en-US" altLang="ko-KR" dirty="0"/>
              <a:t>Beer demand is seems to be in downward trend, but it cannot be so sure of</a:t>
            </a:r>
            <a:endParaRPr lang="ko-KR" altLang="en-US" dirty="0"/>
          </a:p>
        </p:txBody>
      </p:sp>
      <p:pic>
        <p:nvPicPr>
          <p:cNvPr id="1026" name="Picture 2" descr="C:\Git\Projects\WB project\Figs\sales trend over time.png"/>
          <p:cNvPicPr>
            <a:picLocks noChangeAspect="1" noChangeArrowheads="1"/>
          </p:cNvPicPr>
          <p:nvPr/>
        </p:nvPicPr>
        <p:blipFill>
          <a:blip r:embed="rId2" cstate="print"/>
          <a:srcRect/>
          <a:stretch>
            <a:fillRect/>
          </a:stretch>
        </p:blipFill>
        <p:spPr bwMode="auto">
          <a:xfrm>
            <a:off x="372610" y="1802100"/>
            <a:ext cx="7740840" cy="4041487"/>
          </a:xfrm>
          <a:prstGeom prst="rect">
            <a:avLst/>
          </a:prstGeom>
          <a:noFill/>
        </p:spPr>
      </p:pic>
      <p:sp>
        <p:nvSpPr>
          <p:cNvPr id="7" name="직사각형 6">
            <a:extLst>
              <a:ext uri="{FF2B5EF4-FFF2-40B4-BE49-F238E27FC236}">
                <a16:creationId xmlns="" xmlns:a16="http://schemas.microsoft.com/office/drawing/2014/main" id="{A2CA944F-9D0D-4EFF-A981-4924B50B7AFF}"/>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The line plot certainly shows downward trend for beer units, while other categories does not seem to be fluctuating to much.</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Despite the downward trend, I could also note that the variance is relatively large at the initial stage of observations.</a:t>
            </a:r>
          </a:p>
          <a:p>
            <a:pPr marL="266700" indent="-266700">
              <a:tabLst>
                <a:tab pos="266700" algn="l"/>
                <a:tab pos="534988" algn="l"/>
                <a:tab pos="1076325" algn="l"/>
              </a:tabLst>
            </a:pPr>
            <a:r>
              <a:rPr lang="en-US" altLang="ko-KR" sz="1400" dirty="0">
                <a:solidFill>
                  <a:schemeClr val="tx1"/>
                </a:solidFill>
              </a:rPr>
              <a:t/>
            </a:r>
            <a:br>
              <a:rPr lang="en-US" altLang="ko-KR" sz="1400" dirty="0">
                <a:solidFill>
                  <a:schemeClr val="tx1"/>
                </a:solidFill>
              </a:rPr>
            </a:br>
            <a:r>
              <a:rPr lang="en-US" altLang="ko-KR" sz="1400" i="1" dirty="0">
                <a:solidFill>
                  <a:schemeClr val="tx1"/>
                </a:solidFill>
              </a:rPr>
              <a:t>“Additional study on date variable </a:t>
            </a:r>
            <a:br>
              <a:rPr lang="en-US" altLang="ko-KR" sz="1400" i="1" dirty="0">
                <a:solidFill>
                  <a:schemeClr val="tx1"/>
                </a:solidFill>
              </a:rPr>
            </a:br>
            <a:r>
              <a:rPr lang="en-US" altLang="ko-KR" sz="1400" i="1" dirty="0">
                <a:solidFill>
                  <a:schemeClr val="tx1"/>
                </a:solidFill>
              </a:rPr>
              <a:t>required”</a:t>
            </a:r>
          </a:p>
          <a:p>
            <a:pPr>
              <a:tabLst>
                <a:tab pos="266700" algn="l"/>
                <a:tab pos="1076325" algn="l"/>
              </a:tabLst>
            </a:pPr>
            <a:endParaRPr lang="en-US" altLang="ko-KR" sz="1400" dirty="0">
              <a:solidFill>
                <a:schemeClr val="tx1"/>
              </a:solidFill>
            </a:endParaRPr>
          </a:p>
        </p:txBody>
      </p:sp>
      <p:graphicFrame>
        <p:nvGraphicFramePr>
          <p:cNvPr id="4" name="표 3">
            <a:extLst>
              <a:ext uri="{FF2B5EF4-FFF2-40B4-BE49-F238E27FC236}">
                <a16:creationId xmlns="" xmlns:a16="http://schemas.microsoft.com/office/drawing/2014/main" id="{DDFE4DDF-00A2-4C0C-8CA9-5C749AC39512}"/>
              </a:ext>
            </a:extLst>
          </p:cNvPr>
          <p:cNvGraphicFramePr>
            <a:graphicFrameLocks noGrp="1"/>
          </p:cNvGraphicFramePr>
          <p:nvPr>
            <p:extLst>
              <p:ext uri="{D42A27DB-BD31-4B8C-83A1-F6EECF244321}">
                <p14:modId xmlns="" xmlns:p14="http://schemas.microsoft.com/office/powerpoint/2010/main" val="425833933"/>
              </p:ext>
            </p:extLst>
          </p:nvPr>
        </p:nvGraphicFramePr>
        <p:xfrm>
          <a:off x="741874" y="5791827"/>
          <a:ext cx="7306572" cy="729744"/>
        </p:xfrm>
        <a:graphic>
          <a:graphicData uri="http://schemas.openxmlformats.org/drawingml/2006/table">
            <a:tbl>
              <a:tblPr>
                <a:tableStyleId>{2D5ABB26-0587-4C30-8999-92F81FD0307C}</a:tableStyleId>
              </a:tblPr>
              <a:tblGrid>
                <a:gridCol w="666593">
                  <a:extLst>
                    <a:ext uri="{9D8B030D-6E8A-4147-A177-3AD203B41FA5}">
                      <a16:colId xmlns="" xmlns:a16="http://schemas.microsoft.com/office/drawing/2014/main" val="2078168809"/>
                    </a:ext>
                  </a:extLst>
                </a:gridCol>
                <a:gridCol w="1009199">
                  <a:extLst>
                    <a:ext uri="{9D8B030D-6E8A-4147-A177-3AD203B41FA5}">
                      <a16:colId xmlns="" xmlns:a16="http://schemas.microsoft.com/office/drawing/2014/main" val="761195283"/>
                    </a:ext>
                  </a:extLst>
                </a:gridCol>
                <a:gridCol w="1126156">
                  <a:extLst>
                    <a:ext uri="{9D8B030D-6E8A-4147-A177-3AD203B41FA5}">
                      <a16:colId xmlns="" xmlns:a16="http://schemas.microsoft.com/office/drawing/2014/main" val="3061384549"/>
                    </a:ext>
                  </a:extLst>
                </a:gridCol>
                <a:gridCol w="1126156">
                  <a:extLst>
                    <a:ext uri="{9D8B030D-6E8A-4147-A177-3AD203B41FA5}">
                      <a16:colId xmlns="" xmlns:a16="http://schemas.microsoft.com/office/drawing/2014/main" val="3276788795"/>
                    </a:ext>
                  </a:extLst>
                </a:gridCol>
                <a:gridCol w="1126156">
                  <a:extLst>
                    <a:ext uri="{9D8B030D-6E8A-4147-A177-3AD203B41FA5}">
                      <a16:colId xmlns="" xmlns:a16="http://schemas.microsoft.com/office/drawing/2014/main" val="2231567807"/>
                    </a:ext>
                  </a:extLst>
                </a:gridCol>
                <a:gridCol w="1126156">
                  <a:extLst>
                    <a:ext uri="{9D8B030D-6E8A-4147-A177-3AD203B41FA5}">
                      <a16:colId xmlns="" xmlns:a16="http://schemas.microsoft.com/office/drawing/2014/main" val="1542931755"/>
                    </a:ext>
                  </a:extLst>
                </a:gridCol>
                <a:gridCol w="1126156">
                  <a:extLst>
                    <a:ext uri="{9D8B030D-6E8A-4147-A177-3AD203B41FA5}">
                      <a16:colId xmlns="" xmlns:a16="http://schemas.microsoft.com/office/drawing/2014/main" val="2073084007"/>
                    </a:ext>
                  </a:extLst>
                </a:gridCol>
              </a:tblGrid>
              <a:tr h="243248">
                <a:tc>
                  <a:txBody>
                    <a:bodyPr/>
                    <a:lstStyle/>
                    <a:p>
                      <a:pPr algn="r" fontAlgn="ctr"/>
                      <a:r>
                        <a:rPr lang="en-US" altLang="ko-KR" sz="1000" b="0" u="none" strike="noStrike" dirty="0">
                          <a:effectLst/>
                        </a:rPr>
                        <a:t>Beer</a:t>
                      </a:r>
                      <a:r>
                        <a:rPr lang="ko-KR" altLang="en-US" sz="1000" b="1" u="none" strike="noStrike" dirty="0">
                          <a:effectLst/>
                        </a:rPr>
                        <a:t> </a:t>
                      </a:r>
                      <a:r>
                        <a:rPr lang="en-US" altLang="ko-KR" sz="1000" b="0" u="none" strike="noStrike" dirty="0">
                          <a:effectLst/>
                        </a:rPr>
                        <a:t>Units</a:t>
                      </a:r>
                      <a:r>
                        <a:rPr lang="ko-KR" altLang="en-US" sz="1000" b="1" u="none" strike="noStrike" dirty="0">
                          <a:effectLst/>
                        </a:rPr>
                        <a:t>　</a:t>
                      </a:r>
                      <a:endParaRPr lang="ko-KR" altLang="en-US" sz="1000" b="1"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July</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August</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September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October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November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December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50477615"/>
                  </a:ext>
                </a:extLst>
              </a:tr>
              <a:tr h="243248">
                <a:tc>
                  <a:txBody>
                    <a:bodyPr/>
                    <a:lstStyle/>
                    <a:p>
                      <a:pPr algn="r" rtl="0" fontAlgn="ctr"/>
                      <a:r>
                        <a:rPr lang="en-US" sz="1000" b="0" u="none" strike="noStrike" dirty="0">
                          <a:effectLst/>
                        </a:rPr>
                        <a:t>mean</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109.9497</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80.82576</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70.82791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65.07439</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54.49539</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58.70654</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 xmlns:a16="http://schemas.microsoft.com/office/drawing/2014/main" val="1759645406"/>
                  </a:ext>
                </a:extLst>
              </a:tr>
              <a:tr h="243248">
                <a:tc>
                  <a:txBody>
                    <a:bodyPr/>
                    <a:lstStyle/>
                    <a:p>
                      <a:pPr algn="r" rtl="0" fontAlgn="ctr"/>
                      <a:r>
                        <a:rPr lang="en-US" sz="1000" b="0" u="none" strike="noStrike" dirty="0">
                          <a:effectLst/>
                        </a:rPr>
                        <a:t>std</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b="1" u="none" strike="noStrike" dirty="0">
                          <a:solidFill>
                            <a:srgbClr val="FF0000"/>
                          </a:solidFill>
                          <a:effectLst/>
                        </a:rPr>
                        <a:t>127.7843</a:t>
                      </a:r>
                      <a:endParaRPr lang="en-US" altLang="ko-KR" sz="1000" b="1" i="0" u="none" strike="noStrike" dirty="0">
                        <a:solidFill>
                          <a:srgbClr val="FF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95.14461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75.71621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71.73081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58.72303</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b="1" u="none" strike="noStrike" dirty="0">
                          <a:solidFill>
                            <a:srgbClr val="FF0000"/>
                          </a:solidFill>
                          <a:effectLst/>
                        </a:rPr>
                        <a:t>62.45338</a:t>
                      </a:r>
                      <a:endParaRPr lang="en-US" altLang="ko-KR" sz="1000" b="1" i="0" u="none" strike="noStrike" dirty="0">
                        <a:solidFill>
                          <a:srgbClr val="FF0000"/>
                        </a:solidFill>
                        <a:effectLst/>
                        <a:latin typeface="+mj-lt"/>
                        <a:ea typeface="맑은 고딕" panose="020B0503020000020004" pitchFamily="50" charset="-127"/>
                      </a:endParaRPr>
                    </a:p>
                  </a:txBody>
                  <a:tcPr marL="9525" marR="9525" marT="9525" marB="0" anchor="ctr"/>
                </a:tc>
                <a:extLst>
                  <a:ext uri="{0D108BD9-81ED-4DB2-BD59-A6C34878D82A}">
                    <a16:rowId xmlns="" xmlns:a16="http://schemas.microsoft.com/office/drawing/2014/main" val="220037634"/>
                  </a:ext>
                </a:extLst>
              </a:tr>
            </a:tbl>
          </a:graphicData>
        </a:graphic>
      </p:graphicFrame>
    </p:spTree>
    <p:extLst>
      <p:ext uri="{BB962C8B-B14F-4D97-AF65-F5344CB8AC3E}">
        <p14:creationId xmlns="" xmlns:p14="http://schemas.microsoft.com/office/powerpoint/2010/main" val="357894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 xmlns:a16="http://schemas.microsoft.com/office/drawing/2014/main" id="{5DEED8A9-D94F-4502-9482-708A0D699902}"/>
              </a:ext>
            </a:extLst>
          </p:cNvPr>
          <p:cNvSpPr txBox="1"/>
          <p:nvPr/>
        </p:nvSpPr>
        <p:spPr>
          <a:xfrm>
            <a:off x="-1" y="600075"/>
            <a:ext cx="10381368" cy="369332"/>
          </a:xfrm>
          <a:prstGeom prst="rect">
            <a:avLst/>
          </a:prstGeom>
          <a:noFill/>
        </p:spPr>
        <p:txBody>
          <a:bodyPr wrap="none" rtlCol="0">
            <a:spAutoFit/>
          </a:bodyPr>
          <a:lstStyle/>
          <a:p>
            <a:r>
              <a:rPr lang="en-US" altLang="ko-KR" dirty="0"/>
              <a:t>The data is not complete by date, and by bars, as there seem to be irregular patterns in missing data.</a:t>
            </a:r>
            <a:endParaRPr lang="ko-KR" altLang="en-US" dirty="0"/>
          </a:p>
        </p:txBody>
      </p:sp>
      <p:pic>
        <p:nvPicPr>
          <p:cNvPr id="13314" name="Picture 2" descr="C:\Git\Projects\WB project\Figs\number of observation by date.png"/>
          <p:cNvPicPr>
            <a:picLocks noChangeArrowheads="1"/>
          </p:cNvPicPr>
          <p:nvPr/>
        </p:nvPicPr>
        <p:blipFill>
          <a:blip r:embed="rId2" cstate="print"/>
          <a:srcRect/>
          <a:stretch>
            <a:fillRect/>
          </a:stretch>
        </p:blipFill>
        <p:spPr bwMode="auto">
          <a:xfrm>
            <a:off x="320566" y="1990976"/>
            <a:ext cx="4874400" cy="2236673"/>
          </a:xfrm>
          <a:prstGeom prst="rect">
            <a:avLst/>
          </a:prstGeom>
          <a:noFill/>
        </p:spPr>
      </p:pic>
      <p:pic>
        <p:nvPicPr>
          <p:cNvPr id="13315" name="Picture 3" descr="C:\Git\Projects\WB project\Figs\number of observations by bars.png"/>
          <p:cNvPicPr>
            <a:picLocks noChangeAspect="1" noChangeArrowheads="1"/>
          </p:cNvPicPr>
          <p:nvPr/>
        </p:nvPicPr>
        <p:blipFill>
          <a:blip r:embed="rId3" cstate="print"/>
          <a:srcRect/>
          <a:stretch>
            <a:fillRect/>
          </a:stretch>
        </p:blipFill>
        <p:spPr bwMode="auto">
          <a:xfrm>
            <a:off x="320566" y="4227649"/>
            <a:ext cx="4873431" cy="2236673"/>
          </a:xfrm>
          <a:prstGeom prst="rect">
            <a:avLst/>
          </a:prstGeom>
          <a:noFill/>
        </p:spPr>
      </p:pic>
      <p:graphicFrame>
        <p:nvGraphicFramePr>
          <p:cNvPr id="3" name="표 2">
            <a:extLst>
              <a:ext uri="{FF2B5EF4-FFF2-40B4-BE49-F238E27FC236}">
                <a16:creationId xmlns="" xmlns:a16="http://schemas.microsoft.com/office/drawing/2014/main" id="{C014C68F-9A9A-4CC5-AA40-AC1239DD7091}"/>
              </a:ext>
            </a:extLst>
          </p:cNvPr>
          <p:cNvGraphicFramePr>
            <a:graphicFrameLocks noGrp="1"/>
          </p:cNvGraphicFramePr>
          <p:nvPr>
            <p:extLst>
              <p:ext uri="{D42A27DB-BD31-4B8C-83A1-F6EECF244321}">
                <p14:modId xmlns="" xmlns:p14="http://schemas.microsoft.com/office/powerpoint/2010/main" val="894028767"/>
              </p:ext>
            </p:extLst>
          </p:nvPr>
        </p:nvGraphicFramePr>
        <p:xfrm>
          <a:off x="5274151" y="2085211"/>
          <a:ext cx="2705284" cy="1891566"/>
        </p:xfrm>
        <a:graphic>
          <a:graphicData uri="http://schemas.openxmlformats.org/drawingml/2006/table">
            <a:tbl>
              <a:tblPr/>
              <a:tblGrid>
                <a:gridCol w="1352642">
                  <a:extLst>
                    <a:ext uri="{9D8B030D-6E8A-4147-A177-3AD203B41FA5}">
                      <a16:colId xmlns="" xmlns:a16="http://schemas.microsoft.com/office/drawing/2014/main" val="1795350856"/>
                    </a:ext>
                  </a:extLst>
                </a:gridCol>
                <a:gridCol w="1352642">
                  <a:extLst>
                    <a:ext uri="{9D8B030D-6E8A-4147-A177-3AD203B41FA5}">
                      <a16:colId xmlns="" xmlns:a16="http://schemas.microsoft.com/office/drawing/2014/main" val="875461332"/>
                    </a:ext>
                  </a:extLst>
                </a:gridCol>
              </a:tblGrid>
              <a:tr h="315261">
                <a:tc>
                  <a:txBody>
                    <a:bodyPr/>
                    <a:lstStyle/>
                    <a:p>
                      <a:pPr algn="r" fontAlgn="ctr"/>
                      <a:r>
                        <a:rPr lang="en-US" sz="1000" b="1" dirty="0">
                          <a:effectLst/>
                        </a:rPr>
                        <a:t>Date</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000" b="1" dirty="0">
                          <a:effectLst/>
                        </a:rPr>
                        <a:t>counts</a:t>
                      </a:r>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82861863"/>
                  </a:ext>
                </a:extLst>
              </a:tr>
              <a:tr h="315261">
                <a:tc>
                  <a:txBody>
                    <a:bodyPr/>
                    <a:lstStyle/>
                    <a:p>
                      <a:pPr algn="r" fontAlgn="ctr"/>
                      <a:r>
                        <a:rPr lang="en-US" altLang="ko-KR" sz="1000">
                          <a:effectLst/>
                        </a:rPr>
                        <a:t>2017-07-09</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23</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581511547"/>
                  </a:ext>
                </a:extLst>
              </a:tr>
              <a:tr h="315261">
                <a:tc>
                  <a:txBody>
                    <a:bodyPr/>
                    <a:lstStyle/>
                    <a:p>
                      <a:pPr algn="r" fontAlgn="ctr"/>
                      <a:r>
                        <a:rPr lang="en-US" altLang="ko-KR" sz="1000">
                          <a:effectLst/>
                        </a:rPr>
                        <a:t>2017-07-02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093776498"/>
                  </a:ext>
                </a:extLst>
              </a:tr>
              <a:tr h="315261">
                <a:tc>
                  <a:txBody>
                    <a:bodyPr/>
                    <a:lstStyle/>
                    <a:p>
                      <a:pPr algn="r" fontAlgn="ctr"/>
                      <a:r>
                        <a:rPr lang="en-US" altLang="ko-KR" sz="1000">
                          <a:effectLst/>
                        </a:rPr>
                        <a:t>2017-07-17</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2649082482"/>
                  </a:ext>
                </a:extLst>
              </a:tr>
              <a:tr h="315261">
                <a:tc>
                  <a:txBody>
                    <a:bodyPr/>
                    <a:lstStyle/>
                    <a:p>
                      <a:pPr algn="r" fontAlgn="ctr"/>
                      <a:r>
                        <a:rPr lang="en-US" altLang="ko-KR" sz="1000">
                          <a:effectLst/>
                        </a:rPr>
                        <a:t>2017-07-16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499131460"/>
                  </a:ext>
                </a:extLst>
              </a:tr>
              <a:tr h="315261">
                <a:tc>
                  <a:txBody>
                    <a:bodyPr/>
                    <a:lstStyle/>
                    <a:p>
                      <a:pPr algn="r" fontAlgn="ctr"/>
                      <a:r>
                        <a:rPr lang="en-US" altLang="ko-KR" sz="1000" dirty="0">
                          <a:effectLst/>
                        </a:rPr>
                        <a:t>2017-07-01</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25</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2957922896"/>
                  </a:ext>
                </a:extLst>
              </a:tr>
            </a:tbl>
          </a:graphicData>
        </a:graphic>
      </p:graphicFrame>
      <p:sp>
        <p:nvSpPr>
          <p:cNvPr id="7" name="직사각형 6">
            <a:extLst>
              <a:ext uri="{FF2B5EF4-FFF2-40B4-BE49-F238E27FC236}">
                <a16:creationId xmlns="" xmlns:a16="http://schemas.microsoft.com/office/drawing/2014/main" id="{EE6EE57B-3D60-4B35-B4BA-3B8DAE6C6EA8}"/>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Looking at the number of observations by date, and by Bar ID,</a:t>
            </a:r>
            <a:br>
              <a:rPr lang="en-US" altLang="ko-KR" sz="1400" dirty="0">
                <a:solidFill>
                  <a:schemeClr val="tx1"/>
                </a:solidFill>
              </a:rPr>
            </a:br>
            <a:r>
              <a:rPr lang="en-US" altLang="ko-KR" sz="1400" dirty="0">
                <a:solidFill>
                  <a:schemeClr val="tx1"/>
                </a:solidFill>
              </a:rPr>
              <a:t>it has come to my attention that the data is not complete</a:t>
            </a:r>
          </a:p>
          <a:p>
            <a:pPr marL="266700" indent="-266700">
              <a:tabLst>
                <a:tab pos="266700" algn="l"/>
                <a:tab pos="1076325" algn="l"/>
              </a:tabLst>
            </a:pPr>
            <a:endParaRPr lang="en-US" altLang="ko-KR" sz="1400" i="1" dirty="0">
              <a:solidFill>
                <a:schemeClr val="tx1"/>
              </a:solidFill>
            </a:endParaRPr>
          </a:p>
          <a:p>
            <a:pPr marL="266700" indent="-266700">
              <a:tabLst>
                <a:tab pos="266700" algn="l"/>
                <a:tab pos="1076325" algn="l"/>
              </a:tabLst>
            </a:pPr>
            <a:r>
              <a:rPr lang="en-US" altLang="ko-KR" sz="1400" dirty="0">
                <a:solidFill>
                  <a:schemeClr val="tx1"/>
                </a:solidFill>
              </a:rPr>
              <a:t>□	Out of 184 days, not a day had full record from 147 bars. The 9</a:t>
            </a:r>
            <a:r>
              <a:rPr lang="en-US" altLang="ko-KR" sz="1400" baseline="30000" dirty="0">
                <a:solidFill>
                  <a:schemeClr val="tx1"/>
                </a:solidFill>
              </a:rPr>
              <a:t>th</a:t>
            </a:r>
            <a:r>
              <a:rPr lang="en-US" altLang="ko-KR" sz="1400" dirty="0">
                <a:solidFill>
                  <a:schemeClr val="tx1"/>
                </a:solidFill>
              </a:rPr>
              <a:t> July had only 23 observations, which would have caused such a large variance.</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Out of 147 bars, only two had full record of 184 days. Unfortunately, two of the bars did not seems to have sold Soju at all, to compare relationship with beer.</a:t>
            </a:r>
          </a:p>
        </p:txBody>
      </p:sp>
      <p:graphicFrame>
        <p:nvGraphicFramePr>
          <p:cNvPr id="4" name="표 3">
            <a:extLst>
              <a:ext uri="{FF2B5EF4-FFF2-40B4-BE49-F238E27FC236}">
                <a16:creationId xmlns="" xmlns:a16="http://schemas.microsoft.com/office/drawing/2014/main" id="{762B0AFD-6DEA-4CC9-9A6D-8B8A7DF01A03}"/>
              </a:ext>
            </a:extLst>
          </p:cNvPr>
          <p:cNvGraphicFramePr>
            <a:graphicFrameLocks noGrp="1"/>
          </p:cNvGraphicFramePr>
          <p:nvPr>
            <p:extLst>
              <p:ext uri="{D42A27DB-BD31-4B8C-83A1-F6EECF244321}">
                <p14:modId xmlns="" xmlns:p14="http://schemas.microsoft.com/office/powerpoint/2010/main" val="435168472"/>
              </p:ext>
            </p:extLst>
          </p:nvPr>
        </p:nvGraphicFramePr>
        <p:xfrm>
          <a:off x="5274151" y="4343808"/>
          <a:ext cx="2705284" cy="2005806"/>
        </p:xfrm>
        <a:graphic>
          <a:graphicData uri="http://schemas.openxmlformats.org/drawingml/2006/table">
            <a:tbl>
              <a:tblPr/>
              <a:tblGrid>
                <a:gridCol w="1352642">
                  <a:extLst>
                    <a:ext uri="{9D8B030D-6E8A-4147-A177-3AD203B41FA5}">
                      <a16:colId xmlns="" xmlns:a16="http://schemas.microsoft.com/office/drawing/2014/main" val="3219904955"/>
                    </a:ext>
                  </a:extLst>
                </a:gridCol>
                <a:gridCol w="1352642">
                  <a:extLst>
                    <a:ext uri="{9D8B030D-6E8A-4147-A177-3AD203B41FA5}">
                      <a16:colId xmlns="" xmlns:a16="http://schemas.microsoft.com/office/drawing/2014/main" val="375868104"/>
                    </a:ext>
                  </a:extLst>
                </a:gridCol>
              </a:tblGrid>
              <a:tr h="334301">
                <a:tc>
                  <a:txBody>
                    <a:bodyPr/>
                    <a:lstStyle/>
                    <a:p>
                      <a:pPr algn="r" fontAlgn="ctr"/>
                      <a:r>
                        <a:rPr lang="en-US" sz="1000" b="1" dirty="0">
                          <a:effectLst/>
                        </a:rPr>
                        <a:t>Bar ID</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sz="1000" b="1" dirty="0">
                          <a:effectLst/>
                        </a:rPr>
                        <a:t>count</a:t>
                      </a:r>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3839461"/>
                  </a:ext>
                </a:extLst>
              </a:tr>
              <a:tr h="334301">
                <a:tc>
                  <a:txBody>
                    <a:bodyPr/>
                    <a:lstStyle/>
                    <a:p>
                      <a:pPr algn="r" fontAlgn="ctr"/>
                      <a:r>
                        <a:rPr lang="en-US" sz="1000">
                          <a:effectLst/>
                        </a:rPr>
                        <a:t>Bar 51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a:effectLst/>
                        </a:rPr>
                        <a:t>31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756796230"/>
                  </a:ext>
                </a:extLst>
              </a:tr>
              <a:tr h="334301">
                <a:tc>
                  <a:txBody>
                    <a:bodyPr/>
                    <a:lstStyle/>
                    <a:p>
                      <a:pPr algn="r" fontAlgn="ctr"/>
                      <a:r>
                        <a:rPr lang="en-US" sz="1000">
                          <a:effectLst/>
                        </a:rPr>
                        <a:t>Bar 113</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1000">
                          <a:effectLst/>
                        </a:rPr>
                        <a:t>31</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337142639"/>
                  </a:ext>
                </a:extLst>
              </a:tr>
              <a:tr h="334301">
                <a:tc>
                  <a:txBody>
                    <a:bodyPr/>
                    <a:lstStyle/>
                    <a:p>
                      <a:pPr algn="r" fontAlgn="ctr"/>
                      <a:r>
                        <a:rPr lang="en-US" sz="1000">
                          <a:effectLst/>
                        </a:rPr>
                        <a:t>Bar 131</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a:effectLst/>
                        </a:rPr>
                        <a:t>38</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313603607"/>
                  </a:ext>
                </a:extLst>
              </a:tr>
              <a:tr h="334301">
                <a:tc>
                  <a:txBody>
                    <a:bodyPr/>
                    <a:lstStyle/>
                    <a:p>
                      <a:pPr algn="r" fontAlgn="ctr"/>
                      <a:r>
                        <a:rPr lang="en-US" sz="1000">
                          <a:effectLst/>
                        </a:rPr>
                        <a:t>Bar 121</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1000" dirty="0">
                          <a:effectLst/>
                        </a:rPr>
                        <a:t>40</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4230836911"/>
                  </a:ext>
                </a:extLst>
              </a:tr>
              <a:tr h="334301">
                <a:tc>
                  <a:txBody>
                    <a:bodyPr/>
                    <a:lstStyle/>
                    <a:p>
                      <a:pPr algn="r" fontAlgn="ctr"/>
                      <a:r>
                        <a:rPr lang="en-US" sz="1000" dirty="0">
                          <a:effectLst/>
                        </a:rPr>
                        <a:t>Bar 24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44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4274173144"/>
                  </a:ext>
                </a:extLst>
              </a:tr>
            </a:tbl>
          </a:graphicData>
        </a:graphic>
      </p:graphicFrame>
    </p:spTree>
    <p:extLst>
      <p:ext uri="{BB962C8B-B14F-4D97-AF65-F5344CB8AC3E}">
        <p14:creationId xmlns="" xmlns:p14="http://schemas.microsoft.com/office/powerpoint/2010/main" val="199500633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테마">
  <a:themeElements>
    <a:clrScheme name="사용자 지정 4">
      <a:dk1>
        <a:sysClr val="windowText" lastClr="000000"/>
      </a:dk1>
      <a:lt1>
        <a:sysClr val="window" lastClr="FFFFFF"/>
      </a:lt1>
      <a:dk2>
        <a:srgbClr val="44546A"/>
      </a:dk2>
      <a:lt2>
        <a:srgbClr val="E7E6E6"/>
      </a:lt2>
      <a:accent1>
        <a:srgbClr val="FFCF14"/>
      </a:accent1>
      <a:accent2>
        <a:srgbClr val="71F39B"/>
      </a:accent2>
      <a:accent3>
        <a:srgbClr val="F06E6E"/>
      </a:accent3>
      <a:accent4>
        <a:srgbClr val="353535"/>
      </a:accent4>
      <a:accent5>
        <a:srgbClr val="4472C4"/>
      </a:accent5>
      <a:accent6>
        <a:srgbClr val="70AD47"/>
      </a:accent6>
      <a:hlink>
        <a:srgbClr val="0563C1"/>
      </a:hlink>
      <a:folHlink>
        <a:srgbClr val="954F72"/>
      </a:folHlink>
    </a:clrScheme>
    <a:fontScheme name="사용자 지정 1">
      <a:majorFont>
        <a:latin typeface="Roboto"/>
        <a:ea typeface="맑은 고딕"/>
        <a:cs typeface=""/>
      </a:majorFont>
      <a:minorFont>
        <a:latin typeface="Roboto"/>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1386</Words>
  <Application>Microsoft Office PowerPoint</Application>
  <PresentationFormat>사용자 지정</PresentationFormat>
  <Paragraphs>808</Paragraphs>
  <Slides>22</Slides>
  <Notes>1</Notes>
  <HiddenSlides>0</HiddenSlides>
  <MMClips>0</MMClips>
  <ScaleCrop>false</ScaleCrop>
  <HeadingPairs>
    <vt:vector size="4" baseType="variant">
      <vt:variant>
        <vt:lpstr>테마</vt:lpstr>
      </vt:variant>
      <vt:variant>
        <vt:i4>2</vt:i4>
      </vt:variant>
      <vt:variant>
        <vt:lpstr>슬라이드 제목</vt:lpstr>
      </vt:variant>
      <vt:variant>
        <vt:i4>22</vt:i4>
      </vt:variant>
    </vt:vector>
  </HeadingPairs>
  <TitlesOfParts>
    <vt:vector size="24" baseType="lpstr">
      <vt:lpstr>Office 테마</vt:lpstr>
      <vt:lpstr>1_Office 테마</vt:lpstr>
      <vt:lpstr>Analysis Report</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dc:title>
  <dc:creator>PABLO</dc:creator>
  <cp:lastModifiedBy>Park, Pablo Chanwoo</cp:lastModifiedBy>
  <cp:revision>93</cp:revision>
  <dcterms:created xsi:type="dcterms:W3CDTF">2019-03-25T13:42:35Z</dcterms:created>
  <dcterms:modified xsi:type="dcterms:W3CDTF">2019-03-27T09:13:58Z</dcterms:modified>
</cp:coreProperties>
</file>