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3"/>
  </p:notesMasterIdLst>
  <p:sldIdLst>
    <p:sldId id="291" r:id="rId3"/>
    <p:sldId id="292" r:id="rId4"/>
    <p:sldId id="293" r:id="rId5"/>
    <p:sldId id="294" r:id="rId6"/>
    <p:sldId id="296" r:id="rId7"/>
    <p:sldId id="298" r:id="rId8"/>
    <p:sldId id="299" r:id="rId9"/>
    <p:sldId id="297" r:id="rId10"/>
    <p:sldId id="302" r:id="rId11"/>
    <p:sldId id="300" r:id="rId12"/>
    <p:sldId id="301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3333CC"/>
    <a:srgbClr val="333399"/>
    <a:srgbClr val="35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F74C4-9856-4309-8AD7-0A247F174975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AAA09-C4E2-4940-BA1B-04F8C9879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08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3" y="739775"/>
            <a:ext cx="6569075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46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65DA1-6B21-4B04-9EAF-1D8C5AD9A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50BDE2-05F4-485E-91C1-A8C764037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4BBE2-3FCF-4837-9765-7185C7EDA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B634-5E54-4C39-897D-1B892DC73828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4440E-BF33-4D58-A0F3-DC11DBA4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A59221-C8D7-4681-8BBB-4D2B796C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5579-9313-4CB5-9631-1B651F408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80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24887-2000-4DB9-9505-F1269034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D5BFC3-973F-4E5A-B718-5ED6A754B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042BF-615D-47C7-87E8-AF0C69BD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B634-5E54-4C39-897D-1B892DC73828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FDDDC-CFD9-4981-B617-D0DA68C3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3EBCF1-9732-48B6-9F0A-275DF7EE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5579-9313-4CB5-9631-1B651F408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5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5C0994-E3BB-4BE7-8BE9-1B73C49F7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89D675-C617-473C-8B0E-8F1209081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9A1DC-2B46-4CE6-8051-1021B6EA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B634-5E54-4C39-897D-1B892DC73828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9A62C9-26E0-464F-AE0D-3E5F3E6A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A6B96-A7E5-4AC8-8805-3D0399F4A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5579-9313-4CB5-9631-1B651F408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430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Divider: Colour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646545" y="1143000"/>
            <a:ext cx="10898910" cy="403412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2902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646545" y="1546412"/>
            <a:ext cx="10898910" cy="40341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2902">
                <a:solidFill>
                  <a:schemeClr val="bg1"/>
                </a:solidFill>
                <a:latin typeface="+mj-lt"/>
              </a:defRPr>
            </a:lvl1pPr>
            <a:lvl2pPr marL="461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23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5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7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09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3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edit Master subtitle style</a:t>
            </a:r>
            <a:endParaRPr lang="en-GB" noProof="0" dirty="0"/>
          </a:p>
        </p:txBody>
      </p:sp>
      <p:cxnSp>
        <p:nvCxnSpPr>
          <p:cNvPr id="9" name="Shape 24"/>
          <p:cNvCxnSpPr/>
          <p:nvPr/>
        </p:nvCxnSpPr>
        <p:spPr>
          <a:xfrm flipV="1">
            <a:off x="461820" y="941295"/>
            <a:ext cx="11083639" cy="153295"/>
          </a:xfrm>
          <a:prstGeom prst="bentConnector3">
            <a:avLst>
              <a:gd name="adj1" fmla="val 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3746" y="6252884"/>
            <a:ext cx="7007267" cy="13447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907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13456" y="6387354"/>
            <a:ext cx="2032000" cy="13447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907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513456" y="6252882"/>
            <a:ext cx="2032000" cy="13447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907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/>
              <a:t>January 2012</a:t>
            </a:r>
          </a:p>
        </p:txBody>
      </p:sp>
    </p:spTree>
    <p:extLst>
      <p:ext uri="{BB962C8B-B14F-4D97-AF65-F5344CB8AC3E}">
        <p14:creationId xmlns:p14="http://schemas.microsoft.com/office/powerpoint/2010/main" val="226381846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D0E6DC4-C3E6-4C41-B73C-C2F2F32F3996}"/>
              </a:ext>
            </a:extLst>
          </p:cNvPr>
          <p:cNvSpPr/>
          <p:nvPr userDrawn="1"/>
        </p:nvSpPr>
        <p:spPr>
          <a:xfrm>
            <a:off x="-19817" y="456812"/>
            <a:ext cx="3967302" cy="103906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E72762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4E6E78-5E46-4C56-92D6-481D08F8C12A}"/>
              </a:ext>
            </a:extLst>
          </p:cNvPr>
          <p:cNvSpPr/>
          <p:nvPr userDrawn="1"/>
        </p:nvSpPr>
        <p:spPr>
          <a:xfrm>
            <a:off x="3947485" y="456812"/>
            <a:ext cx="4235102" cy="103906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E72762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79C850-71E5-477B-80EF-6CDB5B36F433}"/>
              </a:ext>
            </a:extLst>
          </p:cNvPr>
          <p:cNvSpPr/>
          <p:nvPr userDrawn="1"/>
        </p:nvSpPr>
        <p:spPr>
          <a:xfrm>
            <a:off x="8182587" y="456812"/>
            <a:ext cx="4029711" cy="103906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E72762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226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Divider: Colour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646545" y="1143000"/>
            <a:ext cx="10898910" cy="403412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2902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646545" y="1546412"/>
            <a:ext cx="10898910" cy="40341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2902">
                <a:solidFill>
                  <a:schemeClr val="bg1"/>
                </a:solidFill>
                <a:latin typeface="+mj-lt"/>
              </a:defRPr>
            </a:lvl1pPr>
            <a:lvl2pPr marL="461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23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5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7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09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3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edit Master subtitle style</a:t>
            </a:r>
            <a:endParaRPr lang="en-GB" noProof="0" dirty="0"/>
          </a:p>
        </p:txBody>
      </p:sp>
      <p:cxnSp>
        <p:nvCxnSpPr>
          <p:cNvPr id="9" name="Shape 24"/>
          <p:cNvCxnSpPr/>
          <p:nvPr/>
        </p:nvCxnSpPr>
        <p:spPr>
          <a:xfrm flipV="1">
            <a:off x="461820" y="941295"/>
            <a:ext cx="11083639" cy="153295"/>
          </a:xfrm>
          <a:prstGeom prst="bentConnector3">
            <a:avLst>
              <a:gd name="adj1" fmla="val 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3746" y="6252884"/>
            <a:ext cx="7007267" cy="13447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907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13456" y="6387354"/>
            <a:ext cx="2032000" cy="13447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907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513456" y="6252882"/>
            <a:ext cx="2032000" cy="13447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907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/>
              <a:t>January 2012</a:t>
            </a:r>
          </a:p>
        </p:txBody>
      </p:sp>
    </p:spTree>
    <p:extLst>
      <p:ext uri="{BB962C8B-B14F-4D97-AF65-F5344CB8AC3E}">
        <p14:creationId xmlns:p14="http://schemas.microsoft.com/office/powerpoint/2010/main" val="376938143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D32A0-B41D-4A17-B767-906FD61E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0C0FB-71CA-4480-A9F8-8A0E9C858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6A399-F104-4B3D-91CB-28AE1AD5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B634-5E54-4C39-897D-1B892DC73828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33A5E-A42E-4D81-A78E-0CFC6DC9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97182-4A93-4202-90DF-4F450530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5579-9313-4CB5-9631-1B651F408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5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47CC2-37E2-4231-A53A-F5F1E831E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DA014-3697-4D78-BA7C-16FC76B8F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5135E-00ED-41F9-BDFF-30B1FDC4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B634-5E54-4C39-897D-1B892DC73828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7C259-4585-4502-9D94-5BFE9A80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BE638-836E-495E-BFC3-49CC4D37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5579-9313-4CB5-9631-1B651F408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42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CF00C-F4AD-4BB7-8B57-5261DD3D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0ABD4-6DE7-4D30-BFE3-CC4845A1F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EF8979-E5D8-4647-9281-03423A990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06B20B-D3DE-4CAC-AEB0-AA2772B3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B634-5E54-4C39-897D-1B892DC73828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751A0B-23E9-4FD3-AE35-5ADD9869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5E2890-373F-48F2-AB80-37E98298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5579-9313-4CB5-9631-1B651F408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96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22083-585F-49B1-B8A8-9B643B81D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AFAB6B-A5B6-43A7-90C3-915F9C9D8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A2EE6A-9E5D-45CF-BAF6-EED12FC7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B30EBA-6DE6-4DA3-B011-44266BB30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1F8F8A-D2F3-4EFC-8354-897D616D9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6DCDD2-E5AE-4DB9-BA03-5FE5A78A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B634-5E54-4C39-897D-1B892DC73828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1CE8A7-5997-4D9D-A4B9-2835EBD6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D83F66-CC92-4E83-B962-23FD3408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5579-9313-4CB5-9631-1B651F408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3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2B922-2C6F-45A9-A7C2-8381F60D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7A5D44-69D7-47D3-B95D-1825909A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B634-5E54-4C39-897D-1B892DC73828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253BF8-8B0A-4D8A-BC7B-2C47D001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8E963F-F373-43C1-8FD0-3A432BBE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5579-9313-4CB5-9631-1B651F408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04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5FF61C-11A3-465F-AFA3-F4E09F0C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B634-5E54-4C39-897D-1B892DC73828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875FF8-56EE-4758-A795-D4CA56BF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5DD21-06D2-4CA6-AE1F-3E5E76D9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5579-9313-4CB5-9631-1B651F408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25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5D365-F0BB-4FC8-B83A-5C320D77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C1556-D7E2-42BA-8D77-55A5DEBC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D1DF03-26CA-4872-A614-CE57F4DEE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E3934F-111F-4BE7-8597-1343FF6E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B634-5E54-4C39-897D-1B892DC73828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1C7B45-4A5C-48F2-8332-3F348773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50C7D2-6EE0-4B0F-808D-74AF3BDD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5579-9313-4CB5-9631-1B651F408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63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5D7D8-7852-4E57-B3DC-B66975D5B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047ECC-8784-4FC9-9137-B380F8BB1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3B60B5-B62B-4869-88AA-873D50C9C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33A0D4-EF57-4B3E-91AD-DCF1FAF5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B634-5E54-4C39-897D-1B892DC73828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203D6F-BCFC-45EE-AF09-AEBB65CB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0C1123-08E7-4FA0-BA0B-D40D72C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5579-9313-4CB5-9631-1B651F408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17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6A5AE4-C7F8-4373-8C1E-E80DAC03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D89FB9-8360-4044-8503-8F5025A85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8C879-00BB-4A1A-AA07-D391807A2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1B634-5E54-4C39-897D-1B892DC73828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8B69-3879-4510-B918-BE086CE06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2A35B-42EA-4F93-86A7-CDF0B1741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A5579-9313-4CB5-9631-1B651F408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36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D3EB6EAF-309D-47B6-9FA0-75438D7FC7F6}" type="datetimeFigureOut">
              <a:rPr lang="ko-KR" altLang="en-US" smtClean="0"/>
              <a:pPr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496D1268-8831-43DE-96F6-2AC6DFAC8D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13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353535"/>
          </a:solidFill>
        </p:spPr>
        <p:txBody>
          <a:bodyPr/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Analysis Report</a:t>
            </a:r>
          </a:p>
        </p:txBody>
      </p:sp>
      <p:sp>
        <p:nvSpPr>
          <p:cNvPr id="4" name="PwCFirm">
            <a:extLst>
              <a:ext uri="{FF2B5EF4-FFF2-40B4-BE49-F238E27FC236}">
                <a16:creationId xmlns:a16="http://schemas.microsoft.com/office/drawing/2014/main" id="{FA7CDF0C-F3A8-41D3-968F-F90E465683CB}"/>
              </a:ext>
            </a:extLst>
          </p:cNvPr>
          <p:cNvSpPr txBox="1"/>
          <p:nvPr/>
        </p:nvSpPr>
        <p:spPr>
          <a:xfrm>
            <a:off x="646546" y="6387354"/>
            <a:ext cx="3509818" cy="1344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200" noProof="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Park, Pablo </a:t>
            </a:r>
            <a:r>
              <a:rPr lang="en-GB" sz="1200" noProof="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Chanwoo</a:t>
            </a:r>
            <a:endParaRPr lang="en-GB" sz="1200" noProof="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</p:txBody>
      </p:sp>
      <p:pic>
        <p:nvPicPr>
          <p:cNvPr id="1026" name="Picture 2" descr="weissbeergerì ëí ì´ë¯¸ì§ ê²ìê²°ê³¼">
            <a:extLst>
              <a:ext uri="{FF2B5EF4-FFF2-40B4-BE49-F238E27FC236}">
                <a16:creationId xmlns:a16="http://schemas.microsoft.com/office/drawing/2014/main" id="{4631DC8D-9D62-4CAF-9776-74CB916C6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948" y="543485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773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369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Explanatory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ED8A9-D94F-4502-9482-708A0D699902}"/>
              </a:ext>
            </a:extLst>
          </p:cNvPr>
          <p:cNvSpPr txBox="1"/>
          <p:nvPr/>
        </p:nvSpPr>
        <p:spPr>
          <a:xfrm>
            <a:off x="-1" y="60007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Correlations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9953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369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Explanatory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ED8A9-D94F-4502-9482-708A0D699902}"/>
              </a:ext>
            </a:extLst>
          </p:cNvPr>
          <p:cNvSpPr txBox="1"/>
          <p:nvPr/>
        </p:nvSpPr>
        <p:spPr>
          <a:xfrm>
            <a:off x="-1" y="600075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Distributions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493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369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ED8A9-D94F-4502-9482-708A0D699902}"/>
              </a:ext>
            </a:extLst>
          </p:cNvPr>
          <p:cNvSpPr txBox="1"/>
          <p:nvPr/>
        </p:nvSpPr>
        <p:spPr>
          <a:xfrm>
            <a:off x="-1" y="60007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Dealing with Zero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06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369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ED8A9-D94F-4502-9482-708A0D699902}"/>
              </a:ext>
            </a:extLst>
          </p:cNvPr>
          <p:cNvSpPr txBox="1"/>
          <p:nvPr/>
        </p:nvSpPr>
        <p:spPr>
          <a:xfrm>
            <a:off x="-1" y="600075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Outlier, anomalies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606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369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ED8A9-D94F-4502-9482-708A0D699902}"/>
              </a:ext>
            </a:extLst>
          </p:cNvPr>
          <p:cNvSpPr txBox="1"/>
          <p:nvPr/>
        </p:nvSpPr>
        <p:spPr>
          <a:xfrm>
            <a:off x="-1" y="600075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 transform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850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369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ED8A9-D94F-4502-9482-708A0D699902}"/>
              </a:ext>
            </a:extLst>
          </p:cNvPr>
          <p:cNvSpPr txBox="1"/>
          <p:nvPr/>
        </p:nvSpPr>
        <p:spPr>
          <a:xfrm>
            <a:off x="-1" y="600075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Bagging &amp; Ridge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339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369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ED8A9-D94F-4502-9482-708A0D699902}"/>
              </a:ext>
            </a:extLst>
          </p:cNvPr>
          <p:cNvSpPr txBox="1"/>
          <p:nvPr/>
        </p:nvSpPr>
        <p:spPr>
          <a:xfrm>
            <a:off x="-1" y="600075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Random Forest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748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369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ED8A9-D94F-4502-9482-708A0D699902}"/>
              </a:ext>
            </a:extLst>
          </p:cNvPr>
          <p:cNvSpPr txBox="1"/>
          <p:nvPr/>
        </p:nvSpPr>
        <p:spPr>
          <a:xfrm>
            <a:off x="-1" y="600075"/>
            <a:ext cx="546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 evidence that they are cannibalizing one another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750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369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Limitation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ED8A9-D94F-4502-9482-708A0D699902}"/>
              </a:ext>
            </a:extLst>
          </p:cNvPr>
          <p:cNvSpPr txBox="1"/>
          <p:nvPr/>
        </p:nvSpPr>
        <p:spPr>
          <a:xfrm>
            <a:off x="-1" y="600075"/>
            <a:ext cx="1076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Too short time period, and little consideration on seasonality. I cannot argue that my conclusion is right!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115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0"/>
            <a:ext cx="6781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What else could I do to create value with 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ED8A9-D94F-4502-9482-708A0D699902}"/>
              </a:ext>
            </a:extLst>
          </p:cNvPr>
          <p:cNvSpPr txBox="1"/>
          <p:nvPr/>
        </p:nvSpPr>
        <p:spPr>
          <a:xfrm>
            <a:off x="-1" y="600075"/>
            <a:ext cx="6349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Using traits of bar to cluster and look for differences in them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9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E6CBC5C7-A07A-479B-9EF0-4FCC56311101}"/>
              </a:ext>
            </a:extLst>
          </p:cNvPr>
          <p:cNvSpPr/>
          <p:nvPr/>
        </p:nvSpPr>
        <p:spPr>
          <a:xfrm>
            <a:off x="1940767" y="1477930"/>
            <a:ext cx="3946849" cy="468396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-1" y="0"/>
            <a:ext cx="369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Project Objectives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03512"/>
            <a:ext cx="609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Milestones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     Skill Set     Data Scientist     Strategic Analyst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배달의민족 도현" panose="020B0600000101010101" pitchFamily="50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BF5976A-87A5-4049-9C1D-E61680EF99AB}"/>
              </a:ext>
            </a:extLst>
          </p:cNvPr>
          <p:cNvGrpSpPr/>
          <p:nvPr/>
        </p:nvGrpSpPr>
        <p:grpSpPr>
          <a:xfrm>
            <a:off x="4285860" y="2610043"/>
            <a:ext cx="295472" cy="295472"/>
            <a:chOff x="4388497" y="2475721"/>
            <a:chExt cx="295472" cy="29547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64D3E4F-6208-4A2C-9F71-FA9611ADBB98}"/>
                </a:ext>
              </a:extLst>
            </p:cNvPr>
            <p:cNvSpPr/>
            <p:nvPr/>
          </p:nvSpPr>
          <p:spPr>
            <a:xfrm>
              <a:off x="4388497" y="2475721"/>
              <a:ext cx="295472" cy="29547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4045AE9-5EA9-43CD-8644-06E3E1D7F06A}"/>
                </a:ext>
              </a:extLst>
            </p:cNvPr>
            <p:cNvSpPr/>
            <p:nvPr/>
          </p:nvSpPr>
          <p:spPr>
            <a:xfrm>
              <a:off x="4433595" y="2520819"/>
              <a:ext cx="205275" cy="205275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E07498D-9261-4B80-AD40-2B6083DDAB31}"/>
              </a:ext>
            </a:extLst>
          </p:cNvPr>
          <p:cNvGrpSpPr/>
          <p:nvPr/>
        </p:nvGrpSpPr>
        <p:grpSpPr>
          <a:xfrm>
            <a:off x="5088292" y="4429512"/>
            <a:ext cx="295472" cy="295472"/>
            <a:chOff x="4388497" y="2475721"/>
            <a:chExt cx="295472" cy="295472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DC22650-D129-4A92-8A84-DBCC05077610}"/>
                </a:ext>
              </a:extLst>
            </p:cNvPr>
            <p:cNvSpPr/>
            <p:nvPr/>
          </p:nvSpPr>
          <p:spPr>
            <a:xfrm>
              <a:off x="4388497" y="2475721"/>
              <a:ext cx="295472" cy="29547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DC08BD7-8BC4-4AE8-BC99-B37DDB7463C2}"/>
                </a:ext>
              </a:extLst>
            </p:cNvPr>
            <p:cNvSpPr/>
            <p:nvPr/>
          </p:nvSpPr>
          <p:spPr>
            <a:xfrm>
              <a:off x="4433596" y="2520820"/>
              <a:ext cx="205275" cy="205275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72FC4793-73ED-4304-B88A-6B480939478F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4581332" y="1477930"/>
            <a:ext cx="2525487" cy="1279849"/>
          </a:xfrm>
          <a:prstGeom prst="bentConnector3">
            <a:avLst/>
          </a:prstGeom>
          <a:ln cap="rnd"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88516366-EA1E-4268-8ABF-3CBF6465F4CF}"/>
              </a:ext>
            </a:extLst>
          </p:cNvPr>
          <p:cNvCxnSpPr>
            <a:stCxn id="15" idx="6"/>
          </p:cNvCxnSpPr>
          <p:nvPr/>
        </p:nvCxnSpPr>
        <p:spPr>
          <a:xfrm flipV="1">
            <a:off x="5383764" y="4001860"/>
            <a:ext cx="1723055" cy="575388"/>
          </a:xfrm>
          <a:prstGeom prst="bentConnector3">
            <a:avLst/>
          </a:prstGeom>
          <a:ln cap="rnd">
            <a:solidFill>
              <a:schemeClr val="accent2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BB5090-4AAE-4FE0-9167-8FAB4CBB1DB8}"/>
              </a:ext>
            </a:extLst>
          </p:cNvPr>
          <p:cNvSpPr txBox="1"/>
          <p:nvPr/>
        </p:nvSpPr>
        <p:spPr>
          <a:xfrm>
            <a:off x="7305869" y="1291318"/>
            <a:ext cx="422890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>
              <a:tabLst>
                <a:tab pos="628650" algn="l"/>
              </a:tabLst>
            </a:pPr>
            <a:r>
              <a:rPr lang="en-US" altLang="ko-KR" sz="1600" dirty="0"/>
              <a:t>■ Primary objective</a:t>
            </a:r>
          </a:p>
          <a:p>
            <a:pPr marL="628650" indent="-628650">
              <a:tabLst>
                <a:tab pos="628650" algn="l"/>
              </a:tabLst>
            </a:pPr>
            <a:endParaRPr lang="en-US" altLang="ko-KR" sz="1600" dirty="0"/>
          </a:p>
          <a:p>
            <a:pPr marL="628650" indent="-628650">
              <a:tabLst>
                <a:tab pos="628650" algn="l"/>
              </a:tabLst>
            </a:pPr>
            <a:r>
              <a:rPr lang="en-US" altLang="ko-KR" sz="1400" dirty="0"/>
              <a:t>In [1]: 	Prove whether the hypothesis “ Soju sales are increasing and cannibalizing the beer category” is acceptable.</a:t>
            </a:r>
          </a:p>
          <a:p>
            <a:pPr marL="628650" indent="-628650">
              <a:tabLst>
                <a:tab pos="628650" algn="l"/>
              </a:tabLst>
            </a:pPr>
            <a:endParaRPr lang="en-US" altLang="ko-KR" sz="1400" dirty="0"/>
          </a:p>
          <a:p>
            <a:pPr marL="628650" indent="-628650">
              <a:tabLst>
                <a:tab pos="628650" algn="l"/>
              </a:tabLst>
            </a:pPr>
            <a:r>
              <a:rPr lang="en-US" altLang="ko-KR" sz="1400" dirty="0"/>
              <a:t>Out [1]:	</a:t>
            </a:r>
            <a:r>
              <a:rPr lang="en-US" altLang="ko-KR" sz="1400" i="1" dirty="0"/>
              <a:t>How is the relationship between demand for Soju and beer?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1E6B9F-B692-49C5-979C-7A22A55040B8}"/>
              </a:ext>
            </a:extLst>
          </p:cNvPr>
          <p:cNvSpPr txBox="1"/>
          <p:nvPr/>
        </p:nvSpPr>
        <p:spPr>
          <a:xfrm>
            <a:off x="7305869" y="3819913"/>
            <a:ext cx="422890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>
              <a:tabLst>
                <a:tab pos="628650" algn="l"/>
              </a:tabLst>
            </a:pPr>
            <a:r>
              <a:rPr lang="en-US" altLang="ko-KR" sz="1600" dirty="0"/>
              <a:t>■ Secondary objective</a:t>
            </a:r>
          </a:p>
          <a:p>
            <a:pPr marL="628650" indent="-628650">
              <a:tabLst>
                <a:tab pos="628650" algn="l"/>
              </a:tabLst>
            </a:pPr>
            <a:endParaRPr lang="en-US" altLang="ko-KR" sz="1600" dirty="0"/>
          </a:p>
          <a:p>
            <a:pPr marL="628650" indent="-628650">
              <a:tabLst>
                <a:tab pos="628650" algn="l"/>
              </a:tabLst>
            </a:pPr>
            <a:r>
              <a:rPr lang="en-US" altLang="ko-KR" sz="1400" dirty="0"/>
              <a:t>In [2]: 	Find opportunities to gain category share and increase beer incidents.</a:t>
            </a:r>
          </a:p>
          <a:p>
            <a:pPr marL="628650" indent="-628650">
              <a:tabLst>
                <a:tab pos="628650" algn="l"/>
              </a:tabLst>
            </a:pPr>
            <a:endParaRPr lang="en-US" altLang="ko-KR" sz="1400" dirty="0"/>
          </a:p>
          <a:p>
            <a:pPr marL="628650" indent="-628650">
              <a:tabLst>
                <a:tab pos="628650" algn="l"/>
              </a:tabLst>
            </a:pPr>
            <a:r>
              <a:rPr lang="en-US" altLang="ko-KR" sz="1400" dirty="0"/>
              <a:t>Out [2]:	</a:t>
            </a:r>
            <a:r>
              <a:rPr lang="en-US" altLang="ko-KR" sz="1400" i="1" dirty="0"/>
              <a:t>What are the features that affect beer demand?</a:t>
            </a:r>
          </a:p>
        </p:txBody>
      </p:sp>
    </p:spTree>
    <p:extLst>
      <p:ext uri="{BB962C8B-B14F-4D97-AF65-F5344CB8AC3E}">
        <p14:creationId xmlns:p14="http://schemas.microsoft.com/office/powerpoint/2010/main" val="1148930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0"/>
            <a:ext cx="6781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Means of application</a:t>
            </a:r>
          </a:p>
        </p:txBody>
      </p:sp>
    </p:spTree>
    <p:extLst>
      <p:ext uri="{BB962C8B-B14F-4D97-AF65-F5344CB8AC3E}">
        <p14:creationId xmlns:p14="http://schemas.microsoft.com/office/powerpoint/2010/main" val="140986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369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The Findings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ED8A9-D94F-4502-9482-708A0D699902}"/>
              </a:ext>
            </a:extLst>
          </p:cNvPr>
          <p:cNvSpPr txBox="1"/>
          <p:nvPr/>
        </p:nvSpPr>
        <p:spPr>
          <a:xfrm>
            <a:off x="-1" y="600075"/>
            <a:ext cx="1052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relationship between Soju and beer seem to be more of a complimentary than a substitute goods.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845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369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The Findings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ED8A9-D94F-4502-9482-708A0D699902}"/>
              </a:ext>
            </a:extLst>
          </p:cNvPr>
          <p:cNvSpPr txBox="1"/>
          <p:nvPr/>
        </p:nvSpPr>
        <p:spPr>
          <a:xfrm>
            <a:off x="-1" y="600075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findings…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09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369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DataSet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배달의민족 도현" panose="020B060000010101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ED8A9-D94F-4502-9482-708A0D699902}"/>
              </a:ext>
            </a:extLst>
          </p:cNvPr>
          <p:cNvSpPr txBox="1"/>
          <p:nvPr/>
        </p:nvSpPr>
        <p:spPr>
          <a:xfrm>
            <a:off x="-1" y="600075"/>
            <a:ext cx="688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Given 16,635 rows of daily summary of transaction from 147 bars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7316D6B-D3F3-4E71-8920-8FF8C1AAF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325595"/>
              </p:ext>
            </p:extLst>
          </p:nvPr>
        </p:nvGraphicFramePr>
        <p:xfrm>
          <a:off x="300785" y="1444828"/>
          <a:ext cx="11576230" cy="2330838"/>
        </p:xfrm>
        <a:graphic>
          <a:graphicData uri="http://schemas.openxmlformats.org/drawingml/2006/table">
            <a:tbl>
              <a:tblPr/>
              <a:tblGrid>
                <a:gridCol w="448238">
                  <a:extLst>
                    <a:ext uri="{9D8B030D-6E8A-4147-A177-3AD203B41FA5}">
                      <a16:colId xmlns:a16="http://schemas.microsoft.com/office/drawing/2014/main" val="774988000"/>
                    </a:ext>
                  </a:extLst>
                </a:gridCol>
                <a:gridCol w="655980">
                  <a:extLst>
                    <a:ext uri="{9D8B030D-6E8A-4147-A177-3AD203B41FA5}">
                      <a16:colId xmlns:a16="http://schemas.microsoft.com/office/drawing/2014/main" val="2133815508"/>
                    </a:ext>
                  </a:extLst>
                </a:gridCol>
                <a:gridCol w="772312">
                  <a:extLst>
                    <a:ext uri="{9D8B030D-6E8A-4147-A177-3AD203B41FA5}">
                      <a16:colId xmlns:a16="http://schemas.microsoft.com/office/drawing/2014/main" val="1936658302"/>
                    </a:ext>
                  </a:extLst>
                </a:gridCol>
                <a:gridCol w="629763">
                  <a:extLst>
                    <a:ext uri="{9D8B030D-6E8A-4147-A177-3AD203B41FA5}">
                      <a16:colId xmlns:a16="http://schemas.microsoft.com/office/drawing/2014/main" val="2974896053"/>
                    </a:ext>
                  </a:extLst>
                </a:gridCol>
                <a:gridCol w="629763">
                  <a:extLst>
                    <a:ext uri="{9D8B030D-6E8A-4147-A177-3AD203B41FA5}">
                      <a16:colId xmlns:a16="http://schemas.microsoft.com/office/drawing/2014/main" val="58948931"/>
                    </a:ext>
                  </a:extLst>
                </a:gridCol>
                <a:gridCol w="629763">
                  <a:extLst>
                    <a:ext uri="{9D8B030D-6E8A-4147-A177-3AD203B41FA5}">
                      <a16:colId xmlns:a16="http://schemas.microsoft.com/office/drawing/2014/main" val="1005160498"/>
                    </a:ext>
                  </a:extLst>
                </a:gridCol>
                <a:gridCol w="499622">
                  <a:extLst>
                    <a:ext uri="{9D8B030D-6E8A-4147-A177-3AD203B41FA5}">
                      <a16:colId xmlns:a16="http://schemas.microsoft.com/office/drawing/2014/main" val="3188093784"/>
                    </a:ext>
                  </a:extLst>
                </a:gridCol>
                <a:gridCol w="499622">
                  <a:extLst>
                    <a:ext uri="{9D8B030D-6E8A-4147-A177-3AD203B41FA5}">
                      <a16:colId xmlns:a16="http://schemas.microsoft.com/office/drawing/2014/main" val="1126127008"/>
                    </a:ext>
                  </a:extLst>
                </a:gridCol>
                <a:gridCol w="354495">
                  <a:extLst>
                    <a:ext uri="{9D8B030D-6E8A-4147-A177-3AD203B41FA5}">
                      <a16:colId xmlns:a16="http://schemas.microsoft.com/office/drawing/2014/main" val="3255116353"/>
                    </a:ext>
                  </a:extLst>
                </a:gridCol>
                <a:gridCol w="552754">
                  <a:extLst>
                    <a:ext uri="{9D8B030D-6E8A-4147-A177-3AD203B41FA5}">
                      <a16:colId xmlns:a16="http://schemas.microsoft.com/office/drawing/2014/main" val="2482264474"/>
                    </a:ext>
                  </a:extLst>
                </a:gridCol>
                <a:gridCol w="516707">
                  <a:extLst>
                    <a:ext uri="{9D8B030D-6E8A-4147-A177-3AD203B41FA5}">
                      <a16:colId xmlns:a16="http://schemas.microsoft.com/office/drawing/2014/main" val="332043321"/>
                    </a:ext>
                  </a:extLst>
                </a:gridCol>
                <a:gridCol w="516707">
                  <a:extLst>
                    <a:ext uri="{9D8B030D-6E8A-4147-A177-3AD203B41FA5}">
                      <a16:colId xmlns:a16="http://schemas.microsoft.com/office/drawing/2014/main" val="3285843968"/>
                    </a:ext>
                  </a:extLst>
                </a:gridCol>
                <a:gridCol w="515069">
                  <a:extLst>
                    <a:ext uri="{9D8B030D-6E8A-4147-A177-3AD203B41FA5}">
                      <a16:colId xmlns:a16="http://schemas.microsoft.com/office/drawing/2014/main" val="366661621"/>
                    </a:ext>
                  </a:extLst>
                </a:gridCol>
                <a:gridCol w="515069">
                  <a:extLst>
                    <a:ext uri="{9D8B030D-6E8A-4147-A177-3AD203B41FA5}">
                      <a16:colId xmlns:a16="http://schemas.microsoft.com/office/drawing/2014/main" val="1845885884"/>
                    </a:ext>
                  </a:extLst>
                </a:gridCol>
                <a:gridCol w="516707">
                  <a:extLst>
                    <a:ext uri="{9D8B030D-6E8A-4147-A177-3AD203B41FA5}">
                      <a16:colId xmlns:a16="http://schemas.microsoft.com/office/drawing/2014/main" val="298823393"/>
                    </a:ext>
                  </a:extLst>
                </a:gridCol>
                <a:gridCol w="580609">
                  <a:extLst>
                    <a:ext uri="{9D8B030D-6E8A-4147-A177-3AD203B41FA5}">
                      <a16:colId xmlns:a16="http://schemas.microsoft.com/office/drawing/2014/main" val="3614306001"/>
                    </a:ext>
                  </a:extLst>
                </a:gridCol>
                <a:gridCol w="434782">
                  <a:extLst>
                    <a:ext uri="{9D8B030D-6E8A-4147-A177-3AD203B41FA5}">
                      <a16:colId xmlns:a16="http://schemas.microsoft.com/office/drawing/2014/main" val="1798333864"/>
                    </a:ext>
                  </a:extLst>
                </a:gridCol>
                <a:gridCol w="475745">
                  <a:extLst>
                    <a:ext uri="{9D8B030D-6E8A-4147-A177-3AD203B41FA5}">
                      <a16:colId xmlns:a16="http://schemas.microsoft.com/office/drawing/2014/main" val="2237362529"/>
                    </a:ext>
                  </a:extLst>
                </a:gridCol>
                <a:gridCol w="457721">
                  <a:extLst>
                    <a:ext uri="{9D8B030D-6E8A-4147-A177-3AD203B41FA5}">
                      <a16:colId xmlns:a16="http://schemas.microsoft.com/office/drawing/2014/main" val="1637671130"/>
                    </a:ext>
                  </a:extLst>
                </a:gridCol>
                <a:gridCol w="513430">
                  <a:extLst>
                    <a:ext uri="{9D8B030D-6E8A-4147-A177-3AD203B41FA5}">
                      <a16:colId xmlns:a16="http://schemas.microsoft.com/office/drawing/2014/main" val="1423918421"/>
                    </a:ext>
                  </a:extLst>
                </a:gridCol>
                <a:gridCol w="459360">
                  <a:extLst>
                    <a:ext uri="{9D8B030D-6E8A-4147-A177-3AD203B41FA5}">
                      <a16:colId xmlns:a16="http://schemas.microsoft.com/office/drawing/2014/main" val="1971854883"/>
                    </a:ext>
                  </a:extLst>
                </a:gridCol>
                <a:gridCol w="402012">
                  <a:extLst>
                    <a:ext uri="{9D8B030D-6E8A-4147-A177-3AD203B41FA5}">
                      <a16:colId xmlns:a16="http://schemas.microsoft.com/office/drawing/2014/main" val="768152255"/>
                    </a:ext>
                  </a:extLst>
                </a:gridCol>
              </a:tblGrid>
              <a:tr h="47922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Basic information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Volumes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Units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Order counts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Derivatives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982260"/>
                  </a:ext>
                </a:extLst>
              </a:tr>
              <a:tr h="493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 ID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Segmentation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Beer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Draught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Volume (L)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Beer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Packaged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Volume (L)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Total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Volume (L)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Beer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Units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Spirits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Units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Soju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Units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Total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 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Beer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Spirits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Soju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Wine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Food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Non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Alcoholic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# Beer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Orders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# Beer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&amp; Food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Orders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# Soju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&amp; Beer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Orders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# Soju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&amp; Food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Orders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Avg.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Check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Size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Soju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495967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 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2017-07-01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Food,Spirits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9.3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6.16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15.46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68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887,100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124,500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278,000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54,000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461,100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23,500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26,882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4,500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235933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 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2017-07-02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Food,Spirits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21.3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23.8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63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745,800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167,500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256,000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18,000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298,300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24,000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46,613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4,500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30732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 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2017-07-03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Food,Spirits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9.3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11.8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575,100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87,000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237,000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27,000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234,100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26,141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5,625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719788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017368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942427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 147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2017-12-30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Food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44.9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1.98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46.88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91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1,577,712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318,639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36,360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1,206,445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935004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 147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2017-12-31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Food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37.2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7.92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45.12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920198"/>
                  </a:ext>
                </a:extLst>
              </a:tr>
            </a:tbl>
          </a:graphicData>
        </a:graphic>
      </p:graphicFrame>
      <p:sp>
        <p:nvSpPr>
          <p:cNvPr id="7" name="Freeform 61">
            <a:extLst>
              <a:ext uri="{FF2B5EF4-FFF2-40B4-BE49-F238E27FC236}">
                <a16:creationId xmlns:a16="http://schemas.microsoft.com/office/drawing/2014/main" id="{D8575365-EBD7-4822-B55B-71CD105B75C8}"/>
              </a:ext>
            </a:extLst>
          </p:cNvPr>
          <p:cNvSpPr>
            <a:spLocks/>
          </p:cNvSpPr>
          <p:nvPr/>
        </p:nvSpPr>
        <p:spPr bwMode="auto">
          <a:xfrm>
            <a:off x="300785" y="2767666"/>
            <a:ext cx="11576230" cy="1008000"/>
          </a:xfrm>
          <a:custGeom>
            <a:avLst/>
            <a:gdLst>
              <a:gd name="T0" fmla="*/ 3741 w 3743"/>
              <a:gd name="T1" fmla="*/ 443 h 443"/>
              <a:gd name="T2" fmla="*/ 3743 w 3743"/>
              <a:gd name="T3" fmla="*/ 0 h 443"/>
              <a:gd name="T4" fmla="*/ 3553 w 3743"/>
              <a:gd name="T5" fmla="*/ 13 h 443"/>
              <a:gd name="T6" fmla="*/ 3389 w 3743"/>
              <a:gd name="T7" fmla="*/ 118 h 443"/>
              <a:gd name="T8" fmla="*/ 3214 w 3743"/>
              <a:gd name="T9" fmla="*/ 197 h 443"/>
              <a:gd name="T10" fmla="*/ 2853 w 3743"/>
              <a:gd name="T11" fmla="*/ 239 h 443"/>
              <a:gd name="T12" fmla="*/ 2507 w 3743"/>
              <a:gd name="T13" fmla="*/ 330 h 443"/>
              <a:gd name="T14" fmla="*/ 2377 w 3743"/>
              <a:gd name="T15" fmla="*/ 327 h 443"/>
              <a:gd name="T16" fmla="*/ 2136 w 3743"/>
              <a:gd name="T17" fmla="*/ 364 h 443"/>
              <a:gd name="T18" fmla="*/ 1956 w 3743"/>
              <a:gd name="T19" fmla="*/ 350 h 443"/>
              <a:gd name="T20" fmla="*/ 1746 w 3743"/>
              <a:gd name="T21" fmla="*/ 379 h 443"/>
              <a:gd name="T22" fmla="*/ 1525 w 3743"/>
              <a:gd name="T23" fmla="*/ 344 h 443"/>
              <a:gd name="T24" fmla="*/ 1344 w 3743"/>
              <a:gd name="T25" fmla="*/ 370 h 443"/>
              <a:gd name="T26" fmla="*/ 1254 w 3743"/>
              <a:gd name="T27" fmla="*/ 347 h 443"/>
              <a:gd name="T28" fmla="*/ 1024 w 3743"/>
              <a:gd name="T29" fmla="*/ 370 h 443"/>
              <a:gd name="T30" fmla="*/ 893 w 3743"/>
              <a:gd name="T31" fmla="*/ 370 h 443"/>
              <a:gd name="T32" fmla="*/ 833 w 3743"/>
              <a:gd name="T33" fmla="*/ 350 h 443"/>
              <a:gd name="T34" fmla="*/ 722 w 3743"/>
              <a:gd name="T35" fmla="*/ 364 h 443"/>
              <a:gd name="T36" fmla="*/ 629 w 3743"/>
              <a:gd name="T37" fmla="*/ 348 h 443"/>
              <a:gd name="T38" fmla="*/ 448 w 3743"/>
              <a:gd name="T39" fmla="*/ 366 h 443"/>
              <a:gd name="T40" fmla="*/ 337 w 3743"/>
              <a:gd name="T41" fmla="*/ 361 h 443"/>
              <a:gd name="T42" fmla="*/ 192 w 3743"/>
              <a:gd name="T43" fmla="*/ 431 h 443"/>
              <a:gd name="T44" fmla="*/ 92 w 3743"/>
              <a:gd name="T45" fmla="*/ 428 h 443"/>
              <a:gd name="T46" fmla="*/ 0 w 3743"/>
              <a:gd name="T47" fmla="*/ 441 h 443"/>
              <a:gd name="T48" fmla="*/ 3741 w 3743"/>
              <a:gd name="T49" fmla="*/ 443 h 4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743"/>
              <a:gd name="T76" fmla="*/ 0 h 443"/>
              <a:gd name="T77" fmla="*/ 3743 w 3743"/>
              <a:gd name="T78" fmla="*/ 443 h 44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743" h="443">
                <a:moveTo>
                  <a:pt x="3741" y="443"/>
                </a:moveTo>
                <a:lnTo>
                  <a:pt x="3743" y="0"/>
                </a:lnTo>
                <a:lnTo>
                  <a:pt x="3553" y="13"/>
                </a:lnTo>
                <a:lnTo>
                  <a:pt x="3389" y="118"/>
                </a:lnTo>
                <a:lnTo>
                  <a:pt x="3214" y="197"/>
                </a:lnTo>
                <a:lnTo>
                  <a:pt x="2853" y="239"/>
                </a:lnTo>
                <a:lnTo>
                  <a:pt x="2507" y="330"/>
                </a:lnTo>
                <a:lnTo>
                  <a:pt x="2377" y="327"/>
                </a:lnTo>
                <a:lnTo>
                  <a:pt x="2136" y="364"/>
                </a:lnTo>
                <a:lnTo>
                  <a:pt x="1956" y="350"/>
                </a:lnTo>
                <a:lnTo>
                  <a:pt x="1746" y="379"/>
                </a:lnTo>
                <a:lnTo>
                  <a:pt x="1525" y="344"/>
                </a:lnTo>
                <a:lnTo>
                  <a:pt x="1344" y="370"/>
                </a:lnTo>
                <a:lnTo>
                  <a:pt x="1254" y="347"/>
                </a:lnTo>
                <a:lnTo>
                  <a:pt x="1024" y="370"/>
                </a:lnTo>
                <a:lnTo>
                  <a:pt x="893" y="370"/>
                </a:lnTo>
                <a:lnTo>
                  <a:pt x="833" y="350"/>
                </a:lnTo>
                <a:lnTo>
                  <a:pt x="722" y="364"/>
                </a:lnTo>
                <a:lnTo>
                  <a:pt x="629" y="348"/>
                </a:lnTo>
                <a:lnTo>
                  <a:pt x="448" y="366"/>
                </a:lnTo>
                <a:lnTo>
                  <a:pt x="337" y="361"/>
                </a:lnTo>
                <a:lnTo>
                  <a:pt x="192" y="431"/>
                </a:lnTo>
                <a:lnTo>
                  <a:pt x="92" y="428"/>
                </a:lnTo>
                <a:lnTo>
                  <a:pt x="0" y="441"/>
                </a:lnTo>
                <a:lnTo>
                  <a:pt x="3741" y="443"/>
                </a:lnTo>
                <a:close/>
              </a:path>
            </a:pathLst>
          </a:custGeom>
          <a:solidFill>
            <a:schemeClr val="bg1"/>
          </a:solidFill>
          <a:ln w="6350" cap="rnd" cmpd="sng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CA944F-9D0D-4EFF-A981-4924B50B7AFF}"/>
              </a:ext>
            </a:extLst>
          </p:cNvPr>
          <p:cNvSpPr/>
          <p:nvPr/>
        </p:nvSpPr>
        <p:spPr>
          <a:xfrm>
            <a:off x="302813" y="4038600"/>
            <a:ext cx="11586375" cy="2563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266700" algn="l"/>
                <a:tab pos="1076325" algn="l"/>
              </a:tabLst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□ Dataset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Size:	16,635 x 22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Period:	July 2017 ~ December 2017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Source:	POS from 147 bar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Types:	identifiable information,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	volumes sold in liter (limited to beer),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	units sold (beer and spirits(soju) category only),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	revenue for a day (Food + beverage categories),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	order counts (limited to specific conditions),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	and derivatives from above variables</a:t>
            </a:r>
          </a:p>
          <a:p>
            <a:pPr>
              <a:tabLst>
                <a:tab pos="266700" algn="l"/>
                <a:tab pos="1076325" algn="l"/>
              </a:tabLst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A2455-E501-4207-9C12-43E54268D62D}"/>
              </a:ext>
            </a:extLst>
          </p:cNvPr>
          <p:cNvSpPr txBox="1"/>
          <p:nvPr/>
        </p:nvSpPr>
        <p:spPr>
          <a:xfrm>
            <a:off x="6448424" y="4251087"/>
            <a:ext cx="5545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6700" algn="l"/>
              </a:tabLst>
            </a:pPr>
            <a:r>
              <a:rPr lang="en-US" altLang="ko-KR" sz="1400" dirty="0"/>
              <a:t>□ Able to…</a:t>
            </a:r>
          </a:p>
          <a:p>
            <a:pPr marL="552450" indent="-285750">
              <a:buFont typeface="Wingdings" panose="05000000000000000000" pitchFamily="2" charset="2"/>
              <a:buChar char="ü"/>
              <a:tabLst>
                <a:tab pos="447675" algn="l"/>
              </a:tabLst>
            </a:pPr>
            <a:r>
              <a:rPr lang="en-US" altLang="ko-KR" sz="1400" dirty="0"/>
              <a:t>Understand basic information about the bar</a:t>
            </a:r>
          </a:p>
          <a:p>
            <a:pPr marL="552450" indent="-285750">
              <a:buFont typeface="Wingdings" panose="05000000000000000000" pitchFamily="2" charset="2"/>
              <a:buChar char="ü"/>
              <a:tabLst>
                <a:tab pos="447675" algn="l"/>
              </a:tabLst>
            </a:pPr>
            <a:r>
              <a:rPr lang="en-US" altLang="ko-KR" sz="1400" dirty="0"/>
              <a:t>Track sales volume of beverage by category</a:t>
            </a:r>
          </a:p>
          <a:p>
            <a:pPr marL="552450" indent="-285750">
              <a:buFont typeface="Wingdings" panose="05000000000000000000" pitchFamily="2" charset="2"/>
              <a:buChar char="ü"/>
              <a:tabLst>
                <a:tab pos="447675" algn="l"/>
              </a:tabLst>
            </a:pPr>
            <a:r>
              <a:rPr lang="en-US" altLang="ko-KR" sz="1400" dirty="0"/>
              <a:t>Approximate price given revenue and units</a:t>
            </a:r>
          </a:p>
          <a:p>
            <a:pPr marL="552450" indent="-285750">
              <a:buFont typeface="Wingdings" panose="05000000000000000000" pitchFamily="2" charset="2"/>
              <a:buChar char="ü"/>
              <a:tabLst>
                <a:tab pos="447675" algn="l"/>
              </a:tabLst>
            </a:pPr>
            <a:endParaRPr lang="en-US" altLang="ko-KR" sz="1400" dirty="0"/>
          </a:p>
          <a:p>
            <a:pPr>
              <a:tabLst>
                <a:tab pos="266700" algn="l"/>
              </a:tabLst>
            </a:pPr>
            <a:r>
              <a:rPr lang="en-US" altLang="ko-KR" sz="1400" dirty="0"/>
              <a:t>□ Unable to…</a:t>
            </a:r>
          </a:p>
          <a:p>
            <a:pPr marL="552450" indent="-285750">
              <a:buBlip>
                <a:blip r:embed="rId2"/>
              </a:buBlip>
              <a:tabLst>
                <a:tab pos="447675" algn="l"/>
              </a:tabLst>
            </a:pPr>
            <a:r>
              <a:rPr lang="en-US" altLang="ko-KR" sz="1400" dirty="0"/>
              <a:t>Track proportion of beer order from total</a:t>
            </a:r>
          </a:p>
          <a:p>
            <a:pPr marL="552450" indent="-285750">
              <a:buBlip>
                <a:blip r:embed="rId2"/>
              </a:buBlip>
              <a:tabLst>
                <a:tab pos="447675" algn="l"/>
              </a:tabLst>
            </a:pPr>
            <a:r>
              <a:rPr lang="en-US" altLang="ko-KR" sz="1400" dirty="0"/>
              <a:t>Identify items categorized as spirits </a:t>
            </a:r>
            <a:r>
              <a:rPr lang="en-US" altLang="ko-KR" sz="1200" i="1" dirty="0"/>
              <a:t>(What else but soju?)</a:t>
            </a:r>
          </a:p>
          <a:p>
            <a:pPr marL="552450" indent="-285750">
              <a:buBlip>
                <a:blip r:embed="rId2"/>
              </a:buBlip>
              <a:tabLst>
                <a:tab pos="447675" algn="l"/>
              </a:tabLst>
            </a:pPr>
            <a:r>
              <a:rPr lang="en-US" altLang="ko-KR" sz="1400" dirty="0"/>
              <a:t>Identify items ordered together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621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369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DataSet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배달의민족 도현" panose="020B060000010101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ED8A9-D94F-4502-9482-708A0D699902}"/>
              </a:ext>
            </a:extLst>
          </p:cNvPr>
          <p:cNvSpPr txBox="1"/>
          <p:nvPr/>
        </p:nvSpPr>
        <p:spPr>
          <a:xfrm>
            <a:off x="-1" y="600075"/>
            <a:ext cx="688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Given 16,635 rows of daily summary of transaction from 147 bars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7316D6B-D3F3-4E71-8920-8FF8C1AAF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637549"/>
              </p:ext>
            </p:extLst>
          </p:nvPr>
        </p:nvGraphicFramePr>
        <p:xfrm>
          <a:off x="300785" y="1444828"/>
          <a:ext cx="11576230" cy="2330838"/>
        </p:xfrm>
        <a:graphic>
          <a:graphicData uri="http://schemas.openxmlformats.org/drawingml/2006/table">
            <a:tbl>
              <a:tblPr/>
              <a:tblGrid>
                <a:gridCol w="448238">
                  <a:extLst>
                    <a:ext uri="{9D8B030D-6E8A-4147-A177-3AD203B41FA5}">
                      <a16:colId xmlns:a16="http://schemas.microsoft.com/office/drawing/2014/main" val="774988000"/>
                    </a:ext>
                  </a:extLst>
                </a:gridCol>
                <a:gridCol w="655980">
                  <a:extLst>
                    <a:ext uri="{9D8B030D-6E8A-4147-A177-3AD203B41FA5}">
                      <a16:colId xmlns:a16="http://schemas.microsoft.com/office/drawing/2014/main" val="2133815508"/>
                    </a:ext>
                  </a:extLst>
                </a:gridCol>
                <a:gridCol w="772312">
                  <a:extLst>
                    <a:ext uri="{9D8B030D-6E8A-4147-A177-3AD203B41FA5}">
                      <a16:colId xmlns:a16="http://schemas.microsoft.com/office/drawing/2014/main" val="1936658302"/>
                    </a:ext>
                  </a:extLst>
                </a:gridCol>
                <a:gridCol w="629763">
                  <a:extLst>
                    <a:ext uri="{9D8B030D-6E8A-4147-A177-3AD203B41FA5}">
                      <a16:colId xmlns:a16="http://schemas.microsoft.com/office/drawing/2014/main" val="2974896053"/>
                    </a:ext>
                  </a:extLst>
                </a:gridCol>
                <a:gridCol w="629763">
                  <a:extLst>
                    <a:ext uri="{9D8B030D-6E8A-4147-A177-3AD203B41FA5}">
                      <a16:colId xmlns:a16="http://schemas.microsoft.com/office/drawing/2014/main" val="58948931"/>
                    </a:ext>
                  </a:extLst>
                </a:gridCol>
                <a:gridCol w="629763">
                  <a:extLst>
                    <a:ext uri="{9D8B030D-6E8A-4147-A177-3AD203B41FA5}">
                      <a16:colId xmlns:a16="http://schemas.microsoft.com/office/drawing/2014/main" val="1005160498"/>
                    </a:ext>
                  </a:extLst>
                </a:gridCol>
                <a:gridCol w="499622">
                  <a:extLst>
                    <a:ext uri="{9D8B030D-6E8A-4147-A177-3AD203B41FA5}">
                      <a16:colId xmlns:a16="http://schemas.microsoft.com/office/drawing/2014/main" val="3188093784"/>
                    </a:ext>
                  </a:extLst>
                </a:gridCol>
                <a:gridCol w="499622">
                  <a:extLst>
                    <a:ext uri="{9D8B030D-6E8A-4147-A177-3AD203B41FA5}">
                      <a16:colId xmlns:a16="http://schemas.microsoft.com/office/drawing/2014/main" val="1126127008"/>
                    </a:ext>
                  </a:extLst>
                </a:gridCol>
                <a:gridCol w="354495">
                  <a:extLst>
                    <a:ext uri="{9D8B030D-6E8A-4147-A177-3AD203B41FA5}">
                      <a16:colId xmlns:a16="http://schemas.microsoft.com/office/drawing/2014/main" val="3255116353"/>
                    </a:ext>
                  </a:extLst>
                </a:gridCol>
                <a:gridCol w="552754">
                  <a:extLst>
                    <a:ext uri="{9D8B030D-6E8A-4147-A177-3AD203B41FA5}">
                      <a16:colId xmlns:a16="http://schemas.microsoft.com/office/drawing/2014/main" val="2482264474"/>
                    </a:ext>
                  </a:extLst>
                </a:gridCol>
                <a:gridCol w="516707">
                  <a:extLst>
                    <a:ext uri="{9D8B030D-6E8A-4147-A177-3AD203B41FA5}">
                      <a16:colId xmlns:a16="http://schemas.microsoft.com/office/drawing/2014/main" val="332043321"/>
                    </a:ext>
                  </a:extLst>
                </a:gridCol>
                <a:gridCol w="516707">
                  <a:extLst>
                    <a:ext uri="{9D8B030D-6E8A-4147-A177-3AD203B41FA5}">
                      <a16:colId xmlns:a16="http://schemas.microsoft.com/office/drawing/2014/main" val="3285843968"/>
                    </a:ext>
                  </a:extLst>
                </a:gridCol>
                <a:gridCol w="515069">
                  <a:extLst>
                    <a:ext uri="{9D8B030D-6E8A-4147-A177-3AD203B41FA5}">
                      <a16:colId xmlns:a16="http://schemas.microsoft.com/office/drawing/2014/main" val="366661621"/>
                    </a:ext>
                  </a:extLst>
                </a:gridCol>
                <a:gridCol w="515069">
                  <a:extLst>
                    <a:ext uri="{9D8B030D-6E8A-4147-A177-3AD203B41FA5}">
                      <a16:colId xmlns:a16="http://schemas.microsoft.com/office/drawing/2014/main" val="1845885884"/>
                    </a:ext>
                  </a:extLst>
                </a:gridCol>
                <a:gridCol w="516707">
                  <a:extLst>
                    <a:ext uri="{9D8B030D-6E8A-4147-A177-3AD203B41FA5}">
                      <a16:colId xmlns:a16="http://schemas.microsoft.com/office/drawing/2014/main" val="298823393"/>
                    </a:ext>
                  </a:extLst>
                </a:gridCol>
                <a:gridCol w="580609">
                  <a:extLst>
                    <a:ext uri="{9D8B030D-6E8A-4147-A177-3AD203B41FA5}">
                      <a16:colId xmlns:a16="http://schemas.microsoft.com/office/drawing/2014/main" val="3614306001"/>
                    </a:ext>
                  </a:extLst>
                </a:gridCol>
                <a:gridCol w="434782">
                  <a:extLst>
                    <a:ext uri="{9D8B030D-6E8A-4147-A177-3AD203B41FA5}">
                      <a16:colId xmlns:a16="http://schemas.microsoft.com/office/drawing/2014/main" val="1798333864"/>
                    </a:ext>
                  </a:extLst>
                </a:gridCol>
                <a:gridCol w="475745">
                  <a:extLst>
                    <a:ext uri="{9D8B030D-6E8A-4147-A177-3AD203B41FA5}">
                      <a16:colId xmlns:a16="http://schemas.microsoft.com/office/drawing/2014/main" val="2237362529"/>
                    </a:ext>
                  </a:extLst>
                </a:gridCol>
                <a:gridCol w="457721">
                  <a:extLst>
                    <a:ext uri="{9D8B030D-6E8A-4147-A177-3AD203B41FA5}">
                      <a16:colId xmlns:a16="http://schemas.microsoft.com/office/drawing/2014/main" val="1637671130"/>
                    </a:ext>
                  </a:extLst>
                </a:gridCol>
                <a:gridCol w="513430">
                  <a:extLst>
                    <a:ext uri="{9D8B030D-6E8A-4147-A177-3AD203B41FA5}">
                      <a16:colId xmlns:a16="http://schemas.microsoft.com/office/drawing/2014/main" val="1423918421"/>
                    </a:ext>
                  </a:extLst>
                </a:gridCol>
                <a:gridCol w="459360">
                  <a:extLst>
                    <a:ext uri="{9D8B030D-6E8A-4147-A177-3AD203B41FA5}">
                      <a16:colId xmlns:a16="http://schemas.microsoft.com/office/drawing/2014/main" val="1971854883"/>
                    </a:ext>
                  </a:extLst>
                </a:gridCol>
                <a:gridCol w="402012">
                  <a:extLst>
                    <a:ext uri="{9D8B030D-6E8A-4147-A177-3AD203B41FA5}">
                      <a16:colId xmlns:a16="http://schemas.microsoft.com/office/drawing/2014/main" val="768152255"/>
                    </a:ext>
                  </a:extLst>
                </a:gridCol>
              </a:tblGrid>
              <a:tr h="47922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Basic information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Volumes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Units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Order counts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Derivatives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982260"/>
                  </a:ext>
                </a:extLst>
              </a:tr>
              <a:tr h="493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 ID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Segmentation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Beer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Draught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Volume (L)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Beer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Packaged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Volume (L)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Total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Volume (L)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Beer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Units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Spirits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Units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Soju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Units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Total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 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Beer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Spirits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Soju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Wine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Food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Non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Alcoholic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# Beer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Orders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# Beer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&amp; Food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Orders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# Soju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&amp; Beer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Orders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# Soju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&amp; Food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Orders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Avg.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Check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Size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Soju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495967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 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2017-07-01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Food,Spirits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9.3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6.16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15.46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68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887,100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124,500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278,000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54,000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461,100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23,500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26,882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4,500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235933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 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2017-07-02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Food,Spirits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21.3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23.8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63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745,800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167,500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256,000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18,000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298,300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24,000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46,613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4,500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30732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 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2017-07-03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Food,Spirits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9.3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11.8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575,100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87,000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237,000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27,000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234,100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26,141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5,625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719788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017368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942427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 147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2017-12-30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Food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44.9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1.98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46.88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91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1,577,712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318,639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36,360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1,206,445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935004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 147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2017-12-31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Food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37.2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7.92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45.12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920198"/>
                  </a:ext>
                </a:extLst>
              </a:tr>
            </a:tbl>
          </a:graphicData>
        </a:graphic>
      </p:graphicFrame>
      <p:sp>
        <p:nvSpPr>
          <p:cNvPr id="7" name="Freeform 61">
            <a:extLst>
              <a:ext uri="{FF2B5EF4-FFF2-40B4-BE49-F238E27FC236}">
                <a16:creationId xmlns:a16="http://schemas.microsoft.com/office/drawing/2014/main" id="{D8575365-EBD7-4822-B55B-71CD105B75C8}"/>
              </a:ext>
            </a:extLst>
          </p:cNvPr>
          <p:cNvSpPr>
            <a:spLocks/>
          </p:cNvSpPr>
          <p:nvPr/>
        </p:nvSpPr>
        <p:spPr bwMode="auto">
          <a:xfrm>
            <a:off x="300785" y="2767666"/>
            <a:ext cx="11576230" cy="1008000"/>
          </a:xfrm>
          <a:custGeom>
            <a:avLst/>
            <a:gdLst>
              <a:gd name="T0" fmla="*/ 3741 w 3743"/>
              <a:gd name="T1" fmla="*/ 443 h 443"/>
              <a:gd name="T2" fmla="*/ 3743 w 3743"/>
              <a:gd name="T3" fmla="*/ 0 h 443"/>
              <a:gd name="T4" fmla="*/ 3553 w 3743"/>
              <a:gd name="T5" fmla="*/ 13 h 443"/>
              <a:gd name="T6" fmla="*/ 3389 w 3743"/>
              <a:gd name="T7" fmla="*/ 118 h 443"/>
              <a:gd name="T8" fmla="*/ 3214 w 3743"/>
              <a:gd name="T9" fmla="*/ 197 h 443"/>
              <a:gd name="T10" fmla="*/ 2853 w 3743"/>
              <a:gd name="T11" fmla="*/ 239 h 443"/>
              <a:gd name="T12" fmla="*/ 2507 w 3743"/>
              <a:gd name="T13" fmla="*/ 330 h 443"/>
              <a:gd name="T14" fmla="*/ 2377 w 3743"/>
              <a:gd name="T15" fmla="*/ 327 h 443"/>
              <a:gd name="T16" fmla="*/ 2136 w 3743"/>
              <a:gd name="T17" fmla="*/ 364 h 443"/>
              <a:gd name="T18" fmla="*/ 1956 w 3743"/>
              <a:gd name="T19" fmla="*/ 350 h 443"/>
              <a:gd name="T20" fmla="*/ 1746 w 3743"/>
              <a:gd name="T21" fmla="*/ 379 h 443"/>
              <a:gd name="T22" fmla="*/ 1525 w 3743"/>
              <a:gd name="T23" fmla="*/ 344 h 443"/>
              <a:gd name="T24" fmla="*/ 1344 w 3743"/>
              <a:gd name="T25" fmla="*/ 370 h 443"/>
              <a:gd name="T26" fmla="*/ 1254 w 3743"/>
              <a:gd name="T27" fmla="*/ 347 h 443"/>
              <a:gd name="T28" fmla="*/ 1024 w 3743"/>
              <a:gd name="T29" fmla="*/ 370 h 443"/>
              <a:gd name="T30" fmla="*/ 893 w 3743"/>
              <a:gd name="T31" fmla="*/ 370 h 443"/>
              <a:gd name="T32" fmla="*/ 833 w 3743"/>
              <a:gd name="T33" fmla="*/ 350 h 443"/>
              <a:gd name="T34" fmla="*/ 722 w 3743"/>
              <a:gd name="T35" fmla="*/ 364 h 443"/>
              <a:gd name="T36" fmla="*/ 629 w 3743"/>
              <a:gd name="T37" fmla="*/ 348 h 443"/>
              <a:gd name="T38" fmla="*/ 448 w 3743"/>
              <a:gd name="T39" fmla="*/ 366 h 443"/>
              <a:gd name="T40" fmla="*/ 337 w 3743"/>
              <a:gd name="T41" fmla="*/ 361 h 443"/>
              <a:gd name="T42" fmla="*/ 192 w 3743"/>
              <a:gd name="T43" fmla="*/ 431 h 443"/>
              <a:gd name="T44" fmla="*/ 92 w 3743"/>
              <a:gd name="T45" fmla="*/ 428 h 443"/>
              <a:gd name="T46" fmla="*/ 0 w 3743"/>
              <a:gd name="T47" fmla="*/ 441 h 443"/>
              <a:gd name="T48" fmla="*/ 3741 w 3743"/>
              <a:gd name="T49" fmla="*/ 443 h 4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743"/>
              <a:gd name="T76" fmla="*/ 0 h 443"/>
              <a:gd name="T77" fmla="*/ 3743 w 3743"/>
              <a:gd name="T78" fmla="*/ 443 h 44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743" h="443">
                <a:moveTo>
                  <a:pt x="3741" y="443"/>
                </a:moveTo>
                <a:lnTo>
                  <a:pt x="3743" y="0"/>
                </a:lnTo>
                <a:lnTo>
                  <a:pt x="3553" y="13"/>
                </a:lnTo>
                <a:lnTo>
                  <a:pt x="3389" y="118"/>
                </a:lnTo>
                <a:lnTo>
                  <a:pt x="3214" y="197"/>
                </a:lnTo>
                <a:lnTo>
                  <a:pt x="2853" y="239"/>
                </a:lnTo>
                <a:lnTo>
                  <a:pt x="2507" y="330"/>
                </a:lnTo>
                <a:lnTo>
                  <a:pt x="2377" y="327"/>
                </a:lnTo>
                <a:lnTo>
                  <a:pt x="2136" y="364"/>
                </a:lnTo>
                <a:lnTo>
                  <a:pt x="1956" y="350"/>
                </a:lnTo>
                <a:lnTo>
                  <a:pt x="1746" y="379"/>
                </a:lnTo>
                <a:lnTo>
                  <a:pt x="1525" y="344"/>
                </a:lnTo>
                <a:lnTo>
                  <a:pt x="1344" y="370"/>
                </a:lnTo>
                <a:lnTo>
                  <a:pt x="1254" y="347"/>
                </a:lnTo>
                <a:lnTo>
                  <a:pt x="1024" y="370"/>
                </a:lnTo>
                <a:lnTo>
                  <a:pt x="893" y="370"/>
                </a:lnTo>
                <a:lnTo>
                  <a:pt x="833" y="350"/>
                </a:lnTo>
                <a:lnTo>
                  <a:pt x="722" y="364"/>
                </a:lnTo>
                <a:lnTo>
                  <a:pt x="629" y="348"/>
                </a:lnTo>
                <a:lnTo>
                  <a:pt x="448" y="366"/>
                </a:lnTo>
                <a:lnTo>
                  <a:pt x="337" y="361"/>
                </a:lnTo>
                <a:lnTo>
                  <a:pt x="192" y="431"/>
                </a:lnTo>
                <a:lnTo>
                  <a:pt x="92" y="428"/>
                </a:lnTo>
                <a:lnTo>
                  <a:pt x="0" y="441"/>
                </a:lnTo>
                <a:lnTo>
                  <a:pt x="3741" y="443"/>
                </a:lnTo>
                <a:close/>
              </a:path>
            </a:pathLst>
          </a:custGeom>
          <a:solidFill>
            <a:schemeClr val="bg1"/>
          </a:solidFill>
          <a:ln w="6350" cap="rnd" cmpd="sng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CA944F-9D0D-4EFF-A981-4924B50B7AFF}"/>
              </a:ext>
            </a:extLst>
          </p:cNvPr>
          <p:cNvSpPr/>
          <p:nvPr/>
        </p:nvSpPr>
        <p:spPr>
          <a:xfrm>
            <a:off x="302813" y="4038600"/>
            <a:ext cx="11586375" cy="2563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266700" algn="l"/>
                <a:tab pos="1076325" algn="l"/>
              </a:tabLst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□ Dataset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Size:	16,635 x 22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Period:	July 2017 ~ December 2017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Source:	POS from 147 bar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Types:	identifiable information,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	volumes sold in liter (limited to beer),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	units sold (beer and spirits(soju) category only),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	revenue for a day (Food + beverage categories),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	order counts (limited to specific conditions),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	and derivatives from above variables</a:t>
            </a:r>
          </a:p>
          <a:p>
            <a:pPr>
              <a:tabLst>
                <a:tab pos="266700" algn="l"/>
                <a:tab pos="1076325" algn="l"/>
              </a:tabLst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A2455-E501-4207-9C12-43E54268D62D}"/>
              </a:ext>
            </a:extLst>
          </p:cNvPr>
          <p:cNvSpPr txBox="1"/>
          <p:nvPr/>
        </p:nvSpPr>
        <p:spPr>
          <a:xfrm>
            <a:off x="6448424" y="4251087"/>
            <a:ext cx="5545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6700" algn="l"/>
              </a:tabLst>
            </a:pPr>
            <a:r>
              <a:rPr lang="en-US" altLang="ko-KR" sz="1400" dirty="0"/>
              <a:t>□ Able to…</a:t>
            </a:r>
          </a:p>
          <a:p>
            <a:pPr marL="552450" indent="-285750">
              <a:buFont typeface="Wingdings" panose="05000000000000000000" pitchFamily="2" charset="2"/>
              <a:buChar char="ü"/>
              <a:tabLst>
                <a:tab pos="447675" algn="l"/>
              </a:tabLst>
            </a:pPr>
            <a:r>
              <a:rPr lang="en-US" altLang="ko-KR" sz="1400" dirty="0"/>
              <a:t>Understand basic information about the bar</a:t>
            </a:r>
          </a:p>
          <a:p>
            <a:pPr marL="552450" indent="-285750">
              <a:buFont typeface="Wingdings" panose="05000000000000000000" pitchFamily="2" charset="2"/>
              <a:buChar char="ü"/>
              <a:tabLst>
                <a:tab pos="447675" algn="l"/>
              </a:tabLst>
            </a:pPr>
            <a:r>
              <a:rPr lang="en-US" altLang="ko-KR" sz="1400" dirty="0"/>
              <a:t>Track sales volume of beverage by category</a:t>
            </a:r>
          </a:p>
          <a:p>
            <a:pPr marL="552450" indent="-285750">
              <a:buFont typeface="Wingdings" panose="05000000000000000000" pitchFamily="2" charset="2"/>
              <a:buChar char="ü"/>
              <a:tabLst>
                <a:tab pos="447675" algn="l"/>
              </a:tabLst>
            </a:pPr>
            <a:r>
              <a:rPr lang="en-US" altLang="ko-KR" sz="1400" dirty="0"/>
              <a:t>Approximate price given revenue and units</a:t>
            </a:r>
          </a:p>
          <a:p>
            <a:pPr marL="552450" indent="-285750">
              <a:buFont typeface="Wingdings" panose="05000000000000000000" pitchFamily="2" charset="2"/>
              <a:buChar char="ü"/>
              <a:tabLst>
                <a:tab pos="447675" algn="l"/>
              </a:tabLst>
            </a:pPr>
            <a:endParaRPr lang="en-US" altLang="ko-KR" sz="1400" dirty="0"/>
          </a:p>
          <a:p>
            <a:pPr>
              <a:tabLst>
                <a:tab pos="266700" algn="l"/>
              </a:tabLst>
            </a:pPr>
            <a:r>
              <a:rPr lang="en-US" altLang="ko-KR" sz="1400" dirty="0"/>
              <a:t>□ Unable to…</a:t>
            </a:r>
          </a:p>
          <a:p>
            <a:pPr marL="552450" indent="-285750">
              <a:buBlip>
                <a:blip r:embed="rId2"/>
              </a:buBlip>
              <a:tabLst>
                <a:tab pos="447675" algn="l"/>
              </a:tabLst>
            </a:pPr>
            <a:r>
              <a:rPr lang="en-US" altLang="ko-KR" sz="1400" dirty="0"/>
              <a:t>Track proportion of beer order from total</a:t>
            </a:r>
          </a:p>
          <a:p>
            <a:pPr marL="552450" indent="-285750">
              <a:buBlip>
                <a:blip r:embed="rId2"/>
              </a:buBlip>
              <a:tabLst>
                <a:tab pos="447675" algn="l"/>
              </a:tabLst>
            </a:pPr>
            <a:r>
              <a:rPr lang="en-US" altLang="ko-KR" sz="1400" dirty="0"/>
              <a:t>Identify items categorized as spirits </a:t>
            </a:r>
            <a:r>
              <a:rPr lang="en-US" altLang="ko-KR" sz="1200" i="1" dirty="0"/>
              <a:t>(What else but soju?)</a:t>
            </a:r>
          </a:p>
          <a:p>
            <a:pPr marL="552450" indent="-285750">
              <a:buBlip>
                <a:blip r:embed="rId2"/>
              </a:buBlip>
              <a:tabLst>
                <a:tab pos="447675" algn="l"/>
              </a:tabLst>
            </a:pPr>
            <a:r>
              <a:rPr lang="en-US" altLang="ko-KR" sz="1400" dirty="0"/>
              <a:t>Identify items ordered together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42C48B-D1BD-4F75-98DA-711CEF3F3983}"/>
              </a:ext>
            </a:extLst>
          </p:cNvPr>
          <p:cNvSpPr/>
          <p:nvPr/>
        </p:nvSpPr>
        <p:spPr>
          <a:xfrm>
            <a:off x="0" y="8388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65C224-EC75-4391-83E5-E7927979336A}"/>
              </a:ext>
            </a:extLst>
          </p:cNvPr>
          <p:cNvSpPr/>
          <p:nvPr/>
        </p:nvSpPr>
        <p:spPr>
          <a:xfrm>
            <a:off x="4048125" y="1943100"/>
            <a:ext cx="514350" cy="168592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E3E0E1-3E12-4ED1-8693-70D3D350B6DA}"/>
              </a:ext>
            </a:extLst>
          </p:cNvPr>
          <p:cNvSpPr/>
          <p:nvPr/>
        </p:nvSpPr>
        <p:spPr>
          <a:xfrm>
            <a:off x="5067300" y="1943100"/>
            <a:ext cx="361950" cy="168592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9AD8823-175C-49BC-BA2F-62D40771AD85}"/>
              </a:ext>
            </a:extLst>
          </p:cNvPr>
          <p:cNvSpPr/>
          <p:nvPr/>
        </p:nvSpPr>
        <p:spPr>
          <a:xfrm>
            <a:off x="5730035" y="1904657"/>
            <a:ext cx="4195015" cy="98141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1400" dirty="0"/>
              <a:t>Regression to study coefficient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CART ensemble to test feature importance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7239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369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DataSet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배달의민족 도현" panose="020B060000010101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ED8A9-D94F-4502-9482-708A0D699902}"/>
              </a:ext>
            </a:extLst>
          </p:cNvPr>
          <p:cNvSpPr txBox="1"/>
          <p:nvPr/>
        </p:nvSpPr>
        <p:spPr>
          <a:xfrm>
            <a:off x="-1" y="600075"/>
            <a:ext cx="688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Given 16,635 rows of daily summary of transaction from 147 bars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7316D6B-D3F3-4E71-8920-8FF8C1AAFC4C}"/>
              </a:ext>
            </a:extLst>
          </p:cNvPr>
          <p:cNvGraphicFramePr>
            <a:graphicFrameLocks noGrp="1"/>
          </p:cNvGraphicFramePr>
          <p:nvPr/>
        </p:nvGraphicFramePr>
        <p:xfrm>
          <a:off x="300785" y="1444828"/>
          <a:ext cx="11576230" cy="2330838"/>
        </p:xfrm>
        <a:graphic>
          <a:graphicData uri="http://schemas.openxmlformats.org/drawingml/2006/table">
            <a:tbl>
              <a:tblPr/>
              <a:tblGrid>
                <a:gridCol w="448238">
                  <a:extLst>
                    <a:ext uri="{9D8B030D-6E8A-4147-A177-3AD203B41FA5}">
                      <a16:colId xmlns:a16="http://schemas.microsoft.com/office/drawing/2014/main" val="774988000"/>
                    </a:ext>
                  </a:extLst>
                </a:gridCol>
                <a:gridCol w="655980">
                  <a:extLst>
                    <a:ext uri="{9D8B030D-6E8A-4147-A177-3AD203B41FA5}">
                      <a16:colId xmlns:a16="http://schemas.microsoft.com/office/drawing/2014/main" val="2133815508"/>
                    </a:ext>
                  </a:extLst>
                </a:gridCol>
                <a:gridCol w="772312">
                  <a:extLst>
                    <a:ext uri="{9D8B030D-6E8A-4147-A177-3AD203B41FA5}">
                      <a16:colId xmlns:a16="http://schemas.microsoft.com/office/drawing/2014/main" val="1936658302"/>
                    </a:ext>
                  </a:extLst>
                </a:gridCol>
                <a:gridCol w="629763">
                  <a:extLst>
                    <a:ext uri="{9D8B030D-6E8A-4147-A177-3AD203B41FA5}">
                      <a16:colId xmlns:a16="http://schemas.microsoft.com/office/drawing/2014/main" val="2974896053"/>
                    </a:ext>
                  </a:extLst>
                </a:gridCol>
                <a:gridCol w="629763">
                  <a:extLst>
                    <a:ext uri="{9D8B030D-6E8A-4147-A177-3AD203B41FA5}">
                      <a16:colId xmlns:a16="http://schemas.microsoft.com/office/drawing/2014/main" val="58948931"/>
                    </a:ext>
                  </a:extLst>
                </a:gridCol>
                <a:gridCol w="629763">
                  <a:extLst>
                    <a:ext uri="{9D8B030D-6E8A-4147-A177-3AD203B41FA5}">
                      <a16:colId xmlns:a16="http://schemas.microsoft.com/office/drawing/2014/main" val="1005160498"/>
                    </a:ext>
                  </a:extLst>
                </a:gridCol>
                <a:gridCol w="499622">
                  <a:extLst>
                    <a:ext uri="{9D8B030D-6E8A-4147-A177-3AD203B41FA5}">
                      <a16:colId xmlns:a16="http://schemas.microsoft.com/office/drawing/2014/main" val="3188093784"/>
                    </a:ext>
                  </a:extLst>
                </a:gridCol>
                <a:gridCol w="499622">
                  <a:extLst>
                    <a:ext uri="{9D8B030D-6E8A-4147-A177-3AD203B41FA5}">
                      <a16:colId xmlns:a16="http://schemas.microsoft.com/office/drawing/2014/main" val="1126127008"/>
                    </a:ext>
                  </a:extLst>
                </a:gridCol>
                <a:gridCol w="354495">
                  <a:extLst>
                    <a:ext uri="{9D8B030D-6E8A-4147-A177-3AD203B41FA5}">
                      <a16:colId xmlns:a16="http://schemas.microsoft.com/office/drawing/2014/main" val="3255116353"/>
                    </a:ext>
                  </a:extLst>
                </a:gridCol>
                <a:gridCol w="552754">
                  <a:extLst>
                    <a:ext uri="{9D8B030D-6E8A-4147-A177-3AD203B41FA5}">
                      <a16:colId xmlns:a16="http://schemas.microsoft.com/office/drawing/2014/main" val="2482264474"/>
                    </a:ext>
                  </a:extLst>
                </a:gridCol>
                <a:gridCol w="516707">
                  <a:extLst>
                    <a:ext uri="{9D8B030D-6E8A-4147-A177-3AD203B41FA5}">
                      <a16:colId xmlns:a16="http://schemas.microsoft.com/office/drawing/2014/main" val="332043321"/>
                    </a:ext>
                  </a:extLst>
                </a:gridCol>
                <a:gridCol w="516707">
                  <a:extLst>
                    <a:ext uri="{9D8B030D-6E8A-4147-A177-3AD203B41FA5}">
                      <a16:colId xmlns:a16="http://schemas.microsoft.com/office/drawing/2014/main" val="3285843968"/>
                    </a:ext>
                  </a:extLst>
                </a:gridCol>
                <a:gridCol w="515069">
                  <a:extLst>
                    <a:ext uri="{9D8B030D-6E8A-4147-A177-3AD203B41FA5}">
                      <a16:colId xmlns:a16="http://schemas.microsoft.com/office/drawing/2014/main" val="366661621"/>
                    </a:ext>
                  </a:extLst>
                </a:gridCol>
                <a:gridCol w="515069">
                  <a:extLst>
                    <a:ext uri="{9D8B030D-6E8A-4147-A177-3AD203B41FA5}">
                      <a16:colId xmlns:a16="http://schemas.microsoft.com/office/drawing/2014/main" val="1845885884"/>
                    </a:ext>
                  </a:extLst>
                </a:gridCol>
                <a:gridCol w="516707">
                  <a:extLst>
                    <a:ext uri="{9D8B030D-6E8A-4147-A177-3AD203B41FA5}">
                      <a16:colId xmlns:a16="http://schemas.microsoft.com/office/drawing/2014/main" val="298823393"/>
                    </a:ext>
                  </a:extLst>
                </a:gridCol>
                <a:gridCol w="580609">
                  <a:extLst>
                    <a:ext uri="{9D8B030D-6E8A-4147-A177-3AD203B41FA5}">
                      <a16:colId xmlns:a16="http://schemas.microsoft.com/office/drawing/2014/main" val="3614306001"/>
                    </a:ext>
                  </a:extLst>
                </a:gridCol>
                <a:gridCol w="434782">
                  <a:extLst>
                    <a:ext uri="{9D8B030D-6E8A-4147-A177-3AD203B41FA5}">
                      <a16:colId xmlns:a16="http://schemas.microsoft.com/office/drawing/2014/main" val="1798333864"/>
                    </a:ext>
                  </a:extLst>
                </a:gridCol>
                <a:gridCol w="475745">
                  <a:extLst>
                    <a:ext uri="{9D8B030D-6E8A-4147-A177-3AD203B41FA5}">
                      <a16:colId xmlns:a16="http://schemas.microsoft.com/office/drawing/2014/main" val="2237362529"/>
                    </a:ext>
                  </a:extLst>
                </a:gridCol>
                <a:gridCol w="457721">
                  <a:extLst>
                    <a:ext uri="{9D8B030D-6E8A-4147-A177-3AD203B41FA5}">
                      <a16:colId xmlns:a16="http://schemas.microsoft.com/office/drawing/2014/main" val="1637671130"/>
                    </a:ext>
                  </a:extLst>
                </a:gridCol>
                <a:gridCol w="513430">
                  <a:extLst>
                    <a:ext uri="{9D8B030D-6E8A-4147-A177-3AD203B41FA5}">
                      <a16:colId xmlns:a16="http://schemas.microsoft.com/office/drawing/2014/main" val="1423918421"/>
                    </a:ext>
                  </a:extLst>
                </a:gridCol>
                <a:gridCol w="459360">
                  <a:extLst>
                    <a:ext uri="{9D8B030D-6E8A-4147-A177-3AD203B41FA5}">
                      <a16:colId xmlns:a16="http://schemas.microsoft.com/office/drawing/2014/main" val="1971854883"/>
                    </a:ext>
                  </a:extLst>
                </a:gridCol>
                <a:gridCol w="402012">
                  <a:extLst>
                    <a:ext uri="{9D8B030D-6E8A-4147-A177-3AD203B41FA5}">
                      <a16:colId xmlns:a16="http://schemas.microsoft.com/office/drawing/2014/main" val="768152255"/>
                    </a:ext>
                  </a:extLst>
                </a:gridCol>
              </a:tblGrid>
              <a:tr h="47922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Basic information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Volumes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Units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Order counts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Derivatives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982260"/>
                  </a:ext>
                </a:extLst>
              </a:tr>
              <a:tr h="493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 ID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Segmentation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Beer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Draught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Volume (L)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Beer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Packaged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Volume (L)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Total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Volume (L)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Beer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Units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Spirits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Units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Soju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Units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Total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 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Beer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Spirits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Soju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Wine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Food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Non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Alcoholic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# Beer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Orders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# Beer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&amp; Food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Orders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# Soju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&amp; Beer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Orders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# Soju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&amp; Food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Orders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Avg.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Check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Size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Soju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495967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 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2017-07-01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Food,Spirits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9.3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6.16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15.46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68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887,100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124,500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278,000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54,000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461,100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23,500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26,882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4,500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235933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 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2017-07-02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Food,Spirits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21.3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23.8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63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745,800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167,500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256,000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18,000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298,300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24,000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46,613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4,500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30732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 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2017-07-03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Food,Spirits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9.3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11.8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575,100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87,000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237,000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27,000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234,100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26,141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5,625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719788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017368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942427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 147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2017-12-30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Food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44.9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1.98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46.88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91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1,577,712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318,639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36,360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1,206,445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935004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 147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2017-12-31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Food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37.2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7.92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45.12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920198"/>
                  </a:ext>
                </a:extLst>
              </a:tr>
            </a:tbl>
          </a:graphicData>
        </a:graphic>
      </p:graphicFrame>
      <p:sp>
        <p:nvSpPr>
          <p:cNvPr id="7" name="Freeform 61">
            <a:extLst>
              <a:ext uri="{FF2B5EF4-FFF2-40B4-BE49-F238E27FC236}">
                <a16:creationId xmlns:a16="http://schemas.microsoft.com/office/drawing/2014/main" id="{D8575365-EBD7-4822-B55B-71CD105B75C8}"/>
              </a:ext>
            </a:extLst>
          </p:cNvPr>
          <p:cNvSpPr>
            <a:spLocks/>
          </p:cNvSpPr>
          <p:nvPr/>
        </p:nvSpPr>
        <p:spPr bwMode="auto">
          <a:xfrm>
            <a:off x="300785" y="2767666"/>
            <a:ext cx="11576230" cy="1008000"/>
          </a:xfrm>
          <a:custGeom>
            <a:avLst/>
            <a:gdLst>
              <a:gd name="T0" fmla="*/ 3741 w 3743"/>
              <a:gd name="T1" fmla="*/ 443 h 443"/>
              <a:gd name="T2" fmla="*/ 3743 w 3743"/>
              <a:gd name="T3" fmla="*/ 0 h 443"/>
              <a:gd name="T4" fmla="*/ 3553 w 3743"/>
              <a:gd name="T5" fmla="*/ 13 h 443"/>
              <a:gd name="T6" fmla="*/ 3389 w 3743"/>
              <a:gd name="T7" fmla="*/ 118 h 443"/>
              <a:gd name="T8" fmla="*/ 3214 w 3743"/>
              <a:gd name="T9" fmla="*/ 197 h 443"/>
              <a:gd name="T10" fmla="*/ 2853 w 3743"/>
              <a:gd name="T11" fmla="*/ 239 h 443"/>
              <a:gd name="T12" fmla="*/ 2507 w 3743"/>
              <a:gd name="T13" fmla="*/ 330 h 443"/>
              <a:gd name="T14" fmla="*/ 2377 w 3743"/>
              <a:gd name="T15" fmla="*/ 327 h 443"/>
              <a:gd name="T16" fmla="*/ 2136 w 3743"/>
              <a:gd name="T17" fmla="*/ 364 h 443"/>
              <a:gd name="T18" fmla="*/ 1956 w 3743"/>
              <a:gd name="T19" fmla="*/ 350 h 443"/>
              <a:gd name="T20" fmla="*/ 1746 w 3743"/>
              <a:gd name="T21" fmla="*/ 379 h 443"/>
              <a:gd name="T22" fmla="*/ 1525 w 3743"/>
              <a:gd name="T23" fmla="*/ 344 h 443"/>
              <a:gd name="T24" fmla="*/ 1344 w 3743"/>
              <a:gd name="T25" fmla="*/ 370 h 443"/>
              <a:gd name="T26" fmla="*/ 1254 w 3743"/>
              <a:gd name="T27" fmla="*/ 347 h 443"/>
              <a:gd name="T28" fmla="*/ 1024 w 3743"/>
              <a:gd name="T29" fmla="*/ 370 h 443"/>
              <a:gd name="T30" fmla="*/ 893 w 3743"/>
              <a:gd name="T31" fmla="*/ 370 h 443"/>
              <a:gd name="T32" fmla="*/ 833 w 3743"/>
              <a:gd name="T33" fmla="*/ 350 h 443"/>
              <a:gd name="T34" fmla="*/ 722 w 3743"/>
              <a:gd name="T35" fmla="*/ 364 h 443"/>
              <a:gd name="T36" fmla="*/ 629 w 3743"/>
              <a:gd name="T37" fmla="*/ 348 h 443"/>
              <a:gd name="T38" fmla="*/ 448 w 3743"/>
              <a:gd name="T39" fmla="*/ 366 h 443"/>
              <a:gd name="T40" fmla="*/ 337 w 3743"/>
              <a:gd name="T41" fmla="*/ 361 h 443"/>
              <a:gd name="T42" fmla="*/ 192 w 3743"/>
              <a:gd name="T43" fmla="*/ 431 h 443"/>
              <a:gd name="T44" fmla="*/ 92 w 3743"/>
              <a:gd name="T45" fmla="*/ 428 h 443"/>
              <a:gd name="T46" fmla="*/ 0 w 3743"/>
              <a:gd name="T47" fmla="*/ 441 h 443"/>
              <a:gd name="T48" fmla="*/ 3741 w 3743"/>
              <a:gd name="T49" fmla="*/ 443 h 4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743"/>
              <a:gd name="T76" fmla="*/ 0 h 443"/>
              <a:gd name="T77" fmla="*/ 3743 w 3743"/>
              <a:gd name="T78" fmla="*/ 443 h 44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743" h="443">
                <a:moveTo>
                  <a:pt x="3741" y="443"/>
                </a:moveTo>
                <a:lnTo>
                  <a:pt x="3743" y="0"/>
                </a:lnTo>
                <a:lnTo>
                  <a:pt x="3553" y="13"/>
                </a:lnTo>
                <a:lnTo>
                  <a:pt x="3389" y="118"/>
                </a:lnTo>
                <a:lnTo>
                  <a:pt x="3214" y="197"/>
                </a:lnTo>
                <a:lnTo>
                  <a:pt x="2853" y="239"/>
                </a:lnTo>
                <a:lnTo>
                  <a:pt x="2507" y="330"/>
                </a:lnTo>
                <a:lnTo>
                  <a:pt x="2377" y="327"/>
                </a:lnTo>
                <a:lnTo>
                  <a:pt x="2136" y="364"/>
                </a:lnTo>
                <a:lnTo>
                  <a:pt x="1956" y="350"/>
                </a:lnTo>
                <a:lnTo>
                  <a:pt x="1746" y="379"/>
                </a:lnTo>
                <a:lnTo>
                  <a:pt x="1525" y="344"/>
                </a:lnTo>
                <a:lnTo>
                  <a:pt x="1344" y="370"/>
                </a:lnTo>
                <a:lnTo>
                  <a:pt x="1254" y="347"/>
                </a:lnTo>
                <a:lnTo>
                  <a:pt x="1024" y="370"/>
                </a:lnTo>
                <a:lnTo>
                  <a:pt x="893" y="370"/>
                </a:lnTo>
                <a:lnTo>
                  <a:pt x="833" y="350"/>
                </a:lnTo>
                <a:lnTo>
                  <a:pt x="722" y="364"/>
                </a:lnTo>
                <a:lnTo>
                  <a:pt x="629" y="348"/>
                </a:lnTo>
                <a:lnTo>
                  <a:pt x="448" y="366"/>
                </a:lnTo>
                <a:lnTo>
                  <a:pt x="337" y="361"/>
                </a:lnTo>
                <a:lnTo>
                  <a:pt x="192" y="431"/>
                </a:lnTo>
                <a:lnTo>
                  <a:pt x="92" y="428"/>
                </a:lnTo>
                <a:lnTo>
                  <a:pt x="0" y="441"/>
                </a:lnTo>
                <a:lnTo>
                  <a:pt x="3741" y="443"/>
                </a:lnTo>
                <a:close/>
              </a:path>
            </a:pathLst>
          </a:custGeom>
          <a:solidFill>
            <a:schemeClr val="bg1"/>
          </a:solidFill>
          <a:ln w="6350" cap="rnd" cmpd="sng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CA944F-9D0D-4EFF-A981-4924B50B7AFF}"/>
              </a:ext>
            </a:extLst>
          </p:cNvPr>
          <p:cNvSpPr/>
          <p:nvPr/>
        </p:nvSpPr>
        <p:spPr>
          <a:xfrm>
            <a:off x="302813" y="4038600"/>
            <a:ext cx="11586375" cy="2563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266700" algn="l"/>
                <a:tab pos="1076325" algn="l"/>
              </a:tabLst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□ Dataset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Size:	16,635 x 22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Period:	July 2017 ~ December 2017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Source:	POS from 147 bar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Types:	identifiable information,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	volumes sold in liter (limited to beer),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	units sold (beer and spirits(soju) category only),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	revenue for a day (Food + beverage categories),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	order counts (limited to specific conditions),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	and derivatives from above variables</a:t>
            </a:r>
          </a:p>
          <a:p>
            <a:pPr>
              <a:tabLst>
                <a:tab pos="266700" algn="l"/>
                <a:tab pos="1076325" algn="l"/>
              </a:tabLst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A2455-E501-4207-9C12-43E54268D62D}"/>
              </a:ext>
            </a:extLst>
          </p:cNvPr>
          <p:cNvSpPr txBox="1"/>
          <p:nvPr/>
        </p:nvSpPr>
        <p:spPr>
          <a:xfrm>
            <a:off x="6448424" y="4251087"/>
            <a:ext cx="5545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6700" algn="l"/>
              </a:tabLst>
            </a:pPr>
            <a:r>
              <a:rPr lang="en-US" altLang="ko-KR" sz="1400" dirty="0"/>
              <a:t>□ Able to…</a:t>
            </a:r>
          </a:p>
          <a:p>
            <a:pPr marL="552450" indent="-285750">
              <a:buFont typeface="Wingdings" panose="05000000000000000000" pitchFamily="2" charset="2"/>
              <a:buChar char="ü"/>
              <a:tabLst>
                <a:tab pos="447675" algn="l"/>
              </a:tabLst>
            </a:pPr>
            <a:r>
              <a:rPr lang="en-US" altLang="ko-KR" sz="1400" dirty="0"/>
              <a:t>Understand basic information about the bar</a:t>
            </a:r>
          </a:p>
          <a:p>
            <a:pPr marL="552450" indent="-285750">
              <a:buFont typeface="Wingdings" panose="05000000000000000000" pitchFamily="2" charset="2"/>
              <a:buChar char="ü"/>
              <a:tabLst>
                <a:tab pos="447675" algn="l"/>
              </a:tabLst>
            </a:pPr>
            <a:r>
              <a:rPr lang="en-US" altLang="ko-KR" sz="1400" dirty="0"/>
              <a:t>Track sales volume of beverage by category</a:t>
            </a:r>
          </a:p>
          <a:p>
            <a:pPr marL="552450" indent="-285750">
              <a:buFont typeface="Wingdings" panose="05000000000000000000" pitchFamily="2" charset="2"/>
              <a:buChar char="ü"/>
              <a:tabLst>
                <a:tab pos="447675" algn="l"/>
              </a:tabLst>
            </a:pPr>
            <a:r>
              <a:rPr lang="en-US" altLang="ko-KR" sz="1400" dirty="0"/>
              <a:t>Approximate price given revenue and units</a:t>
            </a:r>
          </a:p>
          <a:p>
            <a:pPr marL="552450" indent="-285750">
              <a:buFont typeface="Wingdings" panose="05000000000000000000" pitchFamily="2" charset="2"/>
              <a:buChar char="ü"/>
              <a:tabLst>
                <a:tab pos="447675" algn="l"/>
              </a:tabLst>
            </a:pPr>
            <a:endParaRPr lang="en-US" altLang="ko-KR" sz="1400" dirty="0"/>
          </a:p>
          <a:p>
            <a:pPr>
              <a:tabLst>
                <a:tab pos="266700" algn="l"/>
              </a:tabLst>
            </a:pPr>
            <a:r>
              <a:rPr lang="en-US" altLang="ko-KR" sz="1400" dirty="0"/>
              <a:t>□ Unable to…</a:t>
            </a:r>
          </a:p>
          <a:p>
            <a:pPr marL="552450" indent="-285750">
              <a:buBlip>
                <a:blip r:embed="rId2"/>
              </a:buBlip>
              <a:tabLst>
                <a:tab pos="447675" algn="l"/>
              </a:tabLst>
            </a:pPr>
            <a:r>
              <a:rPr lang="en-US" altLang="ko-KR" sz="1400" dirty="0"/>
              <a:t>Track proportion of beer order from total</a:t>
            </a:r>
          </a:p>
          <a:p>
            <a:pPr marL="552450" indent="-285750">
              <a:buBlip>
                <a:blip r:embed="rId2"/>
              </a:buBlip>
              <a:tabLst>
                <a:tab pos="447675" algn="l"/>
              </a:tabLst>
            </a:pPr>
            <a:r>
              <a:rPr lang="en-US" altLang="ko-KR" sz="1400" dirty="0"/>
              <a:t>Identify items categorized as spirits </a:t>
            </a:r>
            <a:r>
              <a:rPr lang="en-US" altLang="ko-KR" sz="1200" i="1" dirty="0"/>
              <a:t>(What else but soju?)</a:t>
            </a:r>
          </a:p>
          <a:p>
            <a:pPr marL="552450" indent="-285750">
              <a:buBlip>
                <a:blip r:embed="rId2"/>
              </a:buBlip>
              <a:tabLst>
                <a:tab pos="447675" algn="l"/>
              </a:tabLst>
            </a:pPr>
            <a:r>
              <a:rPr lang="en-US" altLang="ko-KR" sz="1400" dirty="0"/>
              <a:t>Identify items ordered together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42C48B-D1BD-4F75-98DA-711CEF3F3983}"/>
              </a:ext>
            </a:extLst>
          </p:cNvPr>
          <p:cNvSpPr/>
          <p:nvPr/>
        </p:nvSpPr>
        <p:spPr>
          <a:xfrm>
            <a:off x="0" y="8388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65C224-EC75-4391-83E5-E7927979336A}"/>
              </a:ext>
            </a:extLst>
          </p:cNvPr>
          <p:cNvSpPr/>
          <p:nvPr/>
        </p:nvSpPr>
        <p:spPr>
          <a:xfrm>
            <a:off x="4048125" y="1943100"/>
            <a:ext cx="514350" cy="168592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E3E0E1-3E12-4ED1-8693-70D3D350B6DA}"/>
              </a:ext>
            </a:extLst>
          </p:cNvPr>
          <p:cNvSpPr/>
          <p:nvPr/>
        </p:nvSpPr>
        <p:spPr>
          <a:xfrm>
            <a:off x="5067300" y="1943100"/>
            <a:ext cx="361950" cy="168592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9AD8823-175C-49BC-BA2F-62D40771AD85}"/>
              </a:ext>
            </a:extLst>
          </p:cNvPr>
          <p:cNvSpPr/>
          <p:nvPr/>
        </p:nvSpPr>
        <p:spPr>
          <a:xfrm>
            <a:off x="5730035" y="1904657"/>
            <a:ext cx="4195015" cy="98141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1400" dirty="0"/>
              <a:t>Regression to study coefficient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CART ensemble to test feature importance</a:t>
            </a:r>
            <a:endParaRPr lang="ko-KR" altLang="en-US" sz="14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8C6A993-62A1-442E-82C6-383BEB55A500}"/>
              </a:ext>
            </a:extLst>
          </p:cNvPr>
          <p:cNvSpPr/>
          <p:nvPr/>
        </p:nvSpPr>
        <p:spPr>
          <a:xfrm>
            <a:off x="7839493" y="2767666"/>
            <a:ext cx="3571458" cy="66133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With “Beer Units” as “y”,</a:t>
            </a:r>
          </a:p>
          <a:p>
            <a:r>
              <a:rPr lang="en-US" altLang="ko-KR" sz="1400" dirty="0"/>
              <a:t>  and “Soju Units” as one of “X” variables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318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369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Explanatory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ED8A9-D94F-4502-9482-708A0D699902}"/>
              </a:ext>
            </a:extLst>
          </p:cNvPr>
          <p:cNvSpPr txBox="1"/>
          <p:nvPr/>
        </p:nvSpPr>
        <p:spPr>
          <a:xfrm>
            <a:off x="-1" y="60007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Simple Trend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94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369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Explanatory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ED8A9-D94F-4502-9482-708A0D699902}"/>
              </a:ext>
            </a:extLst>
          </p:cNvPr>
          <p:cNvSpPr txBox="1"/>
          <p:nvPr/>
        </p:nvSpPr>
        <p:spPr>
          <a:xfrm>
            <a:off x="-1" y="60007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Count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006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사용자 지정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F14"/>
      </a:accent1>
      <a:accent2>
        <a:srgbClr val="71F39B"/>
      </a:accent2>
      <a:accent3>
        <a:srgbClr val="F06E6E"/>
      </a:accent3>
      <a:accent4>
        <a:srgbClr val="353535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Roboto"/>
        <a:ea typeface="맑은 고딕"/>
        <a:cs typeface=""/>
      </a:majorFont>
      <a:minorFont>
        <a:latin typeface="Roboto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904</Words>
  <Application>Microsoft Office PowerPoint</Application>
  <PresentationFormat>와이드스크린</PresentationFormat>
  <Paragraphs>589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배달의민족 도현</vt:lpstr>
      <vt:lpstr>Arial</vt:lpstr>
      <vt:lpstr>Roboto</vt:lpstr>
      <vt:lpstr>Wingdings</vt:lpstr>
      <vt:lpstr>Office 테마</vt:lpstr>
      <vt:lpstr>1_Office 테마</vt:lpstr>
      <vt:lpstr>Analysis Report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Report</dc:title>
  <dc:creator>PABLO</dc:creator>
  <cp:lastModifiedBy>PABLO</cp:lastModifiedBy>
  <cp:revision>15</cp:revision>
  <dcterms:created xsi:type="dcterms:W3CDTF">2019-03-25T13:42:35Z</dcterms:created>
  <dcterms:modified xsi:type="dcterms:W3CDTF">2019-03-25T16:37:26Z</dcterms:modified>
</cp:coreProperties>
</file>