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976"/>
    <p:restoredTop sz="96487"/>
  </p:normalViewPr>
  <p:slideViewPr>
    <p:cSldViewPr>
      <p:cViewPr varScale="1">
        <p:scale>
          <a:sx n="100" d="100"/>
          <a:sy n="100" d="100"/>
        </p:scale>
        <p:origin x="-2006" y="-235"/>
      </p:cViewPr>
      <p:guideLst>
        <p:guide orient="horz" pos="2149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130425"/>
            <a:ext cx="77723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4007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2" y="4406900"/>
            <a:ext cx="77723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3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040" y="1772816"/>
            <a:ext cx="4211960" cy="571504"/>
          </a:xfrm>
          <a:prstGeom prst="rect">
            <a:avLst/>
          </a:prstGeom>
          <a:solidFill>
            <a:srgbClr val="5b22b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1772816"/>
            <a:ext cx="3376016" cy="444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조 프로젝트 제안서</a:t>
            </a:r>
            <a:endParaRPr lang="ko-KR" altLang="en-US" sz="24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6610" y="5312647"/>
            <a:ext cx="23831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>
                <a:solidFill>
                  <a:srgbClr val="5b22b7"/>
                </a:solidFill>
                <a:latin typeface="+mn-lt"/>
                <a:ea typeface="+mn-ea"/>
                <a:cs typeface="+mn-cs"/>
              </a:rPr>
              <a:t>박민혜 박혜정 태영돈</a:t>
            </a:r>
            <a:endParaRPr lang="ko-KR" altLang="en-US">
              <a:solidFill>
                <a:srgbClr val="5b22b7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>
                <a:solidFill>
                  <a:srgbClr val="5b22b7"/>
                </a:solidFill>
                <a:latin typeface="+mn-lt"/>
                <a:ea typeface="+mn-ea"/>
                <a:cs typeface="+mn-cs"/>
              </a:rPr>
              <a:t>오주형 김건휘 김희엽</a:t>
            </a:r>
            <a:endParaRPr lang="ko-KR" altLang="en-US">
              <a:solidFill>
                <a:srgbClr val="5b22b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 rot="10800000">
            <a:off x="0" y="1777375"/>
            <a:ext cx="1636948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064" y="3046648"/>
            <a:ext cx="4541168" cy="117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228183" y="3000372"/>
            <a:ext cx="4688513" cy="644652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3602" y="2836170"/>
            <a:ext cx="4082654" cy="124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8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03</a:t>
            </a:r>
            <a:endParaRPr lang="en-US" altLang="ko-KR" sz="28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장단점 분석</a:t>
            </a: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400" b="1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 rot="10800000">
            <a:off x="-2019676" y="3000372"/>
            <a:ext cx="5170216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39752" y="428604"/>
            <a:ext cx="6947124" cy="428628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03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 장단점 분석</a:t>
            </a:r>
            <a:endParaRPr lang="ko-KR" altLang="en-US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489346" y="1316753"/>
            <a:ext cx="7539038" cy="3948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장점</a:t>
            </a:r>
            <a:endParaRPr lang="ko-KR" altLang="en-US" sz="24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쇼핑몰 사이트 구성 과정을 경험할 수 있었다</a:t>
            </a: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22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단점</a:t>
            </a: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구성하기에는 기능이 너무 방대하다</a:t>
            </a: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22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기능을 시연하기 위해 입력해야 할 데이터가 많다</a:t>
            </a: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22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를 활용할</a:t>
            </a: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요소가 적다</a:t>
            </a:r>
            <a:r>
              <a:rPr lang="en-US" altLang="ko-KR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22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2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3550" y="2987101"/>
            <a:ext cx="4071966" cy="57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32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ThankYou</a:t>
            </a:r>
            <a:endParaRPr lang="ko-KR" altLang="en-US" sz="32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6900" y="3000372"/>
            <a:ext cx="4489797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>
            <a:off x="-656226" y="3000372"/>
            <a:ext cx="3696995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357554" y="1916832"/>
            <a:ext cx="5246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01. </a:t>
            </a:r>
            <a:r>
              <a:rPr lang="ko-KR" altLang="en-US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프로젝트 정의 및 선정배경</a:t>
            </a:r>
            <a:endParaRPr lang="ko-KR" altLang="en-US" sz="20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7554" y="2636912"/>
            <a:ext cx="5246894" cy="3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02. </a:t>
            </a:r>
            <a:r>
              <a:rPr lang="ko-KR" altLang="en-US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벤치마킹 및 추가 아이디어</a:t>
            </a:r>
            <a:endParaRPr lang="ko-KR" altLang="en-US" sz="20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7554" y="3356992"/>
            <a:ext cx="4382798" cy="698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03. </a:t>
            </a:r>
            <a:r>
              <a:rPr lang="ko-KR" altLang="en-US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장단점 분석</a:t>
            </a:r>
            <a:endParaRPr lang="ko-KR" altLang="en-US" sz="20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>
                <a:solidFill>
                  <a:srgbClr val="ac2fd6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0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5" y="857232"/>
            <a:ext cx="5650980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33046" y="928670"/>
            <a:ext cx="311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CONTENTS</a:t>
            </a:r>
            <a:endParaRPr lang="ko-KR" altLang="en-US" sz="20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0800000">
            <a:off x="5147" y="857232"/>
            <a:ext cx="1642095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876256" y="3001512"/>
            <a:ext cx="2758872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3602" y="2836170"/>
            <a:ext cx="4082654" cy="124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8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01</a:t>
            </a:r>
            <a:r>
              <a:rPr lang="en-US" altLang="ko-KR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24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프로젝트 정의 및 선정배경</a:t>
            </a: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 rot="10800000">
            <a:off x="-972616" y="2996952"/>
            <a:ext cx="3696995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491880" y="428604"/>
            <a:ext cx="5794995" cy="428628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01 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프로젝트 정의 및 선정배경</a:t>
            </a:r>
            <a:endParaRPr lang="ko-KR" altLang="en-US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4"/>
          <p:cNvSpPr txBox="1"/>
          <p:nvPr/>
        </p:nvSpPr>
        <p:spPr>
          <a:xfrm>
            <a:off x="611560" y="1600200"/>
            <a:ext cx="7283152" cy="1828800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23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23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700" b="0" i="0" spc="5">
                <a:solidFill>
                  <a:srgbClr val="1e7452"/>
                </a:solidFill>
              </a:rPr>
              <a:t>프로젝트 정의</a:t>
            </a:r>
            <a:endParaRPr lang="ko-KR" altLang="en-US" sz="3700" b="0" i="0" spc="5">
              <a:solidFill>
                <a:srgbClr val="ac2fd6"/>
              </a:solidFill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3700" b="0" i="0" spc="5">
              <a:solidFill>
                <a:srgbClr val="ac2fd6"/>
              </a:solidFill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1100" b="0" i="0" spc="5">
              <a:solidFill>
                <a:srgbClr val="ac2fd6"/>
              </a:solidFill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2600">
                <a:solidFill>
                  <a:srgbClr val="ac2fd6"/>
                </a:solidFill>
              </a:rPr>
              <a:t>-</a:t>
            </a:r>
            <a:r>
              <a:rPr lang="ko-KR" altLang="en-US" sz="3000">
                <a:solidFill>
                  <a:srgbClr val="ac2fd6"/>
                </a:solidFill>
              </a:rPr>
              <a:t> 기존 앱 프로그램인 '당근마켓'을 </a:t>
            </a:r>
            <a:endParaRPr lang="ko-KR" altLang="en-US" sz="3000">
              <a:solidFill>
                <a:srgbClr val="ac2fd6"/>
              </a:solidFill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>
                <a:solidFill>
                  <a:srgbClr val="ac2fd6"/>
                </a:solidFill>
              </a:rPr>
              <a:t>벤치마킹한 웹 사이트 구축</a:t>
            </a:r>
            <a:endParaRPr lang="ko-KR" altLang="en-US" sz="3000">
              <a:solidFill>
                <a:srgbClr val="ac2f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563888" y="428604"/>
            <a:ext cx="5722987" cy="428628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01 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프로젝트 정의 및 선정배경</a:t>
            </a:r>
            <a:endParaRPr lang="ko-KR" altLang="en-US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직사각형 27"/>
          <p:cNvSpPr txBox="1"/>
          <p:nvPr/>
        </p:nvSpPr>
        <p:spPr>
          <a:xfrm>
            <a:off x="467544" y="1052736"/>
            <a:ext cx="9972601" cy="53937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              </a:t>
            </a:r>
            <a:r>
              <a:rPr lang="ko-KR" altLang="en-US" sz="2600">
                <a:solidFill>
                  <a:srgbClr val="1e7452"/>
                </a:solidFill>
              </a:rPr>
              <a:t>프로젝트 선정 배경</a:t>
            </a:r>
            <a:endParaRPr lang="ko-KR" altLang="en-US" sz="2600">
              <a:solidFill>
                <a:srgbClr val="ac2fd6"/>
              </a:solidFill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endParaRPr lang="ko-KR" altLang="en-US" sz="24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1) 앱 프로그램인 '당근마켓'은 사용자 위치에 기반하여 </a:t>
            </a: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   근거리에서의 거래를 주선하는 특징을 가짐.</a:t>
            </a: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2) 이는 기존에 존재하는 타 중고거래 프로그램과 사이트에서</a:t>
            </a: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   는 볼 수 없는 획기적인 아이디어라고 파악.  </a:t>
            </a: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3) 그러나 개발사의 지침상 웹 버젼으로는 존재하지 	      </a:t>
            </a: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   않기 때문에 당근마켓의 기능을 웹으로 구현하고자 함.</a:t>
            </a: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rgbClr val="ac2fd6"/>
              </a:solidFill>
              <a:latin typeface="나눔고딕"/>
              <a:ea typeface="나눔고딕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  </a:t>
            </a:r>
            <a:r>
              <a:rPr lang="en-US" altLang="ko-KR" sz="2200">
                <a:solidFill>
                  <a:srgbClr val="ac2fd6"/>
                </a:solidFill>
                <a:latin typeface="나눔고딕"/>
                <a:ea typeface="나눔고딕"/>
              </a:rPr>
              <a:t>-</a:t>
            </a:r>
            <a:r>
              <a:rPr lang="ko-KR" altLang="en-US" sz="2200">
                <a:solidFill>
                  <a:srgbClr val="ac2fd6"/>
                </a:solidFill>
                <a:latin typeface="나눔고딕"/>
                <a:ea typeface="나눔고딕"/>
              </a:rPr>
              <a:t> 쇼핑몰을 제작하면서 독자적인 아이디어도 적용하고자 함</a:t>
            </a:r>
            <a:r>
              <a:rPr lang="en-US" altLang="ko-KR" sz="2300">
                <a:solidFill>
                  <a:srgbClr val="ac2fd6"/>
                </a:solidFill>
                <a:latin typeface="나눔고딕"/>
                <a:ea typeface="나눔고딕"/>
              </a:rPr>
              <a:t>.</a:t>
            </a:r>
            <a:endParaRPr lang="en-US" altLang="ko-KR" sz="2400">
              <a:solidFill>
                <a:srgbClr val="ac2fd6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2400">
              <a:solidFill>
                <a:srgbClr val="0909d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563888" y="428604"/>
            <a:ext cx="5722988" cy="428628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01 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프로젝트 정의 및 선정배경</a:t>
            </a:r>
            <a:endParaRPr lang="ko-KR" altLang="en-US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4"/>
          <p:cNvSpPr txBox="1"/>
          <p:nvPr/>
        </p:nvSpPr>
        <p:spPr>
          <a:xfrm>
            <a:off x="457200" y="692696"/>
            <a:ext cx="8229600" cy="42484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23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1500" b="0" i="0" spc="5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3800" b="0" i="0" spc="5">
              <a:solidFill>
                <a:srgbClr val="0909d9"/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800" b="0" i="0" spc="5">
                <a:solidFill>
                  <a:srgbClr val="1e7452"/>
                </a:solidFill>
              </a:rPr>
              <a:t>개발필요성</a:t>
            </a:r>
            <a:endParaRPr lang="ko-KR" altLang="en-US" sz="3800" b="0" i="0" spc="5">
              <a:solidFill>
                <a:srgbClr val="ac2fd6"/>
              </a:solidFill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800" b="0" i="0" spc="5">
                <a:solidFill>
                  <a:srgbClr val="0909d9"/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sz="3800" b="0" i="0" spc="5">
              <a:solidFill>
                <a:srgbClr val="0909d9"/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2000" b="0" i="0" spc="5">
              <a:solidFill>
                <a:srgbClr val="ffc000"/>
              </a:solidFill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200" b="0" i="0" spc="5">
                <a:solidFill>
                  <a:srgbClr val="ac2fd6"/>
                </a:solidFill>
                <a:effectLst/>
              </a:rPr>
              <a:t>당근마켓의 핵심기능인 </a:t>
            </a:r>
            <a:endParaRPr lang="ko-KR" altLang="en-US" sz="3200" b="0" i="0" spc="5">
              <a:solidFill>
                <a:srgbClr val="ac2fd6"/>
              </a:solidFill>
              <a:effectLst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200" b="0" i="0" spc="5">
                <a:solidFill>
                  <a:srgbClr val="ac2fd6"/>
                </a:solidFill>
                <a:effectLst/>
              </a:rPr>
              <a:t>'사용자 위치 기반의 근거리 거래 주선' </a:t>
            </a:r>
            <a:endParaRPr lang="ko-KR" altLang="en-US" sz="3200" b="0" i="0" spc="5">
              <a:solidFill>
                <a:srgbClr val="ac2fd6"/>
              </a:solidFill>
              <a:effectLst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200" b="0" i="0" spc="5">
                <a:solidFill>
                  <a:srgbClr val="ac2fd6"/>
                </a:solidFill>
                <a:effectLst/>
              </a:rPr>
              <a:t>기능 구현이 목적</a:t>
            </a:r>
            <a:endParaRPr lang="ko-KR" altLang="en-US" sz="3200" b="0" i="0" spc="5">
              <a:solidFill>
                <a:srgbClr val="ac2fd6"/>
              </a:solidFill>
              <a:effectLst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5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5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5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948263" y="3000372"/>
            <a:ext cx="3968433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3602" y="2836170"/>
            <a:ext cx="4082654" cy="124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8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02</a:t>
            </a:r>
            <a:endParaRPr lang="en-US" altLang="ko-KR" sz="2800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벤치마킹 및 추가 아이디어</a:t>
            </a:r>
            <a:endParaRPr lang="ko-KR" altLang="en-US" sz="2400" b="1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400" b="1">
              <a:solidFill>
                <a:srgbClr val="baff1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 rot="10800000">
            <a:off x="-2019676" y="3000372"/>
            <a:ext cx="4594152" cy="571504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03 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벤치마킹</a:t>
            </a: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및 아이디어</a:t>
            </a:r>
            <a:endParaRPr lang="ko-KR" altLang="en-US" b="1">
              <a:solidFill>
                <a:srgbClr val="1e745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428604"/>
            <a:ext cx="6371060" cy="428628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12" name="내용 개체 틀 4"/>
          <p:cNvSpPr txBox="1"/>
          <p:nvPr/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0" i="0" spc="5">
                <a:solidFill>
                  <a:srgbClr val="1e7452"/>
                </a:solidFill>
                <a:latin typeface="+mn-lt"/>
                <a:ea typeface="+mn-ea"/>
                <a:cs typeface="+mn-cs"/>
              </a:rPr>
              <a:t>참고 사이트</a:t>
            </a:r>
            <a:endParaRPr lang="ko-KR" altLang="en-US" sz="3000" b="0" i="0" spc="5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2200" b="0" i="0" spc="5">
                <a:solidFill>
                  <a:srgbClr val="ac2fd6"/>
                </a:solidFill>
                <a:latin typeface="+mn-lt"/>
                <a:ea typeface="+mn-ea"/>
                <a:cs typeface="+mn-cs"/>
              </a:rPr>
              <a:t>1) 당근마켓</a:t>
            </a:r>
            <a:r>
              <a:rPr lang="en-US" altLang="ko-KR" sz="2200" b="0" i="0" spc="5">
                <a:solidFill>
                  <a:srgbClr val="ac2fd6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2200" b="0" i="0" spc="5">
                <a:solidFill>
                  <a:srgbClr val="ac2fd6"/>
                </a:solidFill>
                <a:latin typeface="+mn-lt"/>
                <a:ea typeface="+mn-ea"/>
                <a:cs typeface="+mn-cs"/>
              </a:rPr>
              <a:t>앱</a:t>
            </a:r>
            <a:r>
              <a:rPr lang="en-US" altLang="ko-KR" sz="2200" b="0" i="0" spc="5">
                <a:solidFill>
                  <a:srgbClr val="ac2fd6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sz="2200" b="0" i="0" spc="5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5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500" b="0" i="0" spc="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4" y="2314900"/>
            <a:ext cx="7239731" cy="435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442966"/>
            <a:ext cx="334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03 </a:t>
            </a:r>
            <a:r>
              <a:rPr lang="ko-KR" altLang="en-US" b="1">
                <a:solidFill>
                  <a:srgbClr val="1e7452"/>
                </a:solidFill>
                <a:latin typeface="+mn-lt"/>
                <a:ea typeface="+mn-ea"/>
                <a:cs typeface="+mn-cs"/>
              </a:rPr>
              <a:t>벤치마킹 및 아이디어</a:t>
            </a:r>
            <a:r>
              <a:rPr lang="en-US" altLang="ko-KR" b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="1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87824" y="428604"/>
            <a:ext cx="6299052" cy="428628"/>
          </a:xfrm>
          <a:prstGeom prst="rect">
            <a:avLst/>
          </a:prstGeom>
          <a:solidFill>
            <a:srgbClr val="5b2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/>
          </a:p>
        </p:txBody>
      </p:sp>
      <p:sp>
        <p:nvSpPr>
          <p:cNvPr id="12" name="내용 개체 틀 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0" i="0" spc="5">
                <a:solidFill>
                  <a:srgbClr val="1e7452"/>
                </a:solidFill>
                <a:latin typeface="+mn-lt"/>
                <a:ea typeface="+mn-ea"/>
                <a:cs typeface="+mn-cs"/>
              </a:rPr>
              <a:t>추가 아이디어</a:t>
            </a:r>
            <a:r>
              <a:rPr lang="en-US" altLang="ko-KR" sz="3000" b="0" i="0" spc="5">
                <a:solidFill>
                  <a:srgbClr val="1e7452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3000" b="0" i="0" spc="5">
                <a:solidFill>
                  <a:srgbClr val="1e7452"/>
                </a:solidFill>
                <a:latin typeface="+mn-lt"/>
                <a:ea typeface="+mn-ea"/>
                <a:cs typeface="+mn-cs"/>
              </a:rPr>
              <a:t>직관적인 거리 </a:t>
            </a:r>
            <a:r>
              <a:rPr lang="en-US" altLang="ko-KR" sz="3000" b="0" i="0" spc="5">
                <a:solidFill>
                  <a:srgbClr val="1e7452"/>
                </a:solidFill>
                <a:latin typeface="+mn-lt"/>
                <a:ea typeface="+mn-ea"/>
                <a:cs typeface="+mn-cs"/>
              </a:rPr>
              <a:t>UI)</a:t>
            </a:r>
            <a:endParaRPr lang="en-US" altLang="ko-KR" sz="3000" b="0" i="0" spc="5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126015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3000" b="0" i="0" spc="5">
              <a:solidFill>
                <a:srgbClr val="ac2fd6"/>
              </a:solidFill>
              <a:latin typeface="+mn-lt"/>
              <a:ea typeface="+mn-ea"/>
              <a:cs typeface="+mn-cs"/>
            </a:endParaRPr>
          </a:p>
          <a:p>
            <a:pPr marL="0" lvl="0" indent="0" defTabSz="1260157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0" i="0" spc="5">
                <a:solidFill>
                  <a:srgbClr val="ac2fd6"/>
                </a:solidFill>
              </a:rPr>
              <a:t>1) 품목마다 그라데이션을 배경으로 지정</a:t>
            </a:r>
            <a:endParaRPr lang="en-US" altLang="ko-KR" sz="2200" b="0" i="0" spc="5">
              <a:solidFill>
                <a:srgbClr val="ac2fd6"/>
              </a:solidFill>
            </a:endParaRPr>
          </a:p>
          <a:p>
            <a:pPr marL="0" lvl="0" indent="0" defTabSz="1260157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0" i="0" spc="5">
                <a:solidFill>
                  <a:srgbClr val="ac2fd6"/>
                </a:solidFill>
              </a:rPr>
              <a:t>2) 종스크롤 ui를 이용한 직관적 품목 정렬</a:t>
            </a:r>
            <a:endParaRPr lang="en-US" altLang="ko-KR" sz="2200" b="0" i="0" spc="5">
              <a:solidFill>
                <a:srgbClr val="ac2fd6"/>
              </a:solidFill>
            </a:endParaRPr>
          </a:p>
          <a:p>
            <a:pPr marL="0" lvl="0" indent="0" defTabSz="1260157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0" i="0" spc="5">
                <a:solidFill>
                  <a:srgbClr val="ac2fd6"/>
                </a:solidFill>
              </a:rPr>
              <a:t>3) 게시판뷰/썸네일뷰 페이지</a:t>
            </a:r>
            <a:endParaRPr lang="en-US" altLang="ko-KR" sz="2200" b="0" i="0" spc="5">
              <a:solidFill>
                <a:srgbClr val="ac2fd6"/>
              </a:solidFill>
            </a:endParaRPr>
          </a:p>
          <a:p>
            <a:pPr marL="0" lvl="0" indent="0" defTabSz="1260157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0" i="0" spc="5">
                <a:solidFill>
                  <a:srgbClr val="ac2fd6"/>
                </a:solidFill>
              </a:rPr>
              <a:t>4) 중간거리 계산</a:t>
            </a:r>
            <a:endParaRPr lang="en-US" altLang="ko-KR" sz="2200" b="0" i="0" spc="5">
              <a:solidFill>
                <a:srgbClr val="ac2fd6"/>
              </a:solidFill>
            </a:endParaRPr>
          </a:p>
          <a:p>
            <a:pPr marL="0" lvl="0" indent="0" defTabSz="1260157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 b="0" i="0" spc="5">
                <a:solidFill>
                  <a:srgbClr val="ac2fd6"/>
                </a:solidFill>
              </a:rPr>
              <a:t>5) 택배API/렌탈서비스</a:t>
            </a:r>
            <a:endParaRPr lang="en-US" altLang="ko-KR" sz="2200" b="0" i="0" spc="5">
              <a:solidFill>
                <a:srgbClr val="ac2fd6"/>
              </a:solidFill>
            </a:endParaRPr>
          </a:p>
          <a:p>
            <a:pPr marL="0" lvl="0" indent="0" defTabSz="1260157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500" b="0" i="0" spc="5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181</ep:Words>
  <ep:PresentationFormat/>
  <ep:Paragraphs>51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2013-09-11T16:35:59.000</dcterms:created>
  <dc:creator>MacBook Pro</dc:creator>
  <cp:lastModifiedBy>User</cp:lastModifiedBy>
  <dcterms:modified xsi:type="dcterms:W3CDTF">2020-05-31T10:51:27.562</dcterms:modified>
  <cp:revision>70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