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0" r:id="rId4"/>
    <p:sldId id="272" r:id="rId5"/>
    <p:sldId id="277" r:id="rId6"/>
    <p:sldId id="280" r:id="rId7"/>
    <p:sldId id="292" r:id="rId8"/>
    <p:sldId id="293" r:id="rId9"/>
    <p:sldId id="30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5" r:id="rId18"/>
    <p:sldId id="306" r:id="rId19"/>
    <p:sldId id="307" r:id="rId20"/>
    <p:sldId id="308" r:id="rId21"/>
    <p:sldId id="309" r:id="rId22"/>
    <p:sldId id="30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E9"/>
    <a:srgbClr val="7D76D3"/>
    <a:srgbClr val="4F4C47"/>
    <a:srgbClr val="282F35"/>
    <a:srgbClr val="1F242A"/>
    <a:srgbClr val="5D616A"/>
    <a:srgbClr val="F69E82"/>
    <a:srgbClr val="FF6600"/>
    <a:srgbClr val="FF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0494" y="691203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BITGRAM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SNS </a:t>
            </a:r>
            <a:r>
              <a:rPr lang="ko-KR" altLang="en-US" sz="2000" b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프로그램</a:t>
            </a:r>
            <a:endParaRPr lang="en-US" altLang="ko-KR" sz="1400" b="1" dirty="0">
              <a:solidFill>
                <a:srgbClr val="7D76D3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강성훈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김래영  김정권  박민식  정진수  정희섭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황진국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513100"/>
              </p:ext>
            </p:extLst>
          </p:nvPr>
        </p:nvGraphicFramePr>
        <p:xfrm>
          <a:off x="1450544" y="1224005"/>
          <a:ext cx="9143315" cy="47542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40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381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유저는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회원가입을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152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접속 후 최초 인터페이스에서 회원가입 버튼을 클릭하여 회원가입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인터페이스로  이동한다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회원가입 인터페이스에서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PW, e-mail,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닉네임을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1594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중복 검사 후 중복이 발생하면 재입력을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 받는다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e-mail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검사 후 중복이 발생하면 재입력을 요구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받는다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497542" y="991541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2560491"/>
              </p:ext>
            </p:extLst>
          </p:nvPr>
        </p:nvGraphicFramePr>
        <p:xfrm>
          <a:off x="1417592" y="1232244"/>
          <a:ext cx="9143315" cy="42294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40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381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가입된 전체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열람할 수 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152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가입된 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1-1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친구등록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친구를 자신의 친구목록에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1594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등록할 친구가 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 전 단계로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돌아간다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431638" y="99154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0881719"/>
              </p:ext>
            </p:extLst>
          </p:nvPr>
        </p:nvGraphicFramePr>
        <p:xfrm>
          <a:off x="1425830" y="1207530"/>
          <a:ext cx="9143315" cy="47542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40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친구추가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381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원하는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친구 목록에 추가할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152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실행하여 </a:t>
                      </a:r>
                      <a:r>
                        <a:rPr lang="ko-KR" altLang="en-US" sz="16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비트그램에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가입한 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목록을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목록 중 친구 목록에 추가하고 싶은 회원의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숙지한다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친구등록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실행하고 회원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입력하여 원하는 회원을 친구로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15944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특정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있으면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검색해서 찾아낼 수 있다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3-1) ID </a:t>
                      </a:r>
                      <a:r>
                        <a:rPr lang="ko-KR" altLang="en-US" sz="1600" b="0" kern="0" spc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오입력으로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인해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검색되지 않으면 재입력을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요구받는다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9954775"/>
              </p:ext>
            </p:extLst>
          </p:nvPr>
        </p:nvGraphicFramePr>
        <p:xfrm>
          <a:off x="1401116" y="1191058"/>
          <a:ext cx="9143315" cy="504358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2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 기능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32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327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공지사항을 등록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3441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공지사항을 등록할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공지사항은 메인 메뉴 화면에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나타난다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공지사항은 최근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개까지 저장되고 나타난다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공지사항을 수정할 수 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공지사항의 번호를 선택하여 해당 공지사항의 내용을 수정할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2-2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수정된 공지사항 내용은 기존 공지사항 내용을 대체한다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admin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공지사항을 삭제할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3-1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공지사항의 번호를 선택하여 해당 공지사항을 삭제할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3-2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삭제여부를 재확인한다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543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~ 3)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공지사항이 없을 경우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공지사항이 없음을 알려준다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7202227"/>
              </p:ext>
            </p:extLst>
          </p:nvPr>
        </p:nvGraphicFramePr>
        <p:xfrm>
          <a:off x="1384642" y="1224009"/>
          <a:ext cx="9143315" cy="47648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타임라인 열람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모든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타임라인 열람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기능을 갖고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277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전체 타임라인을 열람할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1-1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타임라인 열람을 선택하면 최근 날짜순으로 조회한다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특정 타임라인을 수정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삭제를 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2-1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수정된 타임라인의 내용은 기존 타임라인의 내용을 대체한다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2-2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삭제 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삭제여부를 재확인한다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900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타임라인이 존재하지 않는다면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없음을 알려준다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수정 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 정보는 변경할 수 없다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3146120"/>
              </p:ext>
            </p:extLst>
          </p:nvPr>
        </p:nvGraphicFramePr>
        <p:xfrm>
          <a:off x="1458781" y="1256960"/>
          <a:ext cx="9143315" cy="4871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 관리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3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371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모든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검색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조회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삭제를 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3117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특정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검색할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닉네임으로 정보를 검색할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검색된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열람할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모든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조회할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된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순으로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조회한다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Admin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특정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삭제할 수 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3-1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검색하여 해당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정보를 삭제할 수 있다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3-2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삭제여부를 재확인한다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~ 3) 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정보가 없을 경우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없음을 알려 준다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757678"/>
              </p:ext>
            </p:extLst>
          </p:nvPr>
        </p:nvGraphicFramePr>
        <p:xfrm>
          <a:off x="1442307" y="1273435"/>
          <a:ext cx="9143315" cy="45262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admin, user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42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유저는 로그인을 할 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2167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접속 후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 인터페이스에서 로그인 버튼을 클릭한다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ID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PW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입력하고 로그인 버튼을 누른다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완료</a:t>
                      </a:r>
                      <a:endParaRPr lang="en-US" altLang="ko-KR" sz="160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9688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2-1) ID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 존재하지 않으면 경고메시지를 받고 재 로그인을 요구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받는다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2-2)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PW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틀리면 재 로그인을 요구 받는다</a:t>
                      </a:r>
                      <a:r>
                        <a:rPr lang="en-US" altLang="ko-KR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65608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8886" y="1900608"/>
            <a:ext cx="10460643" cy="1637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Point 1)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빈번히 바뀌는 데이터를 실시간으로 갱신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데이터 변화가 생길 때마다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Stream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열어서 저장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데이터 변화는 없지만 정보 조회가 필요할 때마다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Stream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열어서 최신 데이터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read</a:t>
            </a: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 </a:t>
            </a:r>
            <a:endParaRPr lang="ko-KR" altLang="en-US" sz="1400" b="1" spc="300" dirty="0">
              <a:solidFill>
                <a:srgbClr val="3A3A3A"/>
              </a:solidFill>
              <a:latin typeface="+mn-ea"/>
            </a:endParaRPr>
          </a:p>
        </p:txBody>
      </p:sp>
      <p:pic>
        <p:nvPicPr>
          <p:cNvPr id="1027" name="Picture 3" descr="C:\Users\surho\Desktop\K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500" y="2867986"/>
            <a:ext cx="448932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ho\Desktop\K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5048" y="2867986"/>
            <a:ext cx="472815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7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7390" y="1700545"/>
            <a:ext cx="10460643" cy="223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Point 2) </a:t>
            </a:r>
            <a:r>
              <a:rPr lang="ko-KR" altLang="en-US" sz="1400" b="1" spc="300" dirty="0" err="1" smtClean="0">
                <a:solidFill>
                  <a:srgbClr val="3A3A3A"/>
                </a:solidFill>
                <a:latin typeface="+mn-ea"/>
              </a:rPr>
              <a:t>유저별로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독립된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DB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가 필요하면서도 검색이 용이해야 함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=&gt; </a:t>
            </a:r>
            <a:r>
              <a:rPr lang="en-US" altLang="ko-KR" sz="1400" b="1" spc="300" dirty="0" err="1" smtClean="0">
                <a:solidFill>
                  <a:srgbClr val="3A3A3A"/>
                </a:solidFill>
                <a:latin typeface="+mn-ea"/>
              </a:rPr>
              <a:t>SNS</a:t>
            </a:r>
            <a:r>
              <a:rPr lang="ko-KR" altLang="en-US" sz="1400" b="1" spc="300" dirty="0">
                <a:solidFill>
                  <a:srgbClr val="3A3A3A"/>
                </a:solidFill>
                <a:latin typeface="+mn-ea"/>
              </a:rPr>
              <a:t>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특성상 데이터의 발생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,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소유 주체 모두 각각의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User</a:t>
            </a:r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‘</a:t>
            </a:r>
            <a:r>
              <a:rPr lang="en-US" altLang="ko-KR" sz="1400" b="1" dirty="0">
                <a:solidFill>
                  <a:srgbClr val="3A3A3A"/>
                </a:solidFill>
                <a:latin typeface="+mn-ea"/>
              </a:rPr>
              <a:t>User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가 쓴 글 검색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, ‘</a:t>
            </a:r>
            <a:r>
              <a:rPr lang="en-US" altLang="ko-KR" sz="1400" b="1" dirty="0">
                <a:solidFill>
                  <a:srgbClr val="3A3A3A"/>
                </a:solidFill>
                <a:latin typeface="+mn-ea"/>
              </a:rPr>
              <a:t>User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 를 친구로 추가 등 데이터의 검색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추가 모두 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User</a:t>
            </a:r>
            <a:r>
              <a:rPr lang="ko-KR" altLang="en-US" sz="1400" b="1" dirty="0" smtClean="0">
                <a:solidFill>
                  <a:srgbClr val="3A3A3A"/>
                </a:solidFill>
                <a:latin typeface="+mn-ea"/>
              </a:rPr>
              <a:t>가 중심</a:t>
            </a:r>
            <a:endParaRPr lang="en-US" altLang="ko-KR" sz="1400" b="1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=&gt; 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적극적으로 활용했으며 유저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DB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외에 각 유저가 가진 </a:t>
            </a:r>
            <a:r>
              <a:rPr lang="ko-KR" altLang="en-US" sz="1400" b="1" spc="300" dirty="0" err="1" smtClean="0">
                <a:solidFill>
                  <a:srgbClr val="3A3A3A"/>
                </a:solidFill>
                <a:latin typeface="+mn-ea"/>
              </a:rPr>
              <a:t>게시글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DB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도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활용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 </a:t>
            </a:r>
            <a:endParaRPr lang="ko-KR" altLang="en-US" sz="1400" b="1" spc="300" dirty="0">
              <a:solidFill>
                <a:srgbClr val="3A3A3A"/>
              </a:solidFill>
              <a:latin typeface="+mn-ea"/>
            </a:endParaRPr>
          </a:p>
        </p:txBody>
      </p:sp>
      <p:pic>
        <p:nvPicPr>
          <p:cNvPr id="2051" name="Picture 3" descr="C:\Users\surho\Desktop\K-0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133"/>
          <a:stretch/>
        </p:blipFill>
        <p:spPr bwMode="auto">
          <a:xfrm>
            <a:off x="1711833" y="3765799"/>
            <a:ext cx="8794750" cy="20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56338" y="4220309"/>
            <a:ext cx="518747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45369" y="4581262"/>
            <a:ext cx="518747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8992" y="4396155"/>
            <a:ext cx="518747" cy="175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48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8041" y="1244961"/>
            <a:ext cx="10460643" cy="2950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Point 3) </a:t>
            </a:r>
            <a:r>
              <a:rPr lang="ko-KR" altLang="en-US" sz="1400" b="1" spc="300" dirty="0" err="1" smtClean="0">
                <a:solidFill>
                  <a:srgbClr val="3A3A3A"/>
                </a:solidFill>
                <a:latin typeface="+mn-ea"/>
              </a:rPr>
              <a:t>게시글의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경우 검색의 편의성과 순서 모두가 필요함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=&gt; List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가 아닌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을 활용하여 검색이 용이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>
                <a:solidFill>
                  <a:srgbClr val="3A3A3A"/>
                </a:solidFill>
                <a:latin typeface="+mn-ea"/>
              </a:rPr>
              <a:t>	</a:t>
            </a: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=&gt; </a:t>
            </a:r>
            <a:r>
              <a:rPr lang="en-US" altLang="ko-KR" sz="1400" b="1" spc="300" dirty="0" err="1" smtClean="0">
                <a:solidFill>
                  <a:srgbClr val="3A3A3A"/>
                </a:solidFill>
                <a:latin typeface="+mn-ea"/>
              </a:rPr>
              <a:t>LinkedHashMap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으로 보장받은 </a:t>
            </a:r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input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순서를 통해 </a:t>
            </a:r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r>
              <a:rPr lang="en-US" altLang="ko-KR" sz="1400" b="1" spc="300" dirty="0" smtClean="0">
                <a:solidFill>
                  <a:srgbClr val="3A3A3A"/>
                </a:solidFill>
                <a:latin typeface="+mn-ea"/>
              </a:rPr>
              <a:t>	    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모든 글을 보여줄 때에 </a:t>
            </a:r>
            <a:r>
              <a:rPr lang="en-US" altLang="ko-KR" sz="1400" b="1" spc="300" dirty="0" err="1" smtClean="0">
                <a:solidFill>
                  <a:srgbClr val="3A3A3A"/>
                </a:solidFill>
                <a:latin typeface="+mn-ea"/>
              </a:rPr>
              <a:t>entryset</a:t>
            </a:r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으로 편하게 출력</a:t>
            </a:r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endParaRPr lang="en-US" altLang="ko-KR" sz="1400" b="1" spc="300" dirty="0" smtClean="0">
              <a:solidFill>
                <a:srgbClr val="3A3A3A"/>
              </a:solidFill>
              <a:latin typeface="+mn-ea"/>
            </a:endParaRPr>
          </a:p>
          <a:p>
            <a:r>
              <a:rPr lang="ko-KR" altLang="en-US" sz="1400" b="1" spc="300" dirty="0" smtClean="0">
                <a:solidFill>
                  <a:srgbClr val="3A3A3A"/>
                </a:solidFill>
                <a:latin typeface="+mn-ea"/>
              </a:rPr>
              <a:t>  </a:t>
            </a:r>
            <a:endParaRPr lang="ko-KR" altLang="en-US" sz="1400" b="1" spc="300" dirty="0">
              <a:solidFill>
                <a:srgbClr val="3A3A3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0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97542" y="991541"/>
            <a:ext cx="11091526" cy="5614419"/>
            <a:chOff x="563445" y="975065"/>
            <a:chExt cx="11091526" cy="5614419"/>
          </a:xfrm>
        </p:grpSpPr>
        <p:sp>
          <p:nvSpPr>
            <p:cNvPr id="23" name="직사각형 22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- 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목차</a:t>
            </a:r>
            <a:endParaRPr lang="en-US" altLang="ko-KR" sz="32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grpSp>
        <p:nvGrpSpPr>
          <p:cNvPr id="3" name="그룹 78"/>
          <p:cNvGrpSpPr/>
          <p:nvPr/>
        </p:nvGrpSpPr>
        <p:grpSpPr>
          <a:xfrm>
            <a:off x="3638057" y="1266013"/>
            <a:ext cx="317426" cy="5248698"/>
            <a:chOff x="2535931" y="535982"/>
            <a:chExt cx="360000" cy="5952660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2715931" y="535982"/>
              <a:ext cx="373" cy="595266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2535931" y="1111366"/>
              <a:ext cx="360000" cy="360000"/>
            </a:xfrm>
            <a:prstGeom prst="ellipse">
              <a:avLst/>
            </a:prstGeom>
            <a:solidFill>
              <a:srgbClr val="A5E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535931" y="4016699"/>
              <a:ext cx="360000" cy="360000"/>
            </a:xfrm>
            <a:prstGeom prst="ellipse">
              <a:avLst/>
            </a:prstGeom>
            <a:solidFill>
              <a:srgbClr val="01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2535931" y="2626949"/>
              <a:ext cx="360000" cy="360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535931" y="5346461"/>
              <a:ext cx="360000" cy="360000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625931" y="2078831"/>
              <a:ext cx="180000" cy="18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661931" y="4856618"/>
              <a:ext cx="108000" cy="1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158440" y="143389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300" dirty="0">
                <a:solidFill>
                  <a:srgbClr val="3A3A3A"/>
                </a:solidFill>
                <a:ea typeface="210 옴니고딕 030" pitchFamily="18" charset="-127"/>
              </a:rPr>
              <a:t>1.</a:t>
            </a:r>
            <a:r>
              <a:rPr lang="ko-KR" altLang="en-US" sz="1600" b="1" spc="300" dirty="0" smtClean="0">
                <a:solidFill>
                  <a:srgbClr val="3A3A3A"/>
                </a:solidFill>
                <a:latin typeface="+mj-ea"/>
                <a:ea typeface="+mj-ea"/>
              </a:rPr>
              <a:t>시나리오</a:t>
            </a:r>
            <a:endParaRPr lang="ko-KR" altLang="en-US" sz="2400" b="1" spc="3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58439" y="2801134"/>
            <a:ext cx="2383832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2.CLASS</a:t>
            </a:r>
            <a:r>
              <a:rPr lang="en-US" altLang="ko-KR" sz="1600" b="1" spc="300" dirty="0">
                <a:solidFill>
                  <a:srgbClr val="3A3A3A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다이어그램</a:t>
            </a:r>
            <a:endParaRPr lang="ko-KR" altLang="en-US" sz="2400" b="1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33725" y="4010517"/>
            <a:ext cx="2532113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3. USECASE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다이어그램       </a:t>
            </a:r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&amp; USECASE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명세서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153918" y="5123303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+mj-ea"/>
                <a:ea typeface="+mj-ea"/>
              </a:rPr>
              <a:t>4. </a:t>
            </a:r>
            <a:r>
              <a:rPr lang="ko-KR" altLang="en-US" sz="1600" b="1" dirty="0">
                <a:solidFill>
                  <a:srgbClr val="3A3A3A"/>
                </a:solidFill>
                <a:latin typeface="+mj-ea"/>
                <a:ea typeface="+mj-ea"/>
              </a:rPr>
              <a:t>구현 기술</a:t>
            </a:r>
            <a:endParaRPr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74509" y="2710250"/>
            <a:ext cx="6105381" cy="1886463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rgbClr val="7D76D3"/>
                </a:solidFill>
                <a:ea typeface="210 옴니고딕 030" pitchFamily="18" charset="-127"/>
                <a:cs typeface="Aharoni" panose="02010803020104030203" pitchFamily="2" charset="-79"/>
              </a:rPr>
              <a:t>BITGRAM</a:t>
            </a:r>
          </a:p>
          <a:p>
            <a:pPr algn="ctr"/>
            <a:endParaRPr lang="en-US" altLang="ko-KR" sz="1050" b="1" dirty="0">
              <a:solidFill>
                <a:srgbClr val="7D76D3"/>
              </a:solidFill>
              <a:ea typeface="210 옴니고딕 030" pitchFamily="18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SNS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성격의 프로그램이다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인스타그램의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오프라인 버전이라고 할 수 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889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074" name="Picture 2" descr="C:\Users\surho\Desktop\K-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33" y="1240265"/>
            <a:ext cx="5095867" cy="500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rho\Desktop\K-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706" y="1196304"/>
            <a:ext cx="4654605" cy="387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1330" y="5205050"/>
            <a:ext cx="5374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rgbClr val="FF0000"/>
                </a:solidFill>
              </a:rPr>
              <a:t>입력 </a:t>
            </a:r>
            <a:r>
              <a:rPr lang="en-US" altLang="ko-KR" sz="1600" b="1" smtClean="0">
                <a:solidFill>
                  <a:srgbClr val="FF0000"/>
                </a:solidFill>
              </a:rPr>
              <a:t>key</a:t>
            </a:r>
            <a:r>
              <a:rPr lang="ko-KR" altLang="en-US" sz="1600" b="1" smtClean="0">
                <a:solidFill>
                  <a:srgbClr val="FF0000"/>
                </a:solidFill>
              </a:rPr>
              <a:t>값 외에 달라진 것이 없으나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FF0000"/>
                </a:solidFill>
              </a:rPr>
              <a:t>entrySet()</a:t>
            </a:r>
            <a:r>
              <a:rPr lang="ko-KR" altLang="en-US" sz="1600" b="1" smtClean="0">
                <a:solidFill>
                  <a:srgbClr val="FF0000"/>
                </a:solidFill>
              </a:rPr>
              <a:t>으로 출력하니 순서가 바뀌었다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FF0000"/>
                </a:solidFill>
              </a:rPr>
              <a:t>=&gt; Map</a:t>
            </a:r>
            <a:r>
              <a:rPr lang="ko-KR" altLang="en-US" sz="1600" b="1" smtClean="0">
                <a:solidFill>
                  <a:srgbClr val="FF0000"/>
                </a:solidFill>
              </a:rPr>
              <a:t>을 쓰고 싶은데 순서를 보장받고 싶다면</a:t>
            </a:r>
            <a:r>
              <a:rPr lang="en-US" altLang="ko-KR" sz="1600" b="1" smtClean="0">
                <a:solidFill>
                  <a:srgbClr val="FF0000"/>
                </a:solidFill>
              </a:rPr>
              <a:t>?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3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0493" y="9585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구현기술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002" y="1151796"/>
            <a:ext cx="537432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/>
              <a:t>LinkedHashMap</a:t>
            </a:r>
            <a:r>
              <a:rPr lang="ko-KR" altLang="en-US" sz="1600" b="1" smtClean="0"/>
              <a:t>의 활용</a:t>
            </a:r>
            <a:endParaRPr lang="ko-KR" altLang="en-US" sz="1600" b="1"/>
          </a:p>
        </p:txBody>
      </p:sp>
      <p:pic>
        <p:nvPicPr>
          <p:cNvPr id="4098" name="Picture 2" descr="C:\Users\surho\Desktop\K-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1493" y="3507243"/>
            <a:ext cx="6238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rho\Desktop\K-0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1493" y="1844425"/>
            <a:ext cx="52482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으로 구부러진 화살표 9"/>
          <p:cNvSpPr/>
          <p:nvPr/>
        </p:nvSpPr>
        <p:spPr>
          <a:xfrm rot="20607929" flipH="1">
            <a:off x="6487516" y="2019380"/>
            <a:ext cx="1173783" cy="233378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97254" y="2294638"/>
            <a:ext cx="3544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/>
              <a:t>처음부터 </a:t>
            </a:r>
            <a:r>
              <a:rPr lang="en-US" altLang="ko-KR" sz="1600" b="1" smtClean="0"/>
              <a:t>LinkedHashMap</a:t>
            </a:r>
            <a:r>
              <a:rPr lang="ko-KR" altLang="en-US" sz="1600" b="1" smtClean="0"/>
              <a:t>을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사용해서 </a:t>
            </a:r>
            <a:r>
              <a:rPr lang="en-US" altLang="ko-KR" sz="1600" b="1" smtClean="0"/>
              <a:t>put </a:t>
            </a:r>
            <a:r>
              <a:rPr lang="ko-KR" altLang="en-US" sz="1600" b="1" smtClean="0"/>
              <a:t>했기 때문에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그대로 </a:t>
            </a:r>
            <a:r>
              <a:rPr lang="en-US" altLang="ko-KR" sz="1600" b="1" smtClean="0"/>
              <a:t>entrySet()</a:t>
            </a:r>
            <a:r>
              <a:rPr lang="ko-KR" altLang="en-US" sz="1600" b="1" smtClean="0"/>
              <a:t>을 이용해서 출력</a:t>
            </a:r>
            <a:r>
              <a:rPr lang="en-US" altLang="ko-KR" sz="1600" b="1" smtClean="0"/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넣은 순서를 보장 받음으로써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간단하게 최신순 나열도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단순한 출력으로 해결</a:t>
            </a:r>
            <a:endParaRPr lang="en-US" altLang="ko-KR" sz="1600" b="1" smtClean="0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150000"/>
              </a:lnSpc>
            </a:pP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xmlns="" val="36263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0108" y="304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25794" y="2117125"/>
            <a:ext cx="4934465" cy="1383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210 옴니고딕 030" pitchFamily="18" charset="-127"/>
                <a:ea typeface="210 옴니고딕 030" pitchFamily="18" charset="-127"/>
              </a:rPr>
              <a:t>♥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ko-KR" altLang="en-US" sz="4000" dirty="0" smtClean="0">
                <a:solidFill>
                  <a:schemeClr val="bg1"/>
                </a:solidFill>
                <a:latin typeface="210 옴니고딕 030" pitchFamily="18" charset="-127"/>
                <a:ea typeface="210 옴니고딕 030" pitchFamily="18" charset="-127"/>
              </a:rPr>
              <a:t> ♥</a:t>
            </a:r>
            <a:endParaRPr lang="ko-KR" altLang="en-US" sz="4000" dirty="0">
              <a:solidFill>
                <a:schemeClr val="bg1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2471" y="3576867"/>
            <a:ext cx="169950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3200" spc="-150">
                <a:solidFill>
                  <a:srgbClr val="92E2BE"/>
                </a:solidFill>
                <a:effectLst/>
                <a:latin typeface="210 콤퓨타세탁 R" panose="02020603020101020101" pitchFamily="18" charset="-127"/>
                <a:ea typeface="210 콤퓨타세탁 R" panose="02020603020101020101" pitchFamily="18" charset="-127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옴니고딕 030" pitchFamily="18" charset="-127"/>
                <a:ea typeface="210 옴니고딕 030" pitchFamily="18" charset="-127"/>
              </a:rPr>
              <a:t>Q&amp;A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옴니고딕 030" pitchFamily="18" charset="-127"/>
              <a:ea typeface="210 옴니고딕 0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  <a:latin typeface="210 옴니고딕 030" pitchFamily="18" charset="-127"/>
              <a:ea typeface="210 옴니고딕 03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47" name="직사각형 46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j-ea"/>
                <a:ea typeface="+mj-ea"/>
                <a:cs typeface="Aharoni" panose="02010803020104030203" pitchFamily="2" charset="-79"/>
              </a:rPr>
              <a:t>BITGRAM </a:t>
            </a:r>
            <a:r>
              <a:rPr lang="en-US" altLang="ko-KR" sz="2400" b="1" dirty="0" smtClean="0">
                <a:solidFill>
                  <a:prstClr val="white"/>
                </a:solidFill>
                <a:latin typeface="+mj-ea"/>
                <a:ea typeface="+mj-ea"/>
                <a:cs typeface="Aharoni" panose="02010803020104030203" pitchFamily="2" charset="-79"/>
              </a:rPr>
              <a:t> -  </a:t>
            </a:r>
            <a:r>
              <a:rPr lang="ko-KR" altLang="en-US" sz="2400" b="1" dirty="0" smtClean="0">
                <a:solidFill>
                  <a:prstClr val="white"/>
                </a:solidFill>
                <a:latin typeface="+mj-ea"/>
                <a:ea typeface="+mj-ea"/>
                <a:cs typeface="Aharoni" panose="02010803020104030203" pitchFamily="2" charset="-79"/>
              </a:rPr>
              <a:t>시나리오</a:t>
            </a:r>
            <a:endParaRPr lang="en-US" altLang="ko-KR" sz="2400" b="1" dirty="0">
              <a:solidFill>
                <a:prstClr val="white"/>
              </a:solidFill>
              <a:latin typeface="+mj-ea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7689934" y="2805063"/>
            <a:ext cx="1785588" cy="1697191"/>
            <a:chOff x="2751290" y="1378498"/>
            <a:chExt cx="1785588" cy="1697191"/>
          </a:xfrm>
        </p:grpSpPr>
        <p:sp>
          <p:nvSpPr>
            <p:cNvPr id="78" name="타원 77"/>
            <p:cNvSpPr/>
            <p:nvPr/>
          </p:nvSpPr>
          <p:spPr>
            <a:xfrm>
              <a:off x="3037576" y="137849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680" y="1544602"/>
              <a:ext cx="880809" cy="880809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2751290" y="2660191"/>
              <a:ext cx="178558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300" dirty="0">
                  <a:solidFill>
                    <a:srgbClr val="7D76D3"/>
                  </a:solidFill>
                  <a:latin typeface="+mn-ea"/>
                </a:rPr>
                <a:t>사용자</a:t>
              </a:r>
              <a:endParaRPr lang="en-US" altLang="ko-KR" sz="1400" b="1" spc="300" dirty="0">
                <a:solidFill>
                  <a:srgbClr val="7D76D3"/>
                </a:solidFill>
                <a:latin typeface="+mn-ea"/>
              </a:endParaRPr>
            </a:p>
          </p:txBody>
        </p:sp>
      </p:grpSp>
      <p:grpSp>
        <p:nvGrpSpPr>
          <p:cNvPr id="4" name="그룹 39"/>
          <p:cNvGrpSpPr/>
          <p:nvPr/>
        </p:nvGrpSpPr>
        <p:grpSpPr>
          <a:xfrm>
            <a:off x="2569335" y="2800832"/>
            <a:ext cx="1785588" cy="1705653"/>
            <a:chOff x="7360225" y="1381607"/>
            <a:chExt cx="1785588" cy="1705653"/>
          </a:xfrm>
        </p:grpSpPr>
        <p:sp>
          <p:nvSpPr>
            <p:cNvPr id="95" name="타원 94"/>
            <p:cNvSpPr/>
            <p:nvPr/>
          </p:nvSpPr>
          <p:spPr>
            <a:xfrm>
              <a:off x="7646511" y="1381607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210 옴니고딕 030" pitchFamily="18" charset="-127"/>
                <a:ea typeface="210 옴니고딕 030" pitchFamily="18" charset="-127"/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59305" y="1594402"/>
              <a:ext cx="787427" cy="787427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7360225" y="2671762"/>
              <a:ext cx="178558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300" dirty="0">
                  <a:solidFill>
                    <a:srgbClr val="7D76D3"/>
                  </a:solidFill>
                  <a:latin typeface="+mn-ea"/>
                </a:rPr>
                <a:t>관리자</a:t>
              </a:r>
              <a:endParaRPr lang="en-US" altLang="ko-KR" sz="1400" b="1" spc="300" dirty="0">
                <a:solidFill>
                  <a:srgbClr val="7D76D3"/>
                </a:solidFill>
                <a:latin typeface="+mn-ea"/>
              </a:endParaRPr>
            </a:p>
          </p:txBody>
        </p:sp>
      </p:grpSp>
      <p:grpSp>
        <p:nvGrpSpPr>
          <p:cNvPr id="9" name="그룹 37"/>
          <p:cNvGrpSpPr/>
          <p:nvPr/>
        </p:nvGrpSpPr>
        <p:grpSpPr>
          <a:xfrm>
            <a:off x="5150164" y="2805063"/>
            <a:ext cx="1785588" cy="1697191"/>
            <a:chOff x="5039635" y="1386965"/>
            <a:chExt cx="1785588" cy="1697191"/>
          </a:xfrm>
        </p:grpSpPr>
        <p:grpSp>
          <p:nvGrpSpPr>
            <p:cNvPr id="10" name="그룹 38"/>
            <p:cNvGrpSpPr/>
            <p:nvPr/>
          </p:nvGrpSpPr>
          <p:grpSpPr>
            <a:xfrm>
              <a:off x="5039635" y="1386965"/>
              <a:ext cx="1785588" cy="1697191"/>
              <a:chOff x="2751290" y="1378498"/>
              <a:chExt cx="1785588" cy="1697191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3037576" y="1378498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210 옴니고딕 030" pitchFamily="18" charset="-127"/>
                  <a:ea typeface="210 옴니고딕 030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51290" y="2660191"/>
                <a:ext cx="178558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spc="300" dirty="0" err="1">
                    <a:solidFill>
                      <a:srgbClr val="7D76D3"/>
                    </a:solidFill>
                    <a:latin typeface="+mn-ea"/>
                  </a:rPr>
                  <a:t>비트그램</a:t>
                </a:r>
                <a:endParaRPr lang="en-US" altLang="ko-KR" sz="1400" b="1" spc="300" dirty="0">
                  <a:solidFill>
                    <a:srgbClr val="7D76D3"/>
                  </a:solidFill>
                  <a:latin typeface="+mn-ea"/>
                </a:endParaRPr>
              </a:p>
            </p:txBody>
          </p:sp>
        </p:grpSp>
        <p:pic>
          <p:nvPicPr>
            <p:cNvPr id="31" name="그림 30" descr="instagram-logo-rubber-stamp_gran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7158" y="1580157"/>
              <a:ext cx="798976" cy="798976"/>
            </a:xfrm>
            <a:prstGeom prst="rect">
              <a:avLst/>
            </a:prstGeom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4484364" y="1376407"/>
            <a:ext cx="3143876" cy="930189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회원정보를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등록하여 저장한다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로그인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ID, PWD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검사를 한다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01579" y="4946994"/>
            <a:ext cx="4235391" cy="1292995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관리자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ID, PWD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로그인 할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모든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유저의 타임라인 열람 및 수정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공지를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올릴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회원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정보 조회 및 삭제할 수 있다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46791" y="4895163"/>
            <a:ext cx="4062395" cy="1396656"/>
          </a:xfrm>
          <a:prstGeom prst="roundRect">
            <a:avLst/>
          </a:prstGeom>
          <a:gradFill flip="none" rotWithShape="1">
            <a:gsLst>
              <a:gs pos="0">
                <a:srgbClr val="7D76D3">
                  <a:alpha val="3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회원가입을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로그인을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타임라인에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작성할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친구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목록을 보고 추가 및 삭제 할 수 있다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40" idx="0"/>
            <a:endCxn id="103" idx="2"/>
          </p:cNvCxnSpPr>
          <p:nvPr/>
        </p:nvCxnSpPr>
        <p:spPr>
          <a:xfrm flipV="1">
            <a:off x="3319275" y="4506485"/>
            <a:ext cx="142854" cy="440509"/>
          </a:xfrm>
          <a:prstGeom prst="straightConnector1">
            <a:avLst/>
          </a:prstGeom>
          <a:ln w="25400">
            <a:solidFill>
              <a:srgbClr val="7D7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9" idx="2"/>
            <a:endCxn id="28" idx="0"/>
          </p:cNvCxnSpPr>
          <p:nvPr/>
        </p:nvCxnSpPr>
        <p:spPr>
          <a:xfrm rot="5400000">
            <a:off x="5800398" y="2549158"/>
            <a:ext cx="498467" cy="13343"/>
          </a:xfrm>
          <a:prstGeom prst="straightConnector1">
            <a:avLst/>
          </a:prstGeom>
          <a:ln w="25400">
            <a:solidFill>
              <a:srgbClr val="7D7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2" idx="0"/>
            <a:endCxn id="100" idx="2"/>
          </p:cNvCxnSpPr>
          <p:nvPr/>
        </p:nvCxnSpPr>
        <p:spPr>
          <a:xfrm flipH="1" flipV="1">
            <a:off x="8582728" y="4502254"/>
            <a:ext cx="95261" cy="392909"/>
          </a:xfrm>
          <a:prstGeom prst="straightConnector1">
            <a:avLst/>
          </a:prstGeom>
          <a:ln w="25400">
            <a:solidFill>
              <a:srgbClr val="7D7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89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CLASS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30494" y="983303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974047" y="5934998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494" y="983303"/>
            <a:ext cx="11091526" cy="5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974047" y="5934998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7" name="그림 6" descr="1조_비트그램 유스케이스 최종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" y="1066800"/>
            <a:ext cx="11074399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1876951"/>
              </p:ext>
            </p:extLst>
          </p:nvPr>
        </p:nvGraphicFramePr>
        <p:xfrm>
          <a:off x="1434068" y="1191054"/>
          <a:ext cx="9143315" cy="502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43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 방문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50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타임라인을 열람할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190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자신이 작성한 모든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1-1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쓰기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타임라인에 글을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1-2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글을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수정한다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1-3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글을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116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자신이 작성한 게시글이 존재하지 않으면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작성한 게시글이 없습니다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출력하고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쓰기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 전 단계로 돌아가는 선택지를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4815049"/>
              </p:ext>
            </p:extLst>
          </p:nvPr>
        </p:nvGraphicFramePr>
        <p:xfrm>
          <a:off x="1434068" y="1207529"/>
          <a:ext cx="9143315" cy="44765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434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50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회원은 자신의 타임라인에 글을 작성할 수 </a:t>
                      </a:r>
                      <a:r>
                        <a:rPr lang="ko-KR" altLang="en-US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있다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190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타임라인 보기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통해 나의 타임라인에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글쓰기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글을 작성하고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기능을 실행하면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116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아무것도 입력하지 않고 저장하게 되면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내용을 입력하세요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문구를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보게 되고 저장이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실행되지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않는다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-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 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3474134"/>
              </p:ext>
            </p:extLst>
          </p:nvPr>
        </p:nvGraphicFramePr>
        <p:xfrm>
          <a:off x="1450544" y="1199292"/>
          <a:ext cx="9143315" cy="46547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446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친구의 타임라인 방문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500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514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친구의 타임라인을 열람할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658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친구가 작성한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2094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친구가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친구가 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‘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정보보기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친구 타임라인 방문 전 단계로 돌아가는 선택지를 </a:t>
                      </a:r>
                      <a:endParaRPr lang="en-US" altLang="ko-KR" sz="1600" b="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친구가 작성한 게시글이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친구가 등록한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게시글이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방문 전 단계로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돌아간다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530493" y="98330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BAD526-674B-48F4-B80B-C0E9A9F9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0987947"/>
              </p:ext>
            </p:extLst>
          </p:nvPr>
        </p:nvGraphicFramePr>
        <p:xfrm>
          <a:off x="1417592" y="1215769"/>
          <a:ext cx="9143315" cy="45000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7015">
                  <a:extLst>
                    <a:ext uri="{9D8B030D-6E8A-4147-A177-3AD203B41FA5}">
                      <a16:colId xmlns:a16="http://schemas.microsoft.com/office/drawing/2014/main" xmlns="" val="1534249020"/>
                    </a:ext>
                  </a:extLst>
                </a:gridCol>
                <a:gridCol w="7496300">
                  <a:extLst>
                    <a:ext uri="{9D8B030D-6E8A-4147-A177-3AD203B41FA5}">
                      <a16:colId xmlns:a16="http://schemas.microsoft.com/office/drawing/2014/main" xmlns="" val="3292171294"/>
                    </a:ext>
                  </a:extLst>
                </a:gridCol>
              </a:tblGrid>
              <a:tr h="369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 목록보기</a:t>
                      </a: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516930"/>
                  </a:ext>
                </a:extLst>
              </a:tr>
              <a:tr h="414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357702"/>
                  </a:ext>
                </a:extLst>
              </a:tr>
              <a:tr h="425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자신의 친구목록을 열람할 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5886136"/>
                  </a:ext>
                </a:extLst>
              </a:tr>
              <a:tr h="1238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전체 친구목록을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보여준다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 타임라인 방문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타임라인을 방문한다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1-2) ‘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친구삭제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원할 경우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친구를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600" b="0" kern="0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2936579"/>
                  </a:ext>
                </a:extLst>
              </a:tr>
              <a:tr h="1731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대체흐름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자신의 정보에 저장되어 있는 친구가 존재하지 않는다면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등록된 친구가 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없습니다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출력하고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친구목록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 전 단계로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돌아간다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803" marR="95803" marT="47901" marB="4790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03488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BITGRAM  </a:t>
            </a:r>
            <a:r>
              <a:rPr lang="en-US" altLang="ko-KR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-  </a:t>
            </a:r>
            <a:r>
              <a:rPr lang="en-US" altLang="ko-KR" sz="2400" b="1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USECASE </a:t>
            </a:r>
            <a:r>
              <a:rPr lang="ko-KR" altLang="en-US" sz="24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다이어그램 명세서</a:t>
            </a:r>
            <a:endParaRPr lang="en-US" altLang="ko-KR" sz="24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1265</Words>
  <Application>Microsoft Office PowerPoint</Application>
  <PresentationFormat>사용자 지정</PresentationFormat>
  <Paragraphs>255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Bit</cp:lastModifiedBy>
  <cp:revision>149</cp:revision>
  <dcterms:created xsi:type="dcterms:W3CDTF">2017-04-20T07:21:04Z</dcterms:created>
  <dcterms:modified xsi:type="dcterms:W3CDTF">2018-02-26T01:40:20Z</dcterms:modified>
</cp:coreProperties>
</file>