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1"/>
  </p:notesMasterIdLst>
  <p:sldIdLst>
    <p:sldId id="299" r:id="rId2"/>
    <p:sldId id="272" r:id="rId3"/>
    <p:sldId id="301" r:id="rId4"/>
    <p:sldId id="315" r:id="rId5"/>
    <p:sldId id="302" r:id="rId6"/>
    <p:sldId id="310" r:id="rId7"/>
    <p:sldId id="326" r:id="rId8"/>
    <p:sldId id="311" r:id="rId9"/>
    <p:sldId id="328" r:id="rId10"/>
    <p:sldId id="329" r:id="rId11"/>
    <p:sldId id="330" r:id="rId12"/>
    <p:sldId id="332" r:id="rId13"/>
    <p:sldId id="313" r:id="rId14"/>
    <p:sldId id="312" r:id="rId15"/>
    <p:sldId id="316" r:id="rId16"/>
    <p:sldId id="317" r:id="rId17"/>
    <p:sldId id="331" r:id="rId18"/>
    <p:sldId id="336" r:id="rId19"/>
    <p:sldId id="337" r:id="rId20"/>
    <p:sldId id="319" r:id="rId21"/>
    <p:sldId id="322" r:id="rId22"/>
    <p:sldId id="323" r:id="rId23"/>
    <p:sldId id="320" r:id="rId24"/>
    <p:sldId id="333" r:id="rId25"/>
    <p:sldId id="334" r:id="rId26"/>
    <p:sldId id="324" r:id="rId27"/>
    <p:sldId id="338" r:id="rId28"/>
    <p:sldId id="339" r:id="rId29"/>
    <p:sldId id="325" r:id="rId3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ACEBE"/>
    <a:srgbClr val="B69D81"/>
    <a:srgbClr val="E9E1D7"/>
    <a:srgbClr val="DED3C4"/>
    <a:srgbClr val="AEABAB"/>
    <a:srgbClr val="EBC4C3"/>
    <a:srgbClr val="E1DA88"/>
    <a:srgbClr val="BFCED9"/>
    <a:srgbClr val="ACB5BC"/>
    <a:srgbClr val="7199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22"/>
    <p:restoredTop sz="94667"/>
  </p:normalViewPr>
  <p:slideViewPr>
    <p:cSldViewPr snapToGrid="0" snapToObjects="1">
      <p:cViewPr>
        <p:scale>
          <a:sx n="70" d="100"/>
          <a:sy n="70" d="100"/>
        </p:scale>
        <p:origin x="732" y="2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AFCE75-64EF-F547-942C-BCED075BFDDC}" type="datetimeFigureOut">
              <a:rPr kumimoji="1" lang="ko-KR" altLang="en-US" smtClean="0"/>
              <a:pPr/>
              <a:t>2019-09-22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53C4B4-5CEF-E343-AB09-68FDFD8ED05E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617983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53C4B4-5CEF-E343-AB09-68FDFD8ED05E}" type="slidenum">
              <a:rPr kumimoji="1" lang="ko-KR" altLang="en-US" smtClean="0"/>
              <a:pPr/>
              <a:t>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443688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53C4B4-5CEF-E343-AB09-68FDFD8ED05E}" type="slidenum">
              <a:rPr kumimoji="1" lang="ko-KR" altLang="en-US" smtClean="0"/>
              <a:pPr/>
              <a:t>13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423899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53C4B4-5CEF-E343-AB09-68FDFD8ED05E}" type="slidenum">
              <a:rPr kumimoji="1" lang="ko-KR" altLang="en-US" smtClean="0"/>
              <a:pPr/>
              <a:t>14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423899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53C4B4-5CEF-E343-AB09-68FDFD8ED05E}" type="slidenum">
              <a:rPr kumimoji="1" lang="ko-KR" altLang="en-US" smtClean="0"/>
              <a:pPr/>
              <a:t>16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423899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53C4B4-5CEF-E343-AB09-68FDFD8ED05E}" type="slidenum">
              <a:rPr kumimoji="1" lang="ko-KR" altLang="en-US" smtClean="0"/>
              <a:pPr/>
              <a:t>17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423899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53C4B4-5CEF-E343-AB09-68FDFD8ED05E}" type="slidenum">
              <a:rPr kumimoji="1" lang="ko-KR" altLang="en-US" smtClean="0"/>
              <a:pPr/>
              <a:t>18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423899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53C4B4-5CEF-E343-AB09-68FDFD8ED05E}" type="slidenum">
              <a:rPr kumimoji="1" lang="ko-KR" altLang="en-US" smtClean="0"/>
              <a:pPr/>
              <a:t>19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423899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53C4B4-5CEF-E343-AB09-68FDFD8ED05E}" type="slidenum">
              <a:rPr kumimoji="1" lang="ko-KR" altLang="en-US" smtClean="0"/>
              <a:pPr/>
              <a:t>21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423899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53C4B4-5CEF-E343-AB09-68FDFD8ED05E}" type="slidenum">
              <a:rPr kumimoji="1" lang="ko-KR" altLang="en-US" smtClean="0"/>
              <a:pPr/>
              <a:t>23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423899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53C4B4-5CEF-E343-AB09-68FDFD8ED05E}" type="slidenum">
              <a:rPr kumimoji="1" lang="ko-KR" altLang="en-US" smtClean="0"/>
              <a:pPr/>
              <a:t>24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4238999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53C4B4-5CEF-E343-AB09-68FDFD8ED05E}" type="slidenum">
              <a:rPr kumimoji="1" lang="ko-KR" altLang="en-US" smtClean="0"/>
              <a:pPr/>
              <a:t>25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423899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53C4B4-5CEF-E343-AB09-68FDFD8ED05E}" type="slidenum">
              <a:rPr kumimoji="1" lang="ko-KR" altLang="en-US" smtClean="0"/>
              <a:pPr/>
              <a:t>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4238999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53C4B4-5CEF-E343-AB09-68FDFD8ED05E}" type="slidenum">
              <a:rPr kumimoji="1" lang="ko-KR" altLang="en-US" smtClean="0"/>
              <a:pPr/>
              <a:t>26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4238999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53C4B4-5CEF-E343-AB09-68FDFD8ED05E}" type="slidenum">
              <a:rPr kumimoji="1" lang="ko-KR" altLang="en-US" smtClean="0"/>
              <a:pPr/>
              <a:t>27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7675458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53C4B4-5CEF-E343-AB09-68FDFD8ED05E}" type="slidenum">
              <a:rPr kumimoji="1" lang="ko-KR" altLang="en-US" smtClean="0"/>
              <a:pPr/>
              <a:t>28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465711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53C4B4-5CEF-E343-AB09-68FDFD8ED05E}" type="slidenum">
              <a:rPr kumimoji="1" lang="ko-KR" altLang="en-US" smtClean="0"/>
              <a:pPr/>
              <a:t>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423899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53C4B4-5CEF-E343-AB09-68FDFD8ED05E}" type="slidenum">
              <a:rPr kumimoji="1" lang="ko-KR" altLang="en-US" smtClean="0"/>
              <a:pPr/>
              <a:t>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423899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53C4B4-5CEF-E343-AB09-68FDFD8ED05E}" type="slidenum">
              <a:rPr kumimoji="1" lang="ko-KR" altLang="en-US" smtClean="0"/>
              <a:pPr/>
              <a:t>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423899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53C4B4-5CEF-E343-AB09-68FDFD8ED05E}" type="slidenum">
              <a:rPr kumimoji="1" lang="ko-KR" altLang="en-US" smtClean="0"/>
              <a:pPr/>
              <a:t>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423899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53C4B4-5CEF-E343-AB09-68FDFD8ED05E}" type="slidenum">
              <a:rPr kumimoji="1" lang="ko-KR" altLang="en-US" smtClean="0"/>
              <a:pPr/>
              <a:t>10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423899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53C4B4-5CEF-E343-AB09-68FDFD8ED05E}" type="slidenum">
              <a:rPr kumimoji="1" lang="ko-KR" altLang="en-US" smtClean="0"/>
              <a:pPr/>
              <a:t>11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423899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53C4B4-5CEF-E343-AB09-68FDFD8ED05E}" type="slidenum">
              <a:rPr kumimoji="1" lang="ko-KR" altLang="en-US" smtClean="0"/>
              <a:pPr/>
              <a:t>12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423899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0215948-5B1A-E54E-93AD-8B579A7582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588E59E6-D1AC-D84D-B0EB-CCA091FBF5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D0FE2932-8A68-1E4D-9017-7FC216DBA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156AC-F178-FC4A-8F40-A38725500740}" type="datetimeFigureOut">
              <a:rPr kumimoji="1" lang="ko-KR" altLang="en-US" smtClean="0"/>
              <a:pPr/>
              <a:t>2019-09-22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3C412354-D2D2-5B45-8D74-78B85A897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DD4B9E51-C76B-8248-A3F3-BE36807AC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0AEEC-2B2F-F747-A108-23FD56D2F215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79003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A5E2B98-A3FC-FA4D-A2BD-D8450F5D8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6A079FFF-2472-FA47-B6AC-F80C7746F9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98C0AE3F-9567-F945-9095-A599EAF6B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156AC-F178-FC4A-8F40-A38725500740}" type="datetimeFigureOut">
              <a:rPr kumimoji="1" lang="ko-KR" altLang="en-US" smtClean="0"/>
              <a:pPr/>
              <a:t>2019-09-22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985BE14D-E304-4540-B91A-45368E689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2695B521-7F98-BF41-B606-35A7CC96F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0AEEC-2B2F-F747-A108-23FD56D2F215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77970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CC9F30B6-7E51-E849-9012-A2137E7DDD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7B69FA03-416D-8C4A-AE97-8A6CECC421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D4C60FB7-084B-C546-AA5A-31F216EEE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156AC-F178-FC4A-8F40-A38725500740}" type="datetimeFigureOut">
              <a:rPr kumimoji="1" lang="ko-KR" altLang="en-US" smtClean="0"/>
              <a:pPr/>
              <a:t>2019-09-22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78E3B417-D516-7441-91B1-954736D56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58F0D530-E2C2-254A-9891-CE4FEBFB8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0AEEC-2B2F-F747-A108-23FD56D2F215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32676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5908939-8DB2-E548-ACE8-A5E3DB62C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3E0E5E13-51CA-F449-A7FF-A628F1A4CA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A133EAE4-BEA2-1548-A59F-046FF0521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156AC-F178-FC4A-8F40-A38725500740}" type="datetimeFigureOut">
              <a:rPr kumimoji="1" lang="ko-KR" altLang="en-US" smtClean="0"/>
              <a:pPr/>
              <a:t>2019-09-22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1C4AB806-1717-6841-A40B-D91B892BC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C498F8E6-61EE-9A40-A82C-56B21C4FB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0AEEC-2B2F-F747-A108-23FD56D2F215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10979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0738035-A752-A04F-AC37-BE71AD6A1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45ED5397-BA55-5E49-8353-8A17C30A64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7DE34B4F-B9C4-6441-A021-A747F74D9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156AC-F178-FC4A-8F40-A38725500740}" type="datetimeFigureOut">
              <a:rPr kumimoji="1" lang="ko-KR" altLang="en-US" smtClean="0"/>
              <a:pPr/>
              <a:t>2019-09-22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A5B6457E-0B56-1849-8C54-FFA2CC53D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513D8DC1-B9C2-EC42-AB77-8CA99AF0B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0AEEC-2B2F-F747-A108-23FD56D2F215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59907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72AC94E-DE91-3648-9D50-663BA6102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D767EA31-594C-0C4F-ABE8-4C1F0DC909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B2622D40-DAB4-7248-A1B5-FF4E3669FB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55D8839B-9014-BA4A-A907-E47C2462E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156AC-F178-FC4A-8F40-A38725500740}" type="datetimeFigureOut">
              <a:rPr kumimoji="1" lang="ko-KR" altLang="en-US" smtClean="0"/>
              <a:pPr/>
              <a:t>2019-09-22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0CF04C83-BF5E-5C44-855B-07A614053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EAE3301C-ED85-6E4E-97CB-26B535611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0AEEC-2B2F-F747-A108-23FD56D2F215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78646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D48C063-E021-C841-B92D-A087198E7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015AAEF1-6ADE-2A4F-A1B2-B4214FBACD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DD0A6D24-CF00-D447-BA91-083FD7FD1E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B1A05A70-C9A1-994D-98CF-9B83235CF9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2EBD6979-0DF5-C248-A430-408686A9D3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1ECD500E-620C-2444-99DF-1F1E77D80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156AC-F178-FC4A-8F40-A38725500740}" type="datetimeFigureOut">
              <a:rPr kumimoji="1" lang="ko-KR" altLang="en-US" smtClean="0"/>
              <a:pPr/>
              <a:t>2019-09-22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5FC09583-EDEB-8140-9E03-7E3D359A6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95125583-F585-AF4D-8136-8CC5AC5DE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0AEEC-2B2F-F747-A108-23FD56D2F215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45313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49BD015-8352-6342-BF8C-4736C2A1D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2F95FE88-801B-5043-8A28-57A8255CD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156AC-F178-FC4A-8F40-A38725500740}" type="datetimeFigureOut">
              <a:rPr kumimoji="1" lang="ko-KR" altLang="en-US" smtClean="0"/>
              <a:pPr/>
              <a:t>2019-09-22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1B29247F-613F-8041-A68F-2E695BEFA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B20387DC-5EE6-F94C-86EA-19E6A36F2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0AEEC-2B2F-F747-A108-23FD56D2F215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50827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AC54CF41-2CCB-2546-8A51-3EC790885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156AC-F178-FC4A-8F40-A38725500740}" type="datetimeFigureOut">
              <a:rPr kumimoji="1" lang="ko-KR" altLang="en-US" smtClean="0"/>
              <a:pPr/>
              <a:t>2019-09-22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5C41C900-20D4-1E46-A503-DEA018F92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473903CA-6145-3846-B5B6-56790FC68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0AEEC-2B2F-F747-A108-23FD56D2F215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96272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BB53706-6F59-164D-8AB3-61AA41938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7705A654-A7BC-6F44-B678-0077F702E5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85861AE6-FE95-6C4A-A5DD-59F45593D0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CEC38569-2EC9-484E-BC36-4FD46BA24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156AC-F178-FC4A-8F40-A38725500740}" type="datetimeFigureOut">
              <a:rPr kumimoji="1" lang="ko-KR" altLang="en-US" smtClean="0"/>
              <a:pPr/>
              <a:t>2019-09-22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B10CDF1C-8E4C-8241-BA2C-C99E5B7E9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14D33965-C422-214D-8E44-BED179F2B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0AEEC-2B2F-F747-A108-23FD56D2F215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12699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E4343F3-D339-3D4A-9995-04AF273A7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466D680B-DF64-1E47-B558-E4E9FCE8C0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D01AC4ED-49CE-8D45-919C-2793B67A77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6154C891-D6C4-F84E-AF79-923E3C88E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156AC-F178-FC4A-8F40-A38725500740}" type="datetimeFigureOut">
              <a:rPr kumimoji="1" lang="ko-KR" altLang="en-US" smtClean="0"/>
              <a:pPr/>
              <a:t>2019-09-22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C9DE4D14-A320-6446-8026-44D526007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3B086DF2-9F59-6945-B2A9-CB77FF8B2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0AEEC-2B2F-F747-A108-23FD56D2F215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57299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C4C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FA4F4CFC-3045-7748-B28E-892F32161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57A11C7A-7CAD-7B4E-B8E7-FD3E44F2AD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2ED43360-5054-BC43-AAE8-E246BC0C43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E156AC-F178-FC4A-8F40-A38725500740}" type="datetimeFigureOut">
              <a:rPr kumimoji="1" lang="ko-KR" altLang="en-US" smtClean="0"/>
              <a:pPr/>
              <a:t>2019-09-22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F947AE0D-B559-3345-9906-9F20127E89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A2C0E009-4D69-E141-BDE3-7A5BCBD91A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70AEEC-2B2F-F747-A108-23FD56D2F215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69113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e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JPG"/><Relationship Id="rId4" Type="http://schemas.openxmlformats.org/officeDocument/2006/relationships/image" Target="../media/image29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jpeg"/><Relationship Id="rId4" Type="http://schemas.openxmlformats.org/officeDocument/2006/relationships/image" Target="../media/image31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69D8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D2E96C72-C5D0-C84D-806B-6FF1781F177E}"/>
              </a:ext>
            </a:extLst>
          </p:cNvPr>
          <p:cNvSpPr txBox="1"/>
          <p:nvPr/>
        </p:nvSpPr>
        <p:spPr>
          <a:xfrm>
            <a:off x="4406316" y="1832347"/>
            <a:ext cx="4559127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3200" smtClean="0">
                <a:solidFill>
                  <a:schemeClr val="bg1"/>
                </a:solidFill>
                <a:latin typeface="Renaissance " pitchFamily="2" charset="0"/>
                <a:ea typeface="HY궁서B" pitchFamily="18" charset="-127"/>
              </a:rPr>
              <a:t>1st</a:t>
            </a:r>
            <a:r>
              <a:rPr lang="ko-KR" altLang="en-US" sz="3200" smtClean="0">
                <a:solidFill>
                  <a:schemeClr val="bg1"/>
                </a:solidFill>
                <a:latin typeface="Renaissance " pitchFamily="2" charset="0"/>
                <a:ea typeface="HY궁서B" pitchFamily="18" charset="-127"/>
              </a:rPr>
              <a:t> </a:t>
            </a:r>
            <a:r>
              <a:rPr lang="en-US" altLang="ko-KR" sz="3200" smtClean="0">
                <a:solidFill>
                  <a:schemeClr val="bg1"/>
                </a:solidFill>
                <a:latin typeface="Renaissance " pitchFamily="2" charset="0"/>
                <a:ea typeface="HY궁서B" pitchFamily="18" charset="-127"/>
              </a:rPr>
              <a:t>Project</a:t>
            </a:r>
            <a:endParaRPr lang="ko-KR" altLang="en-US" sz="3200" dirty="0">
              <a:solidFill>
                <a:schemeClr val="bg1"/>
              </a:solidFill>
              <a:latin typeface="Renaissance " pitchFamily="2" charset="0"/>
              <a:ea typeface="HY궁서B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5BBA7851-691E-744D-85D9-6424C3432690}"/>
              </a:ext>
            </a:extLst>
          </p:cNvPr>
          <p:cNvSpPr txBox="1"/>
          <p:nvPr/>
        </p:nvSpPr>
        <p:spPr>
          <a:xfrm>
            <a:off x="7508197" y="4811487"/>
            <a:ext cx="455912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000" b="1" dirty="0" err="1" smtClean="0">
                <a:solidFill>
                  <a:schemeClr val="bg1"/>
                </a:solidFill>
                <a:latin typeface="HY궁서B" pitchFamily="18" charset="-127"/>
                <a:ea typeface="HY궁서B" pitchFamily="18" charset="-127"/>
              </a:rPr>
              <a:t>일겸이</a:t>
            </a:r>
            <a:r>
              <a:rPr lang="ko-KR" altLang="en-US" sz="2000" b="1" dirty="0" err="1">
                <a:solidFill>
                  <a:schemeClr val="bg1"/>
                </a:solidFill>
                <a:latin typeface="HY궁서B" pitchFamily="18" charset="-127"/>
                <a:ea typeface="HY궁서B" pitchFamily="18" charset="-127"/>
              </a:rPr>
              <a:t>네</a:t>
            </a:r>
            <a:r>
              <a:rPr lang="ko-KR" altLang="en-US" sz="2000" b="1" dirty="0" err="1" smtClean="0">
                <a:solidFill>
                  <a:schemeClr val="bg1"/>
                </a:solidFill>
                <a:latin typeface="HY궁서B" pitchFamily="18" charset="-127"/>
                <a:ea typeface="HY궁서B" pitchFamily="18" charset="-127"/>
              </a:rPr>
              <a:t>조</a:t>
            </a:r>
            <a:endParaRPr lang="en-US" altLang="ko-KR" sz="2000" b="1" dirty="0" smtClean="0">
              <a:solidFill>
                <a:schemeClr val="bg1"/>
              </a:solidFill>
              <a:latin typeface="HY궁서B" pitchFamily="18" charset="-127"/>
              <a:ea typeface="HY궁서B" pitchFamily="18" charset="-127"/>
            </a:endParaRPr>
          </a:p>
          <a:p>
            <a:pPr algn="r"/>
            <a:endParaRPr lang="en-US" altLang="ko-KR" sz="2000" b="1" dirty="0" smtClean="0">
              <a:solidFill>
                <a:schemeClr val="bg1"/>
              </a:solidFill>
              <a:latin typeface="HY궁서B" pitchFamily="18" charset="-127"/>
              <a:ea typeface="HY궁서B" pitchFamily="18" charset="-127"/>
            </a:endParaRPr>
          </a:p>
          <a:p>
            <a:pPr algn="r"/>
            <a:r>
              <a:rPr lang="ko-KR" altLang="en-US" sz="1600" b="1" dirty="0" smtClean="0">
                <a:solidFill>
                  <a:schemeClr val="bg1"/>
                </a:solidFill>
                <a:latin typeface="HY궁서B" pitchFamily="18" charset="-127"/>
                <a:ea typeface="HY궁서B" pitchFamily="18" charset="-127"/>
              </a:rPr>
              <a:t>김정하</a:t>
            </a:r>
            <a:endParaRPr lang="en-US" altLang="ko-KR" sz="1600" b="1" dirty="0" smtClean="0">
              <a:solidFill>
                <a:schemeClr val="bg1"/>
              </a:solidFill>
              <a:latin typeface="HY궁서B" pitchFamily="18" charset="-127"/>
              <a:ea typeface="HY궁서B" pitchFamily="18" charset="-127"/>
            </a:endParaRPr>
          </a:p>
          <a:p>
            <a:pPr algn="r"/>
            <a:r>
              <a:rPr lang="ko-KR" altLang="en-US" sz="1600" b="1" dirty="0" smtClean="0">
                <a:solidFill>
                  <a:schemeClr val="bg1"/>
                </a:solidFill>
                <a:latin typeface="HY궁서B" pitchFamily="18" charset="-127"/>
                <a:ea typeface="HY궁서B" pitchFamily="18" charset="-127"/>
              </a:rPr>
              <a:t>이욱재</a:t>
            </a:r>
            <a:endParaRPr lang="en-US" altLang="ko-KR" sz="1600" b="1" dirty="0" smtClean="0">
              <a:solidFill>
                <a:schemeClr val="bg1"/>
              </a:solidFill>
              <a:latin typeface="HY궁서B" pitchFamily="18" charset="-127"/>
              <a:ea typeface="HY궁서B" pitchFamily="18" charset="-127"/>
            </a:endParaRPr>
          </a:p>
          <a:p>
            <a:pPr algn="r"/>
            <a:r>
              <a:rPr lang="ko-KR" altLang="en-US" sz="1600" b="1" dirty="0" smtClean="0">
                <a:solidFill>
                  <a:schemeClr val="bg1"/>
                </a:solidFill>
                <a:latin typeface="HY궁서B" pitchFamily="18" charset="-127"/>
                <a:ea typeface="HY궁서B" pitchFamily="18" charset="-127"/>
              </a:rPr>
              <a:t>김광민</a:t>
            </a:r>
            <a:endParaRPr lang="en-US" altLang="ko-KR" sz="1600" b="1" dirty="0" smtClean="0">
              <a:solidFill>
                <a:schemeClr val="bg1"/>
              </a:solidFill>
              <a:latin typeface="HY궁서B" pitchFamily="18" charset="-127"/>
              <a:ea typeface="HY궁서B" pitchFamily="18" charset="-127"/>
            </a:endParaRPr>
          </a:p>
          <a:p>
            <a:pPr algn="r"/>
            <a:r>
              <a:rPr lang="ko-KR" altLang="en-US" sz="1600" b="1" dirty="0" smtClean="0">
                <a:solidFill>
                  <a:schemeClr val="bg1"/>
                </a:solidFill>
                <a:latin typeface="HY궁서B" pitchFamily="18" charset="-127"/>
                <a:ea typeface="HY궁서B" pitchFamily="18" charset="-127"/>
              </a:rPr>
              <a:t>이정은</a:t>
            </a:r>
            <a:endParaRPr lang="en-US" altLang="ko-KR" sz="1600" b="1" dirty="0" smtClean="0">
              <a:solidFill>
                <a:schemeClr val="bg1"/>
              </a:solidFill>
              <a:latin typeface="HY궁서B" pitchFamily="18" charset="-127"/>
              <a:ea typeface="HY궁서B" pitchFamily="18" charset="-127"/>
            </a:endParaRPr>
          </a:p>
          <a:p>
            <a:pPr algn="r"/>
            <a:r>
              <a:rPr lang="ko-KR" altLang="en-US" sz="1600" b="1" dirty="0" err="1" smtClean="0">
                <a:solidFill>
                  <a:schemeClr val="bg1"/>
                </a:solidFill>
                <a:latin typeface="HY궁서B" pitchFamily="18" charset="-127"/>
                <a:ea typeface="HY궁서B" pitchFamily="18" charset="-127"/>
              </a:rPr>
              <a:t>김일겸</a:t>
            </a:r>
            <a:endParaRPr lang="ko-KR" altLang="en-US" sz="1600" b="1" dirty="0">
              <a:solidFill>
                <a:schemeClr val="bg1"/>
              </a:solidFill>
              <a:latin typeface="HY궁서B" pitchFamily="18" charset="-127"/>
              <a:ea typeface="HY궁서B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46638EC8-50D3-4447-A061-A4600AF428F8}"/>
              </a:ext>
            </a:extLst>
          </p:cNvPr>
          <p:cNvSpPr txBox="1"/>
          <p:nvPr/>
        </p:nvSpPr>
        <p:spPr>
          <a:xfrm>
            <a:off x="3099459" y="2356900"/>
            <a:ext cx="59732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b="1" dirty="0" smtClean="0">
                <a:solidFill>
                  <a:schemeClr val="bg1"/>
                </a:solidFill>
                <a:latin typeface="Gabrielle" pitchFamily="2" charset="0"/>
                <a:ea typeface="SeoulHangang CL" panose="02020603020101020101" pitchFamily="18" charset="-127"/>
              </a:rPr>
              <a:t>Legends of Crotone</a:t>
            </a:r>
            <a:endParaRPr lang="ko-KR" altLang="en-US" sz="6000" b="1" dirty="0">
              <a:solidFill>
                <a:schemeClr val="bg1"/>
              </a:solidFill>
              <a:latin typeface="Gabrielle" pitchFamily="2" charset="0"/>
              <a:ea typeface="SeoulHangang CL" panose="02020603020101020101" pitchFamily="18" charset="-127"/>
            </a:endParaRPr>
          </a:p>
        </p:txBody>
      </p:sp>
      <p:sp>
        <p:nvSpPr>
          <p:cNvPr id="2" name="모서리가 접힌 도형[F] 1">
            <a:extLst>
              <a:ext uri="{FF2B5EF4-FFF2-40B4-BE49-F238E27FC236}">
                <a16:creationId xmlns:a16="http://schemas.microsoft.com/office/drawing/2014/main" xmlns="" id="{F1551C22-9268-8943-9BB3-5F211978958A}"/>
              </a:ext>
            </a:extLst>
          </p:cNvPr>
          <p:cNvSpPr/>
          <p:nvPr/>
        </p:nvSpPr>
        <p:spPr>
          <a:xfrm>
            <a:off x="3265714" y="2356900"/>
            <a:ext cx="5640779" cy="1814222"/>
          </a:xfrm>
          <a:prstGeom prst="foldedCorner">
            <a:avLst>
              <a:gd name="adj" fmla="val 16067"/>
            </a:avLst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14" name="그림 13" descr="피-removebg-preview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888764">
            <a:off x="507980" y="259811"/>
            <a:ext cx="3589586" cy="3725555"/>
          </a:xfrm>
          <a:prstGeom prst="rect">
            <a:avLst/>
          </a:prstGeom>
        </p:spPr>
      </p:pic>
      <p:pic>
        <p:nvPicPr>
          <p:cNvPr id="15" name="그림 14" descr="피-removebg-preview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9984934">
            <a:off x="8059755" y="3295135"/>
            <a:ext cx="2922021" cy="3032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86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D3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8C6520BB-C54F-E943-B6E6-3E0D5F09F413}"/>
              </a:ext>
            </a:extLst>
          </p:cNvPr>
          <p:cNvSpPr/>
          <p:nvPr/>
        </p:nvSpPr>
        <p:spPr>
          <a:xfrm>
            <a:off x="0" y="0"/>
            <a:ext cx="12192000" cy="63949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016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xmlns="" id="{96F6CAA0-1DC9-604D-9835-FAA61D4CC724}"/>
              </a:ext>
            </a:extLst>
          </p:cNvPr>
          <p:cNvSpPr txBox="1"/>
          <p:nvPr/>
        </p:nvSpPr>
        <p:spPr>
          <a:xfrm>
            <a:off x="38157" y="739264"/>
            <a:ext cx="2967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요구사항 명세서</a:t>
            </a:r>
            <a:endParaRPr kumimoji="1" lang="ko-KR" altLang="en-US" sz="1200" dirty="0">
              <a:solidFill>
                <a:srgbClr val="EBC4C3"/>
              </a:solidFill>
              <a:latin typeface="HY궁서B" pitchFamily="18" charset="-127"/>
              <a:ea typeface="HY궁서B" pitchFamily="18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AEA268C4-984C-8B4C-93E0-B785F7E7A0AD}"/>
              </a:ext>
            </a:extLst>
          </p:cNvPr>
          <p:cNvSpPr txBox="1"/>
          <p:nvPr/>
        </p:nvSpPr>
        <p:spPr>
          <a:xfrm>
            <a:off x="664032" y="284724"/>
            <a:ext cx="19485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요구사항 분석</a:t>
            </a:r>
            <a:endParaRPr kumimoji="1" lang="ko-KR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2" name="오각형 41"/>
          <p:cNvSpPr/>
          <p:nvPr/>
        </p:nvSpPr>
        <p:spPr>
          <a:xfrm>
            <a:off x="1" y="349189"/>
            <a:ext cx="620486" cy="237791"/>
          </a:xfrm>
          <a:prstGeom prst="homePlate">
            <a:avLst/>
          </a:prstGeom>
          <a:solidFill>
            <a:srgbClr val="B69D81"/>
          </a:solidFill>
          <a:ln>
            <a:solidFill>
              <a:srgbClr val="B69D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4" name="표 13"/>
          <p:cNvGraphicFramePr>
            <a:graphicFrameLocks noGrp="1"/>
          </p:cNvGraphicFramePr>
          <p:nvPr/>
        </p:nvGraphicFramePr>
        <p:xfrm>
          <a:off x="133157" y="1235102"/>
          <a:ext cx="5840094" cy="2125685"/>
        </p:xfrm>
        <a:graphic>
          <a:graphicData uri="http://schemas.openxmlformats.org/drawingml/2006/table">
            <a:tbl>
              <a:tblPr/>
              <a:tblGrid>
                <a:gridCol w="564692"/>
                <a:gridCol w="1113575"/>
                <a:gridCol w="1113575"/>
                <a:gridCol w="1524126"/>
                <a:gridCol w="1524126"/>
              </a:tblGrid>
              <a:tr h="259871">
                <a:tc gridSpan="2"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200" kern="0" dirty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  <a:t>업무영역</a:t>
                      </a:r>
                      <a:endParaRPr lang="ko-KR" sz="1200" kern="100" dirty="0">
                        <a:latin typeface="HY궁서B" pitchFamily="18" charset="-127"/>
                        <a:ea typeface="HY궁서B" pitchFamily="18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 kern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  <a:t>신규기능추가</a:t>
                      </a:r>
                      <a:endParaRPr lang="ko-KR" sz="1100" kern="100">
                        <a:latin typeface="HY궁서B" pitchFamily="18" charset="-127"/>
                        <a:ea typeface="HY궁서B" pitchFamily="18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4762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664861">
                <a:tc gridSpan="2"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200" kern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  <a:t>요구사항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  <a:t> ID</a:t>
                      </a:r>
                      <a:endParaRPr lang="ko-KR" sz="1200" kern="100">
                        <a:latin typeface="HY궁서B" pitchFamily="18" charset="-127"/>
                        <a:ea typeface="HY궁서B" pitchFamily="18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 smtClean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  <a:t>R-0-008</a:t>
                      </a:r>
                      <a:endParaRPr lang="ko-KR" sz="1100" kern="100">
                        <a:latin typeface="HY궁서B" pitchFamily="18" charset="-127"/>
                        <a:ea typeface="HY궁서B" pitchFamily="18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200" kern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  <a:t>요구사항 명</a:t>
                      </a:r>
                      <a:endParaRPr lang="ko-KR" sz="1200" kern="100">
                        <a:latin typeface="HY궁서B" pitchFamily="18" charset="-127"/>
                        <a:ea typeface="HY궁서B" pitchFamily="18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 kern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  <a:t>캐릭터가 특정 지점까지 이동하는 기능 구성</a:t>
                      </a:r>
                      <a:endParaRPr lang="ko-KR" sz="1100" kern="100">
                        <a:latin typeface="HY궁서B" pitchFamily="18" charset="-127"/>
                        <a:ea typeface="HY궁서B" pitchFamily="18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8921">
                <a:tc gridSpan="2"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200" kern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  <a:t>개요</a:t>
                      </a:r>
                      <a:endParaRPr lang="ko-KR" sz="1200" kern="100">
                        <a:latin typeface="HY궁서B" pitchFamily="18" charset="-127"/>
                        <a:ea typeface="HY궁서B" pitchFamily="18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 kern="0" dirty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  <a:t>캐릭터의 위치를 이동</a:t>
                      </a:r>
                      <a:endParaRPr lang="ko-KR" sz="1100" kern="100" dirty="0">
                        <a:latin typeface="HY궁서B" pitchFamily="18" charset="-127"/>
                        <a:ea typeface="HY궁서B" pitchFamily="18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43240">
                <a:tc rowSpan="3"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200" kern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  <a:t>요구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  <a:t/>
                      </a:r>
                      <a:br>
                        <a:rPr lang="en-US" sz="1200" kern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</a:br>
                      <a:r>
                        <a:rPr lang="ko-KR" sz="1200" kern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  <a:t>사항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  <a:t/>
                      </a:r>
                      <a:br>
                        <a:rPr lang="en-US" sz="1200" kern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</a:br>
                      <a:r>
                        <a:rPr lang="ko-KR" sz="1200" kern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  <a:t>내역</a:t>
                      </a:r>
                      <a:endParaRPr lang="ko-KR" sz="1200" kern="100">
                        <a:latin typeface="HY궁서B" pitchFamily="18" charset="-127"/>
                        <a:ea typeface="HY궁서B" pitchFamily="18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 kern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  <a:t>상세설명</a:t>
                      </a:r>
                      <a:endParaRPr lang="ko-KR" sz="1100" kern="100">
                        <a:latin typeface="HY궁서B" pitchFamily="18" charset="-127"/>
                        <a:ea typeface="HY궁서B" pitchFamily="18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342900" lvl="0" indent="-342900" algn="just" latinLnBrk="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ko-KR" sz="1100" kern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  <a:t>캐릭터를 이벤트가 발생하는 지점까지 이동시키는 기능 구현</a:t>
                      </a:r>
                      <a:endParaRPr lang="ko-KR" sz="1100" kern="100">
                        <a:latin typeface="HY궁서B" pitchFamily="18" charset="-127"/>
                        <a:ea typeface="HY궁서B" pitchFamily="18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489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 kern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  <a:t>중요도</a:t>
                      </a:r>
                      <a:endParaRPr lang="ko-KR" sz="1100" kern="100">
                        <a:latin typeface="HY궁서B" pitchFamily="18" charset="-127"/>
                        <a:ea typeface="HY궁서B" pitchFamily="18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 kern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  <a:t>상</a:t>
                      </a:r>
                      <a:endParaRPr lang="ko-KR" sz="1100" kern="100">
                        <a:latin typeface="HY궁서B" pitchFamily="18" charset="-127"/>
                        <a:ea typeface="HY궁서B" pitchFamily="18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200" kern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  <a:t>난이도</a:t>
                      </a:r>
                      <a:endParaRPr lang="ko-KR" sz="1200" kern="100">
                        <a:latin typeface="HY궁서B" pitchFamily="18" charset="-127"/>
                        <a:ea typeface="HY궁서B" pitchFamily="18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 kern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  <a:t>하</a:t>
                      </a:r>
                      <a:endParaRPr lang="ko-KR" sz="1100" kern="100">
                        <a:latin typeface="HY궁서B" pitchFamily="18" charset="-127"/>
                        <a:ea typeface="HY궁서B" pitchFamily="18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987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 kern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  <a:t>출처</a:t>
                      </a:r>
                      <a:endParaRPr lang="ko-KR" sz="1100" kern="100">
                        <a:latin typeface="HY궁서B" pitchFamily="18" charset="-127"/>
                        <a:ea typeface="HY궁서B" pitchFamily="18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 kern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  <a:t>　</a:t>
                      </a:r>
                      <a:endParaRPr lang="ko-KR" sz="1100" kern="100">
                        <a:latin typeface="HY궁서B" pitchFamily="18" charset="-127"/>
                        <a:ea typeface="HY궁서B" pitchFamily="18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200" kern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  <a:t>담당자명</a:t>
                      </a:r>
                      <a:endParaRPr lang="ko-KR" sz="1200" kern="100">
                        <a:latin typeface="HY궁서B" pitchFamily="18" charset="-127"/>
                        <a:ea typeface="HY궁서B" pitchFamily="18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 kern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  <a:t>김정하</a:t>
                      </a:r>
                      <a:endParaRPr lang="ko-KR" sz="1100" kern="100">
                        <a:latin typeface="HY궁서B" pitchFamily="18" charset="-127"/>
                        <a:ea typeface="HY궁서B" pitchFamily="18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2852208"/>
              </p:ext>
            </p:extLst>
          </p:nvPr>
        </p:nvGraphicFramePr>
        <p:xfrm>
          <a:off x="133157" y="3859473"/>
          <a:ext cx="5840094" cy="2042492"/>
        </p:xfrm>
        <a:graphic>
          <a:graphicData uri="http://schemas.openxmlformats.org/drawingml/2006/table">
            <a:tbl>
              <a:tblPr/>
              <a:tblGrid>
                <a:gridCol w="564692"/>
                <a:gridCol w="1113575"/>
                <a:gridCol w="1113575"/>
                <a:gridCol w="1524126"/>
                <a:gridCol w="1524126"/>
              </a:tblGrid>
              <a:tr h="278764">
                <a:tc gridSpan="2"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200" kern="0" dirty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  <a:t>업무영역</a:t>
                      </a:r>
                      <a:endParaRPr lang="ko-KR" sz="1200" kern="100" dirty="0">
                        <a:latin typeface="HY궁서B" pitchFamily="18" charset="-127"/>
                        <a:ea typeface="HY궁서B" pitchFamily="18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 kern="0" dirty="0">
                          <a:solidFill>
                            <a:schemeClr val="tx1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  <a:t>신규기능추가</a:t>
                      </a:r>
                      <a:endParaRPr lang="ko-KR" sz="1100" kern="100" dirty="0">
                        <a:solidFill>
                          <a:schemeClr val="tx1"/>
                        </a:solidFill>
                        <a:latin typeface="HY궁서B" pitchFamily="18" charset="-127"/>
                        <a:ea typeface="HY궁서B" pitchFamily="18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4762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75464">
                <a:tc gridSpan="2"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200" kern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  <a:t>요구사항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  <a:t> ID</a:t>
                      </a:r>
                      <a:endParaRPr lang="ko-KR" sz="1200" kern="100">
                        <a:latin typeface="HY궁서B" pitchFamily="18" charset="-127"/>
                        <a:ea typeface="HY궁서B" pitchFamily="18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  <a:t>R-0-009</a:t>
                      </a:r>
                      <a:endParaRPr lang="ko-KR" sz="1100" kern="100">
                        <a:latin typeface="HY궁서B" pitchFamily="18" charset="-127"/>
                        <a:ea typeface="HY궁서B" pitchFamily="18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200" kern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  <a:t>요구사항 명</a:t>
                      </a:r>
                      <a:endParaRPr lang="ko-KR" sz="1200" kern="100">
                        <a:latin typeface="HY궁서B" pitchFamily="18" charset="-127"/>
                        <a:ea typeface="HY궁서B" pitchFamily="18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 kern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  <a:t>위치에 따른 스토리 진행 기능 구성</a:t>
                      </a:r>
                      <a:endParaRPr lang="ko-KR" sz="1100" kern="100">
                        <a:latin typeface="HY궁서B" pitchFamily="18" charset="-127"/>
                        <a:ea typeface="HY궁서B" pitchFamily="18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7018">
                <a:tc gridSpan="2"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200" kern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  <a:t>개요</a:t>
                      </a:r>
                      <a:endParaRPr lang="ko-KR" sz="1200" kern="100">
                        <a:latin typeface="HY궁서B" pitchFamily="18" charset="-127"/>
                        <a:ea typeface="HY궁서B" pitchFamily="18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dirty="0" smtClean="0">
                          <a:latin typeface="HY궁서B" pitchFamily="18" charset="-127"/>
                          <a:ea typeface="HY궁서B" pitchFamily="18" charset="-127"/>
                          <a:cs typeface="Times New Roman"/>
                        </a:rPr>
                        <a:t>캐릭터 </a:t>
                      </a:r>
                      <a:r>
                        <a:rPr lang="ko-KR" altLang="en-US" sz="1100" kern="100" dirty="0" err="1" smtClean="0">
                          <a:latin typeface="HY궁서B" pitchFamily="18" charset="-127"/>
                          <a:ea typeface="HY궁서B" pitchFamily="18" charset="-127"/>
                          <a:cs typeface="Times New Roman"/>
                        </a:rPr>
                        <a:t>이동시</a:t>
                      </a:r>
                      <a:r>
                        <a:rPr lang="ko-KR" altLang="en-US" sz="1100" kern="100" dirty="0" smtClean="0">
                          <a:latin typeface="HY궁서B" pitchFamily="18" charset="-127"/>
                          <a:ea typeface="HY궁서B" pitchFamily="18" charset="-127"/>
                          <a:cs typeface="Times New Roman"/>
                        </a:rPr>
                        <a:t> 스토리 진행</a:t>
                      </a:r>
                      <a:endParaRPr lang="ko-KR" sz="1100" kern="100" dirty="0">
                        <a:latin typeface="HY궁서B" pitchFamily="18" charset="-127"/>
                        <a:ea typeface="HY궁서B" pitchFamily="18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75464">
                <a:tc rowSpan="3"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200" kern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  <a:t>요구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  <a:t/>
                      </a:r>
                      <a:br>
                        <a:rPr lang="en-US" sz="1200" kern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</a:br>
                      <a:r>
                        <a:rPr lang="ko-KR" sz="1200" kern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  <a:t>사항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  <a:t/>
                      </a:r>
                      <a:br>
                        <a:rPr lang="en-US" sz="1200" kern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</a:br>
                      <a:r>
                        <a:rPr lang="ko-KR" sz="1200" kern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  <a:t>내역</a:t>
                      </a:r>
                      <a:endParaRPr lang="ko-KR" sz="1200" kern="100">
                        <a:latin typeface="HY궁서B" pitchFamily="18" charset="-127"/>
                        <a:ea typeface="HY궁서B" pitchFamily="18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 kern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  <a:t>상세설명</a:t>
                      </a:r>
                      <a:endParaRPr lang="ko-KR" sz="1100" kern="100">
                        <a:latin typeface="HY궁서B" pitchFamily="18" charset="-127"/>
                        <a:ea typeface="HY궁서B" pitchFamily="18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342900" lvl="0" indent="-342900" algn="just" latinLnBrk="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ko-KR" altLang="en-US" sz="1100" kern="100" dirty="0" smtClean="0">
                          <a:latin typeface="HY궁서B" pitchFamily="18" charset="-127"/>
                          <a:ea typeface="HY궁서B" pitchFamily="18" charset="-127"/>
                          <a:cs typeface="Times New Roman"/>
                        </a:rPr>
                        <a:t>캐릭터가 이동하면 그에 맞는 스토리를 출력</a:t>
                      </a:r>
                      <a:endParaRPr lang="ko-KR" sz="1100" kern="100" dirty="0">
                        <a:latin typeface="HY궁서B" pitchFamily="18" charset="-127"/>
                        <a:ea typeface="HY궁서B" pitchFamily="18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6701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 kern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  <a:t>중요도</a:t>
                      </a:r>
                      <a:endParaRPr lang="ko-KR" sz="1100" kern="100">
                        <a:latin typeface="HY궁서B" pitchFamily="18" charset="-127"/>
                        <a:ea typeface="HY궁서B" pitchFamily="18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100" kern="100" dirty="0" smtClean="0">
                          <a:latin typeface="HY궁서B" pitchFamily="18" charset="-127"/>
                          <a:ea typeface="HY궁서B" pitchFamily="18" charset="-127"/>
                        </a:rPr>
                        <a:t>        </a:t>
                      </a:r>
                      <a:r>
                        <a:rPr lang="ko-KR" altLang="en-US" sz="1100" kern="100" dirty="0" smtClean="0">
                          <a:latin typeface="HY궁서B" pitchFamily="18" charset="-127"/>
                          <a:ea typeface="HY궁서B" pitchFamily="18" charset="-127"/>
                        </a:rPr>
                        <a:t>하</a:t>
                      </a:r>
                      <a:endParaRPr lang="ko-KR" sz="1100" kern="100" dirty="0">
                        <a:latin typeface="HY궁서B" pitchFamily="18" charset="-127"/>
                        <a:ea typeface="HY궁서B" pitchFamily="18" charset="-127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200" kern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  <a:t>난이도</a:t>
                      </a:r>
                      <a:endParaRPr lang="ko-KR" sz="1200" kern="100">
                        <a:latin typeface="HY궁서B" pitchFamily="18" charset="-127"/>
                        <a:ea typeface="HY궁서B" pitchFamily="18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100" kern="100" dirty="0" smtClean="0">
                          <a:latin typeface="HY궁서B" pitchFamily="18" charset="-127"/>
                          <a:ea typeface="HY궁서B" pitchFamily="18" charset="-127"/>
                        </a:rPr>
                        <a:t>           </a:t>
                      </a:r>
                      <a:r>
                        <a:rPr lang="ko-KR" altLang="en-US" sz="1100" kern="100" dirty="0" smtClean="0">
                          <a:latin typeface="HY궁서B" pitchFamily="18" charset="-127"/>
                          <a:ea typeface="HY궁서B" pitchFamily="18" charset="-127"/>
                        </a:rPr>
                        <a:t>하</a:t>
                      </a:r>
                      <a:endParaRPr lang="ko-KR" sz="1100" kern="100" dirty="0">
                        <a:latin typeface="HY궁서B" pitchFamily="18" charset="-127"/>
                        <a:ea typeface="HY궁서B" pitchFamily="18" charset="-127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76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 kern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  <a:t>출처</a:t>
                      </a:r>
                      <a:endParaRPr lang="ko-KR" sz="1100" kern="100">
                        <a:latin typeface="HY궁서B" pitchFamily="18" charset="-127"/>
                        <a:ea typeface="HY궁서B" pitchFamily="18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 kern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  <a:t>　</a:t>
                      </a:r>
                      <a:endParaRPr lang="ko-KR" sz="1100" kern="100">
                        <a:latin typeface="HY궁서B" pitchFamily="18" charset="-127"/>
                        <a:ea typeface="HY궁서B" pitchFamily="18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200" kern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  <a:t>담당자명</a:t>
                      </a:r>
                      <a:endParaRPr lang="ko-KR" sz="1200" kern="100">
                        <a:latin typeface="HY궁서B" pitchFamily="18" charset="-127"/>
                        <a:ea typeface="HY궁서B" pitchFamily="18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 kern="0" dirty="0" smtClean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  <a:t>김정하</a:t>
                      </a:r>
                      <a:endParaRPr lang="ko-KR" sz="1100" kern="100" dirty="0">
                        <a:latin typeface="HY궁서B" pitchFamily="18" charset="-127"/>
                        <a:ea typeface="HY궁서B" pitchFamily="18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8488785"/>
              </p:ext>
            </p:extLst>
          </p:nvPr>
        </p:nvGraphicFramePr>
        <p:xfrm>
          <a:off x="6202875" y="1235101"/>
          <a:ext cx="5840094" cy="2125685"/>
        </p:xfrm>
        <a:graphic>
          <a:graphicData uri="http://schemas.openxmlformats.org/drawingml/2006/table">
            <a:tbl>
              <a:tblPr/>
              <a:tblGrid>
                <a:gridCol w="564692"/>
                <a:gridCol w="1113575"/>
                <a:gridCol w="1113575"/>
                <a:gridCol w="1524126"/>
                <a:gridCol w="1524126"/>
              </a:tblGrid>
              <a:tr h="259871">
                <a:tc gridSpan="2"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200" kern="0" dirty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  <a:t>업무영역</a:t>
                      </a:r>
                      <a:endParaRPr lang="ko-KR" sz="1200" kern="100" dirty="0">
                        <a:latin typeface="HY궁서B" pitchFamily="18" charset="-127"/>
                        <a:ea typeface="HY궁서B" pitchFamily="18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 kern="0" dirty="0">
                          <a:solidFill>
                            <a:schemeClr val="tx1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  <a:t>신규기능추가</a:t>
                      </a:r>
                      <a:endParaRPr lang="ko-KR" sz="1100" kern="100" dirty="0">
                        <a:solidFill>
                          <a:schemeClr val="tx1"/>
                        </a:solidFill>
                        <a:latin typeface="HY궁서B" pitchFamily="18" charset="-127"/>
                        <a:ea typeface="HY궁서B" pitchFamily="18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4762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43240">
                <a:tc gridSpan="2"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200" kern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  <a:t>요구사항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  <a:t> ID</a:t>
                      </a:r>
                      <a:endParaRPr lang="ko-KR" sz="1200" kern="100">
                        <a:latin typeface="HY궁서B" pitchFamily="18" charset="-127"/>
                        <a:ea typeface="HY궁서B" pitchFamily="18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  <a:t>R-0-010</a:t>
                      </a:r>
                      <a:endParaRPr lang="ko-KR" sz="1100" kern="100">
                        <a:latin typeface="HY궁서B" pitchFamily="18" charset="-127"/>
                        <a:ea typeface="HY궁서B" pitchFamily="18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200" kern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  <a:t>요구사항 명</a:t>
                      </a:r>
                      <a:endParaRPr lang="ko-KR" sz="1200" kern="100">
                        <a:latin typeface="HY궁서B" pitchFamily="18" charset="-127"/>
                        <a:ea typeface="HY궁서B" pitchFamily="18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 kern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  <a:t>위치에 따른 몬스터 출현 기능 구성</a:t>
                      </a:r>
                      <a:endParaRPr lang="ko-KR" sz="1100" kern="100">
                        <a:latin typeface="HY궁서B" pitchFamily="18" charset="-127"/>
                        <a:ea typeface="HY궁서B" pitchFamily="18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8921">
                <a:tc gridSpan="2"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200" kern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  <a:t>개요</a:t>
                      </a:r>
                      <a:endParaRPr lang="ko-KR" sz="1200" kern="100">
                        <a:latin typeface="HY궁서B" pitchFamily="18" charset="-127"/>
                        <a:ea typeface="HY궁서B" pitchFamily="18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 kern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  <a:t>캐릭터가 이벤트 지점으로 이동 시 몬스터 출현</a:t>
                      </a:r>
                      <a:endParaRPr lang="ko-KR" sz="1100" kern="100">
                        <a:latin typeface="HY궁서B" pitchFamily="18" charset="-127"/>
                        <a:ea typeface="HY궁서B" pitchFamily="18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664861">
                <a:tc rowSpan="3"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200" kern="0" dirty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  <a:t>요구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  <a:t/>
                      </a:r>
                      <a:br>
                        <a:rPr lang="en-US" sz="1200" kern="0" dirty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</a:br>
                      <a:r>
                        <a:rPr lang="ko-KR" sz="1200" kern="0" dirty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  <a:t>사항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  <a:t/>
                      </a:r>
                      <a:br>
                        <a:rPr lang="en-US" sz="1200" kern="0" dirty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</a:br>
                      <a:r>
                        <a:rPr lang="ko-KR" sz="1200" kern="0" dirty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  <a:t>내역</a:t>
                      </a:r>
                      <a:endParaRPr lang="ko-KR" sz="1200" kern="100" dirty="0">
                        <a:latin typeface="HY궁서B" pitchFamily="18" charset="-127"/>
                        <a:ea typeface="HY궁서B" pitchFamily="18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 kern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  <a:t>상세설명</a:t>
                      </a:r>
                      <a:endParaRPr lang="ko-KR" sz="1100" kern="100">
                        <a:latin typeface="HY궁서B" pitchFamily="18" charset="-127"/>
                        <a:ea typeface="HY궁서B" pitchFamily="18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342900" lvl="0" indent="-342900" algn="just" latinLnBrk="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ko-KR" sz="1100" kern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  <a:t>캐릭터가 이벤트 지점으로 이동하면 그에 맞는 소형 몬스터 또는 대형 몬스터가 출현한다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  <a:t>.</a:t>
                      </a:r>
                      <a:endParaRPr lang="ko-KR" sz="1100" kern="100">
                        <a:latin typeface="HY궁서B" pitchFamily="18" charset="-127"/>
                        <a:ea typeface="HY궁서B" pitchFamily="18" charset="-127"/>
                        <a:cs typeface="Times New Roman"/>
                      </a:endParaRPr>
                    </a:p>
                    <a:p>
                      <a:pPr marL="342900" lvl="0" indent="-342900" algn="just" latinLnBrk="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ko-KR" sz="1100" kern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  <a:t>최종 단계에서는 보스가 출현한다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  <a:t>.</a:t>
                      </a:r>
                      <a:endParaRPr lang="ko-KR" sz="1100" kern="100">
                        <a:latin typeface="HY궁서B" pitchFamily="18" charset="-127"/>
                        <a:ea typeface="HY궁서B" pitchFamily="18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489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 kern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  <a:t>중요도</a:t>
                      </a:r>
                      <a:endParaRPr lang="ko-KR" sz="1100" kern="100">
                        <a:latin typeface="HY궁서B" pitchFamily="18" charset="-127"/>
                        <a:ea typeface="HY궁서B" pitchFamily="18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100" kern="100" dirty="0" smtClean="0">
                          <a:latin typeface="HY궁서B" pitchFamily="18" charset="-127"/>
                          <a:ea typeface="HY궁서B" pitchFamily="18" charset="-127"/>
                        </a:rPr>
                        <a:t>         </a:t>
                      </a:r>
                      <a:r>
                        <a:rPr lang="ko-KR" altLang="en-US" sz="1100" kern="100" dirty="0" smtClean="0">
                          <a:latin typeface="HY궁서B" pitchFamily="18" charset="-127"/>
                          <a:ea typeface="HY궁서B" pitchFamily="18" charset="-127"/>
                        </a:rPr>
                        <a:t>상</a:t>
                      </a:r>
                      <a:endParaRPr lang="ko-KR" sz="1100" kern="100" dirty="0">
                        <a:latin typeface="HY궁서B" pitchFamily="18" charset="-127"/>
                        <a:ea typeface="HY궁서B" pitchFamily="18" charset="-127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200" kern="0" dirty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  <a:t>난이도</a:t>
                      </a:r>
                      <a:endParaRPr lang="ko-KR" sz="1200" kern="100" dirty="0">
                        <a:latin typeface="HY궁서B" pitchFamily="18" charset="-127"/>
                        <a:ea typeface="HY궁서B" pitchFamily="18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100" kern="100" dirty="0" smtClean="0">
                          <a:latin typeface="HY궁서B" pitchFamily="18" charset="-127"/>
                          <a:ea typeface="HY궁서B" pitchFamily="18" charset="-127"/>
                        </a:rPr>
                        <a:t>            </a:t>
                      </a:r>
                      <a:r>
                        <a:rPr lang="ko-KR" altLang="en-US" sz="1100" kern="100" dirty="0" smtClean="0">
                          <a:latin typeface="HY궁서B" pitchFamily="18" charset="-127"/>
                          <a:ea typeface="HY궁서B" pitchFamily="18" charset="-127"/>
                        </a:rPr>
                        <a:t>하</a:t>
                      </a:r>
                      <a:endParaRPr lang="ko-KR" sz="1100" kern="100" dirty="0">
                        <a:latin typeface="HY궁서B" pitchFamily="18" charset="-127"/>
                        <a:ea typeface="HY궁서B" pitchFamily="18" charset="-127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987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 kern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  <a:t>출처</a:t>
                      </a:r>
                      <a:endParaRPr lang="ko-KR" sz="1100" kern="100">
                        <a:latin typeface="HY궁서B" pitchFamily="18" charset="-127"/>
                        <a:ea typeface="HY궁서B" pitchFamily="18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 kern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  <a:t>　</a:t>
                      </a:r>
                      <a:endParaRPr lang="ko-KR" sz="1100" kern="100">
                        <a:latin typeface="HY궁서B" pitchFamily="18" charset="-127"/>
                        <a:ea typeface="HY궁서B" pitchFamily="18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200" kern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  <a:t>담당자명</a:t>
                      </a:r>
                      <a:endParaRPr lang="ko-KR" sz="1200" kern="100">
                        <a:latin typeface="HY궁서B" pitchFamily="18" charset="-127"/>
                        <a:ea typeface="HY궁서B" pitchFamily="18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 kern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  <a:t>이욱재</a:t>
                      </a:r>
                      <a:endParaRPr lang="ko-KR" sz="1100" kern="100">
                        <a:latin typeface="HY궁서B" pitchFamily="18" charset="-127"/>
                        <a:ea typeface="HY궁서B" pitchFamily="18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7" name="표 16"/>
          <p:cNvGraphicFramePr>
            <a:graphicFrameLocks noGrp="1"/>
          </p:cNvGraphicFramePr>
          <p:nvPr/>
        </p:nvGraphicFramePr>
        <p:xfrm>
          <a:off x="6179125" y="3871287"/>
          <a:ext cx="5840094" cy="2054433"/>
        </p:xfrm>
        <a:graphic>
          <a:graphicData uri="http://schemas.openxmlformats.org/drawingml/2006/table">
            <a:tbl>
              <a:tblPr/>
              <a:tblGrid>
                <a:gridCol w="564692"/>
                <a:gridCol w="1113575"/>
                <a:gridCol w="1113575"/>
                <a:gridCol w="1524126"/>
                <a:gridCol w="1524126"/>
              </a:tblGrid>
              <a:tr h="251160">
                <a:tc gridSpan="2"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200" kern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  <a:t>업무영역</a:t>
                      </a:r>
                      <a:endParaRPr lang="ko-KR" sz="1050" kern="100">
                        <a:latin typeface="HY궁서B" pitchFamily="18" charset="-127"/>
                        <a:ea typeface="HY궁서B" pitchFamily="18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 kern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  <a:t>신규기능추가</a:t>
                      </a:r>
                      <a:endParaRPr lang="ko-KR" sz="1000" kern="100">
                        <a:latin typeface="HY궁서B" pitchFamily="18" charset="-127"/>
                        <a:ea typeface="HY궁서B" pitchFamily="18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4762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28383">
                <a:tc gridSpan="2"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200" kern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  <a:t>요구사항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  <a:t> ID</a:t>
                      </a:r>
                      <a:endParaRPr lang="ko-KR" sz="1050" kern="100">
                        <a:latin typeface="HY궁서B" pitchFamily="18" charset="-127"/>
                        <a:ea typeface="HY궁서B" pitchFamily="18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 smtClean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  <a:t>R-0-011</a:t>
                      </a:r>
                      <a:endParaRPr lang="ko-KR" sz="1000" kern="100">
                        <a:latin typeface="HY궁서B" pitchFamily="18" charset="-127"/>
                        <a:ea typeface="HY궁서B" pitchFamily="18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200" kern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  <a:t>요구사항 명</a:t>
                      </a:r>
                      <a:endParaRPr lang="ko-KR" sz="1050" kern="100">
                        <a:latin typeface="HY궁서B" pitchFamily="18" charset="-127"/>
                        <a:ea typeface="HY궁서B" pitchFamily="18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 kern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  <a:t>캐릭터가 아이템을 사용하는 기능 구성</a:t>
                      </a:r>
                      <a:endParaRPr lang="ko-KR" sz="1000" kern="100">
                        <a:latin typeface="HY궁서B" pitchFamily="18" charset="-127"/>
                        <a:ea typeface="HY궁서B" pitchFamily="18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0578">
                <a:tc gridSpan="2"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200" kern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  <a:t>개요</a:t>
                      </a:r>
                      <a:endParaRPr lang="ko-KR" sz="1050" kern="100">
                        <a:latin typeface="HY궁서B" pitchFamily="18" charset="-127"/>
                        <a:ea typeface="HY궁서B" pitchFamily="18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 kern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  <a:t>캐릭터가 아이템을 사용</a:t>
                      </a:r>
                      <a:endParaRPr lang="ko-KR" sz="1000" kern="100">
                        <a:latin typeface="HY궁서B" pitchFamily="18" charset="-127"/>
                        <a:ea typeface="HY궁서B" pitchFamily="18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642574">
                <a:tc rowSpan="3"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200" kern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  <a:t>요구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  <a:t/>
                      </a:r>
                      <a:br>
                        <a:rPr lang="en-US" sz="1200" kern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</a:br>
                      <a:r>
                        <a:rPr lang="ko-KR" sz="1200" kern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  <a:t>사항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  <a:t/>
                      </a:r>
                      <a:br>
                        <a:rPr lang="en-US" sz="1200" kern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</a:br>
                      <a:r>
                        <a:rPr lang="ko-KR" sz="1200" kern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  <a:t>내역</a:t>
                      </a:r>
                      <a:endParaRPr lang="ko-KR" sz="1050" kern="100">
                        <a:latin typeface="HY궁서B" pitchFamily="18" charset="-127"/>
                        <a:ea typeface="HY궁서B" pitchFamily="18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 kern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  <a:t>상세설명</a:t>
                      </a:r>
                      <a:endParaRPr lang="ko-KR" sz="1000" kern="100">
                        <a:latin typeface="HY궁서B" pitchFamily="18" charset="-127"/>
                        <a:ea typeface="HY궁서B" pitchFamily="18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342900" lvl="0" indent="-342900" algn="just" latinLnBrk="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ko-KR" sz="1100" kern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  <a:t>캐릭터가 현재 보유한 아이템을 사용할 수 있는 기능 구현</a:t>
                      </a:r>
                      <a:endParaRPr lang="ko-KR" sz="1000" kern="100">
                        <a:latin typeface="HY궁서B" pitchFamily="18" charset="-127"/>
                        <a:ea typeface="HY궁서B" pitchFamily="18" charset="-127"/>
                        <a:cs typeface="Times New Roman"/>
                      </a:endParaRPr>
                    </a:p>
                    <a:p>
                      <a:pPr marL="342900" lvl="0" indent="-342900" algn="just" latinLnBrk="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ko-KR" sz="1100" kern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  <a:t>아이템에 맞는 수치가 상승된다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  <a:t>.</a:t>
                      </a:r>
                      <a:endParaRPr lang="ko-KR" sz="1000" kern="100">
                        <a:latin typeface="HY궁서B" pitchFamily="18" charset="-127"/>
                        <a:ea typeface="HY궁서B" pitchFamily="18" charset="-127"/>
                        <a:cs typeface="Times New Roman"/>
                      </a:endParaRPr>
                    </a:p>
                    <a:p>
                      <a:pPr marL="342900" lvl="0" indent="-342900" algn="just" latinLnBrk="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ko-KR" sz="1100" kern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  <a:t>소모품 외의 아이템은 다시 가방에 보관된다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  <a:t>.</a:t>
                      </a:r>
                      <a:endParaRPr lang="ko-KR" sz="1000" kern="100">
                        <a:latin typeface="HY궁서B" pitchFamily="18" charset="-127"/>
                        <a:ea typeface="HY궁서B" pitchFamily="18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4057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 kern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  <a:t>중요도</a:t>
                      </a:r>
                      <a:endParaRPr lang="ko-KR" sz="1000" kern="100">
                        <a:latin typeface="HY궁서B" pitchFamily="18" charset="-127"/>
                        <a:ea typeface="HY궁서B" pitchFamily="18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 kern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  <a:t>상</a:t>
                      </a:r>
                      <a:endParaRPr lang="ko-KR" sz="1000" kern="100">
                        <a:latin typeface="HY궁서B" pitchFamily="18" charset="-127"/>
                        <a:ea typeface="HY궁서B" pitchFamily="18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200" kern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  <a:t>난이도</a:t>
                      </a:r>
                      <a:endParaRPr lang="ko-KR" sz="1050" kern="100">
                        <a:latin typeface="HY궁서B" pitchFamily="18" charset="-127"/>
                        <a:ea typeface="HY궁서B" pitchFamily="18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 kern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  <a:t>중</a:t>
                      </a:r>
                      <a:endParaRPr lang="ko-KR" sz="1000" kern="100">
                        <a:latin typeface="HY궁서B" pitchFamily="18" charset="-127"/>
                        <a:ea typeface="HY궁서B" pitchFamily="18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116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 kern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  <a:t>출처</a:t>
                      </a:r>
                      <a:endParaRPr lang="ko-KR" sz="1000" kern="100">
                        <a:latin typeface="HY궁서B" pitchFamily="18" charset="-127"/>
                        <a:ea typeface="HY궁서B" pitchFamily="18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 kern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  <a:t>　</a:t>
                      </a:r>
                      <a:endParaRPr lang="ko-KR" sz="1000" kern="100">
                        <a:latin typeface="HY궁서B" pitchFamily="18" charset="-127"/>
                        <a:ea typeface="HY궁서B" pitchFamily="18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200" kern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  <a:t>담당자명</a:t>
                      </a:r>
                      <a:endParaRPr lang="ko-KR" sz="1050" kern="100">
                        <a:latin typeface="HY궁서B" pitchFamily="18" charset="-127"/>
                        <a:ea typeface="HY궁서B" pitchFamily="18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 kern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  <a:t>김정하</a:t>
                      </a:r>
                      <a:endParaRPr lang="ko-KR" sz="1000" kern="100">
                        <a:latin typeface="HY궁서B" pitchFamily="18" charset="-127"/>
                        <a:ea typeface="HY궁서B" pitchFamily="18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6124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D3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8C6520BB-C54F-E943-B6E6-3E0D5F09F413}"/>
              </a:ext>
            </a:extLst>
          </p:cNvPr>
          <p:cNvSpPr/>
          <p:nvPr/>
        </p:nvSpPr>
        <p:spPr>
          <a:xfrm>
            <a:off x="0" y="0"/>
            <a:ext cx="12192000" cy="63949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016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xmlns="" id="{96F6CAA0-1DC9-604D-9835-FAA61D4CC724}"/>
              </a:ext>
            </a:extLst>
          </p:cNvPr>
          <p:cNvSpPr txBox="1"/>
          <p:nvPr/>
        </p:nvSpPr>
        <p:spPr>
          <a:xfrm>
            <a:off x="38157" y="739264"/>
            <a:ext cx="2967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요구사항 명세서</a:t>
            </a:r>
            <a:endParaRPr kumimoji="1" lang="ko-KR" altLang="en-US" sz="1200" dirty="0">
              <a:solidFill>
                <a:srgbClr val="EBC4C3"/>
              </a:solidFill>
              <a:latin typeface="HY궁서B" pitchFamily="18" charset="-127"/>
              <a:ea typeface="HY궁서B" pitchFamily="18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AEA268C4-984C-8B4C-93E0-B785F7E7A0AD}"/>
              </a:ext>
            </a:extLst>
          </p:cNvPr>
          <p:cNvSpPr txBox="1"/>
          <p:nvPr/>
        </p:nvSpPr>
        <p:spPr>
          <a:xfrm>
            <a:off x="664032" y="284724"/>
            <a:ext cx="19485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요구사항 분석</a:t>
            </a:r>
            <a:endParaRPr kumimoji="1" lang="ko-KR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2" name="오각형 41"/>
          <p:cNvSpPr/>
          <p:nvPr/>
        </p:nvSpPr>
        <p:spPr>
          <a:xfrm>
            <a:off x="1" y="349189"/>
            <a:ext cx="620486" cy="237791"/>
          </a:xfrm>
          <a:prstGeom prst="homePlate">
            <a:avLst/>
          </a:prstGeom>
          <a:solidFill>
            <a:srgbClr val="B69D81"/>
          </a:solidFill>
          <a:ln>
            <a:solidFill>
              <a:srgbClr val="B69D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6609787"/>
              </p:ext>
            </p:extLst>
          </p:nvPr>
        </p:nvGraphicFramePr>
        <p:xfrm>
          <a:off x="179312" y="3811976"/>
          <a:ext cx="5840094" cy="2125680"/>
        </p:xfrm>
        <a:graphic>
          <a:graphicData uri="http://schemas.openxmlformats.org/drawingml/2006/table">
            <a:tbl>
              <a:tblPr/>
              <a:tblGrid>
                <a:gridCol w="564692"/>
                <a:gridCol w="1113575"/>
                <a:gridCol w="1113575"/>
                <a:gridCol w="1524126"/>
                <a:gridCol w="1524126"/>
              </a:tblGrid>
              <a:tr h="259870">
                <a:tc gridSpan="2"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200" kern="0" dirty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  <a:t>업무영역</a:t>
                      </a:r>
                      <a:endParaRPr lang="ko-KR" sz="1200" kern="100" dirty="0">
                        <a:latin typeface="HY궁서B" pitchFamily="18" charset="-127"/>
                        <a:ea typeface="HY궁서B" pitchFamily="18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 kern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  <a:t>신규기능추가</a:t>
                      </a:r>
                      <a:endParaRPr lang="ko-KR" sz="1100" kern="100">
                        <a:latin typeface="HY궁서B" pitchFamily="18" charset="-127"/>
                        <a:ea typeface="HY궁서B" pitchFamily="18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4762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43239">
                <a:tc gridSpan="2"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200" kern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  <a:t>요구사항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  <a:t> ID</a:t>
                      </a:r>
                      <a:endParaRPr lang="ko-KR" sz="1200" kern="100">
                        <a:latin typeface="HY궁서B" pitchFamily="18" charset="-127"/>
                        <a:ea typeface="HY궁서B" pitchFamily="18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 smtClean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  <a:t>R-0-013</a:t>
                      </a:r>
                      <a:endParaRPr lang="ko-KR" sz="1100" kern="100">
                        <a:latin typeface="HY궁서B" pitchFamily="18" charset="-127"/>
                        <a:ea typeface="HY궁서B" pitchFamily="18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200" kern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  <a:t>요구사항 명</a:t>
                      </a:r>
                      <a:endParaRPr lang="ko-KR" sz="1200" kern="100">
                        <a:latin typeface="HY궁서B" pitchFamily="18" charset="-127"/>
                        <a:ea typeface="HY궁서B" pitchFamily="18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 kern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  <a:t>캐릭터가 몬스터를 공격하는 기능 구성</a:t>
                      </a:r>
                      <a:endParaRPr lang="ko-KR" sz="1100" kern="100">
                        <a:latin typeface="HY궁서B" pitchFamily="18" charset="-127"/>
                        <a:ea typeface="HY궁서B" pitchFamily="18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8921">
                <a:tc gridSpan="2"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200" kern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  <a:t>개요</a:t>
                      </a:r>
                      <a:endParaRPr lang="ko-KR" sz="1200" kern="100">
                        <a:latin typeface="HY궁서B" pitchFamily="18" charset="-127"/>
                        <a:ea typeface="HY궁서B" pitchFamily="18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 kern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  <a:t>캐릭터가 몬스터를 공격</a:t>
                      </a:r>
                      <a:endParaRPr lang="ko-KR" sz="1100" kern="100">
                        <a:latin typeface="HY궁서B" pitchFamily="18" charset="-127"/>
                        <a:ea typeface="HY궁서B" pitchFamily="18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664859">
                <a:tc rowSpan="3"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200" kern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  <a:t>요구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  <a:t/>
                      </a:r>
                      <a:br>
                        <a:rPr lang="en-US" sz="1200" kern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</a:br>
                      <a:r>
                        <a:rPr lang="ko-KR" sz="1200" kern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  <a:t>사항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  <a:t/>
                      </a:r>
                      <a:br>
                        <a:rPr lang="en-US" sz="1200" kern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</a:br>
                      <a:r>
                        <a:rPr lang="ko-KR" sz="1200" kern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  <a:t>내역</a:t>
                      </a:r>
                      <a:endParaRPr lang="ko-KR" sz="1200" kern="100">
                        <a:latin typeface="HY궁서B" pitchFamily="18" charset="-127"/>
                        <a:ea typeface="HY궁서B" pitchFamily="18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 kern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  <a:t>상세설명</a:t>
                      </a:r>
                      <a:endParaRPr lang="ko-KR" sz="1100" kern="100">
                        <a:latin typeface="HY궁서B" pitchFamily="18" charset="-127"/>
                        <a:ea typeface="HY궁서B" pitchFamily="18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228600" lvl="0" indent="-228600" latinLnBrk="0">
                        <a:buFont typeface="+mj-lt"/>
                        <a:buAutoNum type="arabicPeriod"/>
                      </a:pP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HY궁서B" pitchFamily="18" charset="-127"/>
                          <a:ea typeface="HY궁서B" pitchFamily="18" charset="-127"/>
                          <a:cs typeface="+mn-cs"/>
                        </a:rPr>
                        <a:t>캐릭터가 이동 시 </a:t>
                      </a:r>
                      <a:r>
                        <a:rPr lang="ko-KR" altLang="ko-KR" sz="1100" kern="1200" dirty="0" err="1" smtClean="0">
                          <a:solidFill>
                            <a:schemeClr val="tx1"/>
                          </a:solidFill>
                          <a:latin typeface="HY궁서B" pitchFamily="18" charset="-127"/>
                          <a:ea typeface="HY궁서B" pitchFamily="18" charset="-127"/>
                          <a:cs typeface="+mn-cs"/>
                        </a:rPr>
                        <a:t>몬스터가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HY궁서B" pitchFamily="18" charset="-127"/>
                          <a:ea typeface="HY궁서B" pitchFamily="18" charset="-127"/>
                          <a:cs typeface="+mn-cs"/>
                        </a:rPr>
                        <a:t> 나타나면 공격할 수 있는 기능</a:t>
                      </a:r>
                      <a:endParaRPr lang="en-US" altLang="ko-KR" sz="1100" kern="1200" dirty="0" smtClean="0">
                        <a:solidFill>
                          <a:schemeClr val="tx1"/>
                        </a:solidFill>
                        <a:latin typeface="HY궁서B" pitchFamily="18" charset="-127"/>
                        <a:ea typeface="HY궁서B" pitchFamily="18" charset="-127"/>
                        <a:cs typeface="+mn-cs"/>
                      </a:endParaRPr>
                    </a:p>
                    <a:p>
                      <a:pPr marL="228600" lvl="0" indent="-228600" latinLnBrk="0">
                        <a:buFont typeface="+mj-lt"/>
                        <a:buAutoNum type="arabicPeriod"/>
                      </a:pP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HY궁서B" pitchFamily="18" charset="-127"/>
                          <a:ea typeface="HY궁서B" pitchFamily="18" charset="-127"/>
                          <a:cs typeface="+mn-cs"/>
                        </a:rPr>
                        <a:t>캐릭터가 아이템과 스킬 중에서 공격 도구를 선택</a:t>
                      </a:r>
                      <a:endParaRPr lang="en-US" altLang="ko-KR" sz="1100" kern="1200" dirty="0" smtClean="0">
                        <a:solidFill>
                          <a:schemeClr val="tx1"/>
                        </a:solidFill>
                        <a:latin typeface="HY궁서B" pitchFamily="18" charset="-127"/>
                        <a:ea typeface="HY궁서B" pitchFamily="18" charset="-127"/>
                        <a:cs typeface="+mn-cs"/>
                      </a:endParaRPr>
                    </a:p>
                    <a:p>
                      <a:pPr marL="228600" lvl="0" indent="-228600" latinLnBrk="0">
                        <a:buFont typeface="+mj-lt"/>
                        <a:buAutoNum type="arabicPeriod"/>
                      </a:pP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HY궁서B" pitchFamily="18" charset="-127"/>
                          <a:ea typeface="HY궁서B" pitchFamily="18" charset="-127"/>
                          <a:cs typeface="+mn-cs"/>
                        </a:rPr>
                        <a:t>사칙연산 문제의 정답을 맞추면 공격에 성공</a:t>
                      </a:r>
                      <a:endParaRPr lang="ko-KR" sz="1100" kern="100" dirty="0">
                        <a:latin typeface="HY궁서B" pitchFamily="18" charset="-127"/>
                        <a:ea typeface="HY궁서B" pitchFamily="18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489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 kern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  <a:t>중요도</a:t>
                      </a:r>
                      <a:endParaRPr lang="ko-KR" sz="1100" kern="100">
                        <a:latin typeface="HY궁서B" pitchFamily="18" charset="-127"/>
                        <a:ea typeface="HY궁서B" pitchFamily="18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 kern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  <a:t>상</a:t>
                      </a:r>
                      <a:endParaRPr lang="ko-KR" sz="1100" kern="100">
                        <a:latin typeface="HY궁서B" pitchFamily="18" charset="-127"/>
                        <a:ea typeface="HY궁서B" pitchFamily="18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200" kern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  <a:t>난이도</a:t>
                      </a:r>
                      <a:endParaRPr lang="ko-KR" sz="1200" kern="100">
                        <a:latin typeface="HY궁서B" pitchFamily="18" charset="-127"/>
                        <a:ea typeface="HY궁서B" pitchFamily="18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 kern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  <a:t>상</a:t>
                      </a:r>
                      <a:endParaRPr lang="ko-KR" sz="1100" kern="100">
                        <a:latin typeface="HY궁서B" pitchFamily="18" charset="-127"/>
                        <a:ea typeface="HY궁서B" pitchFamily="18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987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 kern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  <a:t>출처</a:t>
                      </a:r>
                      <a:endParaRPr lang="ko-KR" sz="1100" kern="100">
                        <a:latin typeface="HY궁서B" pitchFamily="18" charset="-127"/>
                        <a:ea typeface="HY궁서B" pitchFamily="18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 kern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  <a:t>　</a:t>
                      </a:r>
                      <a:endParaRPr lang="ko-KR" sz="1100" kern="100">
                        <a:latin typeface="HY궁서B" pitchFamily="18" charset="-127"/>
                        <a:ea typeface="HY궁서B" pitchFamily="18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200" kern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  <a:t>담당자명</a:t>
                      </a:r>
                      <a:endParaRPr lang="ko-KR" sz="1200" kern="100">
                        <a:latin typeface="HY궁서B" pitchFamily="18" charset="-127"/>
                        <a:ea typeface="HY궁서B" pitchFamily="18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 kern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  <a:t>이욱재</a:t>
                      </a:r>
                      <a:endParaRPr lang="ko-KR" sz="1100" kern="100">
                        <a:latin typeface="HY궁서B" pitchFamily="18" charset="-127"/>
                        <a:ea typeface="HY궁서B" pitchFamily="18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1731879"/>
              </p:ext>
            </p:extLst>
          </p:nvPr>
        </p:nvGraphicFramePr>
        <p:xfrm>
          <a:off x="179312" y="1254608"/>
          <a:ext cx="5840094" cy="2046734"/>
        </p:xfrm>
        <a:graphic>
          <a:graphicData uri="http://schemas.openxmlformats.org/drawingml/2006/table">
            <a:tbl>
              <a:tblPr/>
              <a:tblGrid>
                <a:gridCol w="564692"/>
                <a:gridCol w="1113575"/>
                <a:gridCol w="1113575"/>
                <a:gridCol w="1524126"/>
                <a:gridCol w="1524126"/>
              </a:tblGrid>
              <a:tr h="275394">
                <a:tc gridSpan="2"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200" b="0" kern="0" dirty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  <a:t>업무영역</a:t>
                      </a:r>
                      <a:endParaRPr lang="ko-KR" sz="1200" b="0" kern="100" dirty="0">
                        <a:latin typeface="HY궁서B" pitchFamily="18" charset="-127"/>
                        <a:ea typeface="HY궁서B" pitchFamily="18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 b="0" kern="0" dirty="0">
                          <a:solidFill>
                            <a:schemeClr val="tx1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  <a:t>신규기능추가</a:t>
                      </a:r>
                      <a:endParaRPr lang="ko-KR" sz="1100" b="0" kern="100" dirty="0">
                        <a:solidFill>
                          <a:schemeClr val="tx1"/>
                        </a:solidFill>
                        <a:latin typeface="HY궁서B" pitchFamily="18" charset="-127"/>
                        <a:ea typeface="HY궁서B" pitchFamily="18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4762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704576">
                <a:tc gridSpan="2"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200" b="0" kern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  <a:t>요구사항</a:t>
                      </a:r>
                      <a:r>
                        <a:rPr lang="en-US" sz="1200" b="0" kern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  <a:t> ID</a:t>
                      </a:r>
                      <a:endParaRPr lang="ko-KR" sz="1200" b="0" kern="100">
                        <a:latin typeface="HY궁서B" pitchFamily="18" charset="-127"/>
                        <a:ea typeface="HY궁서B" pitchFamily="18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0" kern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  <a:t>R-0-012</a:t>
                      </a:r>
                      <a:endParaRPr lang="ko-KR" sz="1100" b="0" kern="100">
                        <a:latin typeface="HY궁서B" pitchFamily="18" charset="-127"/>
                        <a:ea typeface="HY궁서B" pitchFamily="18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200" b="0" kern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  <a:t>요구사항 명</a:t>
                      </a:r>
                      <a:endParaRPr lang="ko-KR" sz="1200" b="0" kern="100">
                        <a:latin typeface="HY궁서B" pitchFamily="18" charset="-127"/>
                        <a:ea typeface="HY궁서B" pitchFamily="18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 b="0" kern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  <a:t>캐릭터가 사용 중인 아이템을 인벤토리에 넣는 기능 구성</a:t>
                      </a:r>
                      <a:endParaRPr lang="ko-KR" sz="1100" b="0" kern="100">
                        <a:latin typeface="HY궁서B" pitchFamily="18" charset="-127"/>
                        <a:ea typeface="HY궁서B" pitchFamily="18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3790">
                <a:tc gridSpan="2"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200" b="0" kern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  <a:t>개요</a:t>
                      </a:r>
                      <a:endParaRPr lang="ko-KR" sz="1200" b="0" kern="100">
                        <a:latin typeface="HY궁서B" pitchFamily="18" charset="-127"/>
                        <a:ea typeface="HY궁서B" pitchFamily="18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b="0" kern="100" dirty="0" smtClean="0">
                          <a:latin typeface="HY궁서B" pitchFamily="18" charset="-127"/>
                          <a:ea typeface="HY궁서B" pitchFamily="18" charset="-127"/>
                          <a:cs typeface="Times New Roman"/>
                        </a:rPr>
                        <a:t>아이템 </a:t>
                      </a:r>
                      <a:r>
                        <a:rPr lang="ko-KR" altLang="en-US" sz="1100" b="0" kern="100" dirty="0" err="1" smtClean="0">
                          <a:latin typeface="HY궁서B" pitchFamily="18" charset="-127"/>
                          <a:ea typeface="HY궁서B" pitchFamily="18" charset="-127"/>
                          <a:cs typeface="Times New Roman"/>
                        </a:rPr>
                        <a:t>교체시</a:t>
                      </a:r>
                      <a:r>
                        <a:rPr lang="ko-KR" altLang="en-US" sz="1100" b="0" kern="100" dirty="0" smtClean="0">
                          <a:latin typeface="HY궁서B" pitchFamily="18" charset="-127"/>
                          <a:ea typeface="HY궁서B" pitchFamily="18" charset="-127"/>
                          <a:cs typeface="Times New Roman"/>
                        </a:rPr>
                        <a:t> 장착하고 있는 아이템을 </a:t>
                      </a:r>
                      <a:r>
                        <a:rPr lang="ko-KR" altLang="en-US" sz="1100" b="0" kern="100" dirty="0" err="1" smtClean="0">
                          <a:latin typeface="HY궁서B" pitchFamily="18" charset="-127"/>
                          <a:ea typeface="HY궁서B" pitchFamily="18" charset="-127"/>
                          <a:cs typeface="Times New Roman"/>
                        </a:rPr>
                        <a:t>인벤토리에</a:t>
                      </a:r>
                      <a:r>
                        <a:rPr lang="ko-KR" altLang="en-US" sz="1100" b="0" kern="100" dirty="0" smtClean="0">
                          <a:latin typeface="HY궁서B" pitchFamily="18" charset="-127"/>
                          <a:ea typeface="HY궁서B" pitchFamily="18" charset="-127"/>
                          <a:cs typeface="Times New Roman"/>
                        </a:rPr>
                        <a:t> 넣기</a:t>
                      </a:r>
                      <a:endParaRPr lang="ko-KR" sz="1100" b="0" kern="100" dirty="0">
                        <a:latin typeface="HY궁서B" pitchFamily="18" charset="-127"/>
                        <a:ea typeface="HY궁서B" pitchFamily="18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63790">
                <a:tc rowSpan="3"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200" b="0" kern="0" dirty="0" smtClean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  <a:t>요구</a:t>
                      </a:r>
                      <a:r>
                        <a:rPr lang="en-US" sz="1200" b="0" kern="0" dirty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  <a:t/>
                      </a:r>
                      <a:br>
                        <a:rPr lang="en-US" sz="1200" b="0" kern="0" dirty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</a:br>
                      <a:r>
                        <a:rPr lang="ko-KR" sz="1200" b="0" kern="0" dirty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  <a:t>사항</a:t>
                      </a:r>
                      <a:r>
                        <a:rPr lang="en-US" sz="1200" b="0" kern="0" dirty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  <a:t/>
                      </a:r>
                      <a:br>
                        <a:rPr lang="en-US" sz="1200" b="0" kern="0" dirty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</a:br>
                      <a:r>
                        <a:rPr lang="ko-KR" sz="1200" b="0" kern="0" dirty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  <a:t>내역</a:t>
                      </a:r>
                      <a:endParaRPr lang="ko-KR" sz="1200" b="0" kern="100" dirty="0">
                        <a:latin typeface="HY궁서B" pitchFamily="18" charset="-127"/>
                        <a:ea typeface="HY궁서B" pitchFamily="18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 b="0" kern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  <a:t>상세설명</a:t>
                      </a:r>
                      <a:endParaRPr lang="ko-KR" sz="1100" b="0" kern="100">
                        <a:latin typeface="HY궁서B" pitchFamily="18" charset="-127"/>
                        <a:ea typeface="HY궁서B" pitchFamily="18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342900" lvl="0" indent="-342900" algn="just" latinLnBrk="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ko-KR" altLang="en-US" sz="1100" b="0" kern="100" dirty="0" err="1" smtClean="0">
                          <a:latin typeface="HY궁서B" pitchFamily="18" charset="-127"/>
                          <a:ea typeface="HY궁서B" pitchFamily="18" charset="-127"/>
                          <a:cs typeface="Times New Roman"/>
                        </a:rPr>
                        <a:t>사용중</a:t>
                      </a:r>
                      <a:r>
                        <a:rPr lang="ko-KR" altLang="en-US" sz="1100" b="0" kern="100" dirty="0" smtClean="0">
                          <a:latin typeface="HY궁서B" pitchFamily="18" charset="-127"/>
                          <a:ea typeface="HY궁서B" pitchFamily="18" charset="-127"/>
                          <a:cs typeface="Times New Roman"/>
                        </a:rPr>
                        <a:t> 아이템을 해제하고 </a:t>
                      </a:r>
                      <a:r>
                        <a:rPr lang="ko-KR" altLang="en-US" sz="1100" b="0" kern="100" dirty="0" err="1" smtClean="0">
                          <a:latin typeface="HY궁서B" pitchFamily="18" charset="-127"/>
                          <a:ea typeface="HY궁서B" pitchFamily="18" charset="-127"/>
                          <a:cs typeface="Times New Roman"/>
                        </a:rPr>
                        <a:t>인벤토리에</a:t>
                      </a:r>
                      <a:r>
                        <a:rPr lang="ko-KR" altLang="en-US" sz="1100" b="0" kern="100" dirty="0" smtClean="0">
                          <a:latin typeface="HY궁서B" pitchFamily="18" charset="-127"/>
                          <a:ea typeface="HY궁서B" pitchFamily="18" charset="-127"/>
                          <a:cs typeface="Times New Roman"/>
                        </a:rPr>
                        <a:t> 넣을 수 있다</a:t>
                      </a:r>
                      <a:r>
                        <a:rPr lang="en-US" altLang="ko-KR" sz="1100" b="0" kern="100" dirty="0" smtClean="0">
                          <a:latin typeface="HY궁서B" pitchFamily="18" charset="-127"/>
                          <a:ea typeface="HY궁서B" pitchFamily="18" charset="-127"/>
                          <a:cs typeface="Times New Roman"/>
                        </a:rPr>
                        <a:t>.</a:t>
                      </a:r>
                      <a:endParaRPr lang="ko-KR" sz="1100" b="0" kern="100" dirty="0">
                        <a:latin typeface="HY궁서B" pitchFamily="18" charset="-127"/>
                        <a:ea typeface="HY궁서B" pitchFamily="18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6379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 b="0" kern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  <a:t>중요도</a:t>
                      </a:r>
                      <a:endParaRPr lang="ko-KR" sz="1100" b="0" kern="100">
                        <a:latin typeface="HY궁서B" pitchFamily="18" charset="-127"/>
                        <a:ea typeface="HY궁서B" pitchFamily="18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100" b="0" kern="100" dirty="0" smtClean="0">
                          <a:latin typeface="HY궁서B" pitchFamily="18" charset="-127"/>
                          <a:ea typeface="HY궁서B" pitchFamily="18" charset="-127"/>
                        </a:rPr>
                        <a:t>         </a:t>
                      </a:r>
                      <a:r>
                        <a:rPr lang="ko-KR" altLang="en-US" sz="1100" b="0" kern="100" dirty="0" smtClean="0">
                          <a:latin typeface="HY궁서B" pitchFamily="18" charset="-127"/>
                          <a:ea typeface="HY궁서B" pitchFamily="18" charset="-127"/>
                        </a:rPr>
                        <a:t>중</a:t>
                      </a:r>
                      <a:endParaRPr lang="ko-KR" sz="1100" b="0" kern="100" dirty="0">
                        <a:latin typeface="HY궁서B" pitchFamily="18" charset="-127"/>
                        <a:ea typeface="HY궁서B" pitchFamily="18" charset="-127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200" b="0" kern="0" dirty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  <a:t>난이도</a:t>
                      </a:r>
                      <a:endParaRPr lang="ko-KR" sz="1200" b="0" kern="100" dirty="0">
                        <a:latin typeface="HY궁서B" pitchFamily="18" charset="-127"/>
                        <a:ea typeface="HY궁서B" pitchFamily="18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100" b="0" kern="100" dirty="0" smtClean="0">
                          <a:latin typeface="HY궁서B" pitchFamily="18" charset="-127"/>
                          <a:ea typeface="HY궁서B" pitchFamily="18" charset="-127"/>
                        </a:rPr>
                        <a:t>             </a:t>
                      </a:r>
                      <a:r>
                        <a:rPr lang="ko-KR" altLang="en-US" sz="1100" b="0" kern="100" dirty="0" smtClean="0">
                          <a:latin typeface="HY궁서B" pitchFamily="18" charset="-127"/>
                          <a:ea typeface="HY궁서B" pitchFamily="18" charset="-127"/>
                        </a:rPr>
                        <a:t>하</a:t>
                      </a:r>
                      <a:endParaRPr lang="ko-KR" sz="1100" b="0" kern="100" dirty="0">
                        <a:latin typeface="HY궁서B" pitchFamily="18" charset="-127"/>
                        <a:ea typeface="HY궁서B" pitchFamily="18" charset="-127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539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 b="0" kern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  <a:t>출처</a:t>
                      </a:r>
                      <a:endParaRPr lang="ko-KR" sz="1100" b="0" kern="100">
                        <a:latin typeface="HY궁서B" pitchFamily="18" charset="-127"/>
                        <a:ea typeface="HY궁서B" pitchFamily="18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 b="0" kern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  <a:t>　</a:t>
                      </a:r>
                      <a:endParaRPr lang="ko-KR" sz="1100" b="0" kern="100">
                        <a:latin typeface="HY궁서B" pitchFamily="18" charset="-127"/>
                        <a:ea typeface="HY궁서B" pitchFamily="18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200" b="0" kern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  <a:t>담당자명</a:t>
                      </a:r>
                      <a:endParaRPr lang="ko-KR" sz="1200" b="0" kern="100">
                        <a:latin typeface="HY궁서B" pitchFamily="18" charset="-127"/>
                        <a:ea typeface="HY궁서B" pitchFamily="18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 b="0" kern="0" dirty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  <a:t>김정하</a:t>
                      </a:r>
                      <a:endParaRPr lang="ko-KR" sz="1100" b="0" kern="100" dirty="0">
                        <a:latin typeface="HY궁서B" pitchFamily="18" charset="-127"/>
                        <a:ea typeface="HY궁서B" pitchFamily="18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0" name="표 19"/>
          <p:cNvGraphicFramePr>
            <a:graphicFrameLocks noGrp="1"/>
          </p:cNvGraphicFramePr>
          <p:nvPr/>
        </p:nvGraphicFramePr>
        <p:xfrm>
          <a:off x="6191000" y="1258787"/>
          <a:ext cx="5840094" cy="2042556"/>
        </p:xfrm>
        <a:graphic>
          <a:graphicData uri="http://schemas.openxmlformats.org/drawingml/2006/table">
            <a:tbl>
              <a:tblPr/>
              <a:tblGrid>
                <a:gridCol w="564692"/>
                <a:gridCol w="1113575"/>
                <a:gridCol w="1113575"/>
                <a:gridCol w="1524126"/>
                <a:gridCol w="1524126"/>
              </a:tblGrid>
              <a:tr h="310456">
                <a:tc gridSpan="2"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200" kern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  <a:t>업무영역</a:t>
                      </a:r>
                      <a:endParaRPr lang="ko-KR" sz="1050" kern="100">
                        <a:latin typeface="HY궁서B" pitchFamily="18" charset="-127"/>
                        <a:ea typeface="HY궁서B" pitchFamily="18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 kern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  <a:t>신규기능추가</a:t>
                      </a:r>
                      <a:endParaRPr lang="ko-KR" sz="1000" kern="100">
                        <a:latin typeface="HY궁서B" pitchFamily="18" charset="-127"/>
                        <a:ea typeface="HY궁서B" pitchFamily="18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4762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29519">
                <a:tc gridSpan="2"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200" kern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  <a:t>요구사항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  <a:t> ID</a:t>
                      </a:r>
                      <a:endParaRPr lang="ko-KR" sz="1050" kern="100">
                        <a:latin typeface="HY궁서B" pitchFamily="18" charset="-127"/>
                        <a:ea typeface="HY궁서B" pitchFamily="18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 smtClean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  <a:t>R-0-014</a:t>
                      </a:r>
                      <a:endParaRPr lang="ko-KR" sz="1000" kern="100">
                        <a:latin typeface="HY궁서B" pitchFamily="18" charset="-127"/>
                        <a:ea typeface="HY궁서B" pitchFamily="18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200" kern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  <a:t>요구사항 명</a:t>
                      </a:r>
                      <a:endParaRPr lang="ko-KR" sz="1050" kern="100">
                        <a:latin typeface="HY궁서B" pitchFamily="18" charset="-127"/>
                        <a:ea typeface="HY궁서B" pitchFamily="18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 kern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  <a:t>캐릭터가 아이템을 획득하는 기능 구성</a:t>
                      </a:r>
                      <a:endParaRPr lang="ko-KR" sz="1000" kern="100">
                        <a:latin typeface="HY궁서B" pitchFamily="18" charset="-127"/>
                        <a:ea typeface="HY궁서B" pitchFamily="18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7375">
                <a:tc gridSpan="2"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200" kern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  <a:t>개요</a:t>
                      </a:r>
                      <a:endParaRPr lang="ko-KR" sz="1050" kern="100">
                        <a:latin typeface="HY궁서B" pitchFamily="18" charset="-127"/>
                        <a:ea typeface="HY궁서B" pitchFamily="18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 kern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  <a:t>캐릭터가 아이템을 획득</a:t>
                      </a:r>
                      <a:endParaRPr lang="ko-KR" sz="1000" kern="100">
                        <a:latin typeface="HY궁서B" pitchFamily="18" charset="-127"/>
                        <a:ea typeface="HY궁서B" pitchFamily="18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97375">
                <a:tc rowSpan="3"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200" kern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  <a:t>요구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  <a:t/>
                      </a:r>
                      <a:br>
                        <a:rPr lang="en-US" sz="1200" kern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</a:br>
                      <a:r>
                        <a:rPr lang="ko-KR" sz="1200" kern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  <a:t>사항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  <a:t/>
                      </a:r>
                      <a:br>
                        <a:rPr lang="en-US" sz="1200" kern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</a:br>
                      <a:r>
                        <a:rPr lang="ko-KR" sz="1200" kern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  <a:t>내역</a:t>
                      </a:r>
                      <a:endParaRPr lang="ko-KR" sz="1050" kern="100">
                        <a:latin typeface="HY궁서B" pitchFamily="18" charset="-127"/>
                        <a:ea typeface="HY궁서B" pitchFamily="18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200" kern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  <a:t>상세설명</a:t>
                      </a:r>
                      <a:endParaRPr lang="ko-KR" sz="1050" kern="100">
                        <a:latin typeface="HY궁서B" pitchFamily="18" charset="-127"/>
                        <a:ea typeface="HY궁서B" pitchFamily="18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342900" lvl="0" indent="-342900" algn="just" latinLnBrk="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ko-KR" sz="1100" kern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  <a:t>캐릭터가 아이템을 본인의 가방에 담을 수 있는 기능 구현</a:t>
                      </a:r>
                      <a:endParaRPr lang="ko-KR" sz="1000" kern="100">
                        <a:latin typeface="HY궁서B" pitchFamily="18" charset="-127"/>
                        <a:ea typeface="HY궁서B" pitchFamily="18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973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 kern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  <a:t>중요도</a:t>
                      </a:r>
                      <a:endParaRPr lang="ko-KR" sz="1000" kern="100">
                        <a:latin typeface="HY궁서B" pitchFamily="18" charset="-127"/>
                        <a:ea typeface="HY궁서B" pitchFamily="18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 kern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  <a:t>하</a:t>
                      </a:r>
                      <a:endParaRPr lang="ko-KR" sz="1000" kern="100">
                        <a:latin typeface="HY궁서B" pitchFamily="18" charset="-127"/>
                        <a:ea typeface="HY궁서B" pitchFamily="18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200" kern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  <a:t>난이도</a:t>
                      </a:r>
                      <a:endParaRPr lang="ko-KR" sz="1050" kern="100">
                        <a:latin typeface="HY궁서B" pitchFamily="18" charset="-127"/>
                        <a:ea typeface="HY궁서B" pitchFamily="18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 kern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  <a:t>하</a:t>
                      </a:r>
                      <a:endParaRPr lang="ko-KR" sz="1000" kern="100">
                        <a:latin typeface="HY궁서B" pitchFamily="18" charset="-127"/>
                        <a:ea typeface="HY궁서B" pitchFamily="18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04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 kern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  <a:t>출처</a:t>
                      </a:r>
                      <a:endParaRPr lang="ko-KR" sz="1000" kern="100">
                        <a:latin typeface="HY궁서B" pitchFamily="18" charset="-127"/>
                        <a:ea typeface="HY궁서B" pitchFamily="18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 kern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  <a:t>　</a:t>
                      </a:r>
                      <a:endParaRPr lang="ko-KR" sz="1000" kern="100">
                        <a:latin typeface="HY궁서B" pitchFamily="18" charset="-127"/>
                        <a:ea typeface="HY궁서B" pitchFamily="18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200" kern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  <a:t>담당자명</a:t>
                      </a:r>
                      <a:endParaRPr lang="ko-KR" sz="1050" kern="100">
                        <a:latin typeface="HY궁서B" pitchFamily="18" charset="-127"/>
                        <a:ea typeface="HY궁서B" pitchFamily="18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 kern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  <a:t>이정은</a:t>
                      </a:r>
                      <a:endParaRPr lang="ko-KR" sz="1000" kern="100">
                        <a:latin typeface="HY궁서B" pitchFamily="18" charset="-127"/>
                        <a:ea typeface="HY궁서B" pitchFamily="18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2" name="그림 21" descr="피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1223" y="3669475"/>
            <a:ext cx="2905496" cy="2725518"/>
          </a:xfrm>
          <a:prstGeom prst="rect">
            <a:avLst/>
          </a:prstGeom>
        </p:spPr>
      </p:pic>
      <p:pic>
        <p:nvPicPr>
          <p:cNvPr id="23" name="그림 22" descr="화살촉-removebg-preview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5189">
            <a:off x="9336785" y="3770935"/>
            <a:ext cx="2752381" cy="27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124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9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107 -0.22132 L 2.92111E-6 -4.93062E-6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100" y="11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CEB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8C6520BB-C54F-E943-B6E6-3E0D5F09F413}"/>
              </a:ext>
            </a:extLst>
          </p:cNvPr>
          <p:cNvSpPr/>
          <p:nvPr/>
        </p:nvSpPr>
        <p:spPr>
          <a:xfrm>
            <a:off x="0" y="0"/>
            <a:ext cx="12192000" cy="63949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016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xmlns="" id="{96F6CAA0-1DC9-604D-9835-FAA61D4CC724}"/>
              </a:ext>
            </a:extLst>
          </p:cNvPr>
          <p:cNvSpPr txBox="1"/>
          <p:nvPr/>
        </p:nvSpPr>
        <p:spPr>
          <a:xfrm>
            <a:off x="38157" y="739264"/>
            <a:ext cx="2967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요구사항 명세서</a:t>
            </a:r>
            <a:endParaRPr kumimoji="1" lang="ko-KR" altLang="en-US" sz="1200" dirty="0">
              <a:solidFill>
                <a:srgbClr val="EBC4C3"/>
              </a:solidFill>
              <a:latin typeface="HY궁서B" pitchFamily="18" charset="-127"/>
              <a:ea typeface="HY궁서B" pitchFamily="18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AEA268C4-984C-8B4C-93E0-B785F7E7A0AD}"/>
              </a:ext>
            </a:extLst>
          </p:cNvPr>
          <p:cNvSpPr txBox="1"/>
          <p:nvPr/>
        </p:nvSpPr>
        <p:spPr>
          <a:xfrm>
            <a:off x="664032" y="284724"/>
            <a:ext cx="19485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요구사항 분석</a:t>
            </a:r>
            <a:endParaRPr kumimoji="1" lang="ko-KR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2" name="오각형 41"/>
          <p:cNvSpPr/>
          <p:nvPr/>
        </p:nvSpPr>
        <p:spPr>
          <a:xfrm>
            <a:off x="1" y="349189"/>
            <a:ext cx="620486" cy="237791"/>
          </a:xfrm>
          <a:prstGeom prst="homePlate">
            <a:avLst/>
          </a:prstGeom>
          <a:solidFill>
            <a:srgbClr val="B69D81"/>
          </a:solidFill>
          <a:ln>
            <a:solidFill>
              <a:srgbClr val="B69D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6185656" y="1258474"/>
          <a:ext cx="5840094" cy="2292316"/>
        </p:xfrm>
        <a:graphic>
          <a:graphicData uri="http://schemas.openxmlformats.org/drawingml/2006/table">
            <a:tbl>
              <a:tblPr/>
              <a:tblGrid>
                <a:gridCol w="564692"/>
                <a:gridCol w="1113575"/>
                <a:gridCol w="1113575"/>
                <a:gridCol w="1524126"/>
                <a:gridCol w="1524126"/>
              </a:tblGrid>
              <a:tr h="312860">
                <a:tc gridSpan="2"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200" kern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  <a:t>업무영역</a:t>
                      </a:r>
                      <a:endParaRPr lang="ko-KR" sz="1200" kern="100">
                        <a:latin typeface="HY궁서B" pitchFamily="18" charset="-127"/>
                        <a:ea typeface="HY궁서B" pitchFamily="18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 kern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  <a:t>신규기능추가</a:t>
                      </a:r>
                      <a:endParaRPr lang="ko-KR" sz="1100" kern="100">
                        <a:latin typeface="HY궁서B" pitchFamily="18" charset="-127"/>
                        <a:ea typeface="HY궁서B" pitchFamily="18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4762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33620">
                <a:tc gridSpan="2"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200" kern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  <a:t>요구사항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  <a:t> ID</a:t>
                      </a:r>
                      <a:endParaRPr lang="ko-KR" sz="1200" kern="100">
                        <a:latin typeface="HY궁서B" pitchFamily="18" charset="-127"/>
                        <a:ea typeface="HY궁서B" pitchFamily="18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 smtClean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  <a:t>R-0-017</a:t>
                      </a:r>
                      <a:endParaRPr lang="ko-KR" sz="1100" kern="100">
                        <a:latin typeface="HY궁서B" pitchFamily="18" charset="-127"/>
                        <a:ea typeface="HY궁서B" pitchFamily="18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200" kern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  <a:t>요구사항 명</a:t>
                      </a:r>
                      <a:endParaRPr lang="ko-KR" sz="1200" kern="100">
                        <a:latin typeface="HY궁서B" pitchFamily="18" charset="-127"/>
                        <a:ea typeface="HY궁서B" pitchFamily="18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 kern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  <a:t>몬스터가 캐릭터를 공격하는 기능 구성</a:t>
                      </a:r>
                      <a:endParaRPr lang="ko-KR" sz="1100" kern="100">
                        <a:latin typeface="HY궁서B" pitchFamily="18" charset="-127"/>
                        <a:ea typeface="HY궁서B" pitchFamily="18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9678">
                <a:tc gridSpan="2"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200" kern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  <a:t>개요</a:t>
                      </a:r>
                      <a:endParaRPr lang="ko-KR" sz="1200" kern="100">
                        <a:latin typeface="HY궁서B" pitchFamily="18" charset="-127"/>
                        <a:ea typeface="HY궁서B" pitchFamily="18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 kern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  <a:t>몬스터가 캐릭터를 공격</a:t>
                      </a:r>
                      <a:endParaRPr lang="ko-KR" sz="1100" kern="100">
                        <a:latin typeface="HY궁서B" pitchFamily="18" charset="-127"/>
                        <a:ea typeface="HY궁서B" pitchFamily="18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33620">
                <a:tc rowSpan="3"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200" kern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  <a:t>요구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  <a:t/>
                      </a:r>
                      <a:br>
                        <a:rPr lang="en-US" sz="1200" kern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</a:br>
                      <a:r>
                        <a:rPr lang="ko-KR" sz="1200" kern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  <a:t>사항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  <a:t/>
                      </a:r>
                      <a:br>
                        <a:rPr lang="en-US" sz="1200" kern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</a:br>
                      <a:r>
                        <a:rPr lang="ko-KR" sz="1200" kern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  <a:t>내역</a:t>
                      </a:r>
                      <a:endParaRPr lang="ko-KR" sz="1200" kern="100">
                        <a:latin typeface="HY궁서B" pitchFamily="18" charset="-127"/>
                        <a:ea typeface="HY궁서B" pitchFamily="18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 kern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  <a:t>상세설명</a:t>
                      </a:r>
                      <a:endParaRPr lang="ko-KR" sz="1100" kern="100">
                        <a:latin typeface="HY궁서B" pitchFamily="18" charset="-127"/>
                        <a:ea typeface="HY궁서B" pitchFamily="18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342900" lvl="0" indent="-342900"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ko-KR" sz="1100" kern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  <a:t>캐릭터가 몬스터에게 공격을 받는다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  <a:t>.</a:t>
                      </a:r>
                      <a:endParaRPr lang="ko-KR" sz="1100" kern="100">
                        <a:latin typeface="HY궁서B" pitchFamily="18" charset="-127"/>
                        <a:ea typeface="HY궁서B" pitchFamily="18" charset="-127"/>
                        <a:cs typeface="Times New Roman"/>
                      </a:endParaRPr>
                    </a:p>
                    <a:p>
                      <a:pPr marL="342900" lvl="0" indent="-342900"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ko-KR" sz="1100" kern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  <a:t>방어력에 따라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  <a:t> HP</a:t>
                      </a:r>
                      <a:r>
                        <a:rPr lang="ko-KR" sz="1100" kern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  <a:t>가 감소</a:t>
                      </a:r>
                      <a:endParaRPr lang="ko-KR" sz="1100" kern="100">
                        <a:latin typeface="HY궁서B" pitchFamily="18" charset="-127"/>
                        <a:ea typeface="HY궁서B" pitchFamily="18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9967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 kern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  <a:t>중요도</a:t>
                      </a:r>
                      <a:endParaRPr lang="ko-KR" sz="1100" kern="100">
                        <a:latin typeface="HY궁서B" pitchFamily="18" charset="-127"/>
                        <a:ea typeface="HY궁서B" pitchFamily="18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 kern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  <a:t>상</a:t>
                      </a:r>
                      <a:endParaRPr lang="ko-KR" sz="1100" kern="100">
                        <a:latin typeface="HY궁서B" pitchFamily="18" charset="-127"/>
                        <a:ea typeface="HY궁서B" pitchFamily="18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200" kern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  <a:t>난이도</a:t>
                      </a:r>
                      <a:endParaRPr lang="ko-KR" sz="1200" kern="100">
                        <a:latin typeface="HY궁서B" pitchFamily="18" charset="-127"/>
                        <a:ea typeface="HY궁서B" pitchFamily="18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 kern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  <a:t>중</a:t>
                      </a:r>
                      <a:endParaRPr lang="ko-KR" sz="1100" kern="100">
                        <a:latin typeface="HY궁서B" pitchFamily="18" charset="-127"/>
                        <a:ea typeface="HY궁서B" pitchFamily="18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286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 kern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  <a:t>출처</a:t>
                      </a:r>
                      <a:endParaRPr lang="ko-KR" sz="1100" kern="100">
                        <a:latin typeface="HY궁서B" pitchFamily="18" charset="-127"/>
                        <a:ea typeface="HY궁서B" pitchFamily="18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 kern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  <a:t>　</a:t>
                      </a:r>
                      <a:endParaRPr lang="ko-KR" sz="1100" kern="100">
                        <a:latin typeface="HY궁서B" pitchFamily="18" charset="-127"/>
                        <a:ea typeface="HY궁서B" pitchFamily="18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200" kern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  <a:t>담당자명</a:t>
                      </a:r>
                      <a:endParaRPr lang="ko-KR" sz="1200" kern="100">
                        <a:latin typeface="HY궁서B" pitchFamily="18" charset="-127"/>
                        <a:ea typeface="HY궁서B" pitchFamily="18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 kern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  <a:t>이욱재</a:t>
                      </a:r>
                      <a:endParaRPr lang="ko-KR" sz="1100" kern="100">
                        <a:latin typeface="HY궁서B" pitchFamily="18" charset="-127"/>
                        <a:ea typeface="HY궁서B" pitchFamily="18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143687" y="3859409"/>
          <a:ext cx="5840094" cy="2078180"/>
        </p:xfrm>
        <a:graphic>
          <a:graphicData uri="http://schemas.openxmlformats.org/drawingml/2006/table">
            <a:tbl>
              <a:tblPr/>
              <a:tblGrid>
                <a:gridCol w="564692"/>
                <a:gridCol w="1113575"/>
                <a:gridCol w="1113575"/>
                <a:gridCol w="1524126"/>
                <a:gridCol w="1524126"/>
              </a:tblGrid>
              <a:tr h="279625">
                <a:tc gridSpan="2"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200" kern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  <a:t>업무영역</a:t>
                      </a:r>
                      <a:endParaRPr lang="ko-KR" sz="1200" kern="100">
                        <a:latin typeface="HY궁서B" pitchFamily="18" charset="-127"/>
                        <a:ea typeface="HY궁서B" pitchFamily="18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 kern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  <a:t>신규기능추가</a:t>
                      </a:r>
                      <a:endParaRPr lang="ko-KR" sz="1100" kern="100">
                        <a:latin typeface="HY궁서B" pitchFamily="18" charset="-127"/>
                        <a:ea typeface="HY궁서B" pitchFamily="18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4762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715401">
                <a:tc gridSpan="2"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200" kern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  <a:t>요구사항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  <a:t> ID</a:t>
                      </a:r>
                      <a:endParaRPr lang="ko-KR" sz="1200" kern="100">
                        <a:latin typeface="HY궁서B" pitchFamily="18" charset="-127"/>
                        <a:ea typeface="HY궁서B" pitchFamily="18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 smtClean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  <a:t>R-0-016</a:t>
                      </a:r>
                      <a:endParaRPr lang="ko-KR" sz="1100" kern="100">
                        <a:latin typeface="HY궁서B" pitchFamily="18" charset="-127"/>
                        <a:ea typeface="HY궁서B" pitchFamily="18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200" kern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  <a:t>요구사항 명</a:t>
                      </a:r>
                      <a:endParaRPr lang="ko-KR" sz="1200" kern="100">
                        <a:latin typeface="HY궁서B" pitchFamily="18" charset="-127"/>
                        <a:ea typeface="HY궁서B" pitchFamily="18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 kern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  <a:t>캐릭터가 몬스터 공격시 문제를 출력하는 기능 구성</a:t>
                      </a:r>
                      <a:endParaRPr lang="ko-KR" sz="1100" kern="100">
                        <a:latin typeface="HY궁서B" pitchFamily="18" charset="-127"/>
                        <a:ea typeface="HY궁서B" pitchFamily="18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7843">
                <a:tc gridSpan="2"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200" kern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  <a:t>개요</a:t>
                      </a:r>
                      <a:endParaRPr lang="ko-KR" sz="1200" kern="100">
                        <a:latin typeface="HY궁서B" pitchFamily="18" charset="-127"/>
                        <a:ea typeface="HY궁서B" pitchFamily="18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 kern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  <a:t>사칙연산 문제 출력</a:t>
                      </a:r>
                      <a:endParaRPr lang="ko-KR" sz="1100" kern="100">
                        <a:latin typeface="HY궁서B" pitchFamily="18" charset="-127"/>
                        <a:ea typeface="HY궁서B" pitchFamily="18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67843">
                <a:tc rowSpan="3"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200" kern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  <a:t>요구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  <a:t/>
                      </a:r>
                      <a:br>
                        <a:rPr lang="en-US" sz="1200" kern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</a:br>
                      <a:r>
                        <a:rPr lang="ko-KR" sz="1200" kern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  <a:t>사항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  <a:t/>
                      </a:r>
                      <a:br>
                        <a:rPr lang="en-US" sz="1200" kern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</a:br>
                      <a:r>
                        <a:rPr lang="ko-KR" sz="1200" kern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  <a:t>내역</a:t>
                      </a:r>
                      <a:endParaRPr lang="ko-KR" sz="1200" kern="100">
                        <a:latin typeface="HY궁서B" pitchFamily="18" charset="-127"/>
                        <a:ea typeface="HY궁서B" pitchFamily="18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 kern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  <a:t>상세설명</a:t>
                      </a:r>
                      <a:endParaRPr lang="ko-KR" sz="1100" kern="100">
                        <a:latin typeface="HY궁서B" pitchFamily="18" charset="-127"/>
                        <a:ea typeface="HY궁서B" pitchFamily="18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342900" lvl="0" indent="-342900" algn="just" latinLnBrk="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ko-KR" sz="1100" kern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  <a:t>캐릭터가 몬스터 공격시 사칙연산 문제가 출력되는 기능</a:t>
                      </a:r>
                      <a:endParaRPr lang="ko-KR" sz="1100" kern="100">
                        <a:latin typeface="HY궁서B" pitchFamily="18" charset="-127"/>
                        <a:ea typeface="HY궁서B" pitchFamily="18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6784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 kern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  <a:t>중요도</a:t>
                      </a:r>
                      <a:endParaRPr lang="ko-KR" sz="1100" kern="100">
                        <a:latin typeface="HY궁서B" pitchFamily="18" charset="-127"/>
                        <a:ea typeface="HY궁서B" pitchFamily="18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 kern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  <a:t>상</a:t>
                      </a:r>
                      <a:endParaRPr lang="ko-KR" sz="1100" kern="100">
                        <a:latin typeface="HY궁서B" pitchFamily="18" charset="-127"/>
                        <a:ea typeface="HY궁서B" pitchFamily="18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200" kern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  <a:t>난이도</a:t>
                      </a:r>
                      <a:endParaRPr lang="ko-KR" sz="1200" kern="100">
                        <a:latin typeface="HY궁서B" pitchFamily="18" charset="-127"/>
                        <a:ea typeface="HY궁서B" pitchFamily="18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 kern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  <a:t>중</a:t>
                      </a:r>
                      <a:endParaRPr lang="ko-KR" sz="1100" kern="100">
                        <a:latin typeface="HY궁서B" pitchFamily="18" charset="-127"/>
                        <a:ea typeface="HY궁서B" pitchFamily="18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962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 kern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  <a:t>출처</a:t>
                      </a:r>
                      <a:endParaRPr lang="ko-KR" sz="1100" kern="100">
                        <a:latin typeface="HY궁서B" pitchFamily="18" charset="-127"/>
                        <a:ea typeface="HY궁서B" pitchFamily="18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 kern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  <a:t>　</a:t>
                      </a:r>
                      <a:endParaRPr lang="ko-KR" sz="1100" kern="100">
                        <a:latin typeface="HY궁서B" pitchFamily="18" charset="-127"/>
                        <a:ea typeface="HY궁서B" pitchFamily="18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200" kern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  <a:t>담당자명</a:t>
                      </a:r>
                      <a:endParaRPr lang="ko-KR" sz="1200" kern="100">
                        <a:latin typeface="HY궁서B" pitchFamily="18" charset="-127"/>
                        <a:ea typeface="HY궁서B" pitchFamily="18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 kern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  <a:t>김정하</a:t>
                      </a:r>
                      <a:endParaRPr lang="ko-KR" sz="1100" kern="100">
                        <a:latin typeface="HY궁서B" pitchFamily="18" charset="-127"/>
                        <a:ea typeface="HY궁서B" pitchFamily="18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6197531" y="3846178"/>
          <a:ext cx="5840094" cy="2091413"/>
        </p:xfrm>
        <a:graphic>
          <a:graphicData uri="http://schemas.openxmlformats.org/drawingml/2006/table">
            <a:tbl>
              <a:tblPr/>
              <a:tblGrid>
                <a:gridCol w="564692"/>
                <a:gridCol w="1113575"/>
                <a:gridCol w="1113575"/>
                <a:gridCol w="1524126"/>
                <a:gridCol w="1524126"/>
              </a:tblGrid>
              <a:tr h="317882">
                <a:tc gridSpan="2"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200" kern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  <a:t>업무영역</a:t>
                      </a:r>
                      <a:endParaRPr lang="ko-KR" sz="1200" kern="100">
                        <a:latin typeface="HY궁서B" pitchFamily="18" charset="-127"/>
                        <a:ea typeface="HY궁서B" pitchFamily="18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 kern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  <a:t>신규기능추가</a:t>
                      </a:r>
                      <a:endParaRPr lang="ko-KR" sz="1100" kern="100">
                        <a:latin typeface="HY궁서B" pitchFamily="18" charset="-127"/>
                        <a:ea typeface="HY궁서B" pitchFamily="18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4762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42185">
                <a:tc gridSpan="2"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200" kern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  <a:t>요구사항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  <a:t> ID</a:t>
                      </a:r>
                      <a:endParaRPr lang="ko-KR" sz="1200" kern="100">
                        <a:latin typeface="HY궁서B" pitchFamily="18" charset="-127"/>
                        <a:ea typeface="HY궁서B" pitchFamily="18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 smtClean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  <a:t>R-0-018</a:t>
                      </a:r>
                      <a:endParaRPr lang="ko-KR" sz="1100" kern="100">
                        <a:latin typeface="HY궁서B" pitchFamily="18" charset="-127"/>
                        <a:ea typeface="HY궁서B" pitchFamily="18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200" kern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  <a:t>요구사항 명</a:t>
                      </a:r>
                      <a:endParaRPr lang="ko-KR" sz="1200" kern="100">
                        <a:latin typeface="HY궁서B" pitchFamily="18" charset="-127"/>
                        <a:ea typeface="HY궁서B" pitchFamily="18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 kern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  <a:t>전투시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  <a:t> HP </a:t>
                      </a:r>
                      <a:r>
                        <a:rPr lang="ko-KR" sz="1100" kern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  <a:t>출력하는</a:t>
                      </a:r>
                      <a:endParaRPr lang="ko-KR" sz="1100" kern="100">
                        <a:latin typeface="HY궁서B" pitchFamily="18" charset="-127"/>
                        <a:ea typeface="HY궁서B" pitchFamily="18" charset="-127"/>
                        <a:cs typeface="Times New Roman"/>
                      </a:endParaRPr>
                    </a:p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 kern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  <a:t>기능 구성</a:t>
                      </a:r>
                      <a:endParaRPr lang="ko-KR" sz="1100" kern="100">
                        <a:latin typeface="HY궁서B" pitchFamily="18" charset="-127"/>
                        <a:ea typeface="HY궁서B" pitchFamily="18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488">
                <a:tc gridSpan="2"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200" kern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  <a:t>개요</a:t>
                      </a:r>
                      <a:endParaRPr lang="ko-KR" sz="1200" kern="100">
                        <a:latin typeface="HY궁서B" pitchFamily="18" charset="-127"/>
                        <a:ea typeface="HY궁서B" pitchFamily="18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 kern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  <a:t>전투시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  <a:t> HP</a:t>
                      </a:r>
                      <a:r>
                        <a:rPr lang="ko-KR" sz="1100" kern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  <a:t>를 확인할 수 있게 출력</a:t>
                      </a:r>
                      <a:endParaRPr lang="ko-KR" sz="1100" kern="100">
                        <a:latin typeface="HY궁서B" pitchFamily="18" charset="-127"/>
                        <a:ea typeface="HY궁서B" pitchFamily="18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04488">
                <a:tc rowSpan="3"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200" kern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  <a:t>요구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  <a:t/>
                      </a:r>
                      <a:br>
                        <a:rPr lang="en-US" sz="1200" kern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</a:br>
                      <a:r>
                        <a:rPr lang="ko-KR" sz="1200" kern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  <a:t>사항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  <a:t/>
                      </a:r>
                      <a:br>
                        <a:rPr lang="en-US" sz="1200" kern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</a:br>
                      <a:r>
                        <a:rPr lang="ko-KR" sz="1200" kern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  <a:t>내역</a:t>
                      </a:r>
                      <a:endParaRPr lang="ko-KR" sz="1200" kern="100">
                        <a:latin typeface="HY궁서B" pitchFamily="18" charset="-127"/>
                        <a:ea typeface="HY궁서B" pitchFamily="18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 kern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  <a:t>상세설명</a:t>
                      </a:r>
                      <a:endParaRPr lang="ko-KR" sz="1100" kern="100">
                        <a:latin typeface="HY궁서B" pitchFamily="18" charset="-127"/>
                        <a:ea typeface="HY궁서B" pitchFamily="18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342900" lvl="0" indent="-342900"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ko-KR" sz="1100" kern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  <a:t>전투 시 캐릭터의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  <a:t> HP</a:t>
                      </a:r>
                      <a:r>
                        <a:rPr lang="ko-KR" sz="1100" kern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  <a:t>와 몬스터의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  <a:t> HP</a:t>
                      </a:r>
                      <a:r>
                        <a:rPr lang="ko-KR" sz="1100" kern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  <a:t>가 출력된다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  <a:t>.</a:t>
                      </a:r>
                      <a:endParaRPr lang="ko-KR" sz="1100" kern="100">
                        <a:latin typeface="HY궁서B" pitchFamily="18" charset="-127"/>
                        <a:ea typeface="HY궁서B" pitchFamily="18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0448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 kern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  <a:t>중요도</a:t>
                      </a:r>
                      <a:endParaRPr lang="ko-KR" sz="1100" kern="100">
                        <a:latin typeface="HY궁서B" pitchFamily="18" charset="-127"/>
                        <a:ea typeface="HY궁서B" pitchFamily="18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 kern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  <a:t>하</a:t>
                      </a:r>
                      <a:endParaRPr lang="ko-KR" sz="1100" kern="100">
                        <a:latin typeface="HY궁서B" pitchFamily="18" charset="-127"/>
                        <a:ea typeface="HY궁서B" pitchFamily="18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200" kern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  <a:t>난이도</a:t>
                      </a:r>
                      <a:endParaRPr lang="ko-KR" sz="1200" kern="100">
                        <a:latin typeface="HY궁서B" pitchFamily="18" charset="-127"/>
                        <a:ea typeface="HY궁서B" pitchFamily="18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 kern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  <a:t>하</a:t>
                      </a:r>
                      <a:endParaRPr lang="ko-KR" sz="1100" kern="100">
                        <a:latin typeface="HY궁서B" pitchFamily="18" charset="-127"/>
                        <a:ea typeface="HY궁서B" pitchFamily="18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788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 kern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  <a:t>출처</a:t>
                      </a:r>
                      <a:endParaRPr lang="ko-KR" sz="1100" kern="100">
                        <a:latin typeface="HY궁서B" pitchFamily="18" charset="-127"/>
                        <a:ea typeface="HY궁서B" pitchFamily="18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 kern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  <a:t>　</a:t>
                      </a:r>
                      <a:endParaRPr lang="ko-KR" sz="1100" kern="100">
                        <a:latin typeface="HY궁서B" pitchFamily="18" charset="-127"/>
                        <a:ea typeface="HY궁서B" pitchFamily="18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200" kern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  <a:t>담당자명</a:t>
                      </a:r>
                      <a:endParaRPr lang="ko-KR" sz="1200" kern="100">
                        <a:latin typeface="HY궁서B" pitchFamily="18" charset="-127"/>
                        <a:ea typeface="HY궁서B" pitchFamily="18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 kern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  <a:t>이정은</a:t>
                      </a:r>
                      <a:endParaRPr lang="ko-KR" sz="1100" kern="100">
                        <a:latin typeface="HY궁서B" pitchFamily="18" charset="-127"/>
                        <a:ea typeface="HY궁서B" pitchFamily="18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/>
        </p:nvGraphicFramePr>
        <p:xfrm>
          <a:off x="155562" y="1239830"/>
          <a:ext cx="5840094" cy="2299085"/>
        </p:xfrm>
        <a:graphic>
          <a:graphicData uri="http://schemas.openxmlformats.org/drawingml/2006/table">
            <a:tbl>
              <a:tblPr/>
              <a:tblGrid>
                <a:gridCol w="564692"/>
                <a:gridCol w="1113575"/>
                <a:gridCol w="1113575"/>
                <a:gridCol w="1524126"/>
                <a:gridCol w="1524126"/>
              </a:tblGrid>
              <a:tr h="349447">
                <a:tc gridSpan="2"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200" kern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  <a:t>업무영역</a:t>
                      </a:r>
                      <a:endParaRPr lang="ko-KR" sz="1050" kern="100">
                        <a:latin typeface="HY궁서B" pitchFamily="18" charset="-127"/>
                        <a:ea typeface="HY궁서B" pitchFamily="18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 kern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  <a:t>신규기능추가</a:t>
                      </a:r>
                      <a:endParaRPr lang="ko-KR" sz="1000" kern="100">
                        <a:latin typeface="HY궁서B" pitchFamily="18" charset="-127"/>
                        <a:ea typeface="HY궁서B" pitchFamily="18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4762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96022">
                <a:tc gridSpan="2"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200" kern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  <a:t>요구사항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  <a:t> ID</a:t>
                      </a:r>
                      <a:endParaRPr lang="ko-KR" sz="1050" kern="100">
                        <a:latin typeface="HY궁서B" pitchFamily="18" charset="-127"/>
                        <a:ea typeface="HY궁서B" pitchFamily="18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 smtClean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  <a:t>R-0-015</a:t>
                      </a:r>
                      <a:endParaRPr lang="ko-KR" sz="1000" kern="100">
                        <a:latin typeface="HY궁서B" pitchFamily="18" charset="-127"/>
                        <a:ea typeface="HY궁서B" pitchFamily="18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200" kern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  <a:t>요구사항 명</a:t>
                      </a:r>
                      <a:endParaRPr lang="ko-KR" sz="1050" kern="100">
                        <a:latin typeface="HY궁서B" pitchFamily="18" charset="-127"/>
                        <a:ea typeface="HY궁서B" pitchFamily="18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 kern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  <a:t>캐릭터가 레벨업을 하는 기능 구성</a:t>
                      </a:r>
                      <a:endParaRPr lang="ko-KR" sz="1000" kern="100">
                        <a:latin typeface="HY궁서B" pitchFamily="18" charset="-127"/>
                        <a:ea typeface="HY궁서B" pitchFamily="18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4723">
                <a:tc gridSpan="2"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200" kern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  <a:t>개요</a:t>
                      </a:r>
                      <a:endParaRPr lang="ko-KR" sz="1050" kern="100">
                        <a:latin typeface="HY궁서B" pitchFamily="18" charset="-127"/>
                        <a:ea typeface="HY궁서B" pitchFamily="18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 kern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  <a:t>캐릭터의 레벨업</a:t>
                      </a:r>
                      <a:endParaRPr lang="ko-KR" sz="1000" kern="100">
                        <a:latin typeface="HY궁서B" pitchFamily="18" charset="-127"/>
                        <a:ea typeface="HY궁서B" pitchFamily="18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34723">
                <a:tc rowSpan="3"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200" kern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  <a:t>요구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  <a:t/>
                      </a:r>
                      <a:br>
                        <a:rPr lang="en-US" sz="1200" kern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</a:br>
                      <a:r>
                        <a:rPr lang="ko-KR" sz="1200" kern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  <a:t>사항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  <a:t/>
                      </a:r>
                      <a:br>
                        <a:rPr lang="en-US" sz="1200" kern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</a:br>
                      <a:r>
                        <a:rPr lang="ko-KR" sz="1200" kern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  <a:t>내역</a:t>
                      </a:r>
                      <a:endParaRPr lang="ko-KR" sz="1050" kern="100">
                        <a:latin typeface="HY궁서B" pitchFamily="18" charset="-127"/>
                        <a:ea typeface="HY궁서B" pitchFamily="18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 kern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  <a:t>상세설명</a:t>
                      </a:r>
                      <a:endParaRPr lang="ko-KR" sz="1000" kern="100">
                        <a:latin typeface="HY궁서B" pitchFamily="18" charset="-127"/>
                        <a:ea typeface="HY궁서B" pitchFamily="18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342900" lvl="0" indent="-342900" algn="just" latinLnBrk="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ko-KR" sz="1100" kern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  <a:t>캐릭터의 경험치가 일정이상 되면 레벨업 하는 기능</a:t>
                      </a:r>
                      <a:endParaRPr lang="ko-KR" sz="1000" kern="100">
                        <a:latin typeface="HY궁서B" pitchFamily="18" charset="-127"/>
                        <a:ea typeface="HY궁서B" pitchFamily="18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3472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 kern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  <a:t>중요도</a:t>
                      </a:r>
                      <a:endParaRPr lang="ko-KR" sz="1000" kern="100">
                        <a:latin typeface="HY궁서B" pitchFamily="18" charset="-127"/>
                        <a:ea typeface="HY궁서B" pitchFamily="18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 kern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  <a:t>상</a:t>
                      </a:r>
                      <a:endParaRPr lang="ko-KR" sz="1000" kern="100">
                        <a:latin typeface="HY궁서B" pitchFamily="18" charset="-127"/>
                        <a:ea typeface="HY궁서B" pitchFamily="18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200" kern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  <a:t>난이도</a:t>
                      </a:r>
                      <a:endParaRPr lang="ko-KR" sz="1050" kern="100">
                        <a:latin typeface="HY궁서B" pitchFamily="18" charset="-127"/>
                        <a:ea typeface="HY궁서B" pitchFamily="18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 kern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  <a:t>중</a:t>
                      </a:r>
                      <a:endParaRPr lang="ko-KR" sz="1000" kern="100">
                        <a:latin typeface="HY궁서B" pitchFamily="18" charset="-127"/>
                        <a:ea typeface="HY궁서B" pitchFamily="18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944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 kern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  <a:t>출처</a:t>
                      </a:r>
                      <a:endParaRPr lang="ko-KR" sz="1000" kern="100">
                        <a:latin typeface="HY궁서B" pitchFamily="18" charset="-127"/>
                        <a:ea typeface="HY궁서B" pitchFamily="18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 kern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  <a:t>　</a:t>
                      </a:r>
                      <a:endParaRPr lang="ko-KR" sz="1000" kern="100">
                        <a:latin typeface="HY궁서B" pitchFamily="18" charset="-127"/>
                        <a:ea typeface="HY궁서B" pitchFamily="18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200" kern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  <a:t>담당자명</a:t>
                      </a:r>
                      <a:endParaRPr lang="ko-KR" sz="1050" kern="100">
                        <a:latin typeface="HY궁서B" pitchFamily="18" charset="-127"/>
                        <a:ea typeface="HY궁서B" pitchFamily="18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 kern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  <a:t>이욱재</a:t>
                      </a:r>
                      <a:endParaRPr lang="ko-KR" sz="1000" kern="100">
                        <a:latin typeface="HY궁서B" pitchFamily="18" charset="-127"/>
                        <a:ea typeface="HY궁서B" pitchFamily="18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6124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CEB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8C6520BB-C54F-E943-B6E6-3E0D5F09F413}"/>
              </a:ext>
            </a:extLst>
          </p:cNvPr>
          <p:cNvSpPr/>
          <p:nvPr/>
        </p:nvSpPr>
        <p:spPr>
          <a:xfrm>
            <a:off x="0" y="0"/>
            <a:ext cx="12192000" cy="63949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016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AEA268C4-984C-8B4C-93E0-B785F7E7A0AD}"/>
              </a:ext>
            </a:extLst>
          </p:cNvPr>
          <p:cNvSpPr txBox="1"/>
          <p:nvPr/>
        </p:nvSpPr>
        <p:spPr>
          <a:xfrm>
            <a:off x="664032" y="284724"/>
            <a:ext cx="19485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요구사항 분석</a:t>
            </a:r>
            <a:endParaRPr kumimoji="1" lang="ko-KR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2" name="오각형 41"/>
          <p:cNvSpPr/>
          <p:nvPr/>
        </p:nvSpPr>
        <p:spPr>
          <a:xfrm>
            <a:off x="1" y="349189"/>
            <a:ext cx="620486" cy="237791"/>
          </a:xfrm>
          <a:prstGeom prst="homePlate">
            <a:avLst/>
          </a:prstGeom>
          <a:solidFill>
            <a:srgbClr val="B69D81"/>
          </a:solidFill>
          <a:ln>
            <a:solidFill>
              <a:srgbClr val="B69D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 descr="투구.jpg"/>
          <p:cNvPicPr>
            <a:picLocks noChangeAspect="1"/>
          </p:cNvPicPr>
          <p:nvPr/>
        </p:nvPicPr>
        <p:blipFill>
          <a:blip r:embed="rId3"/>
          <a:srcRect t="24129"/>
          <a:stretch>
            <a:fillRect/>
          </a:stretch>
        </p:blipFill>
        <p:spPr>
          <a:xfrm>
            <a:off x="2317" y="4699641"/>
            <a:ext cx="1907823" cy="1695352"/>
          </a:xfrm>
          <a:prstGeom prst="rect">
            <a:avLst/>
          </a:prstGeom>
        </p:spPr>
      </p:pic>
      <p:pic>
        <p:nvPicPr>
          <p:cNvPr id="9" name="그림 8" descr="피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23511" y="101663"/>
            <a:ext cx="2432864" cy="2424617"/>
          </a:xfrm>
          <a:prstGeom prst="rect">
            <a:avLst/>
          </a:prstGeom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xmlns="" id="{96F6CAA0-1DC9-604D-9835-FAA61D4CC724}"/>
              </a:ext>
            </a:extLst>
          </p:cNvPr>
          <p:cNvSpPr txBox="1"/>
          <p:nvPr/>
        </p:nvSpPr>
        <p:spPr>
          <a:xfrm>
            <a:off x="16385" y="739264"/>
            <a:ext cx="2967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smtClean="0">
                <a:solidFill>
                  <a:srgbClr val="EBC4C3"/>
                </a:solidFill>
                <a:latin typeface="HY궁서B" pitchFamily="18" charset="-127"/>
                <a:ea typeface="HY궁서B" pitchFamily="18" charset="-127"/>
              </a:rPr>
              <a:t> </a:t>
            </a:r>
            <a:r>
              <a:rPr kumimoji="1" lang="en-US" altLang="ko-KR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Usecase Diagram</a:t>
            </a:r>
            <a:endParaRPr kumimoji="1"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4098" name="Picture 2" descr="C:\Users\kkm83\Desktop\kdfkalsdfjlskdfj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0140" y="1108596"/>
            <a:ext cx="6530552" cy="4994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6124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CEB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8C6520BB-C54F-E943-B6E6-3E0D5F09F413}"/>
              </a:ext>
            </a:extLst>
          </p:cNvPr>
          <p:cNvSpPr/>
          <p:nvPr/>
        </p:nvSpPr>
        <p:spPr>
          <a:xfrm>
            <a:off x="0" y="0"/>
            <a:ext cx="12192000" cy="63949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016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xmlns="" id="{96F6CAA0-1DC9-604D-9835-FAA61D4CC724}"/>
              </a:ext>
            </a:extLst>
          </p:cNvPr>
          <p:cNvSpPr txBox="1"/>
          <p:nvPr/>
        </p:nvSpPr>
        <p:spPr>
          <a:xfrm>
            <a:off x="-27159" y="632389"/>
            <a:ext cx="2967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Usecase </a:t>
            </a:r>
            <a:r>
              <a:rPr kumimoji="1" lang="ko-KR" altLang="en-US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명세서</a:t>
            </a:r>
            <a:endParaRPr kumimoji="1" lang="ko-KR" altLang="en-US" sz="1200" dirty="0">
              <a:solidFill>
                <a:srgbClr val="EBC4C3"/>
              </a:solidFill>
              <a:latin typeface="HY궁서B" pitchFamily="18" charset="-127"/>
              <a:ea typeface="HY궁서B" pitchFamily="18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AEA268C4-984C-8B4C-93E0-B785F7E7A0AD}"/>
              </a:ext>
            </a:extLst>
          </p:cNvPr>
          <p:cNvSpPr txBox="1"/>
          <p:nvPr/>
        </p:nvSpPr>
        <p:spPr>
          <a:xfrm>
            <a:off x="664032" y="284724"/>
            <a:ext cx="19485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요구사항 분석</a:t>
            </a:r>
            <a:endParaRPr kumimoji="1" lang="ko-KR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2" name="오각형 41"/>
          <p:cNvSpPr/>
          <p:nvPr/>
        </p:nvSpPr>
        <p:spPr>
          <a:xfrm>
            <a:off x="1" y="349189"/>
            <a:ext cx="620486" cy="237791"/>
          </a:xfrm>
          <a:prstGeom prst="homePlate">
            <a:avLst/>
          </a:prstGeom>
          <a:solidFill>
            <a:srgbClr val="B69D81"/>
          </a:solidFill>
          <a:ln>
            <a:solidFill>
              <a:srgbClr val="B69D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3146333"/>
              </p:ext>
            </p:extLst>
          </p:nvPr>
        </p:nvGraphicFramePr>
        <p:xfrm>
          <a:off x="1033155" y="1021289"/>
          <a:ext cx="10450282" cy="5486973"/>
        </p:xfrm>
        <a:graphic>
          <a:graphicData uri="http://schemas.openxmlformats.org/drawingml/2006/table">
            <a:tbl>
              <a:tblPr/>
              <a:tblGrid>
                <a:gridCol w="2302398"/>
                <a:gridCol w="8147884"/>
              </a:tblGrid>
              <a:tr h="186418"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200" b="1" kern="0" dirty="0" err="1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  <a:t>유스케이스명</a:t>
                      </a:r>
                      <a:endParaRPr lang="ko-KR" sz="1200" b="1" kern="100" dirty="0">
                        <a:latin typeface="HY궁서B" pitchFamily="18" charset="-127"/>
                        <a:ea typeface="HY궁서B" pitchFamily="18" charset="-127"/>
                        <a:cs typeface="Times New Roman"/>
                      </a:endParaRPr>
                    </a:p>
                  </a:txBody>
                  <a:tcPr marL="60679" marR="60679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b="0" kern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  <a:t>Legends of Crotone (LoC)</a:t>
                      </a:r>
                      <a:endParaRPr lang="ko-KR" sz="1050" b="0" kern="100">
                        <a:latin typeface="HY궁서B" pitchFamily="18" charset="-127"/>
                        <a:ea typeface="HY궁서B" pitchFamily="18" charset="-127"/>
                        <a:cs typeface="Times New Roman"/>
                      </a:endParaRPr>
                    </a:p>
                  </a:txBody>
                  <a:tcPr marL="60679" marR="6067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4762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8562"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200" b="1" kern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  <a:t>개요</a:t>
                      </a:r>
                      <a:endParaRPr lang="ko-KR" sz="1200" b="1" kern="100">
                        <a:latin typeface="HY궁서B" pitchFamily="18" charset="-127"/>
                        <a:ea typeface="HY궁서B" pitchFamily="18" charset="-127"/>
                        <a:cs typeface="Times New Roman"/>
                      </a:endParaRPr>
                    </a:p>
                  </a:txBody>
                  <a:tcPr marL="60679" marR="60679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050" kern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  <a:t>캐릭터가 이동하며 몬스터를 잡는 게임</a:t>
                      </a:r>
                      <a:endParaRPr lang="ko-KR" sz="1050" kern="100">
                        <a:latin typeface="HY궁서B" pitchFamily="18" charset="-127"/>
                        <a:ea typeface="HY궁서B" pitchFamily="18" charset="-127"/>
                        <a:cs typeface="Times New Roman"/>
                      </a:endParaRPr>
                    </a:p>
                  </a:txBody>
                  <a:tcPr marL="60679" marR="6067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8562"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200" b="1" kern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  <a:t>관련 엑터</a:t>
                      </a:r>
                      <a:endParaRPr lang="ko-KR" sz="1200" b="1" kern="100">
                        <a:latin typeface="HY궁서B" pitchFamily="18" charset="-127"/>
                        <a:ea typeface="HY궁서B" pitchFamily="18" charset="-127"/>
                        <a:cs typeface="Times New Roman"/>
                      </a:endParaRPr>
                    </a:p>
                  </a:txBody>
                  <a:tcPr marL="60679" marR="60679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  <a:t>User</a:t>
                      </a:r>
                      <a:endParaRPr lang="ko-KR" sz="1050" kern="100">
                        <a:latin typeface="HY궁서B" pitchFamily="18" charset="-127"/>
                        <a:ea typeface="HY궁서B" pitchFamily="18" charset="-127"/>
                        <a:cs typeface="Times New Roman"/>
                      </a:endParaRPr>
                    </a:p>
                  </a:txBody>
                  <a:tcPr marL="60679" marR="6067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8562"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200" b="1" kern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  <a:t>선행조건</a:t>
                      </a:r>
                      <a:endParaRPr lang="ko-KR" sz="1200" b="1" kern="100">
                        <a:latin typeface="HY궁서B" pitchFamily="18" charset="-127"/>
                        <a:ea typeface="HY궁서B" pitchFamily="18" charset="-127"/>
                        <a:cs typeface="Times New Roman"/>
                      </a:endParaRPr>
                    </a:p>
                  </a:txBody>
                  <a:tcPr marL="60679" marR="60679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  <a:t>User</a:t>
                      </a:r>
                      <a:r>
                        <a:rPr lang="ko-KR" sz="900" kern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  <a:t>는 캐릭터명을 입력한 상태이다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  <a:t>.</a:t>
                      </a:r>
                      <a:endParaRPr lang="ko-KR" sz="900" kern="100">
                        <a:latin typeface="HY궁서B" pitchFamily="18" charset="-127"/>
                        <a:ea typeface="HY궁서B" pitchFamily="18" charset="-127"/>
                        <a:cs typeface="Times New Roman"/>
                      </a:endParaRPr>
                    </a:p>
                  </a:txBody>
                  <a:tcPr marL="60679" marR="6067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13545"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200" b="1" kern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  <a:t>이벤트흐름</a:t>
                      </a:r>
                      <a:endParaRPr lang="ko-KR" sz="1200" b="1" kern="100">
                        <a:latin typeface="HY궁서B" pitchFamily="18" charset="-127"/>
                        <a:ea typeface="HY궁서B" pitchFamily="18" charset="-127"/>
                        <a:cs typeface="Times New Roman"/>
                      </a:endParaRPr>
                    </a:p>
                  </a:txBody>
                  <a:tcPr marL="60679" marR="60679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000" b="1" kern="0" dirty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  <a:t>기</a:t>
                      </a:r>
                      <a:r>
                        <a:rPr lang="ko-KR" sz="950" b="1" kern="0" dirty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  <a:t>본흐름</a:t>
                      </a:r>
                      <a:r>
                        <a:rPr lang="en-US" sz="950" b="1" kern="0" dirty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  <a:t>&gt;</a:t>
                      </a:r>
                      <a:endParaRPr lang="ko-KR" sz="950" kern="100" dirty="0">
                        <a:latin typeface="HY궁서B" pitchFamily="18" charset="-127"/>
                        <a:ea typeface="HY궁서B" pitchFamily="18" charset="-127"/>
                        <a:cs typeface="Times New Roman"/>
                      </a:endParaRPr>
                    </a:p>
                    <a:p>
                      <a:pPr marL="342900" lvl="0" indent="-342900" algn="just" latinLnBrk="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ko-KR" sz="950" kern="0" dirty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  <a:t>시스템은 게임스토리를 보여주며 </a:t>
                      </a:r>
                      <a:r>
                        <a:rPr lang="ko-KR" sz="950" kern="0" dirty="0" err="1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  <a:t>튜토리얼이</a:t>
                      </a:r>
                      <a:r>
                        <a:rPr lang="ko-KR" sz="950" kern="0" dirty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  <a:t> 시작된다</a:t>
                      </a:r>
                      <a:r>
                        <a:rPr lang="en-US" sz="950" kern="0" dirty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  <a:t>.</a:t>
                      </a:r>
                      <a:endParaRPr lang="ko-KR" sz="950" kern="100" dirty="0">
                        <a:latin typeface="HY궁서B" pitchFamily="18" charset="-127"/>
                        <a:ea typeface="HY궁서B" pitchFamily="18" charset="-127"/>
                        <a:cs typeface="Times New Roman"/>
                      </a:endParaRPr>
                    </a:p>
                    <a:p>
                      <a:pPr marL="342900" lvl="0" indent="-342900" algn="just" latinLnBrk="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ko-KR" sz="950" kern="0" dirty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  <a:t>사용자는 연필을 획득하고 장착하는 방법을 익힌다</a:t>
                      </a:r>
                      <a:r>
                        <a:rPr lang="en-US" sz="950" kern="0" dirty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  <a:t>.</a:t>
                      </a:r>
                      <a:endParaRPr lang="ko-KR" sz="950" kern="100" dirty="0">
                        <a:latin typeface="HY궁서B" pitchFamily="18" charset="-127"/>
                        <a:ea typeface="HY궁서B" pitchFamily="18" charset="-127"/>
                        <a:cs typeface="Times New Roman"/>
                      </a:endParaRPr>
                    </a:p>
                    <a:p>
                      <a:pPr marL="342900" lvl="0" indent="-342900" algn="just" latinLnBrk="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ko-KR" sz="950" kern="0" dirty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  <a:t>사용자는 연습장을 획득하고 장착하는 방법을 익힌다</a:t>
                      </a:r>
                      <a:r>
                        <a:rPr lang="en-US" sz="950" kern="0" dirty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  <a:t>.</a:t>
                      </a:r>
                      <a:endParaRPr lang="ko-KR" sz="950" kern="100" dirty="0">
                        <a:latin typeface="HY궁서B" pitchFamily="18" charset="-127"/>
                        <a:ea typeface="HY궁서B" pitchFamily="18" charset="-127"/>
                        <a:cs typeface="Times New Roman"/>
                      </a:endParaRPr>
                    </a:p>
                    <a:p>
                      <a:pPr marL="342900" lvl="0" indent="-342900" algn="just" latinLnBrk="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ko-KR" sz="950" kern="0" dirty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  <a:t>사용자는 이동 도중 아이템을 획득할 수 있다</a:t>
                      </a:r>
                      <a:r>
                        <a:rPr lang="en-US" sz="950" kern="0" dirty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  <a:t>.</a:t>
                      </a:r>
                      <a:endParaRPr lang="ko-KR" sz="950" kern="100" dirty="0">
                        <a:latin typeface="HY궁서B" pitchFamily="18" charset="-127"/>
                        <a:ea typeface="HY궁서B" pitchFamily="18" charset="-127"/>
                        <a:cs typeface="Times New Roman"/>
                      </a:endParaRPr>
                    </a:p>
                    <a:p>
                      <a:pPr marL="342900" lvl="0" indent="-342900" algn="just" latinLnBrk="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ko-KR" sz="950" kern="0" dirty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  <a:t>사용자가 이동하면 시스템은 </a:t>
                      </a:r>
                      <a:r>
                        <a:rPr lang="ko-KR" sz="950" kern="0" dirty="0" err="1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  <a:t>몬스터를</a:t>
                      </a:r>
                      <a:r>
                        <a:rPr lang="ko-KR" sz="950" kern="0" dirty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  <a:t> 출현시켜주고 현재 양쪽</a:t>
                      </a:r>
                      <a:r>
                        <a:rPr lang="en-US" sz="950" kern="0" dirty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  <a:t>HP </a:t>
                      </a:r>
                      <a:r>
                        <a:rPr lang="ko-KR" sz="950" kern="0" dirty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  <a:t>상태를 보여준다</a:t>
                      </a:r>
                      <a:endParaRPr lang="ko-KR" sz="950" kern="100" dirty="0">
                        <a:latin typeface="HY궁서B" pitchFamily="18" charset="-127"/>
                        <a:ea typeface="HY궁서B" pitchFamily="18" charset="-127"/>
                        <a:cs typeface="Times New Roman"/>
                      </a:endParaRPr>
                    </a:p>
                    <a:p>
                      <a:pPr marL="342900" lvl="0" indent="-342900" algn="just" latinLnBrk="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ko-KR" sz="950" kern="0" dirty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  <a:t>사용자는 일반공격</a:t>
                      </a:r>
                      <a:r>
                        <a:rPr lang="en-US" sz="950" kern="0" dirty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  <a:t>, </a:t>
                      </a:r>
                      <a:r>
                        <a:rPr lang="ko-KR" sz="950" kern="0" dirty="0" err="1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  <a:t>스킬공격</a:t>
                      </a:r>
                      <a:r>
                        <a:rPr lang="en-US" sz="950" kern="0" dirty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  <a:t>, </a:t>
                      </a:r>
                      <a:r>
                        <a:rPr lang="ko-KR" sz="950" kern="0" dirty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  <a:t>가방보기 중 선택할 수 있다</a:t>
                      </a:r>
                      <a:r>
                        <a:rPr lang="en-US" sz="950" kern="0" dirty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  <a:t>.</a:t>
                      </a:r>
                      <a:endParaRPr lang="ko-KR" sz="950" kern="100" dirty="0">
                        <a:latin typeface="HY궁서B" pitchFamily="18" charset="-127"/>
                        <a:ea typeface="HY궁서B" pitchFamily="18" charset="-127"/>
                        <a:cs typeface="Times New Roman"/>
                      </a:endParaRPr>
                    </a:p>
                    <a:p>
                      <a:pPr marL="342900" lvl="0" indent="-342900" algn="just" latinLnBrk="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ko-KR" sz="950" kern="0" dirty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  <a:t>사용자는 가방보기를 눌러 아이템을 장착할 수 있다</a:t>
                      </a:r>
                      <a:r>
                        <a:rPr lang="en-US" sz="950" kern="0" dirty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  <a:t>.</a:t>
                      </a:r>
                      <a:endParaRPr lang="ko-KR" sz="950" kern="100" dirty="0">
                        <a:latin typeface="HY궁서B" pitchFamily="18" charset="-127"/>
                        <a:ea typeface="HY궁서B" pitchFamily="18" charset="-127"/>
                        <a:cs typeface="Times New Roman"/>
                      </a:endParaRPr>
                    </a:p>
                    <a:p>
                      <a:pPr marL="342900" lvl="0" indent="-342900" algn="just" latinLnBrk="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ko-KR" sz="950" kern="0" dirty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  <a:t>공격이 실행되면 시스템은 사칙연산 문제를 보여준다</a:t>
                      </a:r>
                      <a:r>
                        <a:rPr lang="en-US" sz="950" kern="0" dirty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  <a:t>.</a:t>
                      </a:r>
                      <a:endParaRPr lang="ko-KR" sz="950" kern="100" dirty="0">
                        <a:latin typeface="HY궁서B" pitchFamily="18" charset="-127"/>
                        <a:ea typeface="HY궁서B" pitchFamily="18" charset="-127"/>
                        <a:cs typeface="Times New Roman"/>
                      </a:endParaRPr>
                    </a:p>
                    <a:p>
                      <a:pPr marL="342900" lvl="0" indent="-342900" algn="just" latinLnBrk="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ko-KR" sz="950" kern="0" dirty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  <a:t>사용자는 문제를 풀어 답을 입력한다</a:t>
                      </a:r>
                      <a:r>
                        <a:rPr lang="en-US" sz="950" kern="0" dirty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  <a:t>.</a:t>
                      </a:r>
                      <a:endParaRPr lang="ko-KR" sz="950" kern="100" dirty="0">
                        <a:latin typeface="HY궁서B" pitchFamily="18" charset="-127"/>
                        <a:ea typeface="HY궁서B" pitchFamily="18" charset="-127"/>
                        <a:cs typeface="Times New Roman"/>
                      </a:endParaRPr>
                    </a:p>
                    <a:p>
                      <a:pPr marL="342900" lvl="0" indent="-342900" algn="just" latinLnBrk="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ko-KR" sz="950" kern="0" dirty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  <a:t>문제를 맞추면 공격에 성공하고 </a:t>
                      </a:r>
                      <a:r>
                        <a:rPr lang="ko-KR" sz="950" kern="0" dirty="0" err="1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  <a:t>몬스터의</a:t>
                      </a:r>
                      <a:r>
                        <a:rPr lang="en-US" sz="950" kern="0" dirty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  <a:t> HP</a:t>
                      </a:r>
                      <a:r>
                        <a:rPr lang="ko-KR" sz="950" kern="0" dirty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  <a:t>가 감소한다</a:t>
                      </a:r>
                      <a:r>
                        <a:rPr lang="en-US" sz="950" kern="0" dirty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  <a:t>.</a:t>
                      </a:r>
                      <a:endParaRPr lang="ko-KR" sz="950" kern="100" dirty="0">
                        <a:latin typeface="HY궁서B" pitchFamily="18" charset="-127"/>
                        <a:ea typeface="HY궁서B" pitchFamily="18" charset="-127"/>
                        <a:cs typeface="Times New Roman"/>
                      </a:endParaRPr>
                    </a:p>
                    <a:p>
                      <a:pPr marL="342900" lvl="0" indent="-342900" algn="just" latinLnBrk="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ko-KR" sz="950" kern="0" dirty="0" err="1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  <a:t>몬스터에게</a:t>
                      </a:r>
                      <a:r>
                        <a:rPr lang="ko-KR" sz="950" kern="0" dirty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  <a:t> 공격을 당하면 사용자의</a:t>
                      </a:r>
                      <a:r>
                        <a:rPr lang="en-US" sz="950" kern="0" dirty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  <a:t> HP</a:t>
                      </a:r>
                      <a:r>
                        <a:rPr lang="ko-KR" sz="950" kern="0" dirty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  <a:t>가 감소한다</a:t>
                      </a:r>
                      <a:r>
                        <a:rPr lang="en-US" sz="950" kern="0" dirty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  <a:t>.</a:t>
                      </a:r>
                      <a:endParaRPr lang="ko-KR" sz="950" kern="100" dirty="0">
                        <a:latin typeface="HY궁서B" pitchFamily="18" charset="-127"/>
                        <a:ea typeface="HY궁서B" pitchFamily="18" charset="-127"/>
                        <a:cs typeface="Times New Roman"/>
                      </a:endParaRPr>
                    </a:p>
                    <a:p>
                      <a:pPr marL="342900" lvl="0" indent="-342900" algn="just" latinLnBrk="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ko-KR" sz="950" kern="0" dirty="0" err="1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  <a:t>몬스터를</a:t>
                      </a:r>
                      <a:r>
                        <a:rPr lang="ko-KR" sz="950" kern="0" dirty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  <a:t> 물리치면 아이템을 획득할 수 있다</a:t>
                      </a:r>
                      <a:r>
                        <a:rPr lang="en-US" sz="950" kern="0" dirty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  <a:t>.</a:t>
                      </a:r>
                      <a:endParaRPr lang="ko-KR" sz="950" kern="100" dirty="0">
                        <a:latin typeface="HY궁서B" pitchFamily="18" charset="-127"/>
                        <a:ea typeface="HY궁서B" pitchFamily="18" charset="-127"/>
                        <a:cs typeface="Times New Roman"/>
                      </a:endParaRPr>
                    </a:p>
                    <a:p>
                      <a:pPr marL="342900" lvl="0" indent="-342900" algn="just" latinLnBrk="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ko-KR" sz="950" kern="0" dirty="0" err="1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  <a:t>소형몬스터를</a:t>
                      </a:r>
                      <a:r>
                        <a:rPr lang="ko-KR" sz="950" kern="0" dirty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  <a:t> 물리치면 사용자는 이동</a:t>
                      </a:r>
                      <a:r>
                        <a:rPr lang="en-US" sz="950" kern="0" dirty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  <a:t>,</a:t>
                      </a:r>
                      <a:r>
                        <a:rPr lang="ko-KR" sz="950" kern="0" dirty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  <a:t>상태보기</a:t>
                      </a:r>
                      <a:r>
                        <a:rPr lang="en-US" sz="950" kern="0" dirty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  <a:t>,</a:t>
                      </a:r>
                      <a:r>
                        <a:rPr lang="ko-KR" sz="950" kern="0" dirty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  <a:t>가방보기 중 선택할 수 있다</a:t>
                      </a:r>
                      <a:r>
                        <a:rPr lang="en-US" sz="950" kern="0" dirty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  <a:t>.</a:t>
                      </a:r>
                      <a:endParaRPr lang="ko-KR" sz="950" kern="100" dirty="0">
                        <a:latin typeface="HY궁서B" pitchFamily="18" charset="-127"/>
                        <a:ea typeface="HY궁서B" pitchFamily="18" charset="-127"/>
                        <a:cs typeface="Times New Roman"/>
                      </a:endParaRPr>
                    </a:p>
                    <a:p>
                      <a:pPr marL="342900" lvl="0" indent="-342900" algn="just" latinLnBrk="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ko-KR" sz="950" kern="0" dirty="0" err="1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  <a:t>대형몬스터를</a:t>
                      </a:r>
                      <a:r>
                        <a:rPr lang="ko-KR" sz="950" kern="0" dirty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  <a:t> 물리치면 사용자는 이동</a:t>
                      </a:r>
                      <a:r>
                        <a:rPr lang="en-US" sz="950" kern="0" dirty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  <a:t>,</a:t>
                      </a:r>
                      <a:r>
                        <a:rPr lang="ko-KR" sz="950" kern="0" dirty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  <a:t>상태보기</a:t>
                      </a:r>
                      <a:r>
                        <a:rPr lang="en-US" sz="950" kern="0" dirty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  <a:t>,</a:t>
                      </a:r>
                      <a:r>
                        <a:rPr lang="ko-KR" sz="950" kern="0" dirty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  <a:t>가방보기</a:t>
                      </a:r>
                      <a:r>
                        <a:rPr lang="en-US" sz="950" kern="0" dirty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  <a:t>,</a:t>
                      </a:r>
                      <a:r>
                        <a:rPr lang="ko-KR" sz="950" kern="0" dirty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  <a:t>저장 중 선택할 수 있다</a:t>
                      </a:r>
                      <a:r>
                        <a:rPr lang="en-US" sz="950" kern="0" dirty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  <a:t>.</a:t>
                      </a:r>
                      <a:endParaRPr lang="ko-KR" sz="950" kern="100" dirty="0">
                        <a:latin typeface="HY궁서B" pitchFamily="18" charset="-127"/>
                        <a:ea typeface="HY궁서B" pitchFamily="18" charset="-127"/>
                        <a:cs typeface="Times New Roman"/>
                      </a:endParaRPr>
                    </a:p>
                    <a:p>
                      <a:pPr marL="342900" lvl="0" indent="-342900" algn="just" latinLnBrk="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ko-KR" sz="950" kern="0" dirty="0" err="1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  <a:t>몬스터를</a:t>
                      </a:r>
                      <a:r>
                        <a:rPr lang="ko-KR" sz="950" kern="0" dirty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  <a:t> 물리치면 경험치가 쌓인다</a:t>
                      </a:r>
                      <a:r>
                        <a:rPr lang="en-US" sz="950" kern="0" dirty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  <a:t>.</a:t>
                      </a:r>
                      <a:endParaRPr lang="ko-KR" sz="950" kern="100" dirty="0">
                        <a:latin typeface="HY궁서B" pitchFamily="18" charset="-127"/>
                        <a:ea typeface="HY궁서B" pitchFamily="18" charset="-127"/>
                        <a:cs typeface="Times New Roman"/>
                      </a:endParaRPr>
                    </a:p>
                    <a:p>
                      <a:pPr marL="342900" lvl="0" indent="-342900" algn="just" latinLnBrk="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ko-KR" sz="950" kern="0" dirty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  <a:t>일정 경험치가 쌓이면 시스템은 사용자를 </a:t>
                      </a:r>
                      <a:r>
                        <a:rPr lang="ko-KR" sz="950" kern="0" dirty="0" err="1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  <a:t>레벨업</a:t>
                      </a:r>
                      <a:r>
                        <a:rPr lang="ko-KR" sz="950" kern="0" dirty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  <a:t> 시켜준다</a:t>
                      </a:r>
                      <a:r>
                        <a:rPr lang="en-US" sz="950" kern="0" dirty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  <a:t>.</a:t>
                      </a:r>
                      <a:endParaRPr lang="ko-KR" sz="950" kern="100" dirty="0">
                        <a:latin typeface="HY궁서B" pitchFamily="18" charset="-127"/>
                        <a:ea typeface="HY궁서B" pitchFamily="18" charset="-127"/>
                        <a:cs typeface="Times New Roman"/>
                      </a:endParaRPr>
                    </a:p>
                    <a:p>
                      <a:pPr marL="342900" lvl="0" indent="-342900" algn="just" latinLnBrk="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950" kern="0" dirty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  <a:t>4~16</a:t>
                      </a:r>
                      <a:r>
                        <a:rPr lang="ko-KR" sz="950" kern="0" dirty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  <a:t>까지 일정횟수를 반복하면 시스템은 최종보스를 출현시킨다</a:t>
                      </a:r>
                      <a:r>
                        <a:rPr lang="en-US" sz="950" kern="0" dirty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  <a:t>.</a:t>
                      </a:r>
                      <a:endParaRPr lang="ko-KR" sz="950" kern="100" dirty="0">
                        <a:latin typeface="HY궁서B" pitchFamily="18" charset="-127"/>
                        <a:ea typeface="HY궁서B" pitchFamily="18" charset="-127"/>
                        <a:cs typeface="Times New Roman"/>
                      </a:endParaRPr>
                    </a:p>
                    <a:p>
                      <a:pPr marL="342900" lvl="0" indent="-342900" algn="just" latinLnBrk="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ko-KR" sz="950" kern="0" dirty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  <a:t>사용자가 최종보스를 물리치면 게임이 종료된다</a:t>
                      </a:r>
                      <a:r>
                        <a:rPr lang="en-US" sz="950" kern="0" dirty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  <a:t>. </a:t>
                      </a:r>
                      <a:endParaRPr lang="ko-KR" sz="950" kern="100" dirty="0">
                        <a:latin typeface="HY궁서B" pitchFamily="18" charset="-127"/>
                        <a:ea typeface="HY궁서B" pitchFamily="18" charset="-127"/>
                        <a:cs typeface="Times New Roman"/>
                      </a:endParaRPr>
                    </a:p>
                  </a:txBody>
                  <a:tcPr marL="60679" marR="6067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8562"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200" b="1" kern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  <a:t>후행조건</a:t>
                      </a:r>
                      <a:endParaRPr lang="ko-KR" sz="1200" b="1" kern="100">
                        <a:latin typeface="HY궁서B" pitchFamily="18" charset="-127"/>
                        <a:ea typeface="HY궁서B" pitchFamily="18" charset="-127"/>
                        <a:cs typeface="Times New Roman"/>
                      </a:endParaRPr>
                    </a:p>
                  </a:txBody>
                  <a:tcPr marL="60679" marR="60679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900" kern="0">
                        <a:solidFill>
                          <a:srgbClr val="000000"/>
                        </a:solidFill>
                        <a:latin typeface="HY궁서B" pitchFamily="18" charset="-127"/>
                        <a:ea typeface="HY궁서B" pitchFamily="18" charset="-127"/>
                        <a:cs typeface="굴림"/>
                      </a:endParaRPr>
                    </a:p>
                  </a:txBody>
                  <a:tcPr marL="60679" marR="6067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3541"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200" b="1" kern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  <a:t>대안흐름</a:t>
                      </a:r>
                      <a:endParaRPr lang="ko-KR" sz="1200" b="1" kern="100">
                        <a:latin typeface="HY궁서B" pitchFamily="18" charset="-127"/>
                        <a:ea typeface="HY궁서B" pitchFamily="18" charset="-127"/>
                        <a:cs typeface="Times New Roman"/>
                      </a:endParaRPr>
                    </a:p>
                  </a:txBody>
                  <a:tcPr marL="60679" marR="60679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  <a:t>9-1. </a:t>
                      </a:r>
                      <a:r>
                        <a:rPr lang="ko-KR" sz="900" kern="0" dirty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  <a:t>사용자가 오답을 입력 했을 경우</a:t>
                      </a:r>
                      <a:endParaRPr lang="ko-KR" sz="900" kern="100" dirty="0">
                        <a:latin typeface="HY궁서B" pitchFamily="18" charset="-127"/>
                        <a:ea typeface="HY궁서B" pitchFamily="18" charset="-127"/>
                        <a:cs typeface="Times New Roman"/>
                      </a:endParaRPr>
                    </a:p>
                    <a:p>
                      <a:pPr marL="254000" algn="just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  <a:t>1.</a:t>
                      </a:r>
                      <a:r>
                        <a:rPr lang="ko-KR" sz="900" kern="0" dirty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  <a:t>공격에 실패해 </a:t>
                      </a:r>
                      <a:r>
                        <a:rPr lang="ko-KR" sz="900" kern="0" dirty="0" err="1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  <a:t>몬스터가</a:t>
                      </a:r>
                      <a:r>
                        <a:rPr lang="ko-KR" sz="900" kern="0" dirty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  <a:t> </a:t>
                      </a:r>
                      <a:r>
                        <a:rPr lang="ko-KR" sz="900" kern="0" dirty="0" err="1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  <a:t>데미지를</a:t>
                      </a:r>
                      <a:r>
                        <a:rPr lang="ko-KR" sz="900" kern="0" dirty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  <a:t> 입지 않는다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  <a:t>.</a:t>
                      </a:r>
                      <a:endParaRPr lang="ko-KR" sz="900" kern="100" dirty="0">
                        <a:latin typeface="HY궁서B" pitchFamily="18" charset="-127"/>
                        <a:ea typeface="HY궁서B" pitchFamily="18" charset="-127"/>
                        <a:cs typeface="Times New Roman"/>
                      </a:endParaRPr>
                    </a:p>
                    <a:p>
                      <a:pPr algn="just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  <a:t>11-1. </a:t>
                      </a:r>
                      <a:r>
                        <a:rPr lang="ko-KR" sz="900" kern="0" dirty="0" err="1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  <a:t>몬스터의</a:t>
                      </a:r>
                      <a:r>
                        <a:rPr lang="ko-KR" sz="900" kern="0" dirty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  <a:t> 공격으로 사용자의 캐릭터가 사망 했을 경우</a:t>
                      </a:r>
                      <a:endParaRPr lang="ko-KR" sz="900" kern="100" dirty="0">
                        <a:latin typeface="HY궁서B" pitchFamily="18" charset="-127"/>
                        <a:ea typeface="HY궁서B" pitchFamily="18" charset="-127"/>
                        <a:cs typeface="Times New Roman"/>
                      </a:endParaRPr>
                    </a:p>
                    <a:p>
                      <a:pPr marL="254000" algn="just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  <a:t>1.</a:t>
                      </a:r>
                      <a:r>
                        <a:rPr lang="ko-KR" sz="900" kern="0" dirty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  <a:t>시작 메뉴로 돌아간다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  <a:t>.</a:t>
                      </a:r>
                      <a:endParaRPr lang="ko-KR" sz="900" kern="100" dirty="0">
                        <a:latin typeface="HY궁서B" pitchFamily="18" charset="-127"/>
                        <a:ea typeface="HY궁서B" pitchFamily="18" charset="-127"/>
                        <a:cs typeface="Times New Roman"/>
                      </a:endParaRPr>
                    </a:p>
                  </a:txBody>
                  <a:tcPr marL="60679" marR="6067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3541"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200" b="1" kern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  <a:t>비기능적 요구사항</a:t>
                      </a:r>
                      <a:endParaRPr lang="ko-KR" sz="1200" b="1" kern="100">
                        <a:latin typeface="HY궁서B" pitchFamily="18" charset="-127"/>
                        <a:ea typeface="HY궁서B" pitchFamily="18" charset="-127"/>
                        <a:cs typeface="Times New Roman"/>
                      </a:endParaRPr>
                    </a:p>
                  </a:txBody>
                  <a:tcPr marL="60679" marR="60679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  <a:t>365</a:t>
                      </a:r>
                      <a:r>
                        <a:rPr lang="ko-KR" sz="900" kern="0" dirty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  <a:t>일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  <a:t> 24</a:t>
                      </a:r>
                      <a:r>
                        <a:rPr lang="ko-KR" sz="900" kern="0" dirty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  <a:t>시간 동안 게임 진행 가능하다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  <a:t>.</a:t>
                      </a:r>
                      <a:endParaRPr lang="ko-KR" sz="900" kern="100" dirty="0">
                        <a:latin typeface="HY궁서B" pitchFamily="18" charset="-127"/>
                        <a:ea typeface="HY궁서B" pitchFamily="18" charset="-127"/>
                        <a:cs typeface="Times New Roman"/>
                      </a:endParaRPr>
                    </a:p>
                    <a:p>
                      <a:pPr algn="just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900" kern="0" dirty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  <a:t>저장 시 기존 파일에 덮어쓰기 되는 것을 안내한다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  <a:t>.</a:t>
                      </a:r>
                      <a:endParaRPr lang="ko-KR" sz="900" kern="100" dirty="0">
                        <a:latin typeface="HY궁서B" pitchFamily="18" charset="-127"/>
                        <a:ea typeface="HY궁서B" pitchFamily="18" charset="-127"/>
                        <a:cs typeface="Times New Roman"/>
                      </a:endParaRPr>
                    </a:p>
                    <a:p>
                      <a:pPr algn="just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900" kern="0" dirty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  <a:t>저장된 파일은 일반적으로 읽을 수 없다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  <a:t>.</a:t>
                      </a:r>
                      <a:endParaRPr lang="ko-KR" sz="900" kern="100" dirty="0">
                        <a:latin typeface="HY궁서B" pitchFamily="18" charset="-127"/>
                        <a:ea typeface="HY궁서B" pitchFamily="18" charset="-127"/>
                        <a:cs typeface="Times New Roman"/>
                      </a:endParaRPr>
                    </a:p>
                    <a:p>
                      <a:pPr algn="just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900" kern="0" dirty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  <a:t>저장하기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  <a:t>, </a:t>
                      </a:r>
                      <a:r>
                        <a:rPr lang="ko-KR" sz="900" kern="0" dirty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  <a:t>불러오기 시 </a:t>
                      </a:r>
                      <a:r>
                        <a:rPr lang="en-US" altLang="ko-KR" sz="900" kern="0" dirty="0" smtClean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  <a:t>1</a:t>
                      </a:r>
                      <a:r>
                        <a:rPr lang="ko-KR" sz="900" kern="0" dirty="0" smtClean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  <a:t>초 </a:t>
                      </a:r>
                      <a:r>
                        <a:rPr lang="ko-KR" sz="900" kern="0" dirty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  <a:t>이내 완료된다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  <a:t>.</a:t>
                      </a:r>
                      <a:endParaRPr lang="ko-KR" sz="900" kern="100" dirty="0">
                        <a:latin typeface="HY궁서B" pitchFamily="18" charset="-127"/>
                        <a:ea typeface="HY궁서B" pitchFamily="18" charset="-127"/>
                        <a:cs typeface="Times New Roman"/>
                      </a:endParaRPr>
                    </a:p>
                  </a:txBody>
                  <a:tcPr marL="60679" marR="6067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8" name="직선 연결선 7"/>
          <p:cNvCxnSpPr/>
          <p:nvPr/>
        </p:nvCxnSpPr>
        <p:spPr>
          <a:xfrm>
            <a:off x="11483437" y="1001721"/>
            <a:ext cx="0" cy="537596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6124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0" y="0"/>
            <a:ext cx="12192000" cy="1258784"/>
          </a:xfrm>
          <a:prstGeom prst="rect">
            <a:avLst/>
          </a:prstGeom>
          <a:solidFill>
            <a:srgbClr val="B69D81"/>
          </a:solidFill>
          <a:ln>
            <a:solidFill>
              <a:srgbClr val="B69D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0" y="5599216"/>
            <a:ext cx="12192000" cy="1258784"/>
          </a:xfrm>
          <a:prstGeom prst="rect">
            <a:avLst/>
          </a:prstGeom>
          <a:solidFill>
            <a:srgbClr val="B69D81"/>
          </a:solidFill>
          <a:ln>
            <a:solidFill>
              <a:srgbClr val="B69D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4444760" y="2910654"/>
            <a:ext cx="3278463" cy="101566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6000" smtClean="0">
                <a:latin typeface="Castellar" pitchFamily="18" charset="0"/>
              </a:rPr>
              <a:t>Design</a:t>
            </a:r>
            <a:endParaRPr lang="ko-KR" altLang="en-US" sz="6000">
              <a:latin typeface="Castellar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174150" y="3710871"/>
            <a:ext cx="78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smtClean="0">
                <a:solidFill>
                  <a:schemeClr val="bg2">
                    <a:lumMod val="25000"/>
                  </a:schemeClr>
                </a:solidFill>
                <a:latin typeface="HY궁서B" pitchFamily="18" charset="-127"/>
                <a:ea typeface="HY궁서B" pitchFamily="18" charset="-127"/>
              </a:rPr>
              <a:t>설계</a:t>
            </a:r>
            <a:endParaRPr lang="ko-KR" altLang="en-US" sz="2400" b="1">
              <a:solidFill>
                <a:schemeClr val="bg2">
                  <a:lumMod val="25000"/>
                </a:schemeClr>
              </a:solidFill>
              <a:latin typeface="HY궁서B" pitchFamily="18" charset="-127"/>
              <a:ea typeface="HY궁서B" pitchFamily="18" charset="-127"/>
            </a:endParaRPr>
          </a:p>
        </p:txBody>
      </p:sp>
      <p:cxnSp>
        <p:nvCxnSpPr>
          <p:cNvPr id="27" name="직선 연결선 26"/>
          <p:cNvCxnSpPr/>
          <p:nvPr/>
        </p:nvCxnSpPr>
        <p:spPr>
          <a:xfrm>
            <a:off x="0" y="5367645"/>
            <a:ext cx="12192000" cy="0"/>
          </a:xfrm>
          <a:prstGeom prst="line">
            <a:avLst/>
          </a:prstGeom>
          <a:ln w="76200">
            <a:solidFill>
              <a:srgbClr val="DACE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 descr="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0939" y="2240871"/>
            <a:ext cx="2224264" cy="2340000"/>
          </a:xfrm>
          <a:prstGeom prst="rect">
            <a:avLst/>
          </a:prstGeom>
        </p:spPr>
      </p:pic>
      <p:pic>
        <p:nvPicPr>
          <p:cNvPr id="9" name="그림 8" descr="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723" y="2240871"/>
            <a:ext cx="2224264" cy="23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391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CEB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8C6520BB-C54F-E943-B6E6-3E0D5F09F413}"/>
              </a:ext>
            </a:extLst>
          </p:cNvPr>
          <p:cNvSpPr/>
          <p:nvPr/>
        </p:nvSpPr>
        <p:spPr>
          <a:xfrm>
            <a:off x="0" y="0"/>
            <a:ext cx="12192000" cy="63949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016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xmlns="" id="{96F6CAA0-1DC9-604D-9835-FAA61D4CC724}"/>
              </a:ext>
            </a:extLst>
          </p:cNvPr>
          <p:cNvSpPr txBox="1"/>
          <p:nvPr/>
        </p:nvSpPr>
        <p:spPr>
          <a:xfrm>
            <a:off x="1" y="602344"/>
            <a:ext cx="2967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Class Diagram(</a:t>
            </a:r>
            <a:r>
              <a:rPr kumimoji="1"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영문</a:t>
            </a:r>
            <a:r>
              <a:rPr kumimoji="1"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)</a:t>
            </a:r>
            <a:endParaRPr kumimoji="1" lang="ko-KR" altLang="en-US" sz="1200" dirty="0">
              <a:solidFill>
                <a:srgbClr val="EBC4C3"/>
              </a:solidFill>
              <a:latin typeface="HY궁서B" pitchFamily="18" charset="-127"/>
              <a:ea typeface="HY궁서B" pitchFamily="18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AEA268C4-984C-8B4C-93E0-B785F7E7A0AD}"/>
              </a:ext>
            </a:extLst>
          </p:cNvPr>
          <p:cNvSpPr txBox="1"/>
          <p:nvPr/>
        </p:nvSpPr>
        <p:spPr>
          <a:xfrm>
            <a:off x="664032" y="284724"/>
            <a:ext cx="19485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설계</a:t>
            </a:r>
            <a:endParaRPr kumimoji="1" lang="ko-KR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2" name="오각형 41"/>
          <p:cNvSpPr/>
          <p:nvPr/>
        </p:nvSpPr>
        <p:spPr>
          <a:xfrm>
            <a:off x="1" y="349189"/>
            <a:ext cx="620486" cy="237791"/>
          </a:xfrm>
          <a:prstGeom prst="homePlate">
            <a:avLst/>
          </a:prstGeom>
          <a:solidFill>
            <a:srgbClr val="B69D81"/>
          </a:solidFill>
          <a:ln>
            <a:solidFill>
              <a:srgbClr val="B69D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2573" y="969558"/>
            <a:ext cx="9110853" cy="5517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124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CEB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8C6520BB-C54F-E943-B6E6-3E0D5F09F413}"/>
              </a:ext>
            </a:extLst>
          </p:cNvPr>
          <p:cNvSpPr/>
          <p:nvPr/>
        </p:nvSpPr>
        <p:spPr>
          <a:xfrm>
            <a:off x="1" y="0"/>
            <a:ext cx="12192000" cy="63949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016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xmlns="" id="{96F6CAA0-1DC9-604D-9835-FAA61D4CC724}"/>
              </a:ext>
            </a:extLst>
          </p:cNvPr>
          <p:cNvSpPr txBox="1"/>
          <p:nvPr/>
        </p:nvSpPr>
        <p:spPr>
          <a:xfrm>
            <a:off x="1" y="551355"/>
            <a:ext cx="2967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Class Diagram(</a:t>
            </a:r>
            <a:r>
              <a:rPr kumimoji="1"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한글</a:t>
            </a:r>
            <a:r>
              <a:rPr kumimoji="1"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)</a:t>
            </a:r>
            <a:endParaRPr kumimoji="1" lang="ko-KR" altLang="en-US" sz="1200" dirty="0">
              <a:solidFill>
                <a:srgbClr val="EBC4C3"/>
              </a:solidFill>
              <a:latin typeface="HY궁서B" pitchFamily="18" charset="-127"/>
              <a:ea typeface="HY궁서B" pitchFamily="18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AEA268C4-984C-8B4C-93E0-B785F7E7A0AD}"/>
              </a:ext>
            </a:extLst>
          </p:cNvPr>
          <p:cNvSpPr txBox="1"/>
          <p:nvPr/>
        </p:nvSpPr>
        <p:spPr>
          <a:xfrm>
            <a:off x="664032" y="268029"/>
            <a:ext cx="19485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설계</a:t>
            </a:r>
            <a:endParaRPr kumimoji="1" lang="ko-KR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2" name="오각형 41"/>
          <p:cNvSpPr/>
          <p:nvPr/>
        </p:nvSpPr>
        <p:spPr>
          <a:xfrm>
            <a:off x="1" y="349189"/>
            <a:ext cx="620486" cy="237791"/>
          </a:xfrm>
          <a:prstGeom prst="homePlate">
            <a:avLst/>
          </a:prstGeom>
          <a:solidFill>
            <a:srgbClr val="B69D81"/>
          </a:solidFill>
          <a:ln>
            <a:solidFill>
              <a:srgbClr val="B69D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4967" y="870304"/>
            <a:ext cx="9321420" cy="5406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124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8C6520BB-C54F-E943-B6E6-3E0D5F09F413}"/>
              </a:ext>
            </a:extLst>
          </p:cNvPr>
          <p:cNvSpPr/>
          <p:nvPr/>
        </p:nvSpPr>
        <p:spPr>
          <a:xfrm>
            <a:off x="0" y="0"/>
            <a:ext cx="12192000" cy="63949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016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xmlns="" id="{96F6CAA0-1DC9-604D-9835-FAA61D4CC724}"/>
              </a:ext>
            </a:extLst>
          </p:cNvPr>
          <p:cNvSpPr txBox="1"/>
          <p:nvPr/>
        </p:nvSpPr>
        <p:spPr>
          <a:xfrm>
            <a:off x="-27159" y="739264"/>
            <a:ext cx="3138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Class Diagram </a:t>
            </a:r>
            <a:r>
              <a:rPr kumimoji="1"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요약 설명</a:t>
            </a:r>
            <a:r>
              <a:rPr kumimoji="1"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endParaRPr kumimoji="1" lang="ko-KR" altLang="en-US" sz="1200" dirty="0">
              <a:solidFill>
                <a:srgbClr val="EBC4C3"/>
              </a:solidFill>
              <a:latin typeface="HY궁서B" pitchFamily="18" charset="-127"/>
              <a:ea typeface="HY궁서B" pitchFamily="18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AEA268C4-984C-8B4C-93E0-B785F7E7A0AD}"/>
              </a:ext>
            </a:extLst>
          </p:cNvPr>
          <p:cNvSpPr txBox="1"/>
          <p:nvPr/>
        </p:nvSpPr>
        <p:spPr>
          <a:xfrm>
            <a:off x="664032" y="284724"/>
            <a:ext cx="19485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설계</a:t>
            </a:r>
            <a:endParaRPr kumimoji="1" lang="ko-KR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2" name="오각형 41"/>
          <p:cNvSpPr/>
          <p:nvPr/>
        </p:nvSpPr>
        <p:spPr>
          <a:xfrm>
            <a:off x="1" y="349189"/>
            <a:ext cx="620486" cy="237791"/>
          </a:xfrm>
          <a:prstGeom prst="homePlate">
            <a:avLst/>
          </a:prstGeom>
          <a:solidFill>
            <a:srgbClr val="B69D81"/>
          </a:solidFill>
          <a:ln>
            <a:solidFill>
              <a:srgbClr val="B69D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 descr="C:\Users\kkm83\Downloads\클래스다이어그램요약설명-코드\1.hero-event(composion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417" y="1211564"/>
            <a:ext cx="4786313" cy="2811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kkm83\Downloads\클래스다이어그램요약설명-코드\2.hero-game(aggregation)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1361" y="1200512"/>
            <a:ext cx="3421062" cy="1127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kkm83\Downloads\클래스다이어그램요약설명-코드\3.event+menu+story-game(composition)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8703" y="1200512"/>
            <a:ext cx="2538413" cy="1349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Users\kkm83\Downloads\클래스다이어그램요약설명-코드\4.item-game(composition)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8818" y="4610862"/>
            <a:ext cx="3154363" cy="974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178996" y="4150583"/>
            <a:ext cx="395492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hero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는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event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에서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new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되니까 </a:t>
            </a:r>
            <a:endParaRPr lang="en-US" altLang="ko-KR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   1:1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composition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5211362" y="2495577"/>
            <a:ext cx="358539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2. hero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는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game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에서 주소를 </a:t>
            </a:r>
            <a:endParaRPr lang="en-US" altLang="ko-KR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  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받아서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사용하니까 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1:1 </a:t>
            </a:r>
          </a:p>
          <a:p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   aggregation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8928703" y="2702668"/>
            <a:ext cx="321329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3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. event, menu, story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는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game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에서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new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되니까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1:1 composition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4518818" y="5678183"/>
            <a:ext cx="398219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4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. item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은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game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에서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new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되니까 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     </a:t>
            </a:r>
            <a:endParaRPr lang="en-US" altLang="ko-KR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  1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:* composition</a:t>
            </a:r>
          </a:p>
        </p:txBody>
      </p:sp>
    </p:spTree>
    <p:extLst>
      <p:ext uri="{BB962C8B-B14F-4D97-AF65-F5344CB8AC3E}">
        <p14:creationId xmlns:p14="http://schemas.microsoft.com/office/powerpoint/2010/main" val="3880207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8C6520BB-C54F-E943-B6E6-3E0D5F09F413}"/>
              </a:ext>
            </a:extLst>
          </p:cNvPr>
          <p:cNvSpPr/>
          <p:nvPr/>
        </p:nvSpPr>
        <p:spPr>
          <a:xfrm>
            <a:off x="0" y="0"/>
            <a:ext cx="12192000" cy="63949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016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xmlns="" id="{96F6CAA0-1DC9-604D-9835-FAA61D4CC724}"/>
              </a:ext>
            </a:extLst>
          </p:cNvPr>
          <p:cNvSpPr txBox="1"/>
          <p:nvPr/>
        </p:nvSpPr>
        <p:spPr>
          <a:xfrm>
            <a:off x="-27159" y="739264"/>
            <a:ext cx="3138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Class Diagram </a:t>
            </a:r>
            <a:r>
              <a:rPr kumimoji="1"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요약 설명</a:t>
            </a:r>
            <a:r>
              <a:rPr kumimoji="1"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endParaRPr kumimoji="1" lang="ko-KR" altLang="en-US" sz="1200" dirty="0">
              <a:solidFill>
                <a:srgbClr val="EBC4C3"/>
              </a:solidFill>
              <a:latin typeface="HY궁서B" pitchFamily="18" charset="-127"/>
              <a:ea typeface="HY궁서B" pitchFamily="18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AEA268C4-984C-8B4C-93E0-B785F7E7A0AD}"/>
              </a:ext>
            </a:extLst>
          </p:cNvPr>
          <p:cNvSpPr txBox="1"/>
          <p:nvPr/>
        </p:nvSpPr>
        <p:spPr>
          <a:xfrm>
            <a:off x="664032" y="284724"/>
            <a:ext cx="19485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설계</a:t>
            </a:r>
            <a:endParaRPr kumimoji="1" lang="ko-KR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2" name="오각형 41"/>
          <p:cNvSpPr/>
          <p:nvPr/>
        </p:nvSpPr>
        <p:spPr>
          <a:xfrm>
            <a:off x="1" y="349189"/>
            <a:ext cx="620486" cy="237791"/>
          </a:xfrm>
          <a:prstGeom prst="homePlate">
            <a:avLst/>
          </a:prstGeom>
          <a:solidFill>
            <a:srgbClr val="B69D81"/>
          </a:solidFill>
          <a:ln>
            <a:solidFill>
              <a:srgbClr val="B69D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Picture 6" descr="C:\Users\kkm83\Downloads\클래스다이어그램요약설명-코드\5.menu-event(composition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644" y="1196637"/>
            <a:ext cx="3094038" cy="3306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C:\Users\kkm83\Downloads\클래스다이어그램요약설명-코드\6.monster-event(composition)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1142" y="1196637"/>
            <a:ext cx="4259263" cy="4587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kkm83\Downloads\클래스다이어그램요약설명-코드\7.item-menu(Dependency))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5611" y="1197471"/>
            <a:ext cx="3817938" cy="54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kkm83\Downloads\클래스다이어그램요약설명-코드\8.item-monster(composition)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4710" y="2925988"/>
            <a:ext cx="3779838" cy="1820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174644" y="4469851"/>
            <a:ext cx="309403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endParaRPr lang="en-US" altLang="ko-KR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5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. menu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는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event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에서 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   </a:t>
            </a:r>
            <a:endParaRPr lang="en-US" altLang="ko-KR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  new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되니까 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1:1</a:t>
            </a:r>
          </a:p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  composition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531142" y="5763331"/>
            <a:ext cx="425926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6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. monster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는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event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에서 </a:t>
            </a:r>
            <a:endParaRPr lang="en-US" altLang="ko-KR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  new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되니까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1:* composition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8034710" y="1568069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endParaRPr lang="en-US" altLang="ko-KR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7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. item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은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menu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의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parameter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로 </a:t>
            </a:r>
            <a:endParaRPr lang="en-US" altLang="ko-KR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   이용되니까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1:* Dependency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8034710" y="4746850"/>
            <a:ext cx="377983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endParaRPr lang="en-US" altLang="ko-KR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8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. item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과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monster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에서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new </a:t>
            </a:r>
            <a:endParaRPr lang="en-US" altLang="ko-KR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  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되니까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1:1 composition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80207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CEB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42FE3236-750D-A047-B36B-3A3B34F30683}"/>
              </a:ext>
            </a:extLst>
          </p:cNvPr>
          <p:cNvSpPr txBox="1"/>
          <p:nvPr/>
        </p:nvSpPr>
        <p:spPr>
          <a:xfrm>
            <a:off x="941728" y="2943856"/>
            <a:ext cx="22050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2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HY궁서B" pitchFamily="18" charset="-127"/>
                <a:ea typeface="HY궁서B" pitchFamily="18" charset="-127"/>
              </a:rPr>
              <a:t>요구사항 분석</a:t>
            </a:r>
            <a:endParaRPr kumimoji="1" lang="ko-KR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HY궁서B" pitchFamily="18" charset="-127"/>
              <a:ea typeface="HY궁서B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461F8477-BD75-1E4F-8ECF-012AD1C0E550}"/>
              </a:ext>
            </a:extLst>
          </p:cNvPr>
          <p:cNvSpPr txBox="1"/>
          <p:nvPr/>
        </p:nvSpPr>
        <p:spPr>
          <a:xfrm>
            <a:off x="1113352" y="4000580"/>
            <a:ext cx="18617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smtClean="0">
                <a:solidFill>
                  <a:schemeClr val="tx1">
                    <a:lumMod val="65000"/>
                    <a:lumOff val="35000"/>
                  </a:schemeClr>
                </a:solidFill>
                <a:latin typeface="HY궁서B" pitchFamily="18" charset="-127"/>
                <a:ea typeface="HY궁서B" pitchFamily="18" charset="-127"/>
              </a:rPr>
              <a:t>요구사항 정의서</a:t>
            </a:r>
            <a:endParaRPr kumimoji="1"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HY궁서B" pitchFamily="18" charset="-127"/>
              <a:ea typeface="HY궁서B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6532DD45-DFCA-F745-9699-1DEA536CD912}"/>
              </a:ext>
            </a:extLst>
          </p:cNvPr>
          <p:cNvSpPr txBox="1"/>
          <p:nvPr/>
        </p:nvSpPr>
        <p:spPr>
          <a:xfrm>
            <a:off x="1651234" y="2108703"/>
            <a:ext cx="7860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2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01</a:t>
            </a:r>
            <a:endParaRPr kumimoji="1" lang="ko-KR" altLang="en-US" sz="240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6" name="모서리가 접힌 도형[F] 25">
            <a:extLst>
              <a:ext uri="{FF2B5EF4-FFF2-40B4-BE49-F238E27FC236}">
                <a16:creationId xmlns:a16="http://schemas.microsoft.com/office/drawing/2014/main" xmlns="" id="{1788C911-AA08-4349-847F-62F747E9817D}"/>
              </a:ext>
            </a:extLst>
          </p:cNvPr>
          <p:cNvSpPr/>
          <p:nvPr/>
        </p:nvSpPr>
        <p:spPr>
          <a:xfrm>
            <a:off x="810195" y="1992086"/>
            <a:ext cx="2491324" cy="3587078"/>
          </a:xfrm>
          <a:prstGeom prst="foldedCorner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B53D08D0-F36F-4441-AFFF-F99C2A72D550}"/>
              </a:ext>
            </a:extLst>
          </p:cNvPr>
          <p:cNvSpPr txBox="1"/>
          <p:nvPr/>
        </p:nvSpPr>
        <p:spPr>
          <a:xfrm>
            <a:off x="1113352" y="4370237"/>
            <a:ext cx="18617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smtClean="0">
                <a:solidFill>
                  <a:schemeClr val="tx1">
                    <a:lumMod val="65000"/>
                    <a:lumOff val="35000"/>
                  </a:schemeClr>
                </a:solidFill>
                <a:latin typeface="HY궁서B" pitchFamily="18" charset="-127"/>
                <a:ea typeface="HY궁서B" pitchFamily="18" charset="-127"/>
              </a:rPr>
              <a:t>요구사항 명세서</a:t>
            </a:r>
            <a:endParaRPr kumimoji="1"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HY궁서B" pitchFamily="18" charset="-127"/>
              <a:ea typeface="HY궁서B" pitchFamily="18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590B9395-B16F-C940-8724-04A10FA1AEA8}"/>
              </a:ext>
            </a:extLst>
          </p:cNvPr>
          <p:cNvSpPr txBox="1"/>
          <p:nvPr/>
        </p:nvSpPr>
        <p:spPr>
          <a:xfrm>
            <a:off x="1069807" y="4721558"/>
            <a:ext cx="20334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400" smtClean="0">
                <a:solidFill>
                  <a:schemeClr val="tx1">
                    <a:lumMod val="65000"/>
                    <a:lumOff val="35000"/>
                  </a:schemeClr>
                </a:solidFill>
                <a:latin typeface="HY궁서B" pitchFamily="18" charset="-127"/>
                <a:ea typeface="HY궁서B" pitchFamily="18" charset="-127"/>
              </a:rPr>
              <a:t>UseCase Diagram</a:t>
            </a:r>
            <a:endParaRPr kumimoji="1"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HY궁서B" pitchFamily="18" charset="-127"/>
              <a:ea typeface="HY궁서B" pitchFamily="18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EC656DA3-59B4-BB41-9CA0-ED4F132383C4}"/>
              </a:ext>
            </a:extLst>
          </p:cNvPr>
          <p:cNvSpPr txBox="1"/>
          <p:nvPr/>
        </p:nvSpPr>
        <p:spPr>
          <a:xfrm>
            <a:off x="3736209" y="2954742"/>
            <a:ext cx="22050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2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HY궁서B" pitchFamily="18" charset="-127"/>
                <a:ea typeface="HY궁서B" pitchFamily="18" charset="-127"/>
              </a:rPr>
              <a:t>설계</a:t>
            </a:r>
            <a:endParaRPr kumimoji="1" lang="ko-KR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HY궁서B" pitchFamily="18" charset="-127"/>
              <a:ea typeface="HY궁서B" pitchFamily="18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97CC9DDB-2C73-1D48-98CD-8B4D22DEE7A5}"/>
              </a:ext>
            </a:extLst>
          </p:cNvPr>
          <p:cNvSpPr txBox="1"/>
          <p:nvPr/>
        </p:nvSpPr>
        <p:spPr>
          <a:xfrm>
            <a:off x="3907833" y="3653935"/>
            <a:ext cx="18617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400" smtClean="0">
                <a:solidFill>
                  <a:schemeClr val="tx1">
                    <a:lumMod val="65000"/>
                    <a:lumOff val="35000"/>
                  </a:schemeClr>
                </a:solidFill>
                <a:latin typeface="HY궁서B" pitchFamily="18" charset="-127"/>
                <a:ea typeface="HY궁서B" pitchFamily="18" charset="-127"/>
              </a:rPr>
              <a:t>Class Diagram</a:t>
            </a:r>
            <a:endParaRPr kumimoji="1"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HY궁서B" pitchFamily="18" charset="-127"/>
              <a:ea typeface="HY궁서B" pitchFamily="18" charset="-127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4A55D990-6684-204C-A90F-80DE4100B863}"/>
              </a:ext>
            </a:extLst>
          </p:cNvPr>
          <p:cNvSpPr txBox="1"/>
          <p:nvPr/>
        </p:nvSpPr>
        <p:spPr>
          <a:xfrm>
            <a:off x="4445715" y="2108703"/>
            <a:ext cx="7860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2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02</a:t>
            </a:r>
            <a:endParaRPr kumimoji="1" lang="ko-KR" altLang="en-US" sz="240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9" name="모서리가 접힌 도형[F] 58">
            <a:extLst>
              <a:ext uri="{FF2B5EF4-FFF2-40B4-BE49-F238E27FC236}">
                <a16:creationId xmlns:a16="http://schemas.microsoft.com/office/drawing/2014/main" xmlns="" id="{60156A1E-118E-574B-AAFA-7D36FCFA54C6}"/>
              </a:ext>
            </a:extLst>
          </p:cNvPr>
          <p:cNvSpPr/>
          <p:nvPr/>
        </p:nvSpPr>
        <p:spPr>
          <a:xfrm>
            <a:off x="3604676" y="1992086"/>
            <a:ext cx="2491324" cy="3587078"/>
          </a:xfrm>
          <a:prstGeom prst="foldedCorner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A32EFBD1-C0C9-2149-9815-59DC429411D9}"/>
              </a:ext>
            </a:extLst>
          </p:cNvPr>
          <p:cNvSpPr txBox="1"/>
          <p:nvPr/>
        </p:nvSpPr>
        <p:spPr>
          <a:xfrm>
            <a:off x="3907833" y="4026042"/>
            <a:ext cx="1861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400" smtClean="0">
                <a:solidFill>
                  <a:schemeClr val="tx1">
                    <a:lumMod val="65000"/>
                    <a:lumOff val="35000"/>
                  </a:schemeClr>
                </a:solidFill>
                <a:latin typeface="HY궁서B" pitchFamily="18" charset="-127"/>
                <a:ea typeface="HY궁서B" pitchFamily="18" charset="-127"/>
              </a:rPr>
              <a:t>Class Diagram </a:t>
            </a:r>
          </a:p>
          <a:p>
            <a:pPr algn="ctr"/>
            <a:r>
              <a:rPr kumimoji="1" lang="ko-KR" altLang="en-US" sz="1400" smtClean="0">
                <a:solidFill>
                  <a:schemeClr val="tx1">
                    <a:lumMod val="65000"/>
                    <a:lumOff val="35000"/>
                  </a:schemeClr>
                </a:solidFill>
                <a:latin typeface="HY궁서B" pitchFamily="18" charset="-127"/>
                <a:ea typeface="HY궁서B" pitchFamily="18" charset="-127"/>
              </a:rPr>
              <a:t>요약 설명</a:t>
            </a:r>
            <a:endParaRPr kumimoji="1"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HY궁서B" pitchFamily="18" charset="-127"/>
              <a:ea typeface="HY궁서B" pitchFamily="18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xmlns="" id="{09CE0939-FA62-C349-A8E3-D85918FFC1B2}"/>
              </a:ext>
            </a:extLst>
          </p:cNvPr>
          <p:cNvSpPr txBox="1"/>
          <p:nvPr/>
        </p:nvSpPr>
        <p:spPr>
          <a:xfrm>
            <a:off x="6463677" y="2954742"/>
            <a:ext cx="22050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2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HY궁서B" pitchFamily="18" charset="-127"/>
                <a:ea typeface="HY궁서B" pitchFamily="18" charset="-127"/>
              </a:rPr>
              <a:t>구현</a:t>
            </a:r>
            <a:endParaRPr kumimoji="1" lang="ko-KR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HY궁서B" pitchFamily="18" charset="-127"/>
              <a:ea typeface="HY궁서B" pitchFamily="18" charset="-127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51AC66F6-E55B-8F47-AAF8-A30EE889A5E1}"/>
              </a:ext>
            </a:extLst>
          </p:cNvPr>
          <p:cNvSpPr txBox="1"/>
          <p:nvPr/>
        </p:nvSpPr>
        <p:spPr>
          <a:xfrm>
            <a:off x="6635301" y="3641342"/>
            <a:ext cx="18617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smtClean="0">
                <a:solidFill>
                  <a:schemeClr val="tx1">
                    <a:lumMod val="65000"/>
                    <a:lumOff val="35000"/>
                  </a:schemeClr>
                </a:solidFill>
                <a:latin typeface="HY궁서B" pitchFamily="18" charset="-127"/>
                <a:ea typeface="HY궁서B" pitchFamily="18" charset="-127"/>
              </a:rPr>
              <a:t>코드 정의서</a:t>
            </a:r>
            <a:endParaRPr kumimoji="1"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HY궁서B" pitchFamily="18" charset="-127"/>
              <a:ea typeface="HY궁서B" pitchFamily="18" charset="-127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xmlns="" id="{EEA4ED14-8C74-9247-A37E-0E99DAB1835E}"/>
              </a:ext>
            </a:extLst>
          </p:cNvPr>
          <p:cNvSpPr txBox="1"/>
          <p:nvPr/>
        </p:nvSpPr>
        <p:spPr>
          <a:xfrm>
            <a:off x="7173183" y="2108703"/>
            <a:ext cx="7860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2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03</a:t>
            </a:r>
            <a:endParaRPr kumimoji="1" lang="ko-KR" altLang="en-US" sz="240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5" name="모서리가 접힌 도형[F] 64">
            <a:extLst>
              <a:ext uri="{FF2B5EF4-FFF2-40B4-BE49-F238E27FC236}">
                <a16:creationId xmlns:a16="http://schemas.microsoft.com/office/drawing/2014/main" xmlns="" id="{211F44CC-9EC9-D64A-A7DD-46FA6B54C932}"/>
              </a:ext>
            </a:extLst>
          </p:cNvPr>
          <p:cNvSpPr/>
          <p:nvPr/>
        </p:nvSpPr>
        <p:spPr>
          <a:xfrm>
            <a:off x="6332144" y="1992086"/>
            <a:ext cx="2491324" cy="3587078"/>
          </a:xfrm>
          <a:prstGeom prst="foldedCorner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xmlns="" id="{122C8549-2FCB-3A4C-B434-1725CFCF4C3D}"/>
              </a:ext>
            </a:extLst>
          </p:cNvPr>
          <p:cNvSpPr txBox="1"/>
          <p:nvPr/>
        </p:nvSpPr>
        <p:spPr>
          <a:xfrm>
            <a:off x="6635301" y="4032771"/>
            <a:ext cx="18617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smtClean="0">
                <a:solidFill>
                  <a:schemeClr val="tx1">
                    <a:lumMod val="65000"/>
                    <a:lumOff val="35000"/>
                  </a:schemeClr>
                </a:solidFill>
                <a:latin typeface="HY궁서B" pitchFamily="18" charset="-127"/>
                <a:ea typeface="HY궁서B" pitchFamily="18" charset="-127"/>
              </a:rPr>
              <a:t>코드 구현</a:t>
            </a:r>
            <a:endParaRPr kumimoji="1"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HY궁서B" pitchFamily="18" charset="-127"/>
              <a:ea typeface="HY궁서B" pitchFamily="18" charset="-127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xmlns="" id="{083C77FE-273E-2A46-A569-AF31F014F39A}"/>
              </a:ext>
            </a:extLst>
          </p:cNvPr>
          <p:cNvSpPr txBox="1"/>
          <p:nvPr/>
        </p:nvSpPr>
        <p:spPr>
          <a:xfrm>
            <a:off x="9258158" y="2954742"/>
            <a:ext cx="22050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2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HY궁서B" pitchFamily="18" charset="-127"/>
                <a:ea typeface="HY궁서B" pitchFamily="18" charset="-127"/>
              </a:rPr>
              <a:t>테스트</a:t>
            </a:r>
            <a:endParaRPr kumimoji="1" lang="ko-KR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HY궁서B" pitchFamily="18" charset="-127"/>
              <a:ea typeface="HY궁서B" pitchFamily="18" charset="-127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xmlns="" id="{7DB244DF-544B-3145-9BB5-FF7EDFA5579F}"/>
              </a:ext>
            </a:extLst>
          </p:cNvPr>
          <p:cNvSpPr txBox="1"/>
          <p:nvPr/>
        </p:nvSpPr>
        <p:spPr>
          <a:xfrm>
            <a:off x="9429782" y="3619570"/>
            <a:ext cx="18617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400" smtClean="0">
                <a:solidFill>
                  <a:schemeClr val="tx1">
                    <a:lumMod val="65000"/>
                    <a:lumOff val="35000"/>
                  </a:schemeClr>
                </a:solidFill>
                <a:latin typeface="HY궁서B" pitchFamily="18" charset="-127"/>
                <a:ea typeface="HY궁서B" pitchFamily="18" charset="-127"/>
              </a:rPr>
              <a:t>Checklist</a:t>
            </a:r>
            <a:endParaRPr kumimoji="1" lang="ko-KR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HY궁서B" pitchFamily="18" charset="-127"/>
              <a:ea typeface="HY궁서B" pitchFamily="18" charset="-127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xmlns="" id="{B4F8C16D-DFA4-8F4A-B067-4B9B7A3C180C}"/>
              </a:ext>
            </a:extLst>
          </p:cNvPr>
          <p:cNvSpPr txBox="1"/>
          <p:nvPr/>
        </p:nvSpPr>
        <p:spPr>
          <a:xfrm>
            <a:off x="9967664" y="2119589"/>
            <a:ext cx="7860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2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04</a:t>
            </a:r>
            <a:endParaRPr kumimoji="1" lang="ko-KR" altLang="en-US" sz="240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1" name="모서리가 접힌 도형[F] 70">
            <a:extLst>
              <a:ext uri="{FF2B5EF4-FFF2-40B4-BE49-F238E27FC236}">
                <a16:creationId xmlns:a16="http://schemas.microsoft.com/office/drawing/2014/main" xmlns="" id="{3B22BF2F-7A86-0140-A1D2-8B9B5F46FB6E}"/>
              </a:ext>
            </a:extLst>
          </p:cNvPr>
          <p:cNvSpPr/>
          <p:nvPr/>
        </p:nvSpPr>
        <p:spPr>
          <a:xfrm>
            <a:off x="9126625" y="1992086"/>
            <a:ext cx="2491324" cy="3587078"/>
          </a:xfrm>
          <a:prstGeom prst="foldedCorner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xmlns="" id="{6F761948-F7E0-EA43-BA60-CA3C4A420DFB}"/>
              </a:ext>
            </a:extLst>
          </p:cNvPr>
          <p:cNvSpPr txBox="1"/>
          <p:nvPr/>
        </p:nvSpPr>
        <p:spPr>
          <a:xfrm>
            <a:off x="4988233" y="626837"/>
            <a:ext cx="22050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Y궁서B" pitchFamily="18" charset="-127"/>
                <a:ea typeface="HY궁서B" pitchFamily="18" charset="-127"/>
              </a:rPr>
              <a:t>목차</a:t>
            </a:r>
            <a:endParaRPr kumimoji="1" lang="ko-KR" altLang="en-US" sz="2800" b="1" dirty="0">
              <a:solidFill>
                <a:schemeClr val="tx1">
                  <a:lumMod val="65000"/>
                  <a:lumOff val="35000"/>
                </a:schemeClr>
              </a:solidFill>
              <a:latin typeface="HY궁서B" pitchFamily="18" charset="-127"/>
              <a:ea typeface="HY궁서B" pitchFamily="18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590B9395-B16F-C940-8724-04A10FA1AEA8}"/>
              </a:ext>
            </a:extLst>
          </p:cNvPr>
          <p:cNvSpPr txBox="1"/>
          <p:nvPr/>
        </p:nvSpPr>
        <p:spPr>
          <a:xfrm>
            <a:off x="1124083" y="5074043"/>
            <a:ext cx="18617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400" smtClean="0">
                <a:solidFill>
                  <a:schemeClr val="tx1">
                    <a:lumMod val="65000"/>
                    <a:lumOff val="35000"/>
                  </a:schemeClr>
                </a:solidFill>
                <a:latin typeface="HY궁서B" pitchFamily="18" charset="-127"/>
                <a:ea typeface="HY궁서B" pitchFamily="18" charset="-127"/>
              </a:rPr>
              <a:t>UseCase </a:t>
            </a:r>
            <a:r>
              <a:rPr kumimoji="1" lang="ko-KR" altLang="en-US" sz="1400" smtClean="0">
                <a:solidFill>
                  <a:schemeClr val="tx1">
                    <a:lumMod val="65000"/>
                    <a:lumOff val="35000"/>
                  </a:schemeClr>
                </a:solidFill>
                <a:latin typeface="HY궁서B" pitchFamily="18" charset="-127"/>
                <a:ea typeface="HY궁서B" pitchFamily="18" charset="-127"/>
              </a:rPr>
              <a:t>명세서</a:t>
            </a:r>
            <a:endParaRPr kumimoji="1"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HY궁서B" pitchFamily="18" charset="-127"/>
              <a:ea typeface="HY궁서B" pitchFamily="18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461F8477-BD75-1E4F-8ECF-012AD1C0E550}"/>
              </a:ext>
            </a:extLst>
          </p:cNvPr>
          <p:cNvSpPr txBox="1"/>
          <p:nvPr/>
        </p:nvSpPr>
        <p:spPr>
          <a:xfrm>
            <a:off x="1113352" y="3641169"/>
            <a:ext cx="18617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smtClean="0">
                <a:solidFill>
                  <a:schemeClr val="tx1">
                    <a:lumMod val="65000"/>
                    <a:lumOff val="35000"/>
                  </a:schemeClr>
                </a:solidFill>
                <a:latin typeface="HY궁서B" pitchFamily="18" charset="-127"/>
                <a:ea typeface="HY궁서B" pitchFamily="18" charset="-127"/>
              </a:rPr>
              <a:t>시나리오</a:t>
            </a:r>
            <a:endParaRPr kumimoji="1"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HY궁서B" pitchFamily="18" charset="-127"/>
              <a:ea typeface="HY궁서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5772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900" decel="100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900" decel="100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900" decel="100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900" decel="100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900" decel="100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900" decel="100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900" decel="100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900" decel="100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900" decel="100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900" decel="100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900" decel="100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900" decel="100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900" decel="100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900" decel="100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900" decel="100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900" decel="100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900" decel="100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900" decel="100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21" grpId="0"/>
      <p:bldP spid="26" grpId="0" animBg="1"/>
      <p:bldP spid="36" grpId="0"/>
      <p:bldP spid="37" grpId="0"/>
      <p:bldP spid="56" grpId="0"/>
      <p:bldP spid="57" grpId="0"/>
      <p:bldP spid="58" grpId="0"/>
      <p:bldP spid="59" grpId="0" animBg="1"/>
      <p:bldP spid="60" grpId="0"/>
      <p:bldP spid="62" grpId="0"/>
      <p:bldP spid="63" grpId="0"/>
      <p:bldP spid="64" grpId="0"/>
      <p:bldP spid="65" grpId="0" animBg="1"/>
      <p:bldP spid="66" grpId="0"/>
      <p:bldP spid="68" grpId="0"/>
      <p:bldP spid="69" grpId="0"/>
      <p:bldP spid="70" grpId="0"/>
      <p:bldP spid="71" grpId="0" animBg="1"/>
      <p:bldP spid="32" grpId="0"/>
      <p:bldP spid="3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0" y="0"/>
            <a:ext cx="12192000" cy="1258784"/>
          </a:xfrm>
          <a:prstGeom prst="rect">
            <a:avLst/>
          </a:prstGeom>
          <a:solidFill>
            <a:srgbClr val="B69D81"/>
          </a:solidFill>
          <a:ln>
            <a:solidFill>
              <a:srgbClr val="B69D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0" y="5599216"/>
            <a:ext cx="12192000" cy="1258784"/>
          </a:xfrm>
          <a:prstGeom prst="rect">
            <a:avLst/>
          </a:prstGeom>
          <a:solidFill>
            <a:srgbClr val="B69D81"/>
          </a:solidFill>
          <a:ln>
            <a:solidFill>
              <a:srgbClr val="B69D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3407809" y="3126096"/>
            <a:ext cx="53531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smtClean="0">
                <a:latin typeface="Castellar" pitchFamily="18" charset="0"/>
              </a:rPr>
              <a:t>Implementation</a:t>
            </a:r>
            <a:endParaRPr lang="ko-KR" altLang="en-US" sz="4000" b="1">
              <a:latin typeface="Castellar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174150" y="3710871"/>
            <a:ext cx="78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smtClean="0">
                <a:solidFill>
                  <a:schemeClr val="bg2">
                    <a:lumMod val="25000"/>
                  </a:schemeClr>
                </a:solidFill>
                <a:latin typeface="HY궁서B" pitchFamily="18" charset="-127"/>
                <a:ea typeface="HY궁서B" pitchFamily="18" charset="-127"/>
              </a:rPr>
              <a:t>구현</a:t>
            </a:r>
            <a:endParaRPr lang="ko-KR" altLang="en-US" sz="2400" b="1">
              <a:solidFill>
                <a:schemeClr val="bg2">
                  <a:lumMod val="25000"/>
                </a:schemeClr>
              </a:solidFill>
              <a:latin typeface="HY궁서B" pitchFamily="18" charset="-127"/>
              <a:ea typeface="HY궁서B" pitchFamily="18" charset="-127"/>
            </a:endParaRPr>
          </a:p>
        </p:txBody>
      </p:sp>
      <p:cxnSp>
        <p:nvCxnSpPr>
          <p:cNvPr id="27" name="직선 연결선 26"/>
          <p:cNvCxnSpPr/>
          <p:nvPr/>
        </p:nvCxnSpPr>
        <p:spPr>
          <a:xfrm>
            <a:off x="0" y="5367645"/>
            <a:ext cx="12192000" cy="0"/>
          </a:xfrm>
          <a:prstGeom prst="line">
            <a:avLst/>
          </a:prstGeom>
          <a:ln w="76200">
            <a:solidFill>
              <a:srgbClr val="DACE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 descr="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723" y="2240708"/>
            <a:ext cx="2410126" cy="2340000"/>
          </a:xfrm>
          <a:prstGeom prst="rect">
            <a:avLst/>
          </a:prstGeom>
        </p:spPr>
      </p:pic>
      <p:pic>
        <p:nvPicPr>
          <p:cNvPr id="10" name="그림 9" descr="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9856" y="2229221"/>
            <a:ext cx="2410126" cy="23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391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CEB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8C6520BB-C54F-E943-B6E6-3E0D5F09F413}"/>
              </a:ext>
            </a:extLst>
          </p:cNvPr>
          <p:cNvSpPr/>
          <p:nvPr/>
        </p:nvSpPr>
        <p:spPr>
          <a:xfrm>
            <a:off x="0" y="0"/>
            <a:ext cx="12192000" cy="63949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016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xmlns="" id="{96F6CAA0-1DC9-604D-9835-FAA61D4CC724}"/>
              </a:ext>
            </a:extLst>
          </p:cNvPr>
          <p:cNvSpPr txBox="1"/>
          <p:nvPr/>
        </p:nvSpPr>
        <p:spPr>
          <a:xfrm>
            <a:off x="-347784" y="739264"/>
            <a:ext cx="3138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코드 정의서</a:t>
            </a:r>
            <a:endParaRPr kumimoji="1" lang="ko-KR" altLang="en-US" sz="1200" dirty="0">
              <a:solidFill>
                <a:srgbClr val="EBC4C3"/>
              </a:solidFill>
              <a:latin typeface="HY궁서B" pitchFamily="18" charset="-127"/>
              <a:ea typeface="HY궁서B" pitchFamily="18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AEA268C4-984C-8B4C-93E0-B785F7E7A0AD}"/>
              </a:ext>
            </a:extLst>
          </p:cNvPr>
          <p:cNvSpPr txBox="1"/>
          <p:nvPr/>
        </p:nvSpPr>
        <p:spPr>
          <a:xfrm>
            <a:off x="664032" y="284724"/>
            <a:ext cx="19485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설계</a:t>
            </a:r>
            <a:endParaRPr kumimoji="1" lang="ko-KR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2" name="오각형 41"/>
          <p:cNvSpPr/>
          <p:nvPr/>
        </p:nvSpPr>
        <p:spPr>
          <a:xfrm>
            <a:off x="1" y="349189"/>
            <a:ext cx="620486" cy="237791"/>
          </a:xfrm>
          <a:prstGeom prst="homePlate">
            <a:avLst/>
          </a:prstGeom>
          <a:solidFill>
            <a:srgbClr val="B69D81"/>
          </a:solidFill>
          <a:ln>
            <a:solidFill>
              <a:srgbClr val="B69D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 descr="피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-194544" y="4169770"/>
            <a:ext cx="2423890" cy="2026559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3146982" y="515730"/>
            <a:ext cx="7754587" cy="3431716"/>
          </a:xfrm>
          <a:prstGeom prst="rect">
            <a:avLst/>
          </a:prstGeom>
          <a:noFill/>
          <a:ln w="76200">
            <a:solidFill>
              <a:srgbClr val="B69D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3146982" y="4239493"/>
            <a:ext cx="7754587" cy="2006928"/>
          </a:xfrm>
          <a:prstGeom prst="rect">
            <a:avLst/>
          </a:prstGeom>
          <a:noFill/>
          <a:ln w="76200">
            <a:solidFill>
              <a:srgbClr val="B69D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96F6CAA0-1DC9-604D-9835-FAA61D4CC724}"/>
              </a:ext>
            </a:extLst>
          </p:cNvPr>
          <p:cNvSpPr txBox="1"/>
          <p:nvPr/>
        </p:nvSpPr>
        <p:spPr>
          <a:xfrm>
            <a:off x="3182607" y="596862"/>
            <a:ext cx="7754587" cy="32624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ko-KR" altLang="en-US" sz="1400" smtClean="0">
                <a:latin typeface="HY궁서B" pitchFamily="18" charset="-127"/>
                <a:ea typeface="HY궁서B" pitchFamily="18" charset="-127"/>
              </a:rPr>
              <a:t>📌</a:t>
            </a:r>
            <a:r>
              <a:rPr lang="en-US" altLang="ko-KR" sz="1200" smtClean="0">
                <a:latin typeface="HY궁서B" pitchFamily="18" charset="-127"/>
                <a:ea typeface="HY궁서B" pitchFamily="18" charset="-127"/>
              </a:rPr>
              <a:t>Package, Java Class, Java Archive : </a:t>
            </a:r>
            <a:r>
              <a:rPr lang="ko-KR" altLang="en-US" sz="1200" smtClean="0">
                <a:latin typeface="HY궁서B" pitchFamily="18" charset="-127"/>
                <a:ea typeface="HY궁서B" pitchFamily="18" charset="-127"/>
              </a:rPr>
              <a:t>시작 글자를 대문자로 지정</a:t>
            </a:r>
            <a:r>
              <a:rPr lang="en-US" altLang="ko-KR" sz="1200" smtClean="0">
                <a:latin typeface="HY궁서B" pitchFamily="18" charset="-127"/>
                <a:ea typeface="HY궁서B" pitchFamily="18" charset="-127"/>
              </a:rPr>
              <a:t>, camel case</a:t>
            </a:r>
            <a:r>
              <a:rPr lang="ko-KR" altLang="en-US" sz="1200" smtClean="0">
                <a:latin typeface="HY궁서B" pitchFamily="18" charset="-127"/>
                <a:ea typeface="HY궁서B" pitchFamily="18" charset="-127"/>
              </a:rPr>
              <a:t>에 준하여 작성</a:t>
            </a:r>
            <a:endParaRPr lang="en-US" altLang="ko-KR" sz="1400" smtClean="0">
              <a:latin typeface="HY궁서B" pitchFamily="18" charset="-127"/>
              <a:ea typeface="HY궁서B" pitchFamily="18" charset="-127"/>
            </a:endParaRPr>
          </a:p>
          <a:p>
            <a:pPr algn="just"/>
            <a:endParaRPr lang="en-US" altLang="ko-KR" sz="1000" smtClean="0">
              <a:latin typeface="HY궁서B" pitchFamily="18" charset="-127"/>
              <a:ea typeface="HY궁서B" pitchFamily="18" charset="-127"/>
            </a:endParaRPr>
          </a:p>
          <a:p>
            <a:pPr algn="just"/>
            <a:r>
              <a:rPr lang="ko-KR" altLang="en-US" sz="1400" smtClean="0">
                <a:latin typeface="HY궁서B" pitchFamily="18" charset="-127"/>
                <a:ea typeface="HY궁서B" pitchFamily="18" charset="-127"/>
              </a:rPr>
              <a:t>📌</a:t>
            </a:r>
            <a:r>
              <a:rPr lang="ko-KR" altLang="en-US" sz="1200" smtClean="0">
                <a:latin typeface="HY궁서B" pitchFamily="18" charset="-127"/>
                <a:ea typeface="HY궁서B" pitchFamily="18" charset="-127"/>
              </a:rPr>
              <a:t>변수 </a:t>
            </a:r>
            <a:r>
              <a:rPr lang="en-US" altLang="ko-KR" sz="1200" smtClean="0">
                <a:latin typeface="HY궁서B" pitchFamily="18" charset="-127"/>
                <a:ea typeface="HY궁서B" pitchFamily="18" charset="-127"/>
              </a:rPr>
              <a:t>: </a:t>
            </a:r>
            <a:r>
              <a:rPr lang="ko-KR" altLang="en-US" sz="1200" smtClean="0">
                <a:latin typeface="HY궁서B" pitchFamily="18" charset="-127"/>
                <a:ea typeface="HY궁서B" pitchFamily="18" charset="-127"/>
              </a:rPr>
              <a:t>시작 글자를 소문자로 지정</a:t>
            </a:r>
            <a:endParaRPr lang="en-US" altLang="ko-KR" sz="1200" smtClean="0">
              <a:latin typeface="HY궁서B" pitchFamily="18" charset="-127"/>
              <a:ea typeface="HY궁서B" pitchFamily="18" charset="-127"/>
            </a:endParaRPr>
          </a:p>
          <a:p>
            <a:pPr algn="just"/>
            <a:r>
              <a:rPr lang="en-US" altLang="ko-KR" sz="1200" smtClean="0">
                <a:latin typeface="HY궁서B" pitchFamily="18" charset="-127"/>
                <a:ea typeface="HY궁서B" pitchFamily="18" charset="-127"/>
              </a:rPr>
              <a:t>       </a:t>
            </a:r>
            <a:r>
              <a:rPr lang="ko-KR" altLang="en-US" sz="1200" smtClean="0">
                <a:latin typeface="HY궁서B" pitchFamily="18" charset="-127"/>
                <a:ea typeface="HY궁서B" pitchFamily="18" charset="-127"/>
              </a:rPr>
              <a:t>상수</a:t>
            </a:r>
            <a:r>
              <a:rPr lang="en-US" altLang="ko-KR" sz="1200" smtClean="0">
                <a:latin typeface="HY궁서B" pitchFamily="18" charset="-127"/>
                <a:ea typeface="HY궁서B" pitchFamily="18" charset="-127"/>
              </a:rPr>
              <a:t>(final </a:t>
            </a:r>
            <a:r>
              <a:rPr lang="ko-KR" altLang="en-US" sz="1200" smtClean="0">
                <a:latin typeface="HY궁서B" pitchFamily="18" charset="-127"/>
                <a:ea typeface="HY궁서B" pitchFamily="18" charset="-127"/>
              </a:rPr>
              <a:t>변수</a:t>
            </a:r>
            <a:r>
              <a:rPr lang="en-US" altLang="ko-KR" sz="1200" smtClean="0">
                <a:latin typeface="HY궁서B" pitchFamily="18" charset="-127"/>
                <a:ea typeface="HY궁서B" pitchFamily="18" charset="-127"/>
              </a:rPr>
              <a:t>)</a:t>
            </a:r>
            <a:r>
              <a:rPr lang="ko-KR" altLang="en-US" sz="1200" smtClean="0">
                <a:latin typeface="HY궁서B" pitchFamily="18" charset="-127"/>
                <a:ea typeface="HY궁서B" pitchFamily="18" charset="-127"/>
              </a:rPr>
              <a:t>를 표현하는 이름은 대문자로 지정</a:t>
            </a:r>
            <a:r>
              <a:rPr lang="en-US" altLang="ko-KR" sz="1200" smtClean="0">
                <a:latin typeface="HY궁서B" pitchFamily="18" charset="-127"/>
                <a:ea typeface="HY궁서B" pitchFamily="18" charset="-127"/>
              </a:rPr>
              <a:t> &amp;  ‘_’</a:t>
            </a:r>
            <a:r>
              <a:rPr lang="ko-KR" altLang="en-US" sz="1200" smtClean="0">
                <a:latin typeface="HY궁서B" pitchFamily="18" charset="-127"/>
                <a:ea typeface="HY궁서B" pitchFamily="18" charset="-127"/>
              </a:rPr>
              <a:t>를 사용하여 단어 구분</a:t>
            </a:r>
            <a:endParaRPr lang="en-US" altLang="ko-KR" sz="1200" smtClean="0">
              <a:latin typeface="HY궁서B" pitchFamily="18" charset="-127"/>
              <a:ea typeface="HY궁서B" pitchFamily="18" charset="-127"/>
            </a:endParaRPr>
          </a:p>
          <a:p>
            <a:pPr algn="just"/>
            <a:r>
              <a:rPr lang="ko-KR" altLang="en-US" sz="1200" smtClean="0">
                <a:latin typeface="HY궁서B" pitchFamily="18" charset="-127"/>
                <a:ea typeface="HY궁서B" pitchFamily="18" charset="-127"/>
              </a:rPr>
              <a:t>       일반적인 변수의 이름은 타입의 이름과 동일하게 지정</a:t>
            </a:r>
            <a:endParaRPr lang="en-US" altLang="ko-KR" sz="1200" smtClean="0">
              <a:latin typeface="HY궁서B" pitchFamily="18" charset="-127"/>
              <a:ea typeface="HY궁서B" pitchFamily="18" charset="-127"/>
            </a:endParaRPr>
          </a:p>
          <a:p>
            <a:pPr algn="just"/>
            <a:endParaRPr lang="en-US" altLang="ko-KR" sz="1000" smtClean="0">
              <a:latin typeface="HY궁서B" pitchFamily="18" charset="-127"/>
              <a:ea typeface="HY궁서B" pitchFamily="18" charset="-127"/>
            </a:endParaRPr>
          </a:p>
          <a:p>
            <a:pPr algn="just"/>
            <a:r>
              <a:rPr lang="ko-KR" altLang="en-US" sz="1400" smtClean="0">
                <a:latin typeface="HY궁서B" pitchFamily="18" charset="-127"/>
                <a:ea typeface="HY궁서B" pitchFamily="18" charset="-127"/>
              </a:rPr>
              <a:t>📌</a:t>
            </a:r>
            <a:r>
              <a:rPr lang="ko-KR" altLang="en-US" sz="1200" smtClean="0">
                <a:latin typeface="HY궁서B" pitchFamily="18" charset="-127"/>
                <a:ea typeface="HY궁서B" pitchFamily="18" charset="-127"/>
              </a:rPr>
              <a:t>메소트 </a:t>
            </a:r>
            <a:r>
              <a:rPr lang="en-US" altLang="ko-KR" sz="1200" smtClean="0">
                <a:latin typeface="HY궁서B" pitchFamily="18" charset="-127"/>
                <a:ea typeface="HY궁서B" pitchFamily="18" charset="-127"/>
              </a:rPr>
              <a:t>: </a:t>
            </a:r>
            <a:r>
              <a:rPr lang="ko-KR" altLang="en-US" sz="1200" smtClean="0">
                <a:latin typeface="HY궁서B" pitchFamily="18" charset="-127"/>
                <a:ea typeface="HY궁서B" pitchFamily="18" charset="-127"/>
              </a:rPr>
              <a:t>시작 글자를 소문자로 지정</a:t>
            </a:r>
            <a:endParaRPr lang="en-US" altLang="ko-KR" sz="1200" smtClean="0">
              <a:latin typeface="HY궁서B" pitchFamily="18" charset="-127"/>
              <a:ea typeface="HY궁서B" pitchFamily="18" charset="-127"/>
            </a:endParaRPr>
          </a:p>
          <a:p>
            <a:pPr algn="just"/>
            <a:r>
              <a:rPr lang="en-US" altLang="ko-KR" sz="1200" smtClean="0">
                <a:latin typeface="HY궁서B" pitchFamily="18" charset="-127"/>
                <a:ea typeface="HY궁서B" pitchFamily="18" charset="-127"/>
              </a:rPr>
              <a:t>       </a:t>
            </a:r>
            <a:r>
              <a:rPr lang="ko-KR" altLang="en-US" sz="1200" smtClean="0">
                <a:latin typeface="HY궁서B" pitchFamily="18" charset="-127"/>
                <a:ea typeface="HY궁서B" pitchFamily="18" charset="-127"/>
              </a:rPr>
              <a:t>축약형과 두문자어형을 이름에 사용할 경우에는 전부 대문자로 지정하지 않음</a:t>
            </a:r>
            <a:endParaRPr lang="en-US" altLang="ko-KR" sz="1200" smtClean="0">
              <a:latin typeface="HY궁서B" pitchFamily="18" charset="-127"/>
              <a:ea typeface="HY궁서B" pitchFamily="18" charset="-127"/>
            </a:endParaRPr>
          </a:p>
          <a:p>
            <a:pPr algn="just"/>
            <a:r>
              <a:rPr lang="en-US" altLang="ko-KR" sz="1200" smtClean="0">
                <a:latin typeface="HY궁서B" pitchFamily="18" charset="-127"/>
                <a:ea typeface="HY궁서B" pitchFamily="18" charset="-127"/>
              </a:rPr>
              <a:t>        ex) openDvdPlayer();  [</a:t>
            </a:r>
            <a:r>
              <a:rPr lang="en-US" altLang="ko-KR" sz="1200" b="1" smtClean="0">
                <a:solidFill>
                  <a:srgbClr val="0070C0"/>
                </a:solidFill>
                <a:latin typeface="HY궁서B" pitchFamily="18" charset="-127"/>
                <a:ea typeface="HY궁서B" pitchFamily="18" charset="-127"/>
              </a:rPr>
              <a:t>O</a:t>
            </a:r>
            <a:r>
              <a:rPr lang="en-US" altLang="ko-KR" sz="1200" smtClean="0">
                <a:latin typeface="HY궁서B" pitchFamily="18" charset="-127"/>
                <a:ea typeface="HY궁서B" pitchFamily="18" charset="-127"/>
              </a:rPr>
              <a:t>]  // openDVDPlayer(); [</a:t>
            </a:r>
            <a:r>
              <a:rPr lang="en-US" altLang="ko-KR" sz="1200" b="1" smtClean="0">
                <a:solidFill>
                  <a:srgbClr val="C00000"/>
                </a:solidFill>
                <a:latin typeface="HY궁서B" pitchFamily="18" charset="-127"/>
                <a:ea typeface="HY궁서B" pitchFamily="18" charset="-127"/>
              </a:rPr>
              <a:t>X</a:t>
            </a:r>
            <a:r>
              <a:rPr lang="en-US" altLang="ko-KR" sz="1200" smtClean="0">
                <a:latin typeface="HY궁서B" pitchFamily="18" charset="-127"/>
                <a:ea typeface="HY궁서B" pitchFamily="18" charset="-127"/>
              </a:rPr>
              <a:t>] </a:t>
            </a:r>
          </a:p>
          <a:p>
            <a:pPr algn="just"/>
            <a:endParaRPr lang="en-US" altLang="ko-KR" sz="1000" smtClean="0">
              <a:latin typeface="HY궁서B" pitchFamily="18" charset="-127"/>
              <a:ea typeface="HY궁서B" pitchFamily="18" charset="-127"/>
            </a:endParaRPr>
          </a:p>
          <a:p>
            <a:pPr algn="just"/>
            <a:r>
              <a:rPr lang="ko-KR" altLang="en-US" sz="1400" smtClean="0">
                <a:latin typeface="HY궁서B" pitchFamily="18" charset="-127"/>
                <a:ea typeface="HY궁서B" pitchFamily="18" charset="-127"/>
              </a:rPr>
              <a:t>📌</a:t>
            </a:r>
            <a:r>
              <a:rPr lang="en-US" altLang="ko-KR" sz="1200" smtClean="0">
                <a:latin typeface="HY궁서B" pitchFamily="18" charset="-127"/>
                <a:ea typeface="HY궁서B" pitchFamily="18" charset="-127"/>
              </a:rPr>
              <a:t>get / set : </a:t>
            </a:r>
            <a:r>
              <a:rPr lang="ko-KR" altLang="en-US" sz="1200" smtClean="0">
                <a:latin typeface="HY궁서B" pitchFamily="18" charset="-127"/>
                <a:ea typeface="HY궁서B" pitchFamily="18" charset="-127"/>
              </a:rPr>
              <a:t>반드시 </a:t>
            </a:r>
            <a:r>
              <a:rPr lang="en-US" altLang="ko-KR" sz="1200" smtClean="0">
                <a:latin typeface="HY궁서B" pitchFamily="18" charset="-127"/>
                <a:ea typeface="HY궁서B" pitchFamily="18" charset="-127"/>
              </a:rPr>
              <a:t>attribute</a:t>
            </a:r>
            <a:r>
              <a:rPr lang="ko-KR" altLang="en-US" sz="1200" smtClean="0">
                <a:latin typeface="HY궁서B" pitchFamily="18" charset="-127"/>
                <a:ea typeface="HY궁서B" pitchFamily="18" charset="-127"/>
              </a:rPr>
              <a:t>에 직접 접근하는 메소드에 사용</a:t>
            </a:r>
            <a:endParaRPr lang="en-US" altLang="ko-KR" sz="1400" smtClean="0">
              <a:latin typeface="HY궁서B" pitchFamily="18" charset="-127"/>
              <a:ea typeface="HY궁서B" pitchFamily="18" charset="-127"/>
            </a:endParaRPr>
          </a:p>
          <a:p>
            <a:pPr algn="just"/>
            <a:endParaRPr lang="en-US" altLang="ko-KR" sz="1000" smtClean="0">
              <a:latin typeface="HY궁서B" pitchFamily="18" charset="-127"/>
              <a:ea typeface="HY궁서B" pitchFamily="18" charset="-127"/>
            </a:endParaRPr>
          </a:p>
          <a:p>
            <a:pPr algn="just"/>
            <a:r>
              <a:rPr lang="ko-KR" altLang="en-US" sz="1400" smtClean="0">
                <a:latin typeface="HY궁서B" pitchFamily="18" charset="-127"/>
                <a:ea typeface="HY궁서B" pitchFamily="18" charset="-127"/>
              </a:rPr>
              <a:t>📌</a:t>
            </a:r>
            <a:r>
              <a:rPr lang="en-US" altLang="ko-KR" sz="1200" smtClean="0">
                <a:latin typeface="HY궁서B" pitchFamily="18" charset="-127"/>
                <a:ea typeface="HY궁서B" pitchFamily="18" charset="-127"/>
              </a:rPr>
              <a:t>Boolean </a:t>
            </a:r>
            <a:r>
              <a:rPr lang="ko-KR" altLang="en-US" sz="1200" smtClean="0">
                <a:latin typeface="HY궁서B" pitchFamily="18" charset="-127"/>
                <a:ea typeface="HY궁서B" pitchFamily="18" charset="-127"/>
              </a:rPr>
              <a:t>변수와 메소드에는 </a:t>
            </a:r>
            <a:r>
              <a:rPr lang="en-US" altLang="ko-KR" sz="1200" smtClean="0">
                <a:latin typeface="HY궁서B" pitchFamily="18" charset="-127"/>
                <a:ea typeface="HY궁서B" pitchFamily="18" charset="-127"/>
              </a:rPr>
              <a:t>is </a:t>
            </a:r>
            <a:r>
              <a:rPr lang="ko-KR" altLang="en-US" sz="1200" smtClean="0">
                <a:latin typeface="HY궁서B" pitchFamily="18" charset="-127"/>
                <a:ea typeface="HY궁서B" pitchFamily="18" charset="-127"/>
              </a:rPr>
              <a:t>접두사 사용</a:t>
            </a:r>
            <a:endParaRPr lang="en-US" altLang="ko-KR" sz="1400" smtClean="0">
              <a:latin typeface="HY궁서B" pitchFamily="18" charset="-127"/>
              <a:ea typeface="HY궁서B" pitchFamily="18" charset="-127"/>
            </a:endParaRPr>
          </a:p>
          <a:p>
            <a:pPr algn="just"/>
            <a:endParaRPr lang="en-US" altLang="ko-KR" sz="1000" smtClean="0">
              <a:latin typeface="HY궁서B" pitchFamily="18" charset="-127"/>
              <a:ea typeface="HY궁서B" pitchFamily="18" charset="-127"/>
            </a:endParaRPr>
          </a:p>
          <a:p>
            <a:pPr algn="just"/>
            <a:r>
              <a:rPr lang="ko-KR" altLang="en-US" sz="1400" smtClean="0">
                <a:latin typeface="HY궁서B" pitchFamily="18" charset="-127"/>
                <a:ea typeface="HY궁서B" pitchFamily="18" charset="-127"/>
              </a:rPr>
              <a:t>📌</a:t>
            </a:r>
            <a:r>
              <a:rPr lang="en-US" altLang="ko-KR" sz="1200" smtClean="0">
                <a:latin typeface="HY궁서B" pitchFamily="18" charset="-127"/>
                <a:ea typeface="HY궁서B" pitchFamily="18" charset="-127"/>
              </a:rPr>
              <a:t>Collection </a:t>
            </a:r>
            <a:r>
              <a:rPr lang="ko-KR" altLang="en-US" sz="1200" smtClean="0">
                <a:latin typeface="HY궁서B" pitchFamily="18" charset="-127"/>
                <a:ea typeface="HY궁서B" pitchFamily="18" charset="-127"/>
              </a:rPr>
              <a:t>이름 </a:t>
            </a:r>
            <a:r>
              <a:rPr lang="en-US" altLang="ko-KR" sz="1200" smtClean="0">
                <a:latin typeface="HY궁서B" pitchFamily="18" charset="-127"/>
                <a:ea typeface="HY궁서B" pitchFamily="18" charset="-127"/>
              </a:rPr>
              <a:t>: </a:t>
            </a:r>
            <a:r>
              <a:rPr lang="ko-KR" altLang="en-US" sz="1200" smtClean="0">
                <a:latin typeface="HY궁서B" pitchFamily="18" charset="-127"/>
                <a:ea typeface="HY궁서B" pitchFamily="18" charset="-127"/>
              </a:rPr>
              <a:t>복수형으로 사용</a:t>
            </a:r>
            <a:endParaRPr lang="en-US" altLang="ko-KR" sz="1400" smtClean="0">
              <a:latin typeface="HY궁서B" pitchFamily="18" charset="-127"/>
              <a:ea typeface="HY궁서B" pitchFamily="18" charset="-127"/>
            </a:endParaRPr>
          </a:p>
          <a:p>
            <a:pPr algn="just"/>
            <a:endParaRPr lang="en-US" altLang="ko-KR" sz="1000" smtClean="0">
              <a:latin typeface="HY궁서B" pitchFamily="18" charset="-127"/>
              <a:ea typeface="HY궁서B" pitchFamily="18" charset="-127"/>
            </a:endParaRPr>
          </a:p>
          <a:p>
            <a:pPr algn="just"/>
            <a:r>
              <a:rPr lang="ko-KR" altLang="en-US" sz="1400" smtClean="0">
                <a:latin typeface="HY궁서B" pitchFamily="18" charset="-127"/>
                <a:ea typeface="HY궁서B" pitchFamily="18" charset="-127"/>
              </a:rPr>
              <a:t>📌</a:t>
            </a:r>
            <a:r>
              <a:rPr lang="en-US" altLang="ko-KR" sz="1200" smtClean="0">
                <a:latin typeface="HY궁서B" pitchFamily="18" charset="-127"/>
                <a:ea typeface="HY궁서B" pitchFamily="18" charset="-127"/>
              </a:rPr>
              <a:t>Iterator </a:t>
            </a:r>
            <a:r>
              <a:rPr lang="ko-KR" altLang="en-US" sz="1200" smtClean="0">
                <a:latin typeface="HY궁서B" pitchFamily="18" charset="-127"/>
                <a:ea typeface="HY궁서B" pitchFamily="18" charset="-127"/>
              </a:rPr>
              <a:t>변수 </a:t>
            </a:r>
            <a:r>
              <a:rPr lang="en-US" altLang="ko-KR" sz="1200" smtClean="0">
                <a:latin typeface="HY궁서B" pitchFamily="18" charset="-127"/>
                <a:ea typeface="HY궁서B" pitchFamily="18" charset="-127"/>
              </a:rPr>
              <a:t>: </a:t>
            </a:r>
            <a:r>
              <a:rPr lang="ko-KR" altLang="en-US" sz="1200" smtClean="0">
                <a:latin typeface="HY궁서B" pitchFamily="18" charset="-127"/>
                <a:ea typeface="HY궁서B" pitchFamily="18" charset="-127"/>
              </a:rPr>
              <a:t> </a:t>
            </a:r>
            <a:r>
              <a:rPr lang="en-US" altLang="ko-KR" sz="1200" smtClean="0">
                <a:latin typeface="HY궁서B" pitchFamily="18" charset="-127"/>
                <a:ea typeface="HY궁서B" pitchFamily="18" charset="-127"/>
              </a:rPr>
              <a:t>i, j, k </a:t>
            </a:r>
            <a:r>
              <a:rPr lang="ko-KR" altLang="en-US" sz="1200" smtClean="0">
                <a:latin typeface="HY궁서B" pitchFamily="18" charset="-127"/>
                <a:ea typeface="HY궁서B" pitchFamily="18" charset="-127"/>
              </a:rPr>
              <a:t>등과 같은 이름 사용</a:t>
            </a:r>
            <a:endParaRPr lang="en-US" altLang="ko-KR" sz="1400" smtClean="0">
              <a:latin typeface="HY궁서B" pitchFamily="18" charset="-127"/>
              <a:ea typeface="HY궁서B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066324" y="515730"/>
            <a:ext cx="712531" cy="3431716"/>
          </a:xfrm>
          <a:prstGeom prst="rect">
            <a:avLst/>
          </a:prstGeom>
          <a:solidFill>
            <a:srgbClr val="B69D81"/>
          </a:solidFill>
          <a:ln>
            <a:solidFill>
              <a:srgbClr val="B69D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ko-KR" altLang="en-US" sz="2000" smtClean="0">
                <a:latin typeface="HY궁서B" pitchFamily="18" charset="-127"/>
                <a:ea typeface="HY궁서B" pitchFamily="18" charset="-127"/>
              </a:rPr>
              <a:t>명명 규칙</a:t>
            </a:r>
            <a:endParaRPr lang="ko-KR" altLang="en-US" sz="2000">
              <a:latin typeface="HY궁서B" pitchFamily="18" charset="-127"/>
              <a:ea typeface="HY궁서B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066324" y="4179799"/>
            <a:ext cx="712531" cy="2066622"/>
          </a:xfrm>
          <a:prstGeom prst="rect">
            <a:avLst/>
          </a:prstGeom>
          <a:solidFill>
            <a:srgbClr val="B69D81"/>
          </a:solidFill>
          <a:ln>
            <a:solidFill>
              <a:srgbClr val="B69D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ko-KR" altLang="en-US" sz="2000" smtClean="0">
                <a:latin typeface="HY궁서B" pitchFamily="18" charset="-127"/>
                <a:ea typeface="HY궁서B" pitchFamily="18" charset="-127"/>
              </a:rPr>
              <a:t>주석</a:t>
            </a:r>
            <a:endParaRPr lang="ko-KR" altLang="en-US" sz="2000">
              <a:latin typeface="HY궁서B" pitchFamily="18" charset="-127"/>
              <a:ea typeface="HY궁서B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96F6CAA0-1DC9-604D-9835-FAA61D4CC724}"/>
              </a:ext>
            </a:extLst>
          </p:cNvPr>
          <p:cNvSpPr txBox="1"/>
          <p:nvPr/>
        </p:nvSpPr>
        <p:spPr>
          <a:xfrm>
            <a:off x="3182607" y="4339052"/>
            <a:ext cx="7754587" cy="1800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 smtClean="0">
                <a:latin typeface="HY궁서B" pitchFamily="18" charset="-127"/>
                <a:ea typeface="HY궁서B" pitchFamily="18" charset="-127"/>
              </a:rPr>
              <a:t>📌</a:t>
            </a:r>
            <a:r>
              <a:rPr lang="ko-KR" altLang="ko-KR" sz="1200" smtClean="0">
                <a:latin typeface="HY궁서B" pitchFamily="18" charset="-127"/>
                <a:ea typeface="HY궁서B" pitchFamily="18" charset="-127"/>
              </a:rPr>
              <a:t>다음의 주석은 프로그램 가독성을 해치지 않은 범위내에서 한줄 코멘드</a:t>
            </a:r>
            <a:r>
              <a:rPr lang="en-US" altLang="ko-KR" sz="1200" smtClean="0">
                <a:latin typeface="HY궁서B" pitchFamily="18" charset="-127"/>
                <a:ea typeface="HY궁서B" pitchFamily="18" charset="-127"/>
              </a:rPr>
              <a:t>(//)</a:t>
            </a:r>
            <a:r>
              <a:rPr lang="ko-KR" altLang="ko-KR" sz="1200" smtClean="0">
                <a:latin typeface="HY궁서B" pitchFamily="18" charset="-127"/>
                <a:ea typeface="HY궁서B" pitchFamily="18" charset="-127"/>
              </a:rPr>
              <a:t>로 의미 설명</a:t>
            </a:r>
            <a:endParaRPr lang="en-US" altLang="ko-KR" sz="1200" smtClean="0">
              <a:latin typeface="HY궁서B" pitchFamily="18" charset="-127"/>
              <a:ea typeface="HY궁서B" pitchFamily="18" charset="-127"/>
            </a:endParaRPr>
          </a:p>
          <a:p>
            <a:pPr algn="just"/>
            <a:endParaRPr lang="ko-KR" altLang="ko-KR" sz="500" smtClean="0">
              <a:latin typeface="HY궁서B" pitchFamily="18" charset="-127"/>
              <a:ea typeface="HY궁서B" pitchFamily="18" charset="-127"/>
            </a:endParaRPr>
          </a:p>
          <a:p>
            <a:pPr algn="just"/>
            <a:r>
              <a:rPr lang="ko-KR" altLang="en-US" sz="1400" smtClean="0">
                <a:latin typeface="HY궁서B" pitchFamily="18" charset="-127"/>
                <a:ea typeface="HY궁서B" pitchFamily="18" charset="-127"/>
              </a:rPr>
              <a:t>📌</a:t>
            </a:r>
            <a:r>
              <a:rPr lang="ko-KR" altLang="en-US" sz="1200" smtClean="0">
                <a:latin typeface="HY궁서B" pitchFamily="18" charset="-127"/>
                <a:ea typeface="HY궁서B" pitchFamily="18" charset="-127"/>
              </a:rPr>
              <a:t>전체적인 프로그램 설명은 프로그램 앞부분에 위치</a:t>
            </a:r>
            <a:endParaRPr lang="en-US" altLang="ko-KR" sz="1200" smtClean="0">
              <a:latin typeface="HY궁서B" pitchFamily="18" charset="-127"/>
              <a:ea typeface="HY궁서B" pitchFamily="18" charset="-127"/>
            </a:endParaRPr>
          </a:p>
          <a:p>
            <a:pPr algn="just"/>
            <a:endParaRPr lang="en-US" altLang="ko-KR" sz="500" smtClean="0">
              <a:latin typeface="HY궁서B" pitchFamily="18" charset="-127"/>
              <a:ea typeface="HY궁서B" pitchFamily="18" charset="-127"/>
            </a:endParaRPr>
          </a:p>
          <a:p>
            <a:pPr algn="just"/>
            <a:r>
              <a:rPr lang="ko-KR" altLang="en-US" sz="1400" smtClean="0">
                <a:latin typeface="HY궁서B" pitchFamily="18" charset="-127"/>
                <a:ea typeface="HY궁서B" pitchFamily="18" charset="-127"/>
              </a:rPr>
              <a:t>📌</a:t>
            </a:r>
            <a:r>
              <a:rPr lang="en-US" altLang="ko-KR" sz="1200" smtClean="0">
                <a:latin typeface="HY궁서B" pitchFamily="18" charset="-127"/>
                <a:ea typeface="HY궁서B" pitchFamily="18" charset="-127"/>
              </a:rPr>
              <a:t>Method </a:t>
            </a:r>
            <a:r>
              <a:rPr lang="ko-KR" altLang="en-US" sz="1200" smtClean="0">
                <a:latin typeface="HY궁서B" pitchFamily="18" charset="-127"/>
                <a:ea typeface="HY궁서B" pitchFamily="18" charset="-127"/>
              </a:rPr>
              <a:t>앞에 </a:t>
            </a:r>
            <a:r>
              <a:rPr lang="en-US" altLang="ko-KR" sz="1200" smtClean="0">
                <a:latin typeface="HY궁서B" pitchFamily="18" charset="-127"/>
                <a:ea typeface="HY궁서B" pitchFamily="18" charset="-127"/>
              </a:rPr>
              <a:t>Method</a:t>
            </a:r>
            <a:r>
              <a:rPr lang="ko-KR" altLang="en-US" sz="1200" smtClean="0">
                <a:latin typeface="HY궁서B" pitchFamily="18" charset="-127"/>
                <a:ea typeface="HY궁서B" pitchFamily="18" charset="-127"/>
              </a:rPr>
              <a:t>의 </a:t>
            </a:r>
            <a:r>
              <a:rPr lang="en-US" altLang="ko-KR" sz="1200" smtClean="0">
                <a:latin typeface="HY궁서B" pitchFamily="18" charset="-127"/>
                <a:ea typeface="HY궁서B" pitchFamily="18" charset="-127"/>
              </a:rPr>
              <a:t>Parameter, Return Value</a:t>
            </a:r>
            <a:r>
              <a:rPr lang="ko-KR" altLang="en-US" sz="1200" smtClean="0">
                <a:latin typeface="HY궁서B" pitchFamily="18" charset="-127"/>
                <a:ea typeface="HY궁서B" pitchFamily="18" charset="-127"/>
              </a:rPr>
              <a:t>의 의미와 </a:t>
            </a:r>
            <a:r>
              <a:rPr lang="en-US" altLang="ko-KR" sz="1200" smtClean="0">
                <a:latin typeface="HY궁서B" pitchFamily="18" charset="-127"/>
                <a:ea typeface="HY궁서B" pitchFamily="18" charset="-127"/>
              </a:rPr>
              <a:t>Method</a:t>
            </a:r>
            <a:r>
              <a:rPr lang="ko-KR" altLang="en-US" sz="1200" smtClean="0">
                <a:latin typeface="HY궁서B" pitchFamily="18" charset="-127"/>
                <a:ea typeface="HY궁서B" pitchFamily="18" charset="-127"/>
              </a:rPr>
              <a:t>의 간략한 설명 기술</a:t>
            </a:r>
            <a:endParaRPr lang="en-US" altLang="ko-KR" sz="1200" smtClean="0">
              <a:latin typeface="HY궁서B" pitchFamily="18" charset="-127"/>
              <a:ea typeface="HY궁서B" pitchFamily="18" charset="-127"/>
            </a:endParaRPr>
          </a:p>
          <a:p>
            <a:pPr algn="just"/>
            <a:endParaRPr lang="en-US" altLang="ko-KR" sz="500" smtClean="0">
              <a:latin typeface="HY궁서B" pitchFamily="18" charset="-127"/>
              <a:ea typeface="HY궁서B" pitchFamily="18" charset="-127"/>
            </a:endParaRPr>
          </a:p>
          <a:p>
            <a:pPr algn="just"/>
            <a:r>
              <a:rPr lang="ko-KR" altLang="en-US" sz="1400" smtClean="0">
                <a:latin typeface="HY궁서B" pitchFamily="18" charset="-127"/>
                <a:ea typeface="HY궁서B" pitchFamily="18" charset="-127"/>
              </a:rPr>
              <a:t>📌</a:t>
            </a:r>
            <a:r>
              <a:rPr lang="ko-KR" altLang="en-US" sz="1200" smtClean="0">
                <a:latin typeface="HY궁서B" pitchFamily="18" charset="-127"/>
                <a:ea typeface="HY궁서B" pitchFamily="18" charset="-127"/>
              </a:rPr>
              <a:t>수정 시 수정 내역을 기술하여 수정 </a:t>
            </a:r>
            <a:r>
              <a:rPr lang="en-US" altLang="ko-KR" sz="1200" smtClean="0">
                <a:latin typeface="HY궁서B" pitchFamily="18" charset="-127"/>
                <a:ea typeface="HY궁서B" pitchFamily="18" charset="-127"/>
              </a:rPr>
              <a:t>History </a:t>
            </a:r>
            <a:r>
              <a:rPr lang="ko-KR" altLang="en-US" sz="1200" smtClean="0">
                <a:latin typeface="HY궁서B" pitchFamily="18" charset="-127"/>
                <a:ea typeface="HY궁서B" pitchFamily="18" charset="-127"/>
              </a:rPr>
              <a:t>기록</a:t>
            </a:r>
            <a:endParaRPr lang="en-US" altLang="ko-KR" sz="1200" smtClean="0">
              <a:latin typeface="HY궁서B" pitchFamily="18" charset="-127"/>
              <a:ea typeface="HY궁서B" pitchFamily="18" charset="-127"/>
            </a:endParaRPr>
          </a:p>
          <a:p>
            <a:pPr algn="just"/>
            <a:endParaRPr lang="en-US" altLang="ko-KR" sz="500" smtClean="0">
              <a:latin typeface="HY궁서B" pitchFamily="18" charset="-127"/>
              <a:ea typeface="HY궁서B" pitchFamily="18" charset="-127"/>
            </a:endParaRPr>
          </a:p>
          <a:p>
            <a:pPr latinLnBrk="0"/>
            <a:r>
              <a:rPr lang="ko-KR" altLang="en-US" sz="1400" smtClean="0">
                <a:latin typeface="HY궁서B" pitchFamily="18" charset="-127"/>
                <a:ea typeface="HY궁서B" pitchFamily="18" charset="-127"/>
              </a:rPr>
              <a:t>📌</a:t>
            </a:r>
            <a:r>
              <a:rPr lang="en-US" altLang="ko-KR" sz="1200" smtClean="0">
                <a:latin typeface="HY궁서B" pitchFamily="18" charset="-127"/>
                <a:ea typeface="HY궁서B" pitchFamily="18" charset="-127"/>
              </a:rPr>
              <a:t> </a:t>
            </a:r>
            <a:r>
              <a:rPr lang="ko-KR" altLang="ko-KR" sz="1200" smtClean="0">
                <a:latin typeface="HY궁서B" pitchFamily="18" charset="-127"/>
                <a:ea typeface="HY궁서B" pitchFamily="18" charset="-127"/>
              </a:rPr>
              <a:t>소스내의 모든</a:t>
            </a:r>
            <a:r>
              <a:rPr lang="en-US" altLang="ko-KR" sz="1200" smtClean="0">
                <a:latin typeface="HY궁서B" pitchFamily="18" charset="-127"/>
                <a:ea typeface="HY궁서B" pitchFamily="18" charset="-127"/>
              </a:rPr>
              <a:t> if, while</a:t>
            </a:r>
            <a:r>
              <a:rPr lang="ko-KR" altLang="ko-KR" sz="1200" smtClean="0">
                <a:latin typeface="HY궁서B" pitchFamily="18" charset="-127"/>
                <a:ea typeface="HY궁서B" pitchFamily="18" charset="-127"/>
              </a:rPr>
              <a:t>등과 같은 분기가 있을 경우 그 직전라인에 분기 조건의 내용</a:t>
            </a:r>
            <a:r>
              <a:rPr lang="en-US" altLang="ko-KR" sz="1200" smtClean="0">
                <a:latin typeface="HY궁서B" pitchFamily="18" charset="-127"/>
                <a:ea typeface="HY궁서B" pitchFamily="18" charset="-127"/>
              </a:rPr>
              <a:t> </a:t>
            </a:r>
            <a:r>
              <a:rPr lang="ko-KR" altLang="ko-KR" sz="1200" smtClean="0">
                <a:latin typeface="HY궁서B" pitchFamily="18" charset="-127"/>
                <a:ea typeface="HY궁서B" pitchFamily="18" charset="-127"/>
              </a:rPr>
              <a:t>설명</a:t>
            </a:r>
            <a:endParaRPr lang="en-US" altLang="ko-KR" sz="1200" smtClean="0">
              <a:latin typeface="HY궁서B" pitchFamily="18" charset="-127"/>
              <a:ea typeface="HY궁서B" pitchFamily="18" charset="-127"/>
            </a:endParaRPr>
          </a:p>
          <a:p>
            <a:pPr latinLnBrk="0"/>
            <a:endParaRPr lang="ko-KR" altLang="ko-KR" sz="500" smtClean="0">
              <a:latin typeface="HY궁서B" pitchFamily="18" charset="-127"/>
              <a:ea typeface="HY궁서B" pitchFamily="18" charset="-127"/>
            </a:endParaRPr>
          </a:p>
          <a:p>
            <a:pPr latinLnBrk="0"/>
            <a:r>
              <a:rPr lang="ko-KR" altLang="en-US" sz="1400" smtClean="0">
                <a:latin typeface="HY궁서B" pitchFamily="18" charset="-127"/>
                <a:ea typeface="HY궁서B" pitchFamily="18" charset="-127"/>
              </a:rPr>
              <a:t>📌</a:t>
            </a:r>
            <a:r>
              <a:rPr lang="en-US" altLang="ko-KR" sz="1200" smtClean="0">
                <a:latin typeface="HY궁서B" pitchFamily="18" charset="-127"/>
                <a:ea typeface="HY궁서B" pitchFamily="18" charset="-127"/>
              </a:rPr>
              <a:t> </a:t>
            </a:r>
            <a:r>
              <a:rPr lang="ko-KR" altLang="ko-KR" sz="1200" smtClean="0">
                <a:latin typeface="HY궁서B" pitchFamily="18" charset="-127"/>
                <a:ea typeface="HY궁서B" pitchFamily="18" charset="-127"/>
              </a:rPr>
              <a:t>변수</a:t>
            </a:r>
            <a:r>
              <a:rPr lang="ko-KR" altLang="en-US" sz="1200" smtClean="0">
                <a:latin typeface="HY궁서B" pitchFamily="18" charset="-127"/>
                <a:ea typeface="HY궁서B" pitchFamily="18" charset="-127"/>
              </a:rPr>
              <a:t>는 </a:t>
            </a:r>
            <a:r>
              <a:rPr lang="ko-KR" altLang="ko-KR" sz="1200" smtClean="0">
                <a:latin typeface="HY궁서B" pitchFamily="18" charset="-127"/>
                <a:ea typeface="HY궁서B" pitchFamily="18" charset="-127"/>
              </a:rPr>
              <a:t>활용 목적 명시</a:t>
            </a:r>
            <a:endParaRPr lang="en-US" altLang="ko-KR" sz="3600" smtClean="0">
              <a:latin typeface="HY궁서B" pitchFamily="18" charset="-127"/>
              <a:ea typeface="HY궁서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76124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0" y="0"/>
            <a:ext cx="12192000" cy="1258784"/>
          </a:xfrm>
          <a:prstGeom prst="rect">
            <a:avLst/>
          </a:prstGeom>
          <a:solidFill>
            <a:srgbClr val="B69D81"/>
          </a:solidFill>
          <a:ln>
            <a:solidFill>
              <a:srgbClr val="B69D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0" y="5599216"/>
            <a:ext cx="12192000" cy="1258784"/>
          </a:xfrm>
          <a:prstGeom prst="rect">
            <a:avLst/>
          </a:prstGeom>
          <a:solidFill>
            <a:srgbClr val="B69D81"/>
          </a:solidFill>
          <a:ln>
            <a:solidFill>
              <a:srgbClr val="B69D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5034738" y="2924221"/>
            <a:ext cx="210025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smtClean="0">
                <a:latin typeface="Castellar" pitchFamily="18" charset="0"/>
              </a:rPr>
              <a:t>Test</a:t>
            </a:r>
            <a:endParaRPr lang="ko-KR" altLang="en-US" sz="6000" b="1">
              <a:latin typeface="Castellar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865400" y="3710871"/>
            <a:ext cx="10887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smtClean="0">
                <a:solidFill>
                  <a:schemeClr val="bg2">
                    <a:lumMod val="25000"/>
                  </a:schemeClr>
                </a:solidFill>
                <a:latin typeface="HY궁서B" pitchFamily="18" charset="-127"/>
                <a:ea typeface="HY궁서B" pitchFamily="18" charset="-127"/>
              </a:rPr>
              <a:t>테스트</a:t>
            </a:r>
            <a:endParaRPr lang="ko-KR" altLang="en-US" sz="2400" b="1">
              <a:solidFill>
                <a:schemeClr val="bg2">
                  <a:lumMod val="25000"/>
                </a:schemeClr>
              </a:solidFill>
              <a:latin typeface="HY궁서B" pitchFamily="18" charset="-127"/>
              <a:ea typeface="HY궁서B" pitchFamily="18" charset="-127"/>
            </a:endParaRPr>
          </a:p>
        </p:txBody>
      </p:sp>
      <p:cxnSp>
        <p:nvCxnSpPr>
          <p:cNvPr id="27" name="직선 연결선 26"/>
          <p:cNvCxnSpPr/>
          <p:nvPr/>
        </p:nvCxnSpPr>
        <p:spPr>
          <a:xfrm>
            <a:off x="0" y="5367645"/>
            <a:ext cx="12192000" cy="0"/>
          </a:xfrm>
          <a:prstGeom prst="line">
            <a:avLst/>
          </a:prstGeom>
          <a:ln w="76200">
            <a:solidFill>
              <a:srgbClr val="DACE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 descr="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456" y="2229096"/>
            <a:ext cx="2340000" cy="2437907"/>
          </a:xfrm>
          <a:prstGeom prst="rect">
            <a:avLst/>
          </a:prstGeom>
        </p:spPr>
      </p:pic>
      <p:pic>
        <p:nvPicPr>
          <p:cNvPr id="12" name="그림 11" descr="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1660" y="2215246"/>
            <a:ext cx="2340000" cy="2437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391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CEB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8C6520BB-C54F-E943-B6E6-3E0D5F09F413}"/>
              </a:ext>
            </a:extLst>
          </p:cNvPr>
          <p:cNvSpPr/>
          <p:nvPr/>
        </p:nvSpPr>
        <p:spPr>
          <a:xfrm>
            <a:off x="0" y="0"/>
            <a:ext cx="12192000" cy="63949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016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AEA268C4-984C-8B4C-93E0-B785F7E7A0AD}"/>
              </a:ext>
            </a:extLst>
          </p:cNvPr>
          <p:cNvSpPr txBox="1"/>
          <p:nvPr/>
        </p:nvSpPr>
        <p:spPr>
          <a:xfrm>
            <a:off x="664032" y="284724"/>
            <a:ext cx="19485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설계</a:t>
            </a:r>
            <a:endParaRPr kumimoji="1" lang="ko-KR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2" name="오각형 41"/>
          <p:cNvSpPr/>
          <p:nvPr/>
        </p:nvSpPr>
        <p:spPr>
          <a:xfrm>
            <a:off x="1" y="349189"/>
            <a:ext cx="620486" cy="237791"/>
          </a:xfrm>
          <a:prstGeom prst="homePlate">
            <a:avLst/>
          </a:prstGeom>
          <a:solidFill>
            <a:srgbClr val="B69D81"/>
          </a:solidFill>
          <a:ln>
            <a:solidFill>
              <a:srgbClr val="B69D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96F6CAA0-1DC9-604D-9835-FAA61D4CC724}"/>
              </a:ext>
            </a:extLst>
          </p:cNvPr>
          <p:cNvSpPr txBox="1"/>
          <p:nvPr/>
        </p:nvSpPr>
        <p:spPr>
          <a:xfrm>
            <a:off x="-231009" y="713539"/>
            <a:ext cx="3138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코드 구현</a:t>
            </a:r>
            <a:endParaRPr kumimoji="1" lang="ko-KR" altLang="en-US" sz="1200" dirty="0">
              <a:solidFill>
                <a:srgbClr val="EBC4C3"/>
              </a:solidFill>
              <a:latin typeface="HY궁서B" pitchFamily="18" charset="-127"/>
              <a:ea typeface="HY궁서B" pitchFamily="18" charset="-127"/>
            </a:endParaRPr>
          </a:p>
        </p:txBody>
      </p:sp>
      <p:pic>
        <p:nvPicPr>
          <p:cNvPr id="7" name="그림 6" descr="투구3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8598" y="3800088"/>
            <a:ext cx="2373402" cy="2565840"/>
          </a:xfrm>
          <a:prstGeom prst="rect">
            <a:avLst/>
          </a:prstGeom>
        </p:spPr>
      </p:pic>
      <p:pic>
        <p:nvPicPr>
          <p:cNvPr id="1026" name="Picture 2" descr="C:\Users\kkm83\Desktop\싱글톤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487" y="1480144"/>
            <a:ext cx="4106764" cy="1972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0353" y="903763"/>
            <a:ext cx="5666704" cy="4623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124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8C6520BB-C54F-E943-B6E6-3E0D5F09F413}"/>
              </a:ext>
            </a:extLst>
          </p:cNvPr>
          <p:cNvSpPr/>
          <p:nvPr/>
        </p:nvSpPr>
        <p:spPr>
          <a:xfrm>
            <a:off x="0" y="0"/>
            <a:ext cx="12192000" cy="63949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16" dirty="0" smtClean="0"/>
              <a:t> 	</a:t>
            </a:r>
            <a:endParaRPr kumimoji="1" lang="ko-KR" altLang="en-US" sz="1016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AEA268C4-984C-8B4C-93E0-B785F7E7A0AD}"/>
              </a:ext>
            </a:extLst>
          </p:cNvPr>
          <p:cNvSpPr txBox="1"/>
          <p:nvPr/>
        </p:nvSpPr>
        <p:spPr>
          <a:xfrm>
            <a:off x="664032" y="284724"/>
            <a:ext cx="19485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설계</a:t>
            </a:r>
            <a:endParaRPr kumimoji="1" lang="ko-KR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2" name="오각형 41"/>
          <p:cNvSpPr/>
          <p:nvPr/>
        </p:nvSpPr>
        <p:spPr>
          <a:xfrm>
            <a:off x="1" y="349189"/>
            <a:ext cx="620486" cy="237791"/>
          </a:xfrm>
          <a:prstGeom prst="homePlate">
            <a:avLst/>
          </a:prstGeom>
          <a:solidFill>
            <a:srgbClr val="B69D81"/>
          </a:solidFill>
          <a:ln>
            <a:solidFill>
              <a:srgbClr val="B69D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96F6CAA0-1DC9-604D-9835-FAA61D4CC724}"/>
              </a:ext>
            </a:extLst>
          </p:cNvPr>
          <p:cNvSpPr txBox="1"/>
          <p:nvPr/>
        </p:nvSpPr>
        <p:spPr>
          <a:xfrm>
            <a:off x="-231009" y="713539"/>
            <a:ext cx="3138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코드 구현</a:t>
            </a:r>
            <a:endParaRPr kumimoji="1" lang="ko-KR" altLang="en-US" sz="1200" dirty="0">
              <a:solidFill>
                <a:srgbClr val="EBC4C3"/>
              </a:solidFill>
              <a:latin typeface="HY궁서B" pitchFamily="18" charset="-127"/>
              <a:ea typeface="HY궁서B" pitchFamily="18" charset="-127"/>
            </a:endParaRPr>
          </a:p>
        </p:txBody>
      </p:sp>
      <p:pic>
        <p:nvPicPr>
          <p:cNvPr id="7" name="그림 6" descr="투구3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8598" y="3800088"/>
            <a:ext cx="2373402" cy="2565840"/>
          </a:xfrm>
          <a:prstGeom prst="rect">
            <a:avLst/>
          </a:prstGeom>
        </p:spPr>
      </p:pic>
      <p:pic>
        <p:nvPicPr>
          <p:cNvPr id="1027" name="Picture 3" descr="C:\Users\kkm83\Desktop\road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845" y="1253067"/>
            <a:ext cx="4547506" cy="4875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:\Users\kkm83\Desktop\save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7514" y="1253067"/>
            <a:ext cx="4551362" cy="4827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6468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8C6520BB-C54F-E943-B6E6-3E0D5F09F413}"/>
              </a:ext>
            </a:extLst>
          </p:cNvPr>
          <p:cNvSpPr/>
          <p:nvPr/>
        </p:nvSpPr>
        <p:spPr>
          <a:xfrm>
            <a:off x="0" y="0"/>
            <a:ext cx="12192000" cy="63949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16" dirty="0" smtClean="0"/>
              <a:t> 	</a:t>
            </a:r>
            <a:endParaRPr kumimoji="1" lang="ko-KR" altLang="en-US" sz="1016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AEA268C4-984C-8B4C-93E0-B785F7E7A0AD}"/>
              </a:ext>
            </a:extLst>
          </p:cNvPr>
          <p:cNvSpPr txBox="1"/>
          <p:nvPr/>
        </p:nvSpPr>
        <p:spPr>
          <a:xfrm>
            <a:off x="664032" y="284724"/>
            <a:ext cx="19485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설계</a:t>
            </a:r>
            <a:endParaRPr kumimoji="1" lang="ko-KR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2" name="오각형 41"/>
          <p:cNvSpPr/>
          <p:nvPr/>
        </p:nvSpPr>
        <p:spPr>
          <a:xfrm>
            <a:off x="1" y="349189"/>
            <a:ext cx="620486" cy="237791"/>
          </a:xfrm>
          <a:prstGeom prst="homePlate">
            <a:avLst/>
          </a:prstGeom>
          <a:solidFill>
            <a:srgbClr val="B69D81"/>
          </a:solidFill>
          <a:ln>
            <a:solidFill>
              <a:srgbClr val="B69D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96F6CAA0-1DC9-604D-9835-FAA61D4CC724}"/>
              </a:ext>
            </a:extLst>
          </p:cNvPr>
          <p:cNvSpPr txBox="1"/>
          <p:nvPr/>
        </p:nvSpPr>
        <p:spPr>
          <a:xfrm>
            <a:off x="-231009" y="713539"/>
            <a:ext cx="3138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코드 구현</a:t>
            </a:r>
            <a:endParaRPr kumimoji="1" lang="ko-KR" altLang="en-US" sz="1200" dirty="0">
              <a:solidFill>
                <a:srgbClr val="EBC4C3"/>
              </a:solidFill>
              <a:latin typeface="HY궁서B" pitchFamily="18" charset="-127"/>
              <a:ea typeface="HY궁서B" pitchFamily="18" charset="-127"/>
            </a:endParaRPr>
          </a:p>
        </p:txBody>
      </p:sp>
      <p:pic>
        <p:nvPicPr>
          <p:cNvPr id="7" name="그림 6" descr="투구3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8598" y="3800088"/>
            <a:ext cx="2373402" cy="2565840"/>
          </a:xfrm>
          <a:prstGeom prst="rect">
            <a:avLst/>
          </a:prstGeom>
        </p:spPr>
      </p:pic>
      <p:pic>
        <p:nvPicPr>
          <p:cNvPr id="3074" name="Picture 2" descr="C:\Users\kkm83\Desktop\arraylist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887" y="1116066"/>
            <a:ext cx="8702675" cy="5249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3964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CEB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8C6520BB-C54F-E943-B6E6-3E0D5F09F413}"/>
              </a:ext>
            </a:extLst>
          </p:cNvPr>
          <p:cNvSpPr/>
          <p:nvPr/>
        </p:nvSpPr>
        <p:spPr>
          <a:xfrm>
            <a:off x="0" y="0"/>
            <a:ext cx="12192000" cy="63949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016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AEA268C4-984C-8B4C-93E0-B785F7E7A0AD}"/>
              </a:ext>
            </a:extLst>
          </p:cNvPr>
          <p:cNvSpPr txBox="1"/>
          <p:nvPr/>
        </p:nvSpPr>
        <p:spPr>
          <a:xfrm>
            <a:off x="664032" y="284724"/>
            <a:ext cx="19485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테스트</a:t>
            </a:r>
            <a:endParaRPr kumimoji="1" lang="ko-KR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2" name="오각형 41"/>
          <p:cNvSpPr/>
          <p:nvPr/>
        </p:nvSpPr>
        <p:spPr>
          <a:xfrm>
            <a:off x="1" y="349189"/>
            <a:ext cx="620486" cy="237791"/>
          </a:xfrm>
          <a:prstGeom prst="homePlate">
            <a:avLst/>
          </a:prstGeom>
          <a:solidFill>
            <a:srgbClr val="B69D81"/>
          </a:solidFill>
          <a:ln>
            <a:solidFill>
              <a:srgbClr val="B69D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96F6CAA0-1DC9-604D-9835-FAA61D4CC724}"/>
              </a:ext>
            </a:extLst>
          </p:cNvPr>
          <p:cNvSpPr txBox="1"/>
          <p:nvPr/>
        </p:nvSpPr>
        <p:spPr>
          <a:xfrm>
            <a:off x="-361634" y="713539"/>
            <a:ext cx="3138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Checklist</a:t>
            </a:r>
            <a:endParaRPr kumimoji="1" lang="ko-KR" altLang="en-US" sz="1200" dirty="0">
              <a:solidFill>
                <a:srgbClr val="EBC4C3"/>
              </a:solidFill>
              <a:latin typeface="HY궁서B" pitchFamily="18" charset="-127"/>
              <a:ea typeface="HY궁서B" pitchFamily="18" charset="-127"/>
            </a:endParaRPr>
          </a:p>
        </p:txBody>
      </p:sp>
      <p:pic>
        <p:nvPicPr>
          <p:cNvPr id="8" name="그림 7" descr="말-removebg-preview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0281" y="3965502"/>
            <a:ext cx="2881719" cy="237318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982" y="13008"/>
            <a:ext cx="7372297" cy="6325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124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0164 -2.53469E-6 L -2.13486E-6 -2.53469E-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8C6520BB-C54F-E943-B6E6-3E0D5F09F413}"/>
              </a:ext>
            </a:extLst>
          </p:cNvPr>
          <p:cNvSpPr/>
          <p:nvPr/>
        </p:nvSpPr>
        <p:spPr>
          <a:xfrm>
            <a:off x="0" y="0"/>
            <a:ext cx="12192000" cy="63949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016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AEA268C4-984C-8B4C-93E0-B785F7E7A0AD}"/>
              </a:ext>
            </a:extLst>
          </p:cNvPr>
          <p:cNvSpPr txBox="1"/>
          <p:nvPr/>
        </p:nvSpPr>
        <p:spPr>
          <a:xfrm>
            <a:off x="664032" y="284724"/>
            <a:ext cx="19485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협업툴</a:t>
            </a:r>
            <a:endParaRPr kumimoji="1" lang="ko-KR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2" name="오각형 41"/>
          <p:cNvSpPr/>
          <p:nvPr/>
        </p:nvSpPr>
        <p:spPr>
          <a:xfrm>
            <a:off x="1" y="349189"/>
            <a:ext cx="620486" cy="237791"/>
          </a:xfrm>
          <a:prstGeom prst="homePlate">
            <a:avLst/>
          </a:prstGeom>
          <a:solidFill>
            <a:srgbClr val="B69D81"/>
          </a:solidFill>
          <a:ln>
            <a:solidFill>
              <a:srgbClr val="B69D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96F6CAA0-1DC9-604D-9835-FAA61D4CC724}"/>
              </a:ext>
            </a:extLst>
          </p:cNvPr>
          <p:cNvSpPr txBox="1"/>
          <p:nvPr/>
        </p:nvSpPr>
        <p:spPr>
          <a:xfrm>
            <a:off x="-361634" y="713539"/>
            <a:ext cx="3138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장단점</a:t>
            </a:r>
            <a:endParaRPr kumimoji="1" lang="en-US" altLang="ko-KR" dirty="0" smtClean="0">
              <a:solidFill>
                <a:schemeClr val="tx1">
                  <a:lumMod val="65000"/>
                  <a:lumOff val="3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8" name="그림 7" descr="말-removebg-preview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0281" y="3965502"/>
            <a:ext cx="2881719" cy="2373180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168322" y="1111576"/>
            <a:ext cx="4117075" cy="4924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ko-KR" altLang="ko-KR" sz="1200" b="1" kern="100" dirty="0">
                <a:latin typeface="맑은 고딕" panose="020B0503020000020004" pitchFamily="50" charset="-127"/>
                <a:ea typeface="휴먼둥근헤드라인" panose="02030504000101010101" pitchFamily="18" charset="-127"/>
                <a:cs typeface="Times New Roman" panose="02020603050405020304" pitchFamily="18" charset="0"/>
              </a:rPr>
              <a:t>잔디</a:t>
            </a:r>
            <a:endParaRPr lang="ko-KR" altLang="ko-KR" sz="12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ko-KR" altLang="ko-KR" sz="1200" b="1" kern="100" dirty="0">
                <a:latin typeface="맑은 고딕" panose="020B0503020000020004" pitchFamily="50" charset="-127"/>
                <a:ea typeface="HY헤드라인M" panose="02030600000101010101" pitchFamily="18" charset="-127"/>
                <a:cs typeface="Times New Roman" panose="02020603050405020304" pitchFamily="18" charset="0"/>
              </a:rPr>
              <a:t>장점 </a:t>
            </a:r>
            <a:endParaRPr lang="ko-KR" altLang="ko-KR" sz="12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1200" kern="100" dirty="0">
                <a:latin typeface="HY견고딕" panose="02030600000101010101" pitchFamily="18" charset="-127"/>
                <a:cs typeface="Times New Roman" panose="02020603050405020304" pitchFamily="18" charset="0"/>
              </a:rPr>
              <a:t>1. </a:t>
            </a:r>
            <a:r>
              <a:rPr lang="ko-KR" altLang="ko-KR" sz="1200" kern="100" dirty="0">
                <a:latin typeface="맑은 고딕" panose="020B0503020000020004" pitchFamily="50" charset="-127"/>
                <a:ea typeface="HY견고딕" panose="02030600000101010101" pitchFamily="18" charset="-127"/>
                <a:cs typeface="Times New Roman" panose="02020603050405020304" pitchFamily="18" charset="0"/>
              </a:rPr>
              <a:t>로그인 및 접근하기 쉽다</a:t>
            </a:r>
            <a:r>
              <a:rPr lang="en-US" altLang="ko-KR" sz="1200" kern="100" dirty="0">
                <a:latin typeface="맑은 고딕" panose="020B0503020000020004" pitchFamily="50" charset="-127"/>
                <a:ea typeface="HY견고딕" panose="02030600000101010101" pitchFamily="18" charset="-127"/>
                <a:cs typeface="Times New Roman" panose="02020603050405020304" pitchFamily="18" charset="0"/>
              </a:rPr>
              <a:t>. </a:t>
            </a:r>
            <a:endParaRPr lang="ko-KR" altLang="ko-KR" sz="12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1200" kern="100" dirty="0">
                <a:latin typeface="HY견고딕" panose="02030600000101010101" pitchFamily="18" charset="-127"/>
                <a:cs typeface="Times New Roman" panose="02020603050405020304" pitchFamily="18" charset="0"/>
              </a:rPr>
              <a:t>2. </a:t>
            </a:r>
            <a:r>
              <a:rPr lang="ko-KR" altLang="ko-KR" sz="1200" kern="100" dirty="0">
                <a:latin typeface="맑은 고딕" panose="020B0503020000020004" pitchFamily="50" charset="-127"/>
                <a:ea typeface="HY견고딕" panose="02030600000101010101" pitchFamily="18" charset="-127"/>
                <a:cs typeface="Times New Roman" panose="02020603050405020304" pitchFamily="18" charset="0"/>
              </a:rPr>
              <a:t>드라이브가 있어서 정리하기가 편하다</a:t>
            </a:r>
            <a:r>
              <a:rPr lang="en-US" altLang="ko-KR" sz="1200" kern="100" dirty="0">
                <a:latin typeface="맑은 고딕" panose="020B0503020000020004" pitchFamily="50" charset="-127"/>
                <a:ea typeface="HY견고딕" panose="02030600000101010101" pitchFamily="18" charset="-127"/>
                <a:cs typeface="Times New Roman" panose="02020603050405020304" pitchFamily="18" charset="0"/>
              </a:rPr>
              <a:t>.</a:t>
            </a:r>
            <a:endParaRPr lang="ko-KR" altLang="ko-KR" sz="12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1200" kern="100" dirty="0">
                <a:latin typeface="HY견고딕" panose="02030600000101010101" pitchFamily="18" charset="-127"/>
                <a:cs typeface="Times New Roman" panose="02020603050405020304" pitchFamily="18" charset="0"/>
              </a:rPr>
              <a:t>3. </a:t>
            </a:r>
            <a:r>
              <a:rPr lang="ko-KR" altLang="ko-KR" sz="1200" kern="100" dirty="0">
                <a:latin typeface="맑은 고딕" panose="020B0503020000020004" pitchFamily="50" charset="-127"/>
                <a:ea typeface="HY견고딕" panose="02030600000101010101" pitchFamily="18" charset="-127"/>
                <a:cs typeface="Times New Roman" panose="02020603050405020304" pitchFamily="18" charset="0"/>
              </a:rPr>
              <a:t>초보자가 사용하기에 난이도가 쉽다</a:t>
            </a:r>
            <a:r>
              <a:rPr lang="en-US" altLang="ko-KR" sz="1200" kern="100" dirty="0">
                <a:latin typeface="맑은 고딕" panose="020B0503020000020004" pitchFamily="50" charset="-127"/>
                <a:ea typeface="HY견고딕" panose="02030600000101010101" pitchFamily="18" charset="-127"/>
                <a:cs typeface="Times New Roman" panose="02020603050405020304" pitchFamily="18" charset="0"/>
              </a:rPr>
              <a:t>.</a:t>
            </a:r>
            <a:endParaRPr lang="ko-KR" altLang="ko-KR" sz="12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1200" kern="100" dirty="0">
                <a:latin typeface="HY견고딕" panose="02030600000101010101" pitchFamily="18" charset="-127"/>
                <a:cs typeface="Times New Roman" panose="02020603050405020304" pitchFamily="18" charset="0"/>
              </a:rPr>
              <a:t>4. </a:t>
            </a:r>
            <a:r>
              <a:rPr lang="ko-KR" altLang="ko-KR" sz="1200" kern="100" dirty="0">
                <a:latin typeface="맑은 고딕" panose="020B0503020000020004" pitchFamily="50" charset="-127"/>
                <a:ea typeface="HY견고딕" panose="02030600000101010101" pitchFamily="18" charset="-127"/>
                <a:cs typeface="Times New Roman" panose="02020603050405020304" pitchFamily="18" charset="0"/>
              </a:rPr>
              <a:t>투표 기능이 있다</a:t>
            </a:r>
            <a:r>
              <a:rPr lang="en-US" altLang="ko-KR" sz="1200" kern="100" dirty="0">
                <a:latin typeface="맑은 고딕" panose="020B0503020000020004" pitchFamily="50" charset="-127"/>
                <a:ea typeface="HY견고딕" panose="02030600000101010101" pitchFamily="18" charset="-127"/>
                <a:cs typeface="Times New Roman" panose="02020603050405020304" pitchFamily="18" charset="0"/>
              </a:rPr>
              <a:t>.</a:t>
            </a:r>
            <a:endParaRPr lang="ko-KR" altLang="ko-KR" sz="12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1200" kern="100" dirty="0">
                <a:latin typeface="HY견고딕" panose="02030600000101010101" pitchFamily="18" charset="-127"/>
                <a:cs typeface="Times New Roman" panose="02020603050405020304" pitchFamily="18" charset="0"/>
              </a:rPr>
              <a:t> </a:t>
            </a:r>
            <a:endParaRPr lang="ko-KR" altLang="ko-KR" sz="12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ko-KR" altLang="ko-KR" sz="1200" b="1" kern="100" dirty="0">
                <a:latin typeface="맑은 고딕" panose="020B0503020000020004" pitchFamily="50" charset="-127"/>
                <a:ea typeface="HY헤드라인M" panose="02030600000101010101" pitchFamily="18" charset="-127"/>
                <a:cs typeface="Times New Roman" panose="02020603050405020304" pitchFamily="18" charset="0"/>
              </a:rPr>
              <a:t>단점 </a:t>
            </a:r>
            <a:endParaRPr lang="ko-KR" altLang="ko-KR" sz="12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1200" kern="100" dirty="0">
                <a:latin typeface="HY견고딕" panose="02030600000101010101" pitchFamily="18" charset="-127"/>
                <a:cs typeface="Times New Roman" panose="02020603050405020304" pitchFamily="18" charset="0"/>
              </a:rPr>
              <a:t>1 .</a:t>
            </a:r>
            <a:r>
              <a:rPr lang="ko-KR" altLang="ko-KR" sz="1200" kern="100" dirty="0">
                <a:latin typeface="맑은 고딕" panose="020B0503020000020004" pitchFamily="50" charset="-127"/>
                <a:ea typeface="HY견고딕" panose="02030600000101010101" pitchFamily="18" charset="-127"/>
                <a:cs typeface="Times New Roman" panose="02020603050405020304" pitchFamily="18" charset="0"/>
              </a:rPr>
              <a:t>내용을 내부에서 수정 할 수가 없었다</a:t>
            </a:r>
            <a:r>
              <a:rPr lang="en-US" altLang="ko-KR" sz="1200" kern="100" dirty="0">
                <a:latin typeface="맑은 고딕" panose="020B0503020000020004" pitchFamily="50" charset="-127"/>
                <a:ea typeface="HY견고딕" panose="02030600000101010101" pitchFamily="18" charset="-127"/>
                <a:cs typeface="Times New Roman" panose="02020603050405020304" pitchFamily="18" charset="0"/>
              </a:rPr>
              <a:t>. </a:t>
            </a:r>
            <a:endParaRPr lang="ko-KR" altLang="ko-KR" sz="12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1200" kern="100" dirty="0">
                <a:latin typeface="HY견고딕" panose="02030600000101010101" pitchFamily="18" charset="-127"/>
                <a:cs typeface="Times New Roman" panose="02020603050405020304" pitchFamily="18" charset="0"/>
              </a:rPr>
              <a:t>2. </a:t>
            </a:r>
            <a:r>
              <a:rPr lang="ko-KR" altLang="ko-KR" sz="1200" kern="100" dirty="0" err="1">
                <a:latin typeface="맑은 고딕" panose="020B0503020000020004" pitchFamily="50" charset="-127"/>
                <a:ea typeface="HY견고딕" panose="02030600000101010101" pitchFamily="18" charset="-127"/>
                <a:cs typeface="Times New Roman" panose="02020603050405020304" pitchFamily="18" charset="0"/>
              </a:rPr>
              <a:t>프로젝트형</a:t>
            </a:r>
            <a:r>
              <a:rPr lang="ko-KR" altLang="ko-KR" sz="1200" kern="100" dirty="0">
                <a:latin typeface="맑은 고딕" panose="020B0503020000020004" pitchFamily="50" charset="-127"/>
                <a:ea typeface="HY견고딕" panose="02030600000101010101" pitchFamily="18" charset="-127"/>
                <a:cs typeface="Times New Roman" panose="02020603050405020304" pitchFamily="18" charset="0"/>
              </a:rPr>
              <a:t> </a:t>
            </a:r>
            <a:r>
              <a:rPr lang="ko-KR" altLang="ko-KR" sz="1200" kern="100" dirty="0" err="1">
                <a:latin typeface="맑은 고딕" panose="020B0503020000020004" pitchFamily="50" charset="-127"/>
                <a:ea typeface="HY견고딕" panose="02030600000101010101" pitchFamily="18" charset="-127"/>
                <a:cs typeface="Times New Roman" panose="02020603050405020304" pitchFamily="18" charset="0"/>
              </a:rPr>
              <a:t>협업툴로</a:t>
            </a:r>
            <a:r>
              <a:rPr lang="ko-KR" altLang="ko-KR" sz="1200" kern="100" dirty="0">
                <a:latin typeface="맑은 고딕" panose="020B0503020000020004" pitchFamily="50" charset="-127"/>
                <a:ea typeface="HY견고딕" panose="02030600000101010101" pitchFamily="18" charset="-127"/>
                <a:cs typeface="Times New Roman" panose="02020603050405020304" pitchFamily="18" charset="0"/>
              </a:rPr>
              <a:t> 느끼지 못했다</a:t>
            </a:r>
            <a:r>
              <a:rPr lang="en-US" altLang="ko-KR" sz="1200" kern="100" dirty="0">
                <a:latin typeface="맑은 고딕" panose="020B0503020000020004" pitchFamily="50" charset="-127"/>
                <a:ea typeface="HY견고딕" panose="02030600000101010101" pitchFamily="18" charset="-127"/>
                <a:cs typeface="Times New Roman" panose="02020603050405020304" pitchFamily="18" charset="0"/>
              </a:rPr>
              <a:t>.</a:t>
            </a:r>
            <a:endParaRPr lang="ko-KR" altLang="ko-KR" sz="12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1200" kern="100" dirty="0">
                <a:latin typeface="HY견고딕" panose="02030600000101010101" pitchFamily="18" charset="-127"/>
                <a:cs typeface="Times New Roman" panose="02020603050405020304" pitchFamily="18" charset="0"/>
              </a:rPr>
              <a:t>3. </a:t>
            </a:r>
            <a:r>
              <a:rPr lang="ko-KR" altLang="ko-KR" sz="1200" kern="100" dirty="0">
                <a:latin typeface="맑은 고딕" panose="020B0503020000020004" pitchFamily="50" charset="-127"/>
                <a:ea typeface="HY견고딕" panose="02030600000101010101" pitchFamily="18" charset="-127"/>
                <a:cs typeface="Times New Roman" panose="02020603050405020304" pitchFamily="18" charset="0"/>
              </a:rPr>
              <a:t>한번에 파일을 볼 수 없는 게 너무 불편했다</a:t>
            </a:r>
            <a:r>
              <a:rPr lang="en-US" altLang="ko-KR" sz="1200" kern="100" dirty="0">
                <a:latin typeface="맑은 고딕" panose="020B0503020000020004" pitchFamily="50" charset="-127"/>
                <a:ea typeface="HY견고딕" panose="02030600000101010101" pitchFamily="18" charset="-127"/>
                <a:cs typeface="Times New Roman" panose="02020603050405020304" pitchFamily="18" charset="0"/>
              </a:rPr>
              <a:t>.</a:t>
            </a:r>
            <a:endParaRPr lang="ko-KR" altLang="ko-KR" sz="12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152400" indent="-152400"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1200" kern="100" dirty="0">
                <a:latin typeface="HY견고딕" panose="02030600000101010101" pitchFamily="18" charset="-127"/>
                <a:cs typeface="Times New Roman" panose="02020603050405020304" pitchFamily="18" charset="0"/>
              </a:rPr>
              <a:t>4. </a:t>
            </a:r>
            <a:r>
              <a:rPr lang="ko-KR" altLang="ko-KR" sz="1200" kern="100" dirty="0">
                <a:latin typeface="맑은 고딕" panose="020B0503020000020004" pitchFamily="50" charset="-127"/>
                <a:ea typeface="HY견고딕" panose="02030600000101010101" pitchFamily="18" charset="-127"/>
                <a:cs typeface="Times New Roman" panose="02020603050405020304" pitchFamily="18" charset="0"/>
              </a:rPr>
              <a:t>상대방의 파일 오류를 수정을 요하려 </a:t>
            </a:r>
            <a:r>
              <a:rPr lang="ko-KR" altLang="ko-KR" sz="1200" kern="100" dirty="0" err="1">
                <a:latin typeface="맑은 고딕" panose="020B0503020000020004" pitchFamily="50" charset="-127"/>
                <a:ea typeface="HY견고딕" panose="02030600000101010101" pitchFamily="18" charset="-127"/>
                <a:cs typeface="Times New Roman" panose="02020603050405020304" pitchFamily="18" charset="0"/>
              </a:rPr>
              <a:t>댓글을</a:t>
            </a:r>
            <a:r>
              <a:rPr lang="ko-KR" altLang="ko-KR" sz="1200" kern="100" dirty="0">
                <a:latin typeface="맑은 고딕" panose="020B0503020000020004" pitchFamily="50" charset="-127"/>
                <a:ea typeface="HY견고딕" panose="02030600000101010101" pitchFamily="18" charset="-127"/>
                <a:cs typeface="Times New Roman" panose="02020603050405020304" pitchFamily="18" charset="0"/>
              </a:rPr>
              <a:t> 달아도 </a:t>
            </a:r>
            <a:r>
              <a:rPr lang="ko-KR" altLang="ko-KR" sz="1200" kern="100" dirty="0" err="1">
                <a:latin typeface="맑은 고딕" panose="020B0503020000020004" pitchFamily="50" charset="-127"/>
                <a:ea typeface="HY견고딕" panose="02030600000101010101" pitchFamily="18" charset="-127"/>
                <a:cs typeface="Times New Roman" panose="02020603050405020304" pitchFamily="18" charset="0"/>
              </a:rPr>
              <a:t>답글</a:t>
            </a:r>
            <a:r>
              <a:rPr lang="ko-KR" altLang="ko-KR" sz="1200" kern="100" dirty="0">
                <a:latin typeface="맑은 고딕" panose="020B0503020000020004" pitchFamily="50" charset="-127"/>
                <a:ea typeface="HY견고딕" panose="02030600000101010101" pitchFamily="18" charset="-127"/>
                <a:cs typeface="Times New Roman" panose="02020603050405020304" pitchFamily="18" charset="0"/>
              </a:rPr>
              <a:t> 기능이 없다</a:t>
            </a:r>
            <a:r>
              <a:rPr lang="en-US" altLang="ko-KR" sz="1200" kern="100" dirty="0">
                <a:latin typeface="맑은 고딕" panose="020B0503020000020004" pitchFamily="50" charset="-127"/>
                <a:ea typeface="HY견고딕" panose="02030600000101010101" pitchFamily="18" charset="-127"/>
                <a:cs typeface="Times New Roman" panose="02020603050405020304" pitchFamily="18" charset="0"/>
              </a:rPr>
              <a:t>. </a:t>
            </a:r>
            <a:endParaRPr lang="ko-KR" altLang="ko-KR" sz="12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152400" indent="-152400"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1200" kern="100" dirty="0">
                <a:latin typeface="HY견고딕" panose="02030600000101010101" pitchFamily="18" charset="-127"/>
                <a:cs typeface="Times New Roman" panose="02020603050405020304" pitchFamily="18" charset="0"/>
              </a:rPr>
              <a:t>5. </a:t>
            </a:r>
            <a:r>
              <a:rPr lang="ko-KR" altLang="ko-KR" sz="1200" kern="100" dirty="0" err="1">
                <a:latin typeface="맑은 고딕" panose="020B0503020000020004" pitchFamily="50" charset="-127"/>
                <a:ea typeface="HY견고딕" panose="02030600000101010101" pitchFamily="18" charset="-127"/>
                <a:cs typeface="Times New Roman" panose="02020603050405020304" pitchFamily="18" charset="0"/>
              </a:rPr>
              <a:t>댓글에</a:t>
            </a:r>
            <a:r>
              <a:rPr lang="ko-KR" altLang="ko-KR" sz="1200" kern="100" dirty="0">
                <a:latin typeface="맑은 고딕" panose="020B0503020000020004" pitchFamily="50" charset="-127"/>
                <a:ea typeface="HY견고딕" panose="02030600000101010101" pitchFamily="18" charset="-127"/>
                <a:cs typeface="Times New Roman" panose="02020603050405020304" pitchFamily="18" charset="0"/>
              </a:rPr>
              <a:t> 대한 </a:t>
            </a:r>
            <a:r>
              <a:rPr lang="ko-KR" altLang="ko-KR" sz="1200" kern="100" dirty="0" err="1">
                <a:latin typeface="맑은 고딕" panose="020B0503020000020004" pitchFamily="50" charset="-127"/>
                <a:ea typeface="HY견고딕" panose="02030600000101010101" pitchFamily="18" charset="-127"/>
                <a:cs typeface="Times New Roman" panose="02020603050405020304" pitchFamily="18" charset="0"/>
              </a:rPr>
              <a:t>답글</a:t>
            </a:r>
            <a:r>
              <a:rPr lang="ko-KR" altLang="ko-KR" sz="1200" kern="100" dirty="0">
                <a:latin typeface="맑은 고딕" panose="020B0503020000020004" pitchFamily="50" charset="-127"/>
                <a:ea typeface="HY견고딕" panose="02030600000101010101" pitchFamily="18" charset="-127"/>
                <a:cs typeface="Times New Roman" panose="02020603050405020304" pitchFamily="18" charset="0"/>
              </a:rPr>
              <a:t> 알림이 없다</a:t>
            </a:r>
            <a:r>
              <a:rPr lang="en-US" altLang="ko-KR" sz="1200" kern="100" dirty="0">
                <a:latin typeface="맑은 고딕" panose="020B0503020000020004" pitchFamily="50" charset="-127"/>
                <a:ea typeface="HY견고딕" panose="02030600000101010101" pitchFamily="18" charset="-127"/>
                <a:cs typeface="Times New Roman" panose="02020603050405020304" pitchFamily="18" charset="0"/>
              </a:rPr>
              <a:t>. </a:t>
            </a:r>
            <a:endParaRPr lang="ko-KR" altLang="ko-KR" sz="12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152400" indent="-152400"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1200" kern="100" dirty="0">
                <a:latin typeface="HY견고딕" panose="02030600000101010101" pitchFamily="18" charset="-127"/>
                <a:cs typeface="Times New Roman" panose="02020603050405020304" pitchFamily="18" charset="0"/>
              </a:rPr>
              <a:t>6. </a:t>
            </a:r>
            <a:r>
              <a:rPr lang="ko-KR" altLang="ko-KR" sz="1200" kern="100" dirty="0">
                <a:latin typeface="맑은 고딕" panose="020B0503020000020004" pitchFamily="50" charset="-127"/>
                <a:ea typeface="HY견고딕" panose="02030600000101010101" pitchFamily="18" charset="-127"/>
                <a:cs typeface="Times New Roman" panose="02020603050405020304" pitchFamily="18" charset="0"/>
              </a:rPr>
              <a:t>채팅 기능이랑 드라이브를 같이 사용 할 수가 없다</a:t>
            </a:r>
            <a:r>
              <a:rPr lang="en-US" altLang="ko-KR" sz="1200" kern="100" dirty="0">
                <a:latin typeface="맑은 고딕" panose="020B0503020000020004" pitchFamily="50" charset="-127"/>
                <a:ea typeface="HY견고딕" panose="02030600000101010101" pitchFamily="18" charset="-127"/>
                <a:cs typeface="Times New Roman" panose="02020603050405020304" pitchFamily="18" charset="0"/>
              </a:rPr>
              <a:t>.</a:t>
            </a:r>
            <a:endParaRPr lang="ko-KR" altLang="ko-KR" sz="12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453719" y="296749"/>
            <a:ext cx="6096000" cy="6179127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1200" b="1" kern="100" dirty="0">
                <a:latin typeface="휴먼둥근헤드라인" panose="02030504000101010101" pitchFamily="18" charset="-127"/>
                <a:cs typeface="Times New Roman" panose="02020603050405020304" pitchFamily="18" charset="0"/>
              </a:rPr>
              <a:t>Dropbox</a:t>
            </a:r>
            <a:endParaRPr lang="ko-KR" altLang="ko-KR" sz="12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ko-KR" altLang="ko-KR" sz="1200" b="1" kern="100" dirty="0">
                <a:latin typeface="맑은 고딕" panose="020B0503020000020004" pitchFamily="50" charset="-127"/>
                <a:ea typeface="HY헤드라인M" panose="02030600000101010101" pitchFamily="18" charset="-127"/>
                <a:cs typeface="Times New Roman" panose="02020603050405020304" pitchFamily="18" charset="0"/>
              </a:rPr>
              <a:t>장점 </a:t>
            </a:r>
            <a:endParaRPr lang="ko-KR" altLang="ko-KR" sz="12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1200" kern="100" dirty="0">
                <a:latin typeface="HY견고딕" panose="02030600000101010101" pitchFamily="18" charset="-127"/>
                <a:cs typeface="Times New Roman" panose="02020603050405020304" pitchFamily="18" charset="0"/>
              </a:rPr>
              <a:t>1. </a:t>
            </a:r>
            <a:r>
              <a:rPr lang="ko-KR" altLang="ko-KR" sz="1200" kern="100" dirty="0">
                <a:latin typeface="맑은 고딕" panose="020B0503020000020004" pitchFamily="50" charset="-127"/>
                <a:ea typeface="HY견고딕" panose="02030600000101010101" pitchFamily="18" charset="-127"/>
                <a:cs typeface="Times New Roman" panose="02020603050405020304" pitchFamily="18" charset="0"/>
              </a:rPr>
              <a:t>컴퓨터 내 하드 디스크 내에 공유 폴더가 있어 접근하기 용이하다</a:t>
            </a:r>
            <a:r>
              <a:rPr lang="en-US" altLang="ko-KR" sz="1200" kern="100" dirty="0">
                <a:latin typeface="맑은 고딕" panose="020B0503020000020004" pitchFamily="50" charset="-127"/>
                <a:ea typeface="HY견고딕" panose="02030600000101010101" pitchFamily="18" charset="-127"/>
                <a:cs typeface="Times New Roman" panose="02020603050405020304" pitchFamily="18" charset="0"/>
              </a:rPr>
              <a:t>.</a:t>
            </a:r>
            <a:endParaRPr lang="ko-KR" altLang="ko-KR" sz="12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152400" indent="-152400"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1200" kern="100" dirty="0">
                <a:latin typeface="HY견고딕" panose="02030600000101010101" pitchFamily="18" charset="-127"/>
                <a:cs typeface="Times New Roman" panose="02020603050405020304" pitchFamily="18" charset="0"/>
              </a:rPr>
              <a:t>2. '</a:t>
            </a:r>
            <a:r>
              <a:rPr lang="ko-KR" altLang="ko-KR" sz="1200" kern="100" dirty="0">
                <a:latin typeface="맑은 고딕" panose="020B0503020000020004" pitchFamily="50" charset="-127"/>
                <a:ea typeface="HY견고딕" panose="02030600000101010101" pitchFamily="18" charset="-127"/>
                <a:cs typeface="Times New Roman" panose="02020603050405020304" pitchFamily="18" charset="0"/>
              </a:rPr>
              <a:t>버전 관리</a:t>
            </a:r>
            <a:r>
              <a:rPr lang="en-US" altLang="ko-KR" sz="1200" kern="100" dirty="0">
                <a:latin typeface="맑은 고딕" panose="020B0503020000020004" pitchFamily="50" charset="-127"/>
                <a:ea typeface="HY견고딕" panose="02030600000101010101" pitchFamily="18" charset="-127"/>
                <a:cs typeface="Times New Roman" panose="02020603050405020304" pitchFamily="18" charset="0"/>
              </a:rPr>
              <a:t>'</a:t>
            </a:r>
            <a:r>
              <a:rPr lang="ko-KR" altLang="ko-KR" sz="1200" kern="100" dirty="0">
                <a:latin typeface="맑은 고딕" panose="020B0503020000020004" pitchFamily="50" charset="-127"/>
                <a:ea typeface="HY견고딕" panose="02030600000101010101" pitchFamily="18" charset="-127"/>
                <a:cs typeface="Times New Roman" panose="02020603050405020304" pitchFamily="18" charset="0"/>
              </a:rPr>
              <a:t>라고 할 수 있다</a:t>
            </a:r>
            <a:r>
              <a:rPr lang="en-US" altLang="ko-KR" sz="1200" kern="100" dirty="0">
                <a:latin typeface="맑은 고딕" panose="020B0503020000020004" pitchFamily="50" charset="-127"/>
                <a:ea typeface="HY견고딕" panose="02030600000101010101" pitchFamily="18" charset="-127"/>
                <a:cs typeface="Times New Roman" panose="02020603050405020304" pitchFamily="18" charset="0"/>
              </a:rPr>
              <a:t>. </a:t>
            </a:r>
            <a:r>
              <a:rPr lang="ko-KR" altLang="ko-KR" sz="1200" kern="100" dirty="0" err="1">
                <a:latin typeface="맑은 고딕" panose="020B0503020000020004" pitchFamily="50" charset="-127"/>
                <a:ea typeface="HY견고딕" panose="02030600000101010101" pitchFamily="18" charset="-127"/>
                <a:cs typeface="Times New Roman" panose="02020603050405020304" pitchFamily="18" charset="0"/>
              </a:rPr>
              <a:t>드롭박스</a:t>
            </a:r>
            <a:r>
              <a:rPr lang="ko-KR" altLang="ko-KR" sz="1200" kern="100" dirty="0">
                <a:latin typeface="맑은 고딕" panose="020B0503020000020004" pitchFamily="50" charset="-127"/>
                <a:ea typeface="HY견고딕" panose="02030600000101010101" pitchFamily="18" charset="-127"/>
                <a:cs typeface="Times New Roman" panose="02020603050405020304" pitchFamily="18" charset="0"/>
              </a:rPr>
              <a:t> 폴더가</a:t>
            </a:r>
            <a:r>
              <a:rPr lang="en-US" altLang="ko-KR" sz="1200" kern="100" dirty="0">
                <a:latin typeface="맑은 고딕" panose="020B0503020000020004" pitchFamily="50" charset="-127"/>
                <a:ea typeface="HY견고딕" panose="02030600000101010101" pitchFamily="18" charset="-127"/>
                <a:cs typeface="Times New Roman" panose="02020603050405020304" pitchFamily="18" charset="0"/>
              </a:rPr>
              <a:t> USB </a:t>
            </a:r>
            <a:r>
              <a:rPr lang="ko-KR" altLang="ko-KR" sz="1200" kern="100" dirty="0">
                <a:latin typeface="맑은 고딕" panose="020B0503020000020004" pitchFamily="50" charset="-127"/>
                <a:ea typeface="HY견고딕" panose="02030600000101010101" pitchFamily="18" charset="-127"/>
                <a:cs typeface="Times New Roman" panose="02020603050405020304" pitchFamily="18" charset="0"/>
              </a:rPr>
              <a:t>메모리로 쓰면 된다</a:t>
            </a:r>
            <a:r>
              <a:rPr lang="en-US" altLang="ko-KR" sz="1200" kern="100" dirty="0">
                <a:latin typeface="맑은 고딕" panose="020B0503020000020004" pitchFamily="50" charset="-127"/>
                <a:ea typeface="HY견고딕" panose="02030600000101010101" pitchFamily="18" charset="-127"/>
                <a:cs typeface="Times New Roman" panose="02020603050405020304" pitchFamily="18" charset="0"/>
              </a:rPr>
              <a:t>. </a:t>
            </a:r>
            <a:r>
              <a:rPr lang="ko-KR" altLang="ko-KR" sz="1200" kern="100" dirty="0">
                <a:latin typeface="맑은 고딕" panose="020B0503020000020004" pitchFamily="50" charset="-127"/>
                <a:ea typeface="HY견고딕" panose="02030600000101010101" pitchFamily="18" charset="-127"/>
                <a:cs typeface="Times New Roman" panose="02020603050405020304" pitchFamily="18" charset="0"/>
              </a:rPr>
              <a:t>이는 다른</a:t>
            </a:r>
            <a:r>
              <a:rPr lang="en-US" altLang="ko-KR" sz="1200" kern="100" dirty="0">
                <a:latin typeface="맑은 고딕" panose="020B0503020000020004" pitchFamily="50" charset="-127"/>
                <a:ea typeface="HY견고딕" panose="02030600000101010101" pitchFamily="18" charset="-127"/>
                <a:cs typeface="Times New Roman" panose="02020603050405020304" pitchFamily="18" charset="0"/>
              </a:rPr>
              <a:t> '</a:t>
            </a:r>
            <a:r>
              <a:rPr lang="ko-KR" altLang="ko-KR" sz="1200" kern="100" dirty="0" err="1">
                <a:latin typeface="맑은 고딕" panose="020B0503020000020004" pitchFamily="50" charset="-127"/>
                <a:ea typeface="HY견고딕" panose="02030600000101010101" pitchFamily="18" charset="-127"/>
                <a:cs typeface="Times New Roman" panose="02020603050405020304" pitchFamily="18" charset="0"/>
              </a:rPr>
              <a:t>클라우드</a:t>
            </a:r>
            <a:r>
              <a:rPr lang="ko-KR" altLang="ko-KR" sz="1200" kern="100" dirty="0">
                <a:latin typeface="맑은 고딕" panose="020B0503020000020004" pitchFamily="50" charset="-127"/>
                <a:ea typeface="HY견고딕" panose="02030600000101010101" pitchFamily="18" charset="-127"/>
                <a:cs typeface="Times New Roman" panose="02020603050405020304" pitchFamily="18" charset="0"/>
              </a:rPr>
              <a:t> 스토리지</a:t>
            </a:r>
            <a:r>
              <a:rPr lang="en-US" altLang="ko-KR" sz="1200" kern="100" dirty="0">
                <a:latin typeface="맑은 고딕" panose="020B0503020000020004" pitchFamily="50" charset="-127"/>
                <a:ea typeface="HY견고딕" panose="02030600000101010101" pitchFamily="18" charset="-127"/>
                <a:cs typeface="Times New Roman" panose="02020603050405020304" pitchFamily="18" charset="0"/>
              </a:rPr>
              <a:t>' </a:t>
            </a:r>
            <a:r>
              <a:rPr lang="ko-KR" altLang="ko-KR" sz="1200" kern="100" dirty="0">
                <a:latin typeface="맑은 고딕" panose="020B0503020000020004" pitchFamily="50" charset="-127"/>
                <a:ea typeface="HY견고딕" panose="02030600000101010101" pitchFamily="18" charset="-127"/>
                <a:cs typeface="Times New Roman" panose="02020603050405020304" pitchFamily="18" charset="0"/>
              </a:rPr>
              <a:t>서비스에서는 찾아보기 힘든 기능이다</a:t>
            </a:r>
            <a:endParaRPr lang="ko-KR" altLang="ko-KR" sz="12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152400" indent="-152400"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1200" kern="100" dirty="0">
                <a:latin typeface="HY견고딕" panose="02030600000101010101" pitchFamily="18" charset="-127"/>
                <a:cs typeface="Times New Roman" panose="02020603050405020304" pitchFamily="18" charset="0"/>
              </a:rPr>
              <a:t>3. </a:t>
            </a:r>
            <a:r>
              <a:rPr lang="ko-KR" altLang="ko-KR" sz="1200" kern="100" dirty="0">
                <a:latin typeface="맑은 고딕" panose="020B0503020000020004" pitchFamily="50" charset="-127"/>
                <a:ea typeface="HY견고딕" panose="02030600000101010101" pitchFamily="18" charset="-127"/>
                <a:cs typeface="Times New Roman" panose="02020603050405020304" pitchFamily="18" charset="0"/>
              </a:rPr>
              <a:t>정리가 용이하다</a:t>
            </a:r>
            <a:r>
              <a:rPr lang="en-US" altLang="ko-KR" sz="1200" kern="100" dirty="0">
                <a:latin typeface="맑은 고딕" panose="020B0503020000020004" pitchFamily="50" charset="-127"/>
                <a:ea typeface="HY견고딕" panose="02030600000101010101" pitchFamily="18" charset="-127"/>
                <a:cs typeface="Times New Roman" panose="02020603050405020304" pitchFamily="18" charset="0"/>
              </a:rPr>
              <a:t>.</a:t>
            </a:r>
            <a:endParaRPr lang="ko-KR" altLang="ko-KR" sz="12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152400" indent="-152400"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1200" kern="100" dirty="0">
                <a:latin typeface="HY견고딕" panose="02030600000101010101" pitchFamily="18" charset="-127"/>
                <a:cs typeface="Times New Roman" panose="02020603050405020304" pitchFamily="18" charset="0"/>
              </a:rPr>
              <a:t>4. </a:t>
            </a:r>
            <a:r>
              <a:rPr lang="ko-KR" altLang="ko-KR" sz="1200" kern="100" dirty="0">
                <a:latin typeface="맑은 고딕" panose="020B0503020000020004" pitchFamily="50" charset="-127"/>
                <a:ea typeface="HY견고딕" panose="02030600000101010101" pitchFamily="18" charset="-127"/>
                <a:cs typeface="Times New Roman" panose="02020603050405020304" pitchFamily="18" charset="0"/>
              </a:rPr>
              <a:t>사람들이 공유 한</a:t>
            </a:r>
            <a:r>
              <a:rPr lang="en-US" altLang="ko-KR" sz="1200" kern="100" dirty="0">
                <a:latin typeface="맑은 고딕" panose="020B0503020000020004" pitchFamily="50" charset="-127"/>
                <a:ea typeface="HY견고딕" panose="02030600000101010101" pitchFamily="18" charset="-127"/>
                <a:cs typeface="Times New Roman" panose="02020603050405020304" pitchFamily="18" charset="0"/>
              </a:rPr>
              <a:t> txt </a:t>
            </a:r>
            <a:r>
              <a:rPr lang="ko-KR" altLang="ko-KR" sz="1200" kern="100" dirty="0">
                <a:latin typeface="맑은 고딕" panose="020B0503020000020004" pitchFamily="50" charset="-127"/>
                <a:ea typeface="HY견고딕" panose="02030600000101010101" pitchFamily="18" charset="-127"/>
                <a:cs typeface="Times New Roman" panose="02020603050405020304" pitchFamily="18" charset="0"/>
              </a:rPr>
              <a:t>파일을 바로 열 수 있다</a:t>
            </a:r>
            <a:r>
              <a:rPr lang="en-US" altLang="ko-KR" sz="1200" kern="100" dirty="0">
                <a:latin typeface="맑은 고딕" panose="020B0503020000020004" pitchFamily="50" charset="-127"/>
                <a:ea typeface="HY견고딕" panose="02030600000101010101" pitchFamily="18" charset="-127"/>
                <a:cs typeface="Times New Roman" panose="02020603050405020304" pitchFamily="18" charset="0"/>
              </a:rPr>
              <a:t>.</a:t>
            </a:r>
            <a:endParaRPr lang="ko-KR" altLang="ko-KR" sz="12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152400" indent="-152400"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1200" kern="100" dirty="0">
                <a:latin typeface="HY견고딕" panose="02030600000101010101" pitchFamily="18" charset="-127"/>
                <a:cs typeface="Times New Roman" panose="02020603050405020304" pitchFamily="18" charset="0"/>
              </a:rPr>
              <a:t>5. </a:t>
            </a:r>
            <a:r>
              <a:rPr lang="ko-KR" altLang="ko-KR" sz="1200" kern="100" dirty="0">
                <a:latin typeface="맑은 고딕" panose="020B0503020000020004" pitchFamily="50" charset="-127"/>
                <a:ea typeface="HY견고딕" panose="02030600000101010101" pitchFamily="18" charset="-127"/>
                <a:cs typeface="Times New Roman" panose="02020603050405020304" pitchFamily="18" charset="0"/>
              </a:rPr>
              <a:t>파일을 올리면 알림 기능이 있다</a:t>
            </a:r>
            <a:r>
              <a:rPr lang="en-US" altLang="ko-KR" sz="1200" kern="100" dirty="0">
                <a:latin typeface="맑은 고딕" panose="020B0503020000020004" pitchFamily="50" charset="-127"/>
                <a:ea typeface="HY견고딕" panose="02030600000101010101" pitchFamily="18" charset="-127"/>
                <a:cs typeface="Times New Roman" panose="02020603050405020304" pitchFamily="18" charset="0"/>
              </a:rPr>
              <a:t>.</a:t>
            </a:r>
            <a:endParaRPr lang="ko-KR" altLang="ko-KR" sz="12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152400" indent="-152400"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1200" kern="100" dirty="0">
                <a:latin typeface="HY견고딕" panose="02030600000101010101" pitchFamily="18" charset="-127"/>
                <a:cs typeface="Times New Roman" panose="02020603050405020304" pitchFamily="18" charset="0"/>
              </a:rPr>
              <a:t>6. </a:t>
            </a:r>
            <a:r>
              <a:rPr lang="ko-KR" altLang="ko-KR" sz="1200" kern="100" dirty="0">
                <a:latin typeface="맑은 고딕" panose="020B0503020000020004" pitchFamily="50" charset="-127"/>
                <a:ea typeface="HY견고딕" panose="02030600000101010101" pitchFamily="18" charset="-127"/>
                <a:cs typeface="Times New Roman" panose="02020603050405020304" pitchFamily="18" charset="0"/>
              </a:rPr>
              <a:t>파일을</a:t>
            </a:r>
            <a:r>
              <a:rPr lang="en-US" altLang="ko-KR" sz="1200" kern="100" dirty="0">
                <a:latin typeface="맑은 고딕" panose="020B0503020000020004" pitchFamily="50" charset="-127"/>
                <a:ea typeface="HY견고딕" panose="02030600000101010101" pitchFamily="18" charset="-127"/>
                <a:cs typeface="Times New Roman" panose="02020603050405020304" pitchFamily="18" charset="0"/>
              </a:rPr>
              <a:t> Gmail</a:t>
            </a:r>
            <a:r>
              <a:rPr lang="ko-KR" altLang="ko-KR" sz="1200" kern="100" dirty="0">
                <a:latin typeface="맑은 고딕" panose="020B0503020000020004" pitchFamily="50" charset="-127"/>
                <a:ea typeface="HY견고딕" panose="02030600000101010101" pitchFamily="18" charset="-127"/>
                <a:cs typeface="Times New Roman" panose="02020603050405020304" pitchFamily="18" charset="0"/>
              </a:rPr>
              <a:t>로 바로 보낼 수 있다</a:t>
            </a:r>
            <a:r>
              <a:rPr lang="en-US" altLang="ko-KR" sz="1200" kern="100" dirty="0">
                <a:latin typeface="맑은 고딕" panose="020B0503020000020004" pitchFamily="50" charset="-127"/>
                <a:ea typeface="HY견고딕" panose="02030600000101010101" pitchFamily="18" charset="-127"/>
                <a:cs typeface="Times New Roman" panose="02020603050405020304" pitchFamily="18" charset="0"/>
              </a:rPr>
              <a:t>.</a:t>
            </a:r>
            <a:endParaRPr lang="ko-KR" altLang="ko-KR" sz="12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152400" indent="-152400"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1200" kern="100" dirty="0">
                <a:latin typeface="HY견고딕" panose="02030600000101010101" pitchFamily="18" charset="-127"/>
                <a:cs typeface="Times New Roman" panose="02020603050405020304" pitchFamily="18" charset="0"/>
              </a:rPr>
              <a:t>7. </a:t>
            </a:r>
            <a:r>
              <a:rPr lang="ko-KR" altLang="ko-KR" sz="1200" kern="100" dirty="0">
                <a:latin typeface="맑은 고딕" panose="020B0503020000020004" pitchFamily="50" charset="-127"/>
                <a:ea typeface="HY견고딕" panose="02030600000101010101" pitchFamily="18" charset="-127"/>
                <a:cs typeface="Times New Roman" panose="02020603050405020304" pitchFamily="18" charset="0"/>
              </a:rPr>
              <a:t>이전 시간으로 되 돌리기 기능이 있다</a:t>
            </a:r>
            <a:r>
              <a:rPr lang="en-US" altLang="ko-KR" sz="1200" kern="100" dirty="0">
                <a:latin typeface="맑은 고딕" panose="020B0503020000020004" pitchFamily="50" charset="-127"/>
                <a:ea typeface="HY견고딕" panose="02030600000101010101" pitchFamily="18" charset="-127"/>
                <a:cs typeface="Times New Roman" panose="02020603050405020304" pitchFamily="18" charset="0"/>
              </a:rPr>
              <a:t>.</a:t>
            </a:r>
            <a:endParaRPr lang="ko-KR" altLang="ko-KR" sz="12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152400" indent="-152400"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1200" kern="100" dirty="0">
                <a:latin typeface="HY견고딕" panose="02030600000101010101" pitchFamily="18" charset="-127"/>
                <a:cs typeface="Times New Roman" panose="02020603050405020304" pitchFamily="18" charset="0"/>
              </a:rPr>
              <a:t>8. </a:t>
            </a:r>
            <a:r>
              <a:rPr lang="ko-KR" altLang="ko-KR" sz="1200" kern="100" dirty="0">
                <a:latin typeface="맑은 고딕" panose="020B0503020000020004" pitchFamily="50" charset="-127"/>
                <a:ea typeface="HY견고딕" panose="02030600000101010101" pitchFamily="18" charset="-127"/>
                <a:cs typeface="Times New Roman" panose="02020603050405020304" pitchFamily="18" charset="0"/>
              </a:rPr>
              <a:t>파일 요청 기능이 있어서 계정이 없어도 업로드가 가능하다</a:t>
            </a:r>
            <a:r>
              <a:rPr lang="en-US" altLang="ko-KR" sz="1200" kern="100" dirty="0">
                <a:latin typeface="맑은 고딕" panose="020B0503020000020004" pitchFamily="50" charset="-127"/>
                <a:ea typeface="HY견고딕" panose="02030600000101010101" pitchFamily="18" charset="-127"/>
                <a:cs typeface="Times New Roman" panose="02020603050405020304" pitchFamily="18" charset="0"/>
              </a:rPr>
              <a:t>.</a:t>
            </a:r>
            <a:endParaRPr lang="ko-KR" altLang="ko-KR" sz="12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152400" indent="-152400"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1200" kern="100" dirty="0">
                <a:latin typeface="HY견고딕" panose="02030600000101010101" pitchFamily="18" charset="-127"/>
                <a:cs typeface="Times New Roman" panose="02020603050405020304" pitchFamily="18" charset="0"/>
              </a:rPr>
              <a:t> </a:t>
            </a:r>
            <a:endParaRPr lang="ko-KR" altLang="ko-KR" sz="12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1200" kern="100" dirty="0">
                <a:latin typeface="HY견고딕" panose="02030600000101010101" pitchFamily="18" charset="-127"/>
                <a:cs typeface="Times New Roman" panose="02020603050405020304" pitchFamily="18" charset="0"/>
              </a:rPr>
              <a:t> </a:t>
            </a:r>
            <a:endParaRPr lang="ko-KR" altLang="ko-KR" sz="12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ko-KR" altLang="ko-KR" sz="1200" b="1" kern="100" dirty="0">
                <a:latin typeface="맑은 고딕" panose="020B0503020000020004" pitchFamily="50" charset="-127"/>
                <a:ea typeface="HY헤드라인M" panose="02030600000101010101" pitchFamily="18" charset="-127"/>
                <a:cs typeface="Times New Roman" panose="02020603050405020304" pitchFamily="18" charset="0"/>
              </a:rPr>
              <a:t>단점</a:t>
            </a:r>
            <a:endParaRPr lang="ko-KR" altLang="ko-KR" sz="12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1200" kern="100" dirty="0">
                <a:latin typeface="HY견고딕" panose="02030600000101010101" pitchFamily="18" charset="-127"/>
                <a:cs typeface="Times New Roman" panose="02020603050405020304" pitchFamily="18" charset="0"/>
              </a:rPr>
              <a:t>1 .</a:t>
            </a:r>
            <a:r>
              <a:rPr lang="ko-KR" altLang="ko-KR" sz="1200" kern="100" dirty="0">
                <a:latin typeface="맑은 고딕" panose="020B0503020000020004" pitchFamily="50" charset="-127"/>
                <a:ea typeface="HY견고딕" panose="02030600000101010101" pitchFamily="18" charset="-127"/>
                <a:cs typeface="Times New Roman" panose="02020603050405020304" pitchFamily="18" charset="0"/>
              </a:rPr>
              <a:t>아무래도 조금 예전의 공유 폴더라는 느낌이 들었지만 그래도 제일 접근하기에 용이했음</a:t>
            </a:r>
            <a:r>
              <a:rPr lang="en-US" altLang="ko-KR" sz="1200" kern="100" dirty="0">
                <a:latin typeface="맑은 고딕" panose="020B0503020000020004" pitchFamily="50" charset="-127"/>
                <a:ea typeface="HY견고딕" panose="02030600000101010101" pitchFamily="18" charset="-127"/>
                <a:cs typeface="Times New Roman" panose="02020603050405020304" pitchFamily="18" charset="0"/>
              </a:rPr>
              <a:t>.</a:t>
            </a:r>
            <a:endParaRPr lang="ko-KR" altLang="ko-KR" sz="12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1200" kern="100" dirty="0">
                <a:latin typeface="HY견고딕" panose="02030600000101010101" pitchFamily="18" charset="-127"/>
                <a:cs typeface="Times New Roman" panose="02020603050405020304" pitchFamily="18" charset="0"/>
              </a:rPr>
              <a:t>2. </a:t>
            </a:r>
            <a:r>
              <a:rPr lang="ko-KR" altLang="ko-KR" sz="1200" kern="100" dirty="0">
                <a:latin typeface="맑은 고딕" panose="020B0503020000020004" pitchFamily="50" charset="-127"/>
                <a:ea typeface="HY견고딕" panose="02030600000101010101" pitchFamily="18" charset="-127"/>
                <a:cs typeface="Times New Roman" panose="02020603050405020304" pitchFamily="18" charset="0"/>
              </a:rPr>
              <a:t>채팅 기능이 없다</a:t>
            </a:r>
            <a:r>
              <a:rPr lang="en-US" altLang="ko-KR" sz="1200" kern="100" dirty="0">
                <a:latin typeface="맑은 고딕" panose="020B0503020000020004" pitchFamily="50" charset="-127"/>
                <a:ea typeface="HY견고딕" panose="02030600000101010101" pitchFamily="18" charset="-127"/>
                <a:cs typeface="Times New Roman" panose="02020603050405020304" pitchFamily="18" charset="0"/>
              </a:rPr>
              <a:t>.</a:t>
            </a:r>
            <a:endParaRPr lang="ko-KR" altLang="ko-KR" sz="12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1200" kern="100" dirty="0">
                <a:latin typeface="HY견고딕" panose="02030600000101010101" pitchFamily="18" charset="-127"/>
                <a:cs typeface="Times New Roman" panose="02020603050405020304" pitchFamily="18" charset="0"/>
              </a:rPr>
              <a:t>3. </a:t>
            </a:r>
            <a:r>
              <a:rPr lang="ko-KR" altLang="ko-KR" sz="1200" kern="100" dirty="0">
                <a:latin typeface="맑은 고딕" panose="020B0503020000020004" pitchFamily="50" charset="-127"/>
                <a:ea typeface="HY견고딕" panose="02030600000101010101" pitchFamily="18" charset="-127"/>
                <a:cs typeface="Times New Roman" panose="02020603050405020304" pitchFamily="18" charset="0"/>
              </a:rPr>
              <a:t>무료기능으로는 </a:t>
            </a:r>
            <a:r>
              <a:rPr lang="ko-KR" altLang="ko-KR" sz="1200" kern="100" dirty="0" err="1">
                <a:latin typeface="맑은 고딕" panose="020B0503020000020004" pitchFamily="50" charset="-127"/>
                <a:ea typeface="HY견고딕" panose="02030600000101010101" pitchFamily="18" charset="-127"/>
                <a:cs typeface="Times New Roman" panose="02020603050405020304" pitchFamily="18" charset="0"/>
              </a:rPr>
              <a:t>협업툴로</a:t>
            </a:r>
            <a:r>
              <a:rPr lang="ko-KR" altLang="ko-KR" sz="1200" kern="100" dirty="0">
                <a:latin typeface="맑은 고딕" panose="020B0503020000020004" pitchFamily="50" charset="-127"/>
                <a:ea typeface="HY견고딕" panose="02030600000101010101" pitchFamily="18" charset="-127"/>
                <a:cs typeface="Times New Roman" panose="02020603050405020304" pitchFamily="18" charset="0"/>
              </a:rPr>
              <a:t> 사용하기에는 부족하다</a:t>
            </a:r>
            <a:r>
              <a:rPr lang="en-US" altLang="ko-KR" sz="1200" kern="100" dirty="0">
                <a:latin typeface="맑은 고딕" panose="020B0503020000020004" pitchFamily="50" charset="-127"/>
                <a:ea typeface="HY견고딕" panose="02030600000101010101" pitchFamily="18" charset="-127"/>
                <a:cs typeface="Times New Roman" panose="02020603050405020304" pitchFamily="18" charset="0"/>
              </a:rPr>
              <a:t>.</a:t>
            </a:r>
            <a:endParaRPr lang="ko-KR" altLang="ko-KR" sz="12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1200" kern="100" dirty="0">
                <a:latin typeface="HY견고딕" panose="02030600000101010101" pitchFamily="18" charset="-127"/>
                <a:cs typeface="Times New Roman" panose="02020603050405020304" pitchFamily="18" charset="0"/>
              </a:rPr>
              <a:t>4. </a:t>
            </a:r>
            <a:r>
              <a:rPr lang="ko-KR" altLang="ko-KR" sz="1200" kern="100" dirty="0" err="1">
                <a:latin typeface="맑은 고딕" panose="020B0503020000020004" pitchFamily="50" charset="-127"/>
                <a:ea typeface="HY견고딕" panose="02030600000101010101" pitchFamily="18" charset="-127"/>
                <a:cs typeface="Times New Roman" panose="02020603050405020304" pitchFamily="18" charset="0"/>
              </a:rPr>
              <a:t>댓글에</a:t>
            </a:r>
            <a:r>
              <a:rPr lang="ko-KR" altLang="ko-KR" sz="1200" kern="100" dirty="0">
                <a:latin typeface="맑은 고딕" panose="020B0503020000020004" pitchFamily="50" charset="-127"/>
                <a:ea typeface="HY견고딕" panose="02030600000101010101" pitchFamily="18" charset="-127"/>
                <a:cs typeface="Times New Roman" panose="02020603050405020304" pitchFamily="18" charset="0"/>
              </a:rPr>
              <a:t> </a:t>
            </a:r>
            <a:r>
              <a:rPr lang="ko-KR" altLang="ko-KR" sz="1200" kern="100" dirty="0" err="1">
                <a:latin typeface="맑은 고딕" panose="020B0503020000020004" pitchFamily="50" charset="-127"/>
                <a:ea typeface="HY견고딕" panose="02030600000101010101" pitchFamily="18" charset="-127"/>
                <a:cs typeface="Times New Roman" panose="02020603050405020304" pitchFamily="18" charset="0"/>
              </a:rPr>
              <a:t>덧글다는</a:t>
            </a:r>
            <a:r>
              <a:rPr lang="ko-KR" altLang="ko-KR" sz="1200" kern="100" dirty="0">
                <a:latin typeface="맑은 고딕" panose="020B0503020000020004" pitchFamily="50" charset="-127"/>
                <a:ea typeface="HY견고딕" panose="02030600000101010101" pitchFamily="18" charset="-127"/>
                <a:cs typeface="Times New Roman" panose="02020603050405020304" pitchFamily="18" charset="0"/>
              </a:rPr>
              <a:t> 기능이 없다</a:t>
            </a:r>
            <a:r>
              <a:rPr lang="en-US" altLang="ko-KR" sz="1200" kern="100" dirty="0">
                <a:latin typeface="맑은 고딕" panose="020B0503020000020004" pitchFamily="50" charset="-127"/>
                <a:ea typeface="HY견고딕" panose="02030600000101010101" pitchFamily="18" charset="-127"/>
                <a:cs typeface="Times New Roman" panose="02020603050405020304" pitchFamily="18" charset="0"/>
              </a:rPr>
              <a:t>.</a:t>
            </a:r>
            <a:endParaRPr lang="ko-KR" altLang="ko-KR" sz="12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59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0164 -2.53469E-6 L -2.13486E-6 -2.53469E-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8C6520BB-C54F-E943-B6E6-3E0D5F09F413}"/>
              </a:ext>
            </a:extLst>
          </p:cNvPr>
          <p:cNvSpPr/>
          <p:nvPr/>
        </p:nvSpPr>
        <p:spPr>
          <a:xfrm>
            <a:off x="0" y="0"/>
            <a:ext cx="12192000" cy="63949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016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AEA268C4-984C-8B4C-93E0-B785F7E7A0AD}"/>
              </a:ext>
            </a:extLst>
          </p:cNvPr>
          <p:cNvSpPr txBox="1"/>
          <p:nvPr/>
        </p:nvSpPr>
        <p:spPr>
          <a:xfrm>
            <a:off x="664032" y="284724"/>
            <a:ext cx="19485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협업툴</a:t>
            </a:r>
            <a:endParaRPr kumimoji="1" lang="ko-KR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2" name="오각형 41"/>
          <p:cNvSpPr/>
          <p:nvPr/>
        </p:nvSpPr>
        <p:spPr>
          <a:xfrm>
            <a:off x="1" y="349189"/>
            <a:ext cx="620486" cy="237791"/>
          </a:xfrm>
          <a:prstGeom prst="homePlate">
            <a:avLst/>
          </a:prstGeom>
          <a:solidFill>
            <a:srgbClr val="B69D81"/>
          </a:solidFill>
          <a:ln>
            <a:solidFill>
              <a:srgbClr val="B69D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96F6CAA0-1DC9-604D-9835-FAA61D4CC724}"/>
              </a:ext>
            </a:extLst>
          </p:cNvPr>
          <p:cNvSpPr txBox="1"/>
          <p:nvPr/>
        </p:nvSpPr>
        <p:spPr>
          <a:xfrm>
            <a:off x="-361634" y="713539"/>
            <a:ext cx="3138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장단점</a:t>
            </a:r>
            <a:endParaRPr kumimoji="1" lang="en-US" altLang="ko-KR" dirty="0" smtClean="0">
              <a:solidFill>
                <a:schemeClr val="tx1">
                  <a:lumMod val="65000"/>
                  <a:lumOff val="3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8" name="그림 7" descr="말-removebg-preview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0281" y="3965502"/>
            <a:ext cx="2881719" cy="237318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310244" y="1210566"/>
            <a:ext cx="4452825" cy="34542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1200" b="1" kern="100" dirty="0">
                <a:latin typeface="휴먼둥근헤드라인" panose="02030504000101010101" pitchFamily="18" charset="-127"/>
                <a:cs typeface="Times New Roman" panose="02020603050405020304" pitchFamily="18" charset="0"/>
              </a:rPr>
              <a:t>Google Drive</a:t>
            </a:r>
            <a:endParaRPr lang="ko-KR" altLang="ko-KR" sz="12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ko-KR" altLang="ko-KR" sz="1200" b="1" kern="100" dirty="0">
                <a:latin typeface="맑은 고딕" panose="020B0503020000020004" pitchFamily="50" charset="-127"/>
                <a:ea typeface="HY헤드라인M" panose="02030600000101010101" pitchFamily="18" charset="-127"/>
                <a:cs typeface="Times New Roman" panose="02020603050405020304" pitchFamily="18" charset="0"/>
              </a:rPr>
              <a:t>장점</a:t>
            </a:r>
            <a:endParaRPr lang="ko-KR" altLang="ko-KR" sz="12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1200" kern="100" dirty="0">
                <a:latin typeface="HY견고딕" panose="02030600000101010101" pitchFamily="18" charset="-127"/>
                <a:cs typeface="Times New Roman" panose="02020603050405020304" pitchFamily="18" charset="0"/>
              </a:rPr>
              <a:t>1. </a:t>
            </a:r>
            <a:r>
              <a:rPr lang="ko-KR" altLang="ko-KR" sz="1200" kern="100" dirty="0">
                <a:latin typeface="맑은 고딕" panose="020B0503020000020004" pitchFamily="50" charset="-127"/>
                <a:ea typeface="HY견고딕" panose="02030600000101010101" pitchFamily="18" charset="-127"/>
                <a:cs typeface="Times New Roman" panose="02020603050405020304" pitchFamily="18" charset="0"/>
              </a:rPr>
              <a:t>자동 백업과 동기화가 된다</a:t>
            </a:r>
            <a:endParaRPr lang="ko-KR" altLang="ko-KR" sz="12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152400" indent="-152400"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1200" kern="100" dirty="0">
                <a:latin typeface="HY견고딕" panose="02030600000101010101" pitchFamily="18" charset="-127"/>
                <a:cs typeface="Times New Roman" panose="02020603050405020304" pitchFamily="18" charset="0"/>
              </a:rPr>
              <a:t>2. </a:t>
            </a:r>
            <a:r>
              <a:rPr lang="ko-KR" altLang="ko-KR" sz="1200" kern="100" dirty="0">
                <a:latin typeface="맑은 고딕" panose="020B0503020000020004" pitchFamily="50" charset="-127"/>
                <a:ea typeface="HY견고딕" panose="02030600000101010101" pitchFamily="18" charset="-127"/>
                <a:cs typeface="Times New Roman" panose="02020603050405020304" pitchFamily="18" charset="0"/>
              </a:rPr>
              <a:t>어디서나 확인 가능하다</a:t>
            </a:r>
            <a:r>
              <a:rPr lang="en-US" altLang="ko-KR" sz="1200" kern="100" dirty="0">
                <a:latin typeface="맑은 고딕" panose="020B0503020000020004" pitchFamily="50" charset="-127"/>
                <a:ea typeface="HY견고딕" panose="02030600000101010101" pitchFamily="18" charset="-127"/>
                <a:cs typeface="Times New Roman" panose="02020603050405020304" pitchFamily="18" charset="0"/>
              </a:rPr>
              <a:t>. </a:t>
            </a:r>
            <a:r>
              <a:rPr lang="ko-KR" altLang="ko-KR" sz="1200" kern="100" dirty="0">
                <a:latin typeface="맑은 고딕" panose="020B0503020000020004" pitchFamily="50" charset="-127"/>
                <a:ea typeface="HY견고딕" panose="02030600000101010101" pitchFamily="18" charset="-127"/>
                <a:cs typeface="Times New Roman" panose="02020603050405020304" pitchFamily="18" charset="0"/>
              </a:rPr>
              <a:t>드라이브에 있는 파일을 </a:t>
            </a:r>
            <a:r>
              <a:rPr lang="ko-KR" altLang="ko-KR" sz="1200" kern="100" dirty="0" err="1">
                <a:latin typeface="맑은 고딕" panose="020B0503020000020004" pitchFamily="50" charset="-127"/>
                <a:ea typeface="HY견고딕" panose="02030600000101010101" pitchFamily="18" charset="-127"/>
                <a:cs typeface="Times New Roman" panose="02020603050405020304" pitchFamily="18" charset="0"/>
              </a:rPr>
              <a:t>스마트폰</a:t>
            </a:r>
            <a:r>
              <a:rPr lang="en-US" altLang="ko-KR" sz="1200" kern="100" dirty="0">
                <a:latin typeface="맑은 고딕" panose="020B0503020000020004" pitchFamily="50" charset="-127"/>
                <a:ea typeface="HY견고딕" panose="02030600000101010101" pitchFamily="18" charset="-127"/>
                <a:cs typeface="Times New Roman" panose="02020603050405020304" pitchFamily="18" charset="0"/>
              </a:rPr>
              <a:t>, </a:t>
            </a:r>
            <a:r>
              <a:rPr lang="ko-KR" altLang="ko-KR" sz="1200" kern="100" dirty="0">
                <a:latin typeface="맑은 고딕" panose="020B0503020000020004" pitchFamily="50" charset="-127"/>
                <a:ea typeface="HY견고딕" panose="02030600000101010101" pitchFamily="18" charset="-127"/>
                <a:cs typeface="Times New Roman" panose="02020603050405020304" pitchFamily="18" charset="0"/>
              </a:rPr>
              <a:t>컴퓨터 등에서 액세스할 수 있어서 언제 어디서나 파일을 사용할 수 있다</a:t>
            </a:r>
            <a:r>
              <a:rPr lang="en-US" altLang="ko-KR" sz="1200" kern="100" dirty="0">
                <a:latin typeface="맑은 고딕" panose="020B0503020000020004" pitchFamily="50" charset="-127"/>
                <a:ea typeface="HY견고딕" panose="02030600000101010101" pitchFamily="18" charset="-127"/>
                <a:cs typeface="Times New Roman" panose="02020603050405020304" pitchFamily="18" charset="0"/>
              </a:rPr>
              <a:t>.</a:t>
            </a:r>
            <a:endParaRPr lang="ko-KR" altLang="ko-KR" sz="12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152400" indent="-152400"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1200" kern="100" dirty="0">
                <a:latin typeface="HY견고딕" panose="02030600000101010101" pitchFamily="18" charset="-127"/>
                <a:cs typeface="Times New Roman" panose="02020603050405020304" pitchFamily="18" charset="0"/>
              </a:rPr>
              <a:t> </a:t>
            </a:r>
            <a:endParaRPr lang="ko-KR" altLang="ko-KR" sz="12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152400" indent="-152400"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1200" kern="100" dirty="0">
                <a:latin typeface="HY견고딕" panose="02030600000101010101" pitchFamily="18" charset="-127"/>
                <a:cs typeface="Times New Roman" panose="02020603050405020304" pitchFamily="18" charset="0"/>
              </a:rPr>
              <a:t> </a:t>
            </a:r>
            <a:endParaRPr lang="ko-KR" altLang="ko-KR" sz="12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ko-KR" altLang="ko-KR" sz="1200" b="1" kern="100" dirty="0">
                <a:latin typeface="맑은 고딕" panose="020B0503020000020004" pitchFamily="50" charset="-127"/>
                <a:ea typeface="HY헤드라인M" panose="02030600000101010101" pitchFamily="18" charset="-127"/>
                <a:cs typeface="Times New Roman" panose="02020603050405020304" pitchFamily="18" charset="0"/>
              </a:rPr>
              <a:t>단점</a:t>
            </a:r>
            <a:endParaRPr lang="ko-KR" altLang="ko-KR" sz="12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1200" kern="100" dirty="0">
                <a:latin typeface="HY견고딕" panose="02030600000101010101" pitchFamily="18" charset="-127"/>
                <a:cs typeface="Times New Roman" panose="02020603050405020304" pitchFamily="18" charset="0"/>
              </a:rPr>
              <a:t>1. </a:t>
            </a:r>
            <a:r>
              <a:rPr lang="ko-KR" altLang="ko-KR" sz="1200" kern="100" dirty="0">
                <a:latin typeface="맑은 고딕" panose="020B0503020000020004" pitchFamily="50" charset="-127"/>
                <a:ea typeface="HY견고딕" panose="02030600000101010101" pitchFamily="18" charset="-127"/>
                <a:cs typeface="Times New Roman" panose="02020603050405020304" pitchFamily="18" charset="0"/>
              </a:rPr>
              <a:t>불필요한 파일도 백업이 된다</a:t>
            </a:r>
            <a:r>
              <a:rPr lang="en-US" altLang="ko-KR" sz="1200" kern="100" dirty="0">
                <a:latin typeface="맑은 고딕" panose="020B0503020000020004" pitchFamily="50" charset="-127"/>
                <a:ea typeface="HY견고딕" panose="02030600000101010101" pitchFamily="18" charset="-127"/>
                <a:cs typeface="Times New Roman" panose="02020603050405020304" pitchFamily="18" charset="0"/>
              </a:rPr>
              <a:t>.</a:t>
            </a:r>
            <a:endParaRPr lang="ko-KR" altLang="ko-KR" sz="12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1200" kern="100" dirty="0">
                <a:latin typeface="HY견고딕" panose="02030600000101010101" pitchFamily="18" charset="-127"/>
                <a:cs typeface="Times New Roman" panose="02020603050405020304" pitchFamily="18" charset="0"/>
              </a:rPr>
              <a:t>2. </a:t>
            </a:r>
            <a:r>
              <a:rPr lang="ko-KR" altLang="ko-KR" sz="1200" kern="100" dirty="0">
                <a:latin typeface="맑은 고딕" panose="020B0503020000020004" pitchFamily="50" charset="-127"/>
                <a:ea typeface="HY견고딕" panose="02030600000101010101" pitchFamily="18" charset="-127"/>
                <a:cs typeface="Times New Roman" panose="02020603050405020304" pitchFamily="18" charset="0"/>
              </a:rPr>
              <a:t>유료결제가 심하다</a:t>
            </a:r>
            <a:r>
              <a:rPr lang="en-US" altLang="ko-KR" sz="1200" kern="100" dirty="0">
                <a:latin typeface="맑은 고딕" panose="020B0503020000020004" pitchFamily="50" charset="-127"/>
                <a:ea typeface="HY견고딕" panose="02030600000101010101" pitchFamily="18" charset="-127"/>
                <a:cs typeface="Times New Roman" panose="02020603050405020304" pitchFamily="18" charset="0"/>
              </a:rPr>
              <a:t>.</a:t>
            </a:r>
            <a:endParaRPr lang="ko-KR" altLang="ko-KR" sz="12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958686" y="1210566"/>
            <a:ext cx="6096000" cy="32210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1200" b="1" kern="100" dirty="0" err="1">
                <a:latin typeface="휴먼둥근헤드라인" panose="02030504000101010101" pitchFamily="18" charset="-127"/>
                <a:cs typeface="Times New Roman" panose="02020603050405020304" pitchFamily="18" charset="0"/>
              </a:rPr>
              <a:t>Github</a:t>
            </a:r>
            <a:r>
              <a:rPr lang="en-US" altLang="ko-KR" sz="1200" b="1" kern="100" dirty="0">
                <a:latin typeface="휴먼둥근헤드라인" panose="02030504000101010101" pitchFamily="18" charset="-127"/>
                <a:cs typeface="Times New Roman" panose="02020603050405020304" pitchFamily="18" charset="0"/>
              </a:rPr>
              <a:t> </a:t>
            </a:r>
            <a:endParaRPr lang="ko-KR" altLang="ko-KR" sz="12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ko-KR" altLang="ko-KR" sz="1200" b="1" kern="100" dirty="0">
                <a:latin typeface="맑은 고딕" panose="020B0503020000020004" pitchFamily="50" charset="-127"/>
                <a:ea typeface="HY헤드라인M" panose="02030600000101010101" pitchFamily="18" charset="-127"/>
                <a:cs typeface="Times New Roman" panose="02020603050405020304" pitchFamily="18" charset="0"/>
              </a:rPr>
              <a:t>장점</a:t>
            </a:r>
            <a:r>
              <a:rPr lang="ko-KR" altLang="ko-KR" sz="1200" kern="100" dirty="0">
                <a:latin typeface="맑은 고딕" panose="020B0503020000020004" pitchFamily="50" charset="-127"/>
                <a:ea typeface="HY헤드라인M" panose="02030600000101010101" pitchFamily="18" charset="-127"/>
                <a:cs typeface="Times New Roman" panose="02020603050405020304" pitchFamily="18" charset="0"/>
              </a:rPr>
              <a:t>  </a:t>
            </a:r>
            <a:endParaRPr lang="ko-KR" altLang="ko-KR" sz="12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254000" indent="-254000"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1200" kern="100" dirty="0">
                <a:latin typeface="HY견고딕" panose="02030600000101010101" pitchFamily="18" charset="-127"/>
                <a:cs typeface="Times New Roman" panose="02020603050405020304" pitchFamily="18" charset="0"/>
              </a:rPr>
              <a:t>1. </a:t>
            </a:r>
            <a:r>
              <a:rPr lang="ko-KR" altLang="ko-KR" sz="1200" kern="100" dirty="0">
                <a:latin typeface="맑은 고딕" panose="020B0503020000020004" pitchFamily="50" charset="-127"/>
                <a:ea typeface="HY견고딕" panose="02030600000101010101" pitchFamily="18" charset="-127"/>
                <a:cs typeface="Times New Roman" panose="02020603050405020304" pitchFamily="18" charset="0"/>
              </a:rPr>
              <a:t>사람들의 코드를 참조 할 수 있고 커뮤니티처럼 사람들이 업로드 한 것을 볼 수 있다</a:t>
            </a:r>
            <a:r>
              <a:rPr lang="en-US" altLang="ko-KR" sz="1200" kern="100" dirty="0">
                <a:latin typeface="맑은 고딕" panose="020B0503020000020004" pitchFamily="50" charset="-127"/>
                <a:ea typeface="HY견고딕" panose="02030600000101010101" pitchFamily="18" charset="-127"/>
                <a:cs typeface="Times New Roman" panose="02020603050405020304" pitchFamily="18" charset="0"/>
              </a:rPr>
              <a:t>.</a:t>
            </a:r>
            <a:endParaRPr lang="ko-KR" altLang="ko-KR" sz="12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254000" indent="-254000"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1200" kern="100" dirty="0">
                <a:latin typeface="HY견고딕" panose="02030600000101010101" pitchFamily="18" charset="-127"/>
                <a:cs typeface="Times New Roman" panose="02020603050405020304" pitchFamily="18" charset="0"/>
              </a:rPr>
              <a:t>2. </a:t>
            </a:r>
            <a:r>
              <a:rPr lang="ko-KR" altLang="ko-KR" sz="1200" kern="100" dirty="0" err="1">
                <a:latin typeface="맑은 고딕" panose="020B0503020000020004" pitchFamily="50" charset="-127"/>
                <a:ea typeface="HY견고딕" panose="02030600000101010101" pitchFamily="18" charset="-127"/>
                <a:cs typeface="Times New Roman" panose="02020603050405020304" pitchFamily="18" charset="0"/>
              </a:rPr>
              <a:t>이클립스에서</a:t>
            </a:r>
            <a:r>
              <a:rPr lang="ko-KR" altLang="ko-KR" sz="1200" kern="100" dirty="0">
                <a:latin typeface="맑은 고딕" panose="020B0503020000020004" pitchFamily="50" charset="-127"/>
                <a:ea typeface="HY견고딕" panose="02030600000101010101" pitchFamily="18" charset="-127"/>
                <a:cs typeface="Times New Roman" panose="02020603050405020304" pitchFamily="18" charset="0"/>
              </a:rPr>
              <a:t> 코드 작성 후 바로 업로드가 가능하다</a:t>
            </a:r>
            <a:r>
              <a:rPr lang="en-US" altLang="ko-KR" sz="1200" kern="100" dirty="0">
                <a:latin typeface="맑은 고딕" panose="020B0503020000020004" pitchFamily="50" charset="-127"/>
                <a:ea typeface="HY견고딕" panose="02030600000101010101" pitchFamily="18" charset="-127"/>
                <a:cs typeface="Times New Roman" panose="02020603050405020304" pitchFamily="18" charset="0"/>
              </a:rPr>
              <a:t>.</a:t>
            </a:r>
            <a:endParaRPr lang="ko-KR" altLang="ko-KR" sz="12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254000" indent="-254000"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1200" kern="100" dirty="0">
                <a:latin typeface="HY견고딕" panose="02030600000101010101" pitchFamily="18" charset="-127"/>
                <a:cs typeface="Times New Roman" panose="02020603050405020304" pitchFamily="18" charset="0"/>
              </a:rPr>
              <a:t> </a:t>
            </a:r>
            <a:endParaRPr lang="ko-KR" altLang="ko-KR" sz="12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ko-KR" altLang="ko-KR" sz="1200" b="1" kern="100" dirty="0">
                <a:latin typeface="맑은 고딕" panose="020B0503020000020004" pitchFamily="50" charset="-127"/>
                <a:ea typeface="HY헤드라인M" panose="02030600000101010101" pitchFamily="18" charset="-127"/>
                <a:cs typeface="Times New Roman" panose="02020603050405020304" pitchFamily="18" charset="0"/>
              </a:rPr>
              <a:t>단점 </a:t>
            </a:r>
            <a:endParaRPr lang="ko-KR" altLang="ko-KR" sz="12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1200" kern="100" dirty="0">
                <a:latin typeface="HY견고딕" panose="02030600000101010101" pitchFamily="18" charset="-127"/>
                <a:cs typeface="Times New Roman" panose="02020603050405020304" pitchFamily="18" charset="0"/>
              </a:rPr>
              <a:t>1. </a:t>
            </a:r>
            <a:r>
              <a:rPr lang="ko-KR" altLang="ko-KR" sz="1200" kern="100" dirty="0">
                <a:latin typeface="맑은 고딕" panose="020B0503020000020004" pitchFamily="50" charset="-127"/>
                <a:ea typeface="HY견고딕" panose="02030600000101010101" pitchFamily="18" charset="-127"/>
                <a:cs typeface="Times New Roman" panose="02020603050405020304" pitchFamily="18" charset="0"/>
              </a:rPr>
              <a:t>실수 한번에 모든 것을 삭제 할 수도 있다</a:t>
            </a:r>
            <a:r>
              <a:rPr lang="en-US" altLang="ko-KR" sz="1200" kern="100" dirty="0">
                <a:latin typeface="맑은 고딕" panose="020B0503020000020004" pitchFamily="50" charset="-127"/>
                <a:ea typeface="HY견고딕" panose="02030600000101010101" pitchFamily="18" charset="-127"/>
                <a:cs typeface="Times New Roman" panose="02020603050405020304" pitchFamily="18" charset="0"/>
              </a:rPr>
              <a:t>. </a:t>
            </a:r>
            <a:endParaRPr lang="ko-KR" altLang="ko-KR" sz="12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1200" kern="100" dirty="0">
                <a:latin typeface="HY견고딕" panose="02030600000101010101" pitchFamily="18" charset="-127"/>
                <a:cs typeface="Times New Roman" panose="02020603050405020304" pitchFamily="18" charset="0"/>
              </a:rPr>
              <a:t>2. </a:t>
            </a:r>
            <a:r>
              <a:rPr lang="ko-KR" altLang="ko-KR" sz="1200" kern="100" dirty="0">
                <a:latin typeface="맑은 고딕" panose="020B0503020000020004" pitchFamily="50" charset="-127"/>
                <a:ea typeface="HY견고딕" panose="02030600000101010101" pitchFamily="18" charset="-127"/>
                <a:cs typeface="Times New Roman" panose="02020603050405020304" pitchFamily="18" charset="0"/>
              </a:rPr>
              <a:t>초보자들이 사용하기에는 난이도가 높다</a:t>
            </a:r>
            <a:r>
              <a:rPr lang="en-US" altLang="ko-KR" sz="1200" kern="100" dirty="0">
                <a:latin typeface="맑은 고딕" panose="020B0503020000020004" pitchFamily="50" charset="-127"/>
                <a:ea typeface="HY견고딕" panose="02030600000101010101" pitchFamily="18" charset="-127"/>
                <a:cs typeface="Times New Roman" panose="02020603050405020304" pitchFamily="18" charset="0"/>
              </a:rPr>
              <a:t>.</a:t>
            </a:r>
            <a:endParaRPr lang="ko-KR" altLang="ko-KR" sz="12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1200" kern="100" dirty="0">
                <a:latin typeface="HY견고딕" panose="02030600000101010101" pitchFamily="18" charset="-127"/>
                <a:cs typeface="Times New Roman" panose="02020603050405020304" pitchFamily="18" charset="0"/>
              </a:rPr>
              <a:t>3. </a:t>
            </a:r>
            <a:r>
              <a:rPr lang="ko-KR" altLang="ko-KR" sz="1200" kern="100" dirty="0">
                <a:latin typeface="맑은 고딕" panose="020B0503020000020004" pitchFamily="50" charset="-127"/>
                <a:ea typeface="HY견고딕" panose="02030600000101010101" pitchFamily="18" charset="-127"/>
                <a:cs typeface="Times New Roman" panose="02020603050405020304" pitchFamily="18" charset="0"/>
              </a:rPr>
              <a:t>파일 업로드 할 때 필요한 프로그램이 너무 많다</a:t>
            </a:r>
            <a:r>
              <a:rPr lang="en-US" altLang="ko-KR" sz="1200" kern="100" dirty="0">
                <a:latin typeface="맑은 고딕" panose="020B0503020000020004" pitchFamily="50" charset="-127"/>
                <a:ea typeface="HY견고딕" panose="02030600000101010101" pitchFamily="18" charset="-127"/>
                <a:cs typeface="Times New Roman" panose="02020603050405020304" pitchFamily="18" charset="0"/>
              </a:rPr>
              <a:t>.</a:t>
            </a:r>
            <a:endParaRPr lang="ko-KR" altLang="ko-KR" sz="12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6586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0164 -2.53469E-6 L -2.13486E-6 -2.53469E-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69D8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5BBA7851-691E-744D-85D9-6424C3432690}"/>
              </a:ext>
            </a:extLst>
          </p:cNvPr>
          <p:cNvSpPr txBox="1"/>
          <p:nvPr/>
        </p:nvSpPr>
        <p:spPr>
          <a:xfrm>
            <a:off x="7508197" y="4811487"/>
            <a:ext cx="455912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b="1" smtClean="0">
                <a:solidFill>
                  <a:schemeClr val="bg1"/>
                </a:solidFill>
                <a:latin typeface="HY궁서B" pitchFamily="18" charset="-127"/>
                <a:ea typeface="HY궁서B" pitchFamily="18" charset="-127"/>
              </a:rPr>
              <a:t>1</a:t>
            </a:r>
            <a:r>
              <a:rPr lang="ko-KR" altLang="en-US" sz="2000" b="1" smtClean="0">
                <a:solidFill>
                  <a:schemeClr val="bg1"/>
                </a:solidFill>
                <a:latin typeface="HY궁서B" pitchFamily="18" charset="-127"/>
                <a:ea typeface="HY궁서B" pitchFamily="18" charset="-127"/>
              </a:rPr>
              <a:t>조</a:t>
            </a:r>
            <a:endParaRPr lang="en-US" altLang="ko-KR" sz="2000" b="1" smtClean="0">
              <a:solidFill>
                <a:schemeClr val="bg1"/>
              </a:solidFill>
              <a:latin typeface="HY궁서B" pitchFamily="18" charset="-127"/>
              <a:ea typeface="HY궁서B" pitchFamily="18" charset="-127"/>
            </a:endParaRPr>
          </a:p>
          <a:p>
            <a:pPr algn="r"/>
            <a:endParaRPr lang="en-US" altLang="ko-KR" sz="2000" b="1" smtClean="0">
              <a:solidFill>
                <a:schemeClr val="bg1"/>
              </a:solidFill>
              <a:latin typeface="HY궁서B" pitchFamily="18" charset="-127"/>
              <a:ea typeface="HY궁서B" pitchFamily="18" charset="-127"/>
            </a:endParaRPr>
          </a:p>
          <a:p>
            <a:pPr algn="r"/>
            <a:r>
              <a:rPr lang="ko-KR" altLang="en-US" sz="1600" b="1" smtClean="0">
                <a:solidFill>
                  <a:schemeClr val="bg1"/>
                </a:solidFill>
                <a:latin typeface="HY궁서B" pitchFamily="18" charset="-127"/>
                <a:ea typeface="HY궁서B" pitchFamily="18" charset="-127"/>
              </a:rPr>
              <a:t>김정하</a:t>
            </a:r>
            <a:endParaRPr lang="en-US" altLang="ko-KR" sz="1600" b="1" smtClean="0">
              <a:solidFill>
                <a:schemeClr val="bg1"/>
              </a:solidFill>
              <a:latin typeface="HY궁서B" pitchFamily="18" charset="-127"/>
              <a:ea typeface="HY궁서B" pitchFamily="18" charset="-127"/>
            </a:endParaRPr>
          </a:p>
          <a:p>
            <a:pPr algn="r"/>
            <a:r>
              <a:rPr lang="ko-KR" altLang="en-US" sz="1600" b="1" smtClean="0">
                <a:solidFill>
                  <a:schemeClr val="bg1"/>
                </a:solidFill>
                <a:latin typeface="HY궁서B" pitchFamily="18" charset="-127"/>
                <a:ea typeface="HY궁서B" pitchFamily="18" charset="-127"/>
              </a:rPr>
              <a:t>이욱재</a:t>
            </a:r>
            <a:endParaRPr lang="en-US" altLang="ko-KR" sz="1600" b="1" smtClean="0">
              <a:solidFill>
                <a:schemeClr val="bg1"/>
              </a:solidFill>
              <a:latin typeface="HY궁서B" pitchFamily="18" charset="-127"/>
              <a:ea typeface="HY궁서B" pitchFamily="18" charset="-127"/>
            </a:endParaRPr>
          </a:p>
          <a:p>
            <a:pPr algn="r"/>
            <a:r>
              <a:rPr lang="ko-KR" altLang="en-US" sz="1600" b="1" smtClean="0">
                <a:solidFill>
                  <a:schemeClr val="bg1"/>
                </a:solidFill>
                <a:latin typeface="HY궁서B" pitchFamily="18" charset="-127"/>
                <a:ea typeface="HY궁서B" pitchFamily="18" charset="-127"/>
              </a:rPr>
              <a:t>김광민</a:t>
            </a:r>
            <a:endParaRPr lang="en-US" altLang="ko-KR" sz="1600" b="1" smtClean="0">
              <a:solidFill>
                <a:schemeClr val="bg1"/>
              </a:solidFill>
              <a:latin typeface="HY궁서B" pitchFamily="18" charset="-127"/>
              <a:ea typeface="HY궁서B" pitchFamily="18" charset="-127"/>
            </a:endParaRPr>
          </a:p>
          <a:p>
            <a:pPr algn="r"/>
            <a:r>
              <a:rPr lang="ko-KR" altLang="en-US" sz="1600" b="1" smtClean="0">
                <a:solidFill>
                  <a:schemeClr val="bg1"/>
                </a:solidFill>
                <a:latin typeface="HY궁서B" pitchFamily="18" charset="-127"/>
                <a:ea typeface="HY궁서B" pitchFamily="18" charset="-127"/>
              </a:rPr>
              <a:t>이정은</a:t>
            </a:r>
            <a:endParaRPr lang="en-US" altLang="ko-KR" sz="1600" b="1" smtClean="0">
              <a:solidFill>
                <a:schemeClr val="bg1"/>
              </a:solidFill>
              <a:latin typeface="HY궁서B" pitchFamily="18" charset="-127"/>
              <a:ea typeface="HY궁서B" pitchFamily="18" charset="-127"/>
            </a:endParaRPr>
          </a:p>
          <a:p>
            <a:pPr algn="r"/>
            <a:r>
              <a:rPr lang="ko-KR" altLang="en-US" sz="1600" b="1" smtClean="0">
                <a:solidFill>
                  <a:schemeClr val="bg1"/>
                </a:solidFill>
                <a:latin typeface="HY궁서B" pitchFamily="18" charset="-127"/>
                <a:ea typeface="HY궁서B" pitchFamily="18" charset="-127"/>
              </a:rPr>
              <a:t>김일겸</a:t>
            </a:r>
            <a:endParaRPr lang="ko-KR" altLang="en-US" sz="1600" b="1" dirty="0">
              <a:solidFill>
                <a:schemeClr val="bg1"/>
              </a:solidFill>
              <a:latin typeface="HY궁서B" pitchFamily="18" charset="-127"/>
              <a:ea typeface="HY궁서B" pitchFamily="18" charset="-127"/>
            </a:endParaRPr>
          </a:p>
        </p:txBody>
      </p:sp>
      <p:sp>
        <p:nvSpPr>
          <p:cNvPr id="2" name="모서리가 접힌 도형[F] 1">
            <a:extLst>
              <a:ext uri="{FF2B5EF4-FFF2-40B4-BE49-F238E27FC236}">
                <a16:creationId xmlns:a16="http://schemas.microsoft.com/office/drawing/2014/main" xmlns="" id="{F1551C22-9268-8943-9BB3-5F211978958A}"/>
              </a:ext>
            </a:extLst>
          </p:cNvPr>
          <p:cNvSpPr/>
          <p:nvPr/>
        </p:nvSpPr>
        <p:spPr>
          <a:xfrm>
            <a:off x="3253839" y="2356900"/>
            <a:ext cx="5711604" cy="1814222"/>
          </a:xfrm>
          <a:prstGeom prst="foldedCorner">
            <a:avLst>
              <a:gd name="adj" fmla="val 16067"/>
            </a:avLst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46638EC8-50D3-4447-A061-A4600AF428F8}"/>
              </a:ext>
            </a:extLst>
          </p:cNvPr>
          <p:cNvSpPr txBox="1"/>
          <p:nvPr/>
        </p:nvSpPr>
        <p:spPr>
          <a:xfrm>
            <a:off x="3111331" y="2629881"/>
            <a:ext cx="59732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b="1" smtClean="0">
                <a:solidFill>
                  <a:schemeClr val="bg1"/>
                </a:solidFill>
                <a:latin typeface="Gabrielle" pitchFamily="2" charset="0"/>
                <a:ea typeface="SeoulHangang CL" panose="02020603020101020101" pitchFamily="18" charset="-127"/>
              </a:rPr>
              <a:t>Thank You</a:t>
            </a:r>
            <a:endParaRPr lang="ko-KR" altLang="en-US" sz="8000" b="1" dirty="0">
              <a:solidFill>
                <a:schemeClr val="bg1"/>
              </a:solidFill>
              <a:latin typeface="Gabrielle" pitchFamily="2" charset="0"/>
              <a:ea typeface="SeoulHangang CL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2E96C72-C5D0-C84D-806B-6FF1781F177E}"/>
              </a:ext>
            </a:extLst>
          </p:cNvPr>
          <p:cNvSpPr txBox="1"/>
          <p:nvPr/>
        </p:nvSpPr>
        <p:spPr>
          <a:xfrm>
            <a:off x="4406316" y="1832347"/>
            <a:ext cx="4559127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3200" smtClean="0">
                <a:solidFill>
                  <a:schemeClr val="bg1"/>
                </a:solidFill>
                <a:latin typeface="Renaissance " pitchFamily="2" charset="0"/>
                <a:ea typeface="HY궁서B" pitchFamily="18" charset="-127"/>
              </a:rPr>
              <a:t>1st</a:t>
            </a:r>
            <a:r>
              <a:rPr lang="ko-KR" altLang="en-US" sz="3200" smtClean="0">
                <a:solidFill>
                  <a:schemeClr val="bg1"/>
                </a:solidFill>
                <a:latin typeface="Renaissance " pitchFamily="2" charset="0"/>
                <a:ea typeface="HY궁서B" pitchFamily="18" charset="-127"/>
              </a:rPr>
              <a:t> </a:t>
            </a:r>
            <a:r>
              <a:rPr lang="en-US" altLang="ko-KR" sz="3200" smtClean="0">
                <a:solidFill>
                  <a:schemeClr val="bg1"/>
                </a:solidFill>
                <a:latin typeface="Renaissance " pitchFamily="2" charset="0"/>
                <a:ea typeface="HY궁서B" pitchFamily="18" charset="-127"/>
              </a:rPr>
              <a:t>Project</a:t>
            </a:r>
            <a:endParaRPr lang="ko-KR" altLang="en-US" sz="3200" dirty="0">
              <a:solidFill>
                <a:schemeClr val="bg1"/>
              </a:solidFill>
              <a:latin typeface="Renaissance " pitchFamily="2" charset="0"/>
              <a:ea typeface="HY궁서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0686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69D8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8C6520BB-C54F-E943-B6E6-3E0D5F09F413}"/>
              </a:ext>
            </a:extLst>
          </p:cNvPr>
          <p:cNvSpPr/>
          <p:nvPr/>
        </p:nvSpPr>
        <p:spPr>
          <a:xfrm>
            <a:off x="0" y="-3892"/>
            <a:ext cx="4419600" cy="68618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016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AEA268C4-984C-8B4C-93E0-B785F7E7A0AD}"/>
              </a:ext>
            </a:extLst>
          </p:cNvPr>
          <p:cNvSpPr txBox="1"/>
          <p:nvPr/>
        </p:nvSpPr>
        <p:spPr>
          <a:xfrm>
            <a:off x="664032" y="284724"/>
            <a:ext cx="19485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프로젝트 소개</a:t>
            </a:r>
            <a:endParaRPr kumimoji="1" lang="ko-KR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D465FDED-E067-2A4A-B033-3159E491351F}"/>
              </a:ext>
            </a:extLst>
          </p:cNvPr>
          <p:cNvSpPr/>
          <p:nvPr/>
        </p:nvSpPr>
        <p:spPr>
          <a:xfrm>
            <a:off x="5660571" y="1461647"/>
            <a:ext cx="5419451" cy="3926302"/>
          </a:xfrm>
          <a:prstGeom prst="rect">
            <a:avLst/>
          </a:prstGeom>
          <a:solidFill>
            <a:srgbClr val="DACE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016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682BB669-C308-8545-910B-4E9C75AABA5F}"/>
              </a:ext>
            </a:extLst>
          </p:cNvPr>
          <p:cNvSpPr/>
          <p:nvPr/>
        </p:nvSpPr>
        <p:spPr>
          <a:xfrm>
            <a:off x="5802087" y="1599156"/>
            <a:ext cx="5129410" cy="36733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016" dirty="0">
              <a:latin typeface="+mn-ea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46BCA722-F1E5-1E4F-A879-A7E7726FAE69}"/>
              </a:ext>
            </a:extLst>
          </p:cNvPr>
          <p:cNvSpPr txBox="1"/>
          <p:nvPr/>
        </p:nvSpPr>
        <p:spPr>
          <a:xfrm>
            <a:off x="545283" y="3024891"/>
            <a:ext cx="3100446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endParaRPr kumimoji="1" lang="en-US" altLang="ko-KR" sz="1200" smtClean="0">
              <a:latin typeface="HY궁서B" pitchFamily="18" charset="-127"/>
              <a:ea typeface="HY궁서B" pitchFamily="18" charset="-127"/>
            </a:endParaRPr>
          </a:p>
          <a:p>
            <a:pPr algn="just">
              <a:lnSpc>
                <a:spcPct val="150000"/>
              </a:lnSpc>
            </a:pPr>
            <a:r>
              <a:rPr kumimoji="1" lang="ko-KR" altLang="en-US" sz="1600" smtClean="0">
                <a:latin typeface="HY궁서B" pitchFamily="18" charset="-127"/>
                <a:ea typeface="HY궁서B" pitchFamily="18" charset="-127"/>
              </a:rPr>
              <a:t>지금까지 부모님이 돌아가신 줄 알았다</a:t>
            </a:r>
            <a:r>
              <a:rPr kumimoji="1" lang="en-US" altLang="ko-KR" sz="1600" smtClean="0">
                <a:latin typeface="HY궁서B" pitchFamily="18" charset="-127"/>
                <a:ea typeface="HY궁서B" pitchFamily="18" charset="-127"/>
              </a:rPr>
              <a:t>….</a:t>
            </a:r>
          </a:p>
          <a:p>
            <a:pPr algn="just">
              <a:lnSpc>
                <a:spcPct val="150000"/>
              </a:lnSpc>
            </a:pPr>
            <a:r>
              <a:rPr kumimoji="1" lang="ko-KR" altLang="en-US" sz="1600" smtClean="0">
                <a:latin typeface="HY궁서B" pitchFamily="18" charset="-127"/>
                <a:ea typeface="HY궁서B" pitchFamily="18" charset="-127"/>
              </a:rPr>
              <a:t>그러나 부모님이 이탈리아 크레토네 왕에게 감금되어 있다는 사실을 </a:t>
            </a:r>
            <a:r>
              <a:rPr kumimoji="1" lang="en-US" altLang="ko-KR" sz="1600" smtClean="0">
                <a:latin typeface="HY궁서B" pitchFamily="18" charset="-127"/>
                <a:ea typeface="HY궁서B" pitchFamily="18" charset="-127"/>
              </a:rPr>
              <a:t>15</a:t>
            </a:r>
            <a:r>
              <a:rPr kumimoji="1" lang="ko-KR" altLang="en-US" sz="1600" smtClean="0">
                <a:latin typeface="HY궁서B" pitchFamily="18" charset="-127"/>
                <a:ea typeface="HY궁서B" pitchFamily="18" charset="-127"/>
              </a:rPr>
              <a:t>년 만에 알게 되고</a:t>
            </a:r>
            <a:r>
              <a:rPr kumimoji="1" lang="en-US" altLang="ko-KR" sz="1600" smtClean="0">
                <a:latin typeface="HY궁서B" pitchFamily="18" charset="-127"/>
                <a:ea typeface="HY궁서B" pitchFamily="18" charset="-127"/>
              </a:rPr>
              <a:t>,</a:t>
            </a:r>
            <a:r>
              <a:rPr kumimoji="1" lang="ko-KR" altLang="en-US" sz="1600" smtClean="0">
                <a:latin typeface="HY궁서B" pitchFamily="18" charset="-127"/>
                <a:ea typeface="HY궁서B" pitchFamily="18" charset="-127"/>
              </a:rPr>
              <a:t> 부모님을 찾기 위해 험난한 과정을 거치는데</a:t>
            </a:r>
            <a:r>
              <a:rPr kumimoji="1" lang="en-US" altLang="ko-KR" sz="1600" smtClean="0">
                <a:latin typeface="HY궁서B" pitchFamily="18" charset="-127"/>
                <a:ea typeface="HY궁서B" pitchFamily="18" charset="-127"/>
              </a:rPr>
              <a:t>….</a:t>
            </a:r>
            <a:r>
              <a:rPr kumimoji="1" lang="ko-KR" altLang="en-US" sz="1600" smtClean="0">
                <a:latin typeface="HY궁서B" pitchFamily="18" charset="-127"/>
                <a:ea typeface="HY궁서B" pitchFamily="18" charset="-127"/>
              </a:rPr>
              <a:t> </a:t>
            </a:r>
            <a:endParaRPr kumimoji="1" lang="ko-KR" altLang="en-US" sz="1600" dirty="0">
              <a:latin typeface="HY궁서B" pitchFamily="18" charset="-127"/>
              <a:ea typeface="HY궁서B" pitchFamily="18" charset="-127"/>
            </a:endParaRPr>
          </a:p>
        </p:txBody>
      </p:sp>
      <p:sp>
        <p:nvSpPr>
          <p:cNvPr id="21" name="오각형 20"/>
          <p:cNvSpPr/>
          <p:nvPr/>
        </p:nvSpPr>
        <p:spPr>
          <a:xfrm>
            <a:off x="1" y="349189"/>
            <a:ext cx="620486" cy="237791"/>
          </a:xfrm>
          <a:prstGeom prst="homePlate">
            <a:avLst/>
          </a:prstGeom>
          <a:solidFill>
            <a:srgbClr val="B69D81"/>
          </a:solidFill>
          <a:ln>
            <a:solidFill>
              <a:srgbClr val="B69D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그림 21" descr="중세 도시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2087" y="1599155"/>
            <a:ext cx="5133556" cy="367338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B48B94A5-88D7-AD4C-BA30-4540F9DE72AE}"/>
              </a:ext>
            </a:extLst>
          </p:cNvPr>
          <p:cNvSpPr txBox="1"/>
          <p:nvPr/>
        </p:nvSpPr>
        <p:spPr>
          <a:xfrm>
            <a:off x="351319" y="2412157"/>
            <a:ext cx="36744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ChopinScript" pitchFamily="66" charset="0"/>
                <a:ea typeface="Segoe UI Black" pitchFamily="34" charset="0"/>
              </a:rPr>
              <a:t>Legends of Crotone</a:t>
            </a:r>
            <a:endParaRPr kumimoji="1" lang="ko-KR" altLang="en-US" sz="2800" b="1" dirty="0">
              <a:solidFill>
                <a:schemeClr val="tx1">
                  <a:lumMod val="65000"/>
                  <a:lumOff val="35000"/>
                </a:schemeClr>
              </a:solidFill>
              <a:latin typeface="ChopinScript" pitchFamily="66" charset="0"/>
              <a:ea typeface="SeoulNamsan CL" panose="02020603020101020101" pitchFamily="18" charset="-127"/>
            </a:endParaRPr>
          </a:p>
        </p:txBody>
      </p:sp>
      <p:pic>
        <p:nvPicPr>
          <p:cNvPr id="13" name="그림 12" descr="칼-removebg-preview (1)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8013115">
            <a:off x="2221030" y="5031571"/>
            <a:ext cx="3771429" cy="736508"/>
          </a:xfrm>
          <a:prstGeom prst="rect">
            <a:avLst/>
          </a:prstGeom>
        </p:spPr>
      </p:pic>
      <p:pic>
        <p:nvPicPr>
          <p:cNvPr id="15" name="그림 14" descr="오예-removebg-preview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739" y="1274301"/>
            <a:ext cx="1072085" cy="1197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218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6009E-6 -2.40518E-7 L 0.16858 -0.4560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400" y="-228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8473" y="2268179"/>
            <a:ext cx="2483466" cy="23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직사각형 14"/>
          <p:cNvSpPr/>
          <p:nvPr/>
        </p:nvSpPr>
        <p:spPr>
          <a:xfrm>
            <a:off x="0" y="0"/>
            <a:ext cx="12192000" cy="1258784"/>
          </a:xfrm>
          <a:prstGeom prst="rect">
            <a:avLst/>
          </a:prstGeom>
          <a:solidFill>
            <a:srgbClr val="B69D81"/>
          </a:solidFill>
          <a:ln>
            <a:solidFill>
              <a:srgbClr val="B69D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0" y="5599216"/>
            <a:ext cx="12192000" cy="1258784"/>
          </a:xfrm>
          <a:prstGeom prst="rect">
            <a:avLst/>
          </a:prstGeom>
          <a:solidFill>
            <a:srgbClr val="B69D81"/>
          </a:solidFill>
          <a:ln>
            <a:solidFill>
              <a:srgbClr val="B69D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966576" y="2268179"/>
            <a:ext cx="2483466" cy="23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TextBox 21"/>
          <p:cNvSpPr txBox="1"/>
          <p:nvPr/>
        </p:nvSpPr>
        <p:spPr>
          <a:xfrm>
            <a:off x="3170309" y="3126096"/>
            <a:ext cx="58106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smtClean="0">
                <a:latin typeface="Castellar" pitchFamily="18" charset="0"/>
              </a:rPr>
              <a:t>requirement analysis</a:t>
            </a:r>
            <a:endParaRPr lang="ko-KR" altLang="en-US" sz="3200" b="1">
              <a:latin typeface="Castellar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879775" y="3710871"/>
            <a:ext cx="20938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smtClean="0">
                <a:solidFill>
                  <a:schemeClr val="bg2">
                    <a:lumMod val="25000"/>
                  </a:schemeClr>
                </a:solidFill>
                <a:latin typeface="HY궁서B" pitchFamily="18" charset="-127"/>
                <a:ea typeface="HY궁서B" pitchFamily="18" charset="-127"/>
              </a:rPr>
              <a:t>요구사항 분석</a:t>
            </a:r>
            <a:endParaRPr lang="ko-KR" altLang="en-US" sz="2400" b="1">
              <a:solidFill>
                <a:schemeClr val="bg2">
                  <a:lumMod val="25000"/>
                </a:schemeClr>
              </a:solidFill>
              <a:latin typeface="HY궁서B" pitchFamily="18" charset="-127"/>
              <a:ea typeface="HY궁서B" pitchFamily="18" charset="-127"/>
            </a:endParaRPr>
          </a:p>
        </p:txBody>
      </p:sp>
      <p:cxnSp>
        <p:nvCxnSpPr>
          <p:cNvPr id="27" name="직선 연결선 26"/>
          <p:cNvCxnSpPr/>
          <p:nvPr/>
        </p:nvCxnSpPr>
        <p:spPr>
          <a:xfrm>
            <a:off x="0" y="5367645"/>
            <a:ext cx="12192000" cy="0"/>
          </a:xfrm>
          <a:prstGeom prst="line">
            <a:avLst/>
          </a:prstGeom>
          <a:ln w="76200">
            <a:solidFill>
              <a:srgbClr val="DACE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7391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CEB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8C6520BB-C54F-E943-B6E6-3E0D5F09F413}"/>
              </a:ext>
            </a:extLst>
          </p:cNvPr>
          <p:cNvSpPr/>
          <p:nvPr/>
        </p:nvSpPr>
        <p:spPr>
          <a:xfrm>
            <a:off x="5499" y="0"/>
            <a:ext cx="12192000" cy="63949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016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xmlns="" id="{96F6CAA0-1DC9-604D-9835-FAA61D4CC724}"/>
              </a:ext>
            </a:extLst>
          </p:cNvPr>
          <p:cNvSpPr txBox="1"/>
          <p:nvPr/>
        </p:nvSpPr>
        <p:spPr>
          <a:xfrm>
            <a:off x="5499" y="739264"/>
            <a:ext cx="2967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시나리오</a:t>
            </a:r>
            <a:endParaRPr kumimoji="1" lang="ko-KR" altLang="en-US" sz="1200" dirty="0">
              <a:solidFill>
                <a:srgbClr val="EBC4C3"/>
              </a:solidFill>
              <a:latin typeface="HY궁서B" pitchFamily="18" charset="-127"/>
              <a:ea typeface="HY궁서B" pitchFamily="18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AEA268C4-984C-8B4C-93E0-B785F7E7A0AD}"/>
              </a:ext>
            </a:extLst>
          </p:cNvPr>
          <p:cNvSpPr txBox="1"/>
          <p:nvPr/>
        </p:nvSpPr>
        <p:spPr>
          <a:xfrm>
            <a:off x="664032" y="284724"/>
            <a:ext cx="19485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요구사항 분석</a:t>
            </a:r>
            <a:endParaRPr kumimoji="1" lang="ko-KR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2" name="오각형 41"/>
          <p:cNvSpPr/>
          <p:nvPr/>
        </p:nvSpPr>
        <p:spPr>
          <a:xfrm>
            <a:off x="1" y="349189"/>
            <a:ext cx="620486" cy="237791"/>
          </a:xfrm>
          <a:prstGeom prst="homePlate">
            <a:avLst/>
          </a:prstGeom>
          <a:solidFill>
            <a:srgbClr val="B69D81"/>
          </a:solidFill>
          <a:ln>
            <a:solidFill>
              <a:srgbClr val="B69D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655132" y="539480"/>
            <a:ext cx="6965204" cy="743056"/>
          </a:xfrm>
          <a:prstGeom prst="rect">
            <a:avLst/>
          </a:prstGeom>
          <a:solidFill>
            <a:srgbClr val="B69D81"/>
          </a:solidFill>
          <a:ln>
            <a:solidFill>
              <a:srgbClr val="B69D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chemeClr val="bg1"/>
                </a:solidFill>
                <a:latin typeface="HY궁서B" pitchFamily="18" charset="-127"/>
                <a:ea typeface="HY궁서B" pitchFamily="18" charset="-127"/>
              </a:rPr>
              <a:t>부모님을 되찾기 위해 몬스터와 싸우는액션 </a:t>
            </a:r>
            <a:r>
              <a:rPr lang="en-US" altLang="ko-KR" b="1" smtClean="0">
                <a:solidFill>
                  <a:schemeClr val="bg1"/>
                </a:solidFill>
                <a:latin typeface="HY궁서B" pitchFamily="18" charset="-127"/>
                <a:ea typeface="HY궁서B" pitchFamily="18" charset="-127"/>
              </a:rPr>
              <a:t>RPG</a:t>
            </a:r>
            <a:endParaRPr lang="ko-KR" altLang="en-US" b="1">
              <a:solidFill>
                <a:schemeClr val="bg1"/>
              </a:solidFill>
              <a:latin typeface="HY궁서B" pitchFamily="18" charset="-127"/>
              <a:ea typeface="HY궁서B" pitchFamily="18" charset="-127"/>
            </a:endParaRPr>
          </a:p>
        </p:txBody>
      </p:sp>
      <p:pic>
        <p:nvPicPr>
          <p:cNvPr id="10" name="그림 9" descr="전사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2229" y="1779682"/>
            <a:ext cx="1362265" cy="2276793"/>
          </a:xfrm>
          <a:prstGeom prst="rect">
            <a:avLst/>
          </a:prstGeom>
        </p:spPr>
      </p:pic>
      <p:pic>
        <p:nvPicPr>
          <p:cNvPr id="17" name="그림 16" descr="KakaoTalk_20190920_132914893-removebg-preview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8003" y="4187100"/>
            <a:ext cx="1630881" cy="1692039"/>
          </a:xfrm>
          <a:prstGeom prst="rect">
            <a:avLst/>
          </a:prstGeom>
        </p:spPr>
      </p:pic>
      <p:pic>
        <p:nvPicPr>
          <p:cNvPr id="19" name="그림 18" descr="피2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92003" y="3570453"/>
            <a:ext cx="2905496" cy="2725518"/>
          </a:xfrm>
          <a:prstGeom prst="rect">
            <a:avLst/>
          </a:prstGeom>
        </p:spPr>
      </p:pic>
      <p:graphicFrame>
        <p:nvGraphicFramePr>
          <p:cNvPr id="12" name="표 11"/>
          <p:cNvGraphicFramePr>
            <a:graphicFrameLocks noGrp="1"/>
          </p:cNvGraphicFramePr>
          <p:nvPr/>
        </p:nvGraphicFramePr>
        <p:xfrm>
          <a:off x="2478259" y="1935680"/>
          <a:ext cx="7033870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33870"/>
              </a:tblGrid>
              <a:tr h="4631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Y궁서B" pitchFamily="18" charset="-127"/>
                          <a:ea typeface="HY궁서B" pitchFamily="18" charset="-127"/>
                        </a:rPr>
                        <a:t>캐릭터</a:t>
                      </a:r>
                      <a:endParaRPr lang="ko-KR" altLang="en-US" sz="2800">
                        <a:solidFill>
                          <a:schemeClr val="bg2">
                            <a:lumMod val="25000"/>
                          </a:schemeClr>
                        </a:solidFill>
                        <a:latin typeface="HY궁서B" pitchFamily="18" charset="-127"/>
                        <a:ea typeface="HY궁서B" pitchFamily="18" charset="-127"/>
                      </a:endParaRPr>
                    </a:p>
                  </a:txBody>
                  <a:tcPr anchor="ctr">
                    <a:solidFill>
                      <a:srgbClr val="DACEBE"/>
                    </a:solidFill>
                  </a:tcPr>
                </a:tc>
              </a:tr>
              <a:tr h="1331116"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1400" smtClean="0">
                          <a:latin typeface="HY궁서B" pitchFamily="18" charset="-127"/>
                          <a:ea typeface="HY궁서B" pitchFamily="18" charset="-127"/>
                        </a:rPr>
                        <a:t>   HP, MP, Exp, </a:t>
                      </a:r>
                      <a:r>
                        <a:rPr lang="ko-KR" altLang="en-US" sz="1400" smtClean="0">
                          <a:latin typeface="HY궁서B" pitchFamily="18" charset="-127"/>
                          <a:ea typeface="HY궁서B" pitchFamily="18" charset="-127"/>
                        </a:rPr>
                        <a:t>공격력</a:t>
                      </a:r>
                      <a:r>
                        <a:rPr lang="en-US" altLang="ko-KR" sz="1400" smtClean="0">
                          <a:latin typeface="HY궁서B" pitchFamily="18" charset="-127"/>
                          <a:ea typeface="HY궁서B" pitchFamily="18" charset="-127"/>
                        </a:rPr>
                        <a:t>, </a:t>
                      </a:r>
                      <a:r>
                        <a:rPr lang="ko-KR" altLang="en-US" sz="1400" smtClean="0">
                          <a:latin typeface="HY궁서B" pitchFamily="18" charset="-127"/>
                          <a:ea typeface="HY궁서B" pitchFamily="18" charset="-127"/>
                        </a:rPr>
                        <a:t>방어력</a:t>
                      </a:r>
                      <a:r>
                        <a:rPr lang="en-US" altLang="ko-KR" sz="1400" smtClean="0">
                          <a:latin typeface="HY궁서B" pitchFamily="18" charset="-127"/>
                          <a:ea typeface="HY궁서B" pitchFamily="18" charset="-127"/>
                        </a:rPr>
                        <a:t>, </a:t>
                      </a:r>
                      <a:r>
                        <a:rPr lang="ko-KR" altLang="en-US" sz="1400" smtClean="0">
                          <a:latin typeface="HY궁서B" pitchFamily="18" charset="-127"/>
                          <a:ea typeface="HY궁서B" pitchFamily="18" charset="-127"/>
                        </a:rPr>
                        <a:t>위치를 가지고 있다</a:t>
                      </a:r>
                      <a:r>
                        <a:rPr lang="en-US" altLang="ko-KR" sz="1400" smtClean="0">
                          <a:latin typeface="HY궁서B" pitchFamily="18" charset="-127"/>
                          <a:ea typeface="HY궁서B" pitchFamily="18" charset="-127"/>
                        </a:rPr>
                        <a:t>.</a:t>
                      </a:r>
                    </a:p>
                    <a:p>
                      <a:pPr latinLnBrk="1"/>
                      <a:endParaRPr lang="en-US" altLang="ko-KR" sz="1400" smtClean="0">
                        <a:latin typeface="HY궁서B" pitchFamily="18" charset="-127"/>
                        <a:ea typeface="HY궁서B" pitchFamily="18" charset="-127"/>
                      </a:endParaRPr>
                    </a:p>
                    <a:p>
                      <a:pPr algn="just"/>
                      <a:r>
                        <a:rPr lang="ko-KR" altLang="en-US" sz="1400" b="0" i="0" kern="1200" smtClean="0">
                          <a:solidFill>
                            <a:schemeClr val="dk1"/>
                          </a:solidFill>
                          <a:latin typeface="HY궁서B" pitchFamily="18" charset="-127"/>
                          <a:ea typeface="HY궁서B" pitchFamily="18" charset="-127"/>
                          <a:cs typeface="+mn-cs"/>
                        </a:rPr>
                        <a:t>✔</a:t>
                      </a:r>
                      <a:r>
                        <a:rPr lang="ko-KR" altLang="en-US" sz="1400" smtClean="0">
                          <a:latin typeface="HY궁서B" pitchFamily="18" charset="-127"/>
                          <a:ea typeface="HY궁서B" pitchFamily="18" charset="-127"/>
                        </a:rPr>
                        <a:t>공격하기 </a:t>
                      </a:r>
                      <a:r>
                        <a:rPr lang="en-US" altLang="ko-KR" sz="1400" smtClean="0">
                          <a:latin typeface="HY궁서B" pitchFamily="18" charset="-127"/>
                          <a:ea typeface="HY궁서B" pitchFamily="18" charset="-127"/>
                        </a:rPr>
                        <a:t>: </a:t>
                      </a:r>
                      <a:r>
                        <a:rPr lang="ko-KR" altLang="en-US" sz="1400" smtClean="0">
                          <a:latin typeface="HY궁서B" pitchFamily="18" charset="-127"/>
                          <a:ea typeface="HY궁서B" pitchFamily="18" charset="-127"/>
                        </a:rPr>
                        <a:t>수학문제를 풀며 몬스터를 공격</a:t>
                      </a:r>
                      <a:endParaRPr lang="en-US" altLang="ko-KR" sz="1400" smtClean="0">
                        <a:latin typeface="HY궁서B" pitchFamily="18" charset="-127"/>
                        <a:ea typeface="HY궁서B" pitchFamily="18" charset="-127"/>
                      </a:endParaRPr>
                    </a:p>
                    <a:p>
                      <a:pPr algn="just"/>
                      <a:r>
                        <a:rPr lang="ko-KR" altLang="en-US" sz="1400" b="0" i="0" kern="1200" smtClean="0">
                          <a:solidFill>
                            <a:schemeClr val="dk1"/>
                          </a:solidFill>
                          <a:latin typeface="HY궁서B" pitchFamily="18" charset="-127"/>
                          <a:ea typeface="HY궁서B" pitchFamily="18" charset="-127"/>
                          <a:cs typeface="+mn-cs"/>
                        </a:rPr>
                        <a:t>✔ </a:t>
                      </a:r>
                      <a:r>
                        <a:rPr lang="ko-KR" altLang="en-US" sz="1400" smtClean="0">
                          <a:latin typeface="HY궁서B" pitchFamily="18" charset="-127"/>
                          <a:ea typeface="HY궁서B" pitchFamily="18" charset="-127"/>
                        </a:rPr>
                        <a:t>스킬 사용하기 </a:t>
                      </a:r>
                      <a:r>
                        <a:rPr lang="en-US" altLang="ko-KR" sz="1400" smtClean="0">
                          <a:latin typeface="HY궁서B" pitchFamily="18" charset="-127"/>
                          <a:ea typeface="HY궁서B" pitchFamily="18" charset="-127"/>
                        </a:rPr>
                        <a:t>: </a:t>
                      </a:r>
                      <a:r>
                        <a:rPr lang="ko-KR" altLang="en-US" sz="1400" smtClean="0">
                          <a:latin typeface="HY궁서B" pitchFamily="18" charset="-127"/>
                          <a:ea typeface="HY궁서B" pitchFamily="18" charset="-127"/>
                        </a:rPr>
                        <a:t>스킬은 별도의 공격력을 갖고 있음</a:t>
                      </a:r>
                      <a:r>
                        <a:rPr lang="en-US" altLang="ko-KR" sz="1400" smtClean="0">
                          <a:latin typeface="HY궁서B" pitchFamily="18" charset="-127"/>
                          <a:ea typeface="HY궁서B" pitchFamily="18" charset="-127"/>
                        </a:rPr>
                        <a:t>, </a:t>
                      </a:r>
                      <a:r>
                        <a:rPr lang="ko-KR" altLang="en-US" sz="1400" smtClean="0">
                          <a:latin typeface="HY궁서B" pitchFamily="18" charset="-127"/>
                          <a:ea typeface="HY궁서B" pitchFamily="18" charset="-127"/>
                        </a:rPr>
                        <a:t>사용시 </a:t>
                      </a:r>
                      <a:r>
                        <a:rPr lang="en-US" altLang="ko-KR" sz="1400" smtClean="0">
                          <a:latin typeface="HY궁서B" pitchFamily="18" charset="-127"/>
                          <a:ea typeface="HY궁서B" pitchFamily="18" charset="-127"/>
                        </a:rPr>
                        <a:t>MP</a:t>
                      </a:r>
                      <a:r>
                        <a:rPr lang="ko-KR" altLang="en-US" sz="1400" smtClean="0">
                          <a:latin typeface="HY궁서B" pitchFamily="18" charset="-127"/>
                          <a:ea typeface="HY궁서B" pitchFamily="18" charset="-127"/>
                        </a:rPr>
                        <a:t>가 감소</a:t>
                      </a:r>
                      <a:endParaRPr lang="en-US" altLang="ko-KR" sz="1400" smtClean="0">
                        <a:latin typeface="HY궁서B" pitchFamily="18" charset="-127"/>
                        <a:ea typeface="HY궁서B" pitchFamily="18" charset="-127"/>
                      </a:endParaRPr>
                    </a:p>
                    <a:p>
                      <a:pPr algn="just"/>
                      <a:r>
                        <a:rPr lang="ko-KR" altLang="en-US" sz="1400" b="0" i="0" kern="1200" smtClean="0">
                          <a:solidFill>
                            <a:schemeClr val="dk1"/>
                          </a:solidFill>
                          <a:latin typeface="HY궁서B" pitchFamily="18" charset="-127"/>
                          <a:ea typeface="HY궁서B" pitchFamily="18" charset="-127"/>
                          <a:cs typeface="+mn-cs"/>
                        </a:rPr>
                        <a:t>✔</a:t>
                      </a:r>
                      <a:r>
                        <a:rPr lang="ko-KR" altLang="en-US" sz="1400" smtClean="0">
                          <a:latin typeface="HY궁서B" pitchFamily="18" charset="-127"/>
                          <a:ea typeface="HY궁서B" pitchFamily="18" charset="-127"/>
                        </a:rPr>
                        <a:t> 이동하기 </a:t>
                      </a:r>
                      <a:r>
                        <a:rPr lang="en-US" altLang="ko-KR" sz="1400" smtClean="0">
                          <a:latin typeface="HY궁서B" pitchFamily="18" charset="-127"/>
                          <a:ea typeface="HY궁서B" pitchFamily="18" charset="-127"/>
                        </a:rPr>
                        <a:t>: </a:t>
                      </a:r>
                      <a:r>
                        <a:rPr lang="ko-KR" altLang="en-US" sz="1400" smtClean="0">
                          <a:latin typeface="HY궁서B" pitchFamily="18" charset="-127"/>
                          <a:ea typeface="HY궁서B" pitchFamily="18" charset="-127"/>
                        </a:rPr>
                        <a:t>다음 포인트까지 이동 가능 </a:t>
                      </a:r>
                      <a:r>
                        <a:rPr lang="en-US" altLang="ko-KR" sz="1400" smtClean="0">
                          <a:latin typeface="HY궁서B" pitchFamily="18" charset="-127"/>
                          <a:ea typeface="HY궁서B" pitchFamily="18" charset="-127"/>
                        </a:rPr>
                        <a:t>, </a:t>
                      </a:r>
                      <a:r>
                        <a:rPr lang="ko-KR" altLang="en-US" sz="1400" smtClean="0">
                          <a:latin typeface="HY궁서B" pitchFamily="18" charset="-127"/>
                          <a:ea typeface="HY궁서B" pitchFamily="18" charset="-127"/>
                        </a:rPr>
                        <a:t>특정 위치에서 본인 상태 조회</a:t>
                      </a:r>
                      <a:endParaRPr lang="en-US" altLang="ko-KR" sz="1400" smtClean="0">
                        <a:latin typeface="HY궁서B" pitchFamily="18" charset="-127"/>
                        <a:ea typeface="HY궁서B" pitchFamily="18" charset="-127"/>
                      </a:endParaRPr>
                    </a:p>
                    <a:p>
                      <a:pPr algn="just"/>
                      <a:r>
                        <a:rPr lang="ko-KR" altLang="en-US" sz="1400" b="0" i="0" kern="1200" smtClean="0">
                          <a:solidFill>
                            <a:schemeClr val="dk1"/>
                          </a:solidFill>
                          <a:latin typeface="HY궁서B" pitchFamily="18" charset="-127"/>
                          <a:ea typeface="HY궁서B" pitchFamily="18" charset="-127"/>
                          <a:cs typeface="+mn-cs"/>
                        </a:rPr>
                        <a:t>✔</a:t>
                      </a:r>
                      <a:r>
                        <a:rPr lang="ko-KR" altLang="en-US" sz="1400" smtClean="0">
                          <a:latin typeface="HY궁서B" pitchFamily="18" charset="-127"/>
                          <a:ea typeface="HY궁서B" pitchFamily="18" charset="-127"/>
                        </a:rPr>
                        <a:t> 아이템 장착 </a:t>
                      </a:r>
                      <a:r>
                        <a:rPr lang="en-US" altLang="ko-KR" sz="1400" smtClean="0">
                          <a:latin typeface="HY궁서B" pitchFamily="18" charset="-127"/>
                          <a:ea typeface="HY궁서B" pitchFamily="18" charset="-127"/>
                        </a:rPr>
                        <a:t>: </a:t>
                      </a:r>
                      <a:r>
                        <a:rPr lang="ko-KR" altLang="en-US" sz="1400" smtClean="0">
                          <a:latin typeface="HY궁서B" pitchFamily="18" charset="-127"/>
                          <a:ea typeface="HY궁서B" pitchFamily="18" charset="-127"/>
                        </a:rPr>
                        <a:t>아이템</a:t>
                      </a:r>
                      <a:r>
                        <a:rPr lang="en-US" altLang="ko-KR" sz="1400" smtClean="0">
                          <a:latin typeface="HY궁서B" pitchFamily="18" charset="-127"/>
                          <a:ea typeface="HY궁서B" pitchFamily="18" charset="-127"/>
                        </a:rPr>
                        <a:t>(HP</a:t>
                      </a:r>
                      <a:r>
                        <a:rPr lang="ko-KR" altLang="en-US" sz="1400" smtClean="0">
                          <a:latin typeface="HY궁서B" pitchFamily="18" charset="-127"/>
                          <a:ea typeface="HY궁서B" pitchFamily="18" charset="-127"/>
                        </a:rPr>
                        <a:t>포션</a:t>
                      </a:r>
                      <a:r>
                        <a:rPr lang="en-US" altLang="ko-KR" sz="1400" smtClean="0">
                          <a:latin typeface="HY궁서B" pitchFamily="18" charset="-127"/>
                          <a:ea typeface="HY궁서B" pitchFamily="18" charset="-127"/>
                        </a:rPr>
                        <a:t>, MP</a:t>
                      </a:r>
                      <a:r>
                        <a:rPr lang="ko-KR" altLang="en-US" sz="1400" smtClean="0">
                          <a:latin typeface="HY궁서B" pitchFamily="18" charset="-127"/>
                          <a:ea typeface="HY궁서B" pitchFamily="18" charset="-127"/>
                        </a:rPr>
                        <a:t>포션</a:t>
                      </a:r>
                      <a:r>
                        <a:rPr lang="en-US" altLang="ko-KR" sz="1400" smtClean="0">
                          <a:latin typeface="HY궁서B" pitchFamily="18" charset="-127"/>
                          <a:ea typeface="HY궁서B" pitchFamily="18" charset="-127"/>
                        </a:rPr>
                        <a:t>, </a:t>
                      </a:r>
                      <a:r>
                        <a:rPr lang="ko-KR" altLang="en-US" sz="1400" smtClean="0">
                          <a:latin typeface="HY궁서B" pitchFamily="18" charset="-127"/>
                          <a:ea typeface="HY궁서B" pitchFamily="18" charset="-127"/>
                        </a:rPr>
                        <a:t>무기</a:t>
                      </a:r>
                      <a:r>
                        <a:rPr lang="en-US" altLang="ko-KR" sz="1400" smtClean="0">
                          <a:latin typeface="HY궁서B" pitchFamily="18" charset="-127"/>
                          <a:ea typeface="HY궁서B" pitchFamily="18" charset="-127"/>
                        </a:rPr>
                        <a:t>, </a:t>
                      </a:r>
                      <a:r>
                        <a:rPr lang="ko-KR" altLang="en-US" sz="1400" smtClean="0">
                          <a:latin typeface="HY궁서B" pitchFamily="18" charset="-127"/>
                          <a:ea typeface="HY궁서B" pitchFamily="18" charset="-127"/>
                        </a:rPr>
                        <a:t>방어구</a:t>
                      </a:r>
                      <a:r>
                        <a:rPr lang="en-US" altLang="ko-KR" sz="1400" smtClean="0">
                          <a:latin typeface="HY궁서B" pitchFamily="18" charset="-127"/>
                          <a:ea typeface="HY궁서B" pitchFamily="18" charset="-127"/>
                        </a:rPr>
                        <a:t>)</a:t>
                      </a:r>
                      <a:r>
                        <a:rPr lang="ko-KR" altLang="en-US" sz="1400" smtClean="0">
                          <a:latin typeface="HY궁서B" pitchFamily="18" charset="-127"/>
                          <a:ea typeface="HY궁서B" pitchFamily="18" charset="-127"/>
                        </a:rPr>
                        <a:t> 사용 가능</a:t>
                      </a:r>
                      <a:endParaRPr lang="en-US" altLang="ko-KR" sz="1400" smtClean="0">
                        <a:latin typeface="HY궁서B" pitchFamily="18" charset="-127"/>
                        <a:ea typeface="HY궁서B" pitchFamily="18" charset="-127"/>
                      </a:endParaRPr>
                    </a:p>
                    <a:p>
                      <a:pPr algn="just"/>
                      <a:r>
                        <a:rPr lang="ko-KR" altLang="en-US" sz="1400" b="0" i="0" kern="1200" smtClean="0">
                          <a:solidFill>
                            <a:schemeClr val="dk1"/>
                          </a:solidFill>
                          <a:latin typeface="HY궁서B" pitchFamily="18" charset="-127"/>
                          <a:ea typeface="HY궁서B" pitchFamily="18" charset="-127"/>
                          <a:cs typeface="+mn-cs"/>
                        </a:rPr>
                        <a:t>✔</a:t>
                      </a:r>
                      <a:r>
                        <a:rPr lang="ko-KR" altLang="en-US" sz="1400" smtClean="0">
                          <a:latin typeface="HY궁서B" pitchFamily="18" charset="-127"/>
                          <a:ea typeface="HY궁서B" pitchFamily="18" charset="-127"/>
                        </a:rPr>
                        <a:t> 레벨업 하기 </a:t>
                      </a:r>
                      <a:r>
                        <a:rPr lang="en-US" altLang="ko-KR" sz="1400" smtClean="0">
                          <a:latin typeface="HY궁서B" pitchFamily="18" charset="-127"/>
                          <a:ea typeface="HY궁서B" pitchFamily="18" charset="-127"/>
                        </a:rPr>
                        <a:t>: </a:t>
                      </a:r>
                      <a:r>
                        <a:rPr lang="ko-KR" altLang="en-US" sz="1400" smtClean="0">
                          <a:latin typeface="HY궁서B" pitchFamily="18" charset="-127"/>
                          <a:ea typeface="HY궁서B" pitchFamily="18" charset="-127"/>
                        </a:rPr>
                        <a:t>몬스터를 죽이면 경험치가 상승</a:t>
                      </a:r>
                      <a:r>
                        <a:rPr lang="en-US" altLang="ko-KR" sz="1400" smtClean="0">
                          <a:latin typeface="HY궁서B" pitchFamily="18" charset="-127"/>
                          <a:ea typeface="HY궁서B" pitchFamily="18" charset="-127"/>
                        </a:rPr>
                        <a:t>, </a:t>
                      </a:r>
                      <a:r>
                        <a:rPr lang="ko-KR" altLang="en-US" sz="1400" smtClean="0">
                          <a:latin typeface="HY궁서B" pitchFamily="18" charset="-127"/>
                          <a:ea typeface="HY궁서B" pitchFamily="18" charset="-127"/>
                        </a:rPr>
                        <a:t>일정 경험치를 쌓으면 레벨업 가능</a:t>
                      </a:r>
                      <a:endParaRPr lang="en-US" altLang="ko-KR" sz="1400" smtClean="0">
                        <a:latin typeface="HY궁서B" pitchFamily="18" charset="-127"/>
                        <a:ea typeface="HY궁서B" pitchFamily="18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96F6CAA0-1DC9-604D-9835-FAA61D4CC724}"/>
              </a:ext>
            </a:extLst>
          </p:cNvPr>
          <p:cNvSpPr txBox="1"/>
          <p:nvPr/>
        </p:nvSpPr>
        <p:spPr>
          <a:xfrm>
            <a:off x="2478259" y="1566905"/>
            <a:ext cx="67369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HY궁서B" pitchFamily="18" charset="-127"/>
                <a:ea typeface="HY궁서B" pitchFamily="18" charset="-127"/>
              </a:rPr>
              <a:t>캐릭터명을 입력 후  새로운 게임 시작 </a:t>
            </a:r>
            <a:r>
              <a:rPr kumimoji="1" lang="en-US" altLang="ko-KR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HY궁서B" pitchFamily="18" charset="-127"/>
                <a:ea typeface="HY궁서B" pitchFamily="18" charset="-127"/>
              </a:rPr>
              <a:t>/ </a:t>
            </a:r>
            <a:r>
              <a:rPr kumimoji="1" lang="ko-KR" altLang="en-US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HY궁서B" pitchFamily="18" charset="-127"/>
                <a:ea typeface="HY궁서B" pitchFamily="18" charset="-127"/>
              </a:rPr>
              <a:t>저장하기</a:t>
            </a:r>
            <a:r>
              <a:rPr kumimoji="1" lang="en-US" altLang="ko-KR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HY궁서B" pitchFamily="18" charset="-127"/>
                <a:ea typeface="HY궁서B" pitchFamily="18" charset="-127"/>
              </a:rPr>
              <a:t> &amp;</a:t>
            </a:r>
            <a:r>
              <a:rPr kumimoji="1" lang="ko-KR" altLang="en-US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HY궁서B" pitchFamily="18" charset="-127"/>
                <a:ea typeface="HY궁서B" pitchFamily="18" charset="-127"/>
              </a:rPr>
              <a:t> 불러오기 가능</a:t>
            </a:r>
            <a:endParaRPr kumimoji="1" lang="ko-KR" altLang="en-US" sz="1100" dirty="0">
              <a:solidFill>
                <a:srgbClr val="EBC4C3"/>
              </a:solidFill>
              <a:latin typeface="HY궁서B" pitchFamily="18" charset="-127"/>
              <a:ea typeface="HY궁서B" pitchFamily="18" charset="-127"/>
            </a:endParaRP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176590"/>
              </p:ext>
            </p:extLst>
          </p:nvPr>
        </p:nvGraphicFramePr>
        <p:xfrm>
          <a:off x="2478259" y="4175225"/>
          <a:ext cx="7033870" cy="16920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33870"/>
              </a:tblGrid>
              <a:tr h="3837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 err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Y궁서B" pitchFamily="18" charset="-127"/>
                          <a:ea typeface="HY궁서B" pitchFamily="18" charset="-127"/>
                        </a:rPr>
                        <a:t>몬스터</a:t>
                      </a:r>
                      <a:endParaRPr lang="ko-KR" altLang="en-US" sz="2800" dirty="0">
                        <a:solidFill>
                          <a:schemeClr val="bg2">
                            <a:lumMod val="25000"/>
                          </a:schemeClr>
                        </a:solidFill>
                        <a:latin typeface="HY궁서B" pitchFamily="18" charset="-127"/>
                        <a:ea typeface="HY궁서B" pitchFamily="18" charset="-127"/>
                      </a:endParaRPr>
                    </a:p>
                  </a:txBody>
                  <a:tcPr anchor="ctr">
                    <a:solidFill>
                      <a:srgbClr val="DACEBE"/>
                    </a:solidFill>
                  </a:tcPr>
                </a:tc>
              </a:tr>
              <a:tr h="1173879"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1400" dirty="0" smtClean="0">
                          <a:latin typeface="HY궁서B" pitchFamily="18" charset="-127"/>
                          <a:ea typeface="HY궁서B" pitchFamily="18" charset="-127"/>
                        </a:rPr>
                        <a:t>   HP, </a:t>
                      </a:r>
                      <a:r>
                        <a:rPr lang="en-US" altLang="ko-KR" sz="1400" dirty="0" err="1" smtClean="0">
                          <a:latin typeface="HY궁서B" pitchFamily="18" charset="-127"/>
                          <a:ea typeface="HY궁서B" pitchFamily="18" charset="-127"/>
                        </a:rPr>
                        <a:t>Exp</a:t>
                      </a:r>
                      <a:r>
                        <a:rPr lang="en-US" altLang="ko-KR" sz="1400" dirty="0" smtClean="0">
                          <a:latin typeface="HY궁서B" pitchFamily="18" charset="-127"/>
                          <a:ea typeface="HY궁서B" pitchFamily="18" charset="-127"/>
                        </a:rPr>
                        <a:t>, </a:t>
                      </a:r>
                      <a:r>
                        <a:rPr lang="ko-KR" altLang="en-US" sz="1400" dirty="0" smtClean="0">
                          <a:latin typeface="HY궁서B" pitchFamily="18" charset="-127"/>
                          <a:ea typeface="HY궁서B" pitchFamily="18" charset="-127"/>
                        </a:rPr>
                        <a:t>공격력</a:t>
                      </a:r>
                      <a:r>
                        <a:rPr lang="en-US" altLang="ko-KR" sz="1400" dirty="0" smtClean="0">
                          <a:latin typeface="HY궁서B" pitchFamily="18" charset="-127"/>
                          <a:ea typeface="HY궁서B" pitchFamily="18" charset="-127"/>
                        </a:rPr>
                        <a:t>, </a:t>
                      </a:r>
                      <a:r>
                        <a:rPr lang="ko-KR" altLang="en-US" sz="1400" dirty="0" err="1" smtClean="0">
                          <a:latin typeface="HY궁서B" pitchFamily="18" charset="-127"/>
                          <a:ea typeface="HY궁서B" pitchFamily="18" charset="-127"/>
                        </a:rPr>
                        <a:t>방어력을가지고</a:t>
                      </a:r>
                      <a:r>
                        <a:rPr lang="ko-KR" altLang="en-US" sz="1400" dirty="0" smtClean="0">
                          <a:latin typeface="HY궁서B" pitchFamily="18" charset="-127"/>
                          <a:ea typeface="HY궁서B" pitchFamily="18" charset="-127"/>
                        </a:rPr>
                        <a:t> 있다</a:t>
                      </a:r>
                      <a:r>
                        <a:rPr lang="en-US" altLang="ko-KR" sz="1400" dirty="0" smtClean="0">
                          <a:latin typeface="HY궁서B" pitchFamily="18" charset="-127"/>
                          <a:ea typeface="HY궁서B" pitchFamily="18" charset="-127"/>
                        </a:rPr>
                        <a:t>.</a:t>
                      </a:r>
                    </a:p>
                    <a:p>
                      <a:pPr latinLnBrk="1"/>
                      <a:endParaRPr lang="en-US" altLang="ko-KR" sz="1400" dirty="0" smtClean="0">
                        <a:latin typeface="HY궁서B" pitchFamily="18" charset="-127"/>
                        <a:ea typeface="HY궁서B" pitchFamily="18" charset="-127"/>
                      </a:endParaRPr>
                    </a:p>
                    <a:p>
                      <a:pPr algn="just"/>
                      <a:r>
                        <a:rPr lang="ko-KR" altLang="en-US" sz="1400" b="0" i="0" kern="1200" dirty="0" smtClean="0">
                          <a:solidFill>
                            <a:schemeClr val="dk1"/>
                          </a:solidFill>
                          <a:latin typeface="HY궁서B" pitchFamily="18" charset="-127"/>
                          <a:ea typeface="HY궁서B" pitchFamily="18" charset="-127"/>
                          <a:cs typeface="+mn-cs"/>
                        </a:rPr>
                        <a:t>✔</a:t>
                      </a:r>
                      <a:r>
                        <a:rPr lang="ko-KR" altLang="en-US" sz="1400" dirty="0" smtClean="0">
                          <a:latin typeface="HY궁서B" pitchFamily="18" charset="-127"/>
                          <a:ea typeface="HY궁서B" pitchFamily="18" charset="-127"/>
                        </a:rPr>
                        <a:t>공격하기</a:t>
                      </a:r>
                      <a:endParaRPr lang="en-US" altLang="ko-KR" sz="1400" dirty="0" smtClean="0">
                        <a:latin typeface="HY궁서B" pitchFamily="18" charset="-127"/>
                        <a:ea typeface="HY궁서B" pitchFamily="18" charset="-127"/>
                      </a:endParaRPr>
                    </a:p>
                    <a:p>
                      <a:pPr algn="just"/>
                      <a:r>
                        <a:rPr lang="ko-KR" altLang="en-US" sz="1400" b="0" i="0" kern="1200" dirty="0" smtClean="0">
                          <a:solidFill>
                            <a:schemeClr val="dk1"/>
                          </a:solidFill>
                          <a:latin typeface="HY궁서B" pitchFamily="18" charset="-127"/>
                          <a:ea typeface="HY궁서B" pitchFamily="18" charset="-127"/>
                          <a:cs typeface="+mn-cs"/>
                        </a:rPr>
                        <a:t>✔ 아이템 및 경험치 지급</a:t>
                      </a:r>
                      <a:endParaRPr lang="en-US" altLang="ko-KR" sz="1400" dirty="0" smtClean="0">
                        <a:latin typeface="HY궁서B" pitchFamily="18" charset="-127"/>
                        <a:ea typeface="HY궁서B" pitchFamily="18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96F6CAA0-1DC9-604D-9835-FAA61D4CC724}"/>
              </a:ext>
            </a:extLst>
          </p:cNvPr>
          <p:cNvSpPr txBox="1"/>
          <p:nvPr/>
        </p:nvSpPr>
        <p:spPr>
          <a:xfrm>
            <a:off x="2561384" y="5926639"/>
            <a:ext cx="6736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HY궁서B" pitchFamily="18" charset="-127"/>
                <a:ea typeface="HY궁서B" pitchFamily="18" charset="-127"/>
              </a:rPr>
              <a:t>최종 보스를 죽이면 게임 종료</a:t>
            </a:r>
            <a:endParaRPr lang="en-US" altLang="ko-KR" smtClean="0">
              <a:solidFill>
                <a:schemeClr val="tx1">
                  <a:lumMod val="75000"/>
                  <a:lumOff val="25000"/>
                </a:schemeClr>
              </a:solidFill>
              <a:latin typeface="HY궁서B" pitchFamily="18" charset="-127"/>
              <a:ea typeface="HY궁서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76124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CEB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8C6520BB-C54F-E943-B6E6-3E0D5F09F413}"/>
              </a:ext>
            </a:extLst>
          </p:cNvPr>
          <p:cNvSpPr/>
          <p:nvPr/>
        </p:nvSpPr>
        <p:spPr>
          <a:xfrm>
            <a:off x="0" y="0"/>
            <a:ext cx="12192000" cy="63949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016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xmlns="" id="{96F6CAA0-1DC9-604D-9835-FAA61D4CC724}"/>
              </a:ext>
            </a:extLst>
          </p:cNvPr>
          <p:cNvSpPr txBox="1"/>
          <p:nvPr/>
        </p:nvSpPr>
        <p:spPr>
          <a:xfrm>
            <a:off x="27271" y="739264"/>
            <a:ext cx="2967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요구사항 정의서</a:t>
            </a:r>
            <a:endParaRPr kumimoji="1"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AEA268C4-984C-8B4C-93E0-B785F7E7A0AD}"/>
              </a:ext>
            </a:extLst>
          </p:cNvPr>
          <p:cNvSpPr txBox="1"/>
          <p:nvPr/>
        </p:nvSpPr>
        <p:spPr>
          <a:xfrm>
            <a:off x="664032" y="284724"/>
            <a:ext cx="19485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요구사항 분석</a:t>
            </a:r>
            <a:endParaRPr kumimoji="1" lang="ko-KR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2" name="오각형 41"/>
          <p:cNvSpPr/>
          <p:nvPr/>
        </p:nvSpPr>
        <p:spPr>
          <a:xfrm>
            <a:off x="1" y="349189"/>
            <a:ext cx="620486" cy="237791"/>
          </a:xfrm>
          <a:prstGeom prst="homePlate">
            <a:avLst/>
          </a:prstGeom>
          <a:solidFill>
            <a:srgbClr val="B69D81"/>
          </a:solidFill>
          <a:ln>
            <a:solidFill>
              <a:srgbClr val="B69D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96F6CAA0-1DC9-604D-9835-FAA61D4CC724}"/>
              </a:ext>
            </a:extLst>
          </p:cNvPr>
          <p:cNvSpPr txBox="1"/>
          <p:nvPr/>
        </p:nvSpPr>
        <p:spPr>
          <a:xfrm>
            <a:off x="571348" y="1167484"/>
            <a:ext cx="29676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HY궁서B" pitchFamily="18" charset="-127"/>
                <a:ea typeface="HY궁서B" pitchFamily="18" charset="-127"/>
              </a:rPr>
              <a:t>1. </a:t>
            </a:r>
            <a:r>
              <a:rPr kumimoji="1" lang="ko-KR" altLang="en-US" sz="1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HY궁서B" pitchFamily="18" charset="-127"/>
                <a:ea typeface="HY궁서B" pitchFamily="18" charset="-127"/>
              </a:rPr>
              <a:t>기능적 요구사항 정의</a:t>
            </a:r>
            <a:endParaRPr kumimoji="1" lang="ko-KR" altLang="en-US" sz="1400" b="1" dirty="0">
              <a:solidFill>
                <a:schemeClr val="tx1">
                  <a:lumMod val="85000"/>
                  <a:lumOff val="15000"/>
                </a:schemeClr>
              </a:solidFill>
              <a:latin typeface="HY궁서B" pitchFamily="18" charset="-127"/>
              <a:ea typeface="HY궁서B" pitchFamily="18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9382806"/>
              </p:ext>
            </p:extLst>
          </p:nvPr>
        </p:nvGraphicFramePr>
        <p:xfrm>
          <a:off x="1093848" y="1641511"/>
          <a:ext cx="10009580" cy="4586106"/>
        </p:xfrm>
        <a:graphic>
          <a:graphicData uri="http://schemas.openxmlformats.org/drawingml/2006/table">
            <a:tbl>
              <a:tblPr/>
              <a:tblGrid>
                <a:gridCol w="2000881"/>
                <a:gridCol w="6059356"/>
                <a:gridCol w="991589"/>
                <a:gridCol w="957754"/>
              </a:tblGrid>
              <a:tr h="241237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600" b="1" kern="100">
                          <a:latin typeface="HY궁서B" pitchFamily="18" charset="-127"/>
                          <a:ea typeface="HY궁서B" pitchFamily="18" charset="-127"/>
                          <a:cs typeface="Times New Roman"/>
                        </a:rPr>
                        <a:t>업무</a:t>
                      </a:r>
                      <a:endParaRPr lang="ko-KR" sz="1600" kern="100">
                        <a:latin typeface="HY궁서B" pitchFamily="18" charset="-127"/>
                        <a:ea typeface="HY궁서B" pitchFamily="18" charset="-127"/>
                        <a:cs typeface="Times New Roman"/>
                      </a:endParaRPr>
                    </a:p>
                  </a:txBody>
                  <a:tcPr marL="57061" marR="57061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CEB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600" b="1" kern="100">
                          <a:latin typeface="HY궁서B" pitchFamily="18" charset="-127"/>
                          <a:ea typeface="HY궁서B" pitchFamily="18" charset="-127"/>
                          <a:cs typeface="Times New Roman"/>
                        </a:rPr>
                        <a:t>요구사항</a:t>
                      </a:r>
                      <a:endParaRPr lang="ko-KR" sz="1600" kern="100">
                        <a:latin typeface="HY궁서B" pitchFamily="18" charset="-127"/>
                        <a:ea typeface="HY궁서B" pitchFamily="18" charset="-127"/>
                        <a:cs typeface="Times New Roman"/>
                      </a:endParaRPr>
                    </a:p>
                  </a:txBody>
                  <a:tcPr marL="57061" marR="5706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CEB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HY궁서B" pitchFamily="18" charset="-127"/>
                          <a:ea typeface="HY궁서B" pitchFamily="18" charset="-127"/>
                          <a:cs typeface="Times New Roman"/>
                        </a:rPr>
                        <a:t>ID</a:t>
                      </a:r>
                      <a:endParaRPr lang="ko-KR" sz="1600" kern="100">
                        <a:latin typeface="HY궁서B" pitchFamily="18" charset="-127"/>
                        <a:ea typeface="HY궁서B" pitchFamily="18" charset="-127"/>
                        <a:cs typeface="Times New Roman"/>
                      </a:endParaRPr>
                    </a:p>
                  </a:txBody>
                  <a:tcPr marL="57061" marR="5706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CEB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600" b="1" kern="100">
                          <a:latin typeface="HY궁서B" pitchFamily="18" charset="-127"/>
                          <a:ea typeface="HY궁서B" pitchFamily="18" charset="-127"/>
                          <a:cs typeface="Times New Roman"/>
                        </a:rPr>
                        <a:t>비고</a:t>
                      </a:r>
                      <a:endParaRPr lang="ko-KR" sz="1600" kern="100">
                        <a:latin typeface="HY궁서B" pitchFamily="18" charset="-127"/>
                        <a:ea typeface="HY궁서B" pitchFamily="18" charset="-127"/>
                        <a:cs typeface="Times New Roman"/>
                      </a:endParaRPr>
                    </a:p>
                  </a:txBody>
                  <a:tcPr marL="57061" marR="5706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CEBE"/>
                    </a:solidFill>
                  </a:tcPr>
                </a:tc>
              </a:tr>
              <a:tr h="241237">
                <a:tc rowSpan="18"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600" b="1" kern="100">
                          <a:latin typeface="HY궁서B" pitchFamily="18" charset="-127"/>
                          <a:ea typeface="HY궁서B" pitchFamily="18" charset="-127"/>
                          <a:cs typeface="Times New Roman"/>
                        </a:rPr>
                        <a:t>신규기능추가</a:t>
                      </a:r>
                    </a:p>
                  </a:txBody>
                  <a:tcPr marL="57061" marR="57061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400" kern="100">
                          <a:latin typeface="HY궁서B" pitchFamily="18" charset="-127"/>
                          <a:ea typeface="HY궁서B" pitchFamily="18" charset="-127"/>
                          <a:cs typeface="Times New Roman"/>
                        </a:rPr>
                        <a:t>새로운 게임을 시작하는 기능 구성</a:t>
                      </a:r>
                    </a:p>
                  </a:txBody>
                  <a:tcPr marL="57061" marR="5706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HY궁서B" pitchFamily="18" charset="-127"/>
                          <a:ea typeface="HY궁서B" pitchFamily="18" charset="-127"/>
                          <a:cs typeface="Times New Roman"/>
                        </a:rPr>
                        <a:t>R-0-001</a:t>
                      </a:r>
                      <a:endParaRPr lang="ko-KR" sz="1400" kern="100">
                        <a:latin typeface="HY궁서B" pitchFamily="18" charset="-127"/>
                        <a:ea typeface="HY궁서B" pitchFamily="18" charset="-127"/>
                        <a:cs typeface="Times New Roman"/>
                      </a:endParaRPr>
                    </a:p>
                  </a:txBody>
                  <a:tcPr marL="57061" marR="570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400" kern="100" smtClean="0">
                          <a:latin typeface="HY궁서B" pitchFamily="18" charset="-127"/>
                          <a:ea typeface="HY궁서B" pitchFamily="18" charset="-127"/>
                          <a:cs typeface="Times New Roman"/>
                        </a:rPr>
                        <a:t>이정은</a:t>
                      </a:r>
                      <a:endParaRPr lang="ko-KR" sz="1400" kern="100">
                        <a:latin typeface="HY궁서B" pitchFamily="18" charset="-127"/>
                        <a:ea typeface="HY궁서B" pitchFamily="18" charset="-127"/>
                        <a:cs typeface="Times New Roman"/>
                      </a:endParaRPr>
                    </a:p>
                  </a:txBody>
                  <a:tcPr marL="57061" marR="5706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12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400" kern="100">
                          <a:latin typeface="HY궁서B" pitchFamily="18" charset="-127"/>
                          <a:ea typeface="HY궁서B" pitchFamily="18" charset="-127"/>
                          <a:cs typeface="Times New Roman"/>
                        </a:rPr>
                        <a:t>게임을 저장하는 기능 구성</a:t>
                      </a:r>
                    </a:p>
                  </a:txBody>
                  <a:tcPr marL="57061" marR="5706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HY궁서B" pitchFamily="18" charset="-127"/>
                          <a:ea typeface="HY궁서B" pitchFamily="18" charset="-127"/>
                          <a:cs typeface="Times New Roman"/>
                        </a:rPr>
                        <a:t>R-0-002</a:t>
                      </a:r>
                      <a:endParaRPr lang="ko-KR" sz="1400" kern="100">
                        <a:latin typeface="HY궁서B" pitchFamily="18" charset="-127"/>
                        <a:ea typeface="HY궁서B" pitchFamily="18" charset="-127"/>
                        <a:cs typeface="Times New Roman"/>
                      </a:endParaRPr>
                    </a:p>
                  </a:txBody>
                  <a:tcPr marL="57061" marR="570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400" kern="100" smtClean="0">
                          <a:latin typeface="HY궁서B" pitchFamily="18" charset="-127"/>
                          <a:ea typeface="HY궁서B" pitchFamily="18" charset="-127"/>
                          <a:cs typeface="Times New Roman"/>
                        </a:rPr>
                        <a:t>김일겸</a:t>
                      </a:r>
                      <a:endParaRPr lang="ko-KR" sz="1400" kern="100">
                        <a:latin typeface="HY궁서B" pitchFamily="18" charset="-127"/>
                        <a:ea typeface="HY궁서B" pitchFamily="18" charset="-127"/>
                        <a:cs typeface="Times New Roman"/>
                      </a:endParaRPr>
                    </a:p>
                  </a:txBody>
                  <a:tcPr marL="57061" marR="5706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12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400" kern="100">
                          <a:latin typeface="HY궁서B" pitchFamily="18" charset="-127"/>
                          <a:ea typeface="HY궁서B" pitchFamily="18" charset="-127"/>
                          <a:cs typeface="Times New Roman"/>
                        </a:rPr>
                        <a:t>저장된 게임 불러오는 기능 구성</a:t>
                      </a:r>
                    </a:p>
                  </a:txBody>
                  <a:tcPr marL="57061" marR="5706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HY궁서B" pitchFamily="18" charset="-127"/>
                          <a:ea typeface="HY궁서B" pitchFamily="18" charset="-127"/>
                          <a:cs typeface="Times New Roman"/>
                        </a:rPr>
                        <a:t>R-0-003</a:t>
                      </a:r>
                      <a:endParaRPr lang="ko-KR" sz="1400" kern="100">
                        <a:latin typeface="HY궁서B" pitchFamily="18" charset="-127"/>
                        <a:ea typeface="HY궁서B" pitchFamily="18" charset="-127"/>
                        <a:cs typeface="Times New Roman"/>
                      </a:endParaRPr>
                    </a:p>
                  </a:txBody>
                  <a:tcPr marL="57061" marR="570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400" kern="100" smtClean="0">
                          <a:latin typeface="HY궁서B" pitchFamily="18" charset="-127"/>
                          <a:ea typeface="HY궁서B" pitchFamily="18" charset="-127"/>
                          <a:cs typeface="Times New Roman"/>
                        </a:rPr>
                        <a:t>김일겸</a:t>
                      </a:r>
                      <a:endParaRPr lang="ko-KR" sz="1400" kern="100">
                        <a:latin typeface="HY궁서B" pitchFamily="18" charset="-127"/>
                        <a:ea typeface="HY궁서B" pitchFamily="18" charset="-127"/>
                        <a:cs typeface="Times New Roman"/>
                      </a:endParaRPr>
                    </a:p>
                  </a:txBody>
                  <a:tcPr marL="57061" marR="5706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12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altLang="en-US" sz="1400" kern="100" smtClean="0">
                          <a:latin typeface="HY궁서B" pitchFamily="18" charset="-127"/>
                          <a:ea typeface="HY궁서B" pitchFamily="18" charset="-127"/>
                          <a:cs typeface="Times New Roman"/>
                        </a:rPr>
                        <a:t>새로운 캐릭터를 생성하는 기능 구성</a:t>
                      </a:r>
                      <a:endParaRPr lang="ko-KR" sz="1400" kern="100">
                        <a:latin typeface="HY궁서B" pitchFamily="18" charset="-127"/>
                        <a:ea typeface="HY궁서B" pitchFamily="18" charset="-127"/>
                        <a:cs typeface="Times New Roman"/>
                      </a:endParaRPr>
                    </a:p>
                  </a:txBody>
                  <a:tcPr marL="57061" marR="5706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100" smtClean="0">
                          <a:latin typeface="HY궁서B" pitchFamily="18" charset="-127"/>
                          <a:ea typeface="HY궁서B" pitchFamily="18" charset="-127"/>
                          <a:cs typeface="Times New Roman"/>
                        </a:rPr>
                        <a:t>R-0-004</a:t>
                      </a:r>
                      <a:endParaRPr lang="ko-KR" altLang="ko-KR" sz="1400" kern="100" smtClean="0">
                        <a:latin typeface="HY궁서B" pitchFamily="18" charset="-127"/>
                        <a:ea typeface="HY궁서B" pitchFamily="18" charset="-127"/>
                        <a:cs typeface="Times New Roman"/>
                      </a:endParaRPr>
                    </a:p>
                  </a:txBody>
                  <a:tcPr marL="57061" marR="570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400" kern="100" smtClean="0">
                          <a:latin typeface="HY궁서B" pitchFamily="18" charset="-127"/>
                          <a:ea typeface="HY궁서B" pitchFamily="18" charset="-127"/>
                          <a:cs typeface="Times New Roman"/>
                        </a:rPr>
                        <a:t>김정하</a:t>
                      </a:r>
                      <a:endParaRPr lang="ko-KR" sz="1400" kern="100">
                        <a:latin typeface="HY궁서B" pitchFamily="18" charset="-127"/>
                        <a:ea typeface="HY궁서B" pitchFamily="18" charset="-127"/>
                        <a:cs typeface="Times New Roman"/>
                      </a:endParaRPr>
                    </a:p>
                  </a:txBody>
                  <a:tcPr marL="57061" marR="5706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12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altLang="en-US" sz="1400" kern="100" dirty="0" smtClean="0">
                          <a:latin typeface="HY궁서B" pitchFamily="18" charset="-127"/>
                          <a:ea typeface="HY궁서B" pitchFamily="18" charset="-127"/>
                          <a:cs typeface="Times New Roman"/>
                        </a:rPr>
                        <a:t>게임 </a:t>
                      </a:r>
                      <a:r>
                        <a:rPr lang="ko-KR" altLang="en-US" sz="1400" kern="100" dirty="0" err="1" smtClean="0">
                          <a:latin typeface="HY궁서B" pitchFamily="18" charset="-127"/>
                          <a:ea typeface="HY궁서B" pitchFamily="18" charset="-127"/>
                          <a:cs typeface="Times New Roman"/>
                        </a:rPr>
                        <a:t>진행시</a:t>
                      </a:r>
                      <a:r>
                        <a:rPr lang="ko-KR" altLang="en-US" sz="1400" kern="100" dirty="0" smtClean="0">
                          <a:latin typeface="HY궁서B" pitchFamily="18" charset="-127"/>
                          <a:ea typeface="HY궁서B" pitchFamily="18" charset="-127"/>
                          <a:cs typeface="Times New Roman"/>
                        </a:rPr>
                        <a:t> 스토리 출력기능 구성</a:t>
                      </a:r>
                      <a:endParaRPr lang="ko-KR" sz="1400" kern="100" dirty="0">
                        <a:latin typeface="HY궁서B" pitchFamily="18" charset="-127"/>
                        <a:ea typeface="HY궁서B" pitchFamily="18" charset="-127"/>
                        <a:cs typeface="Times New Roman"/>
                      </a:endParaRPr>
                    </a:p>
                  </a:txBody>
                  <a:tcPr marL="57061" marR="5706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100" smtClean="0">
                          <a:latin typeface="HY궁서B" pitchFamily="18" charset="-127"/>
                          <a:ea typeface="HY궁서B" pitchFamily="18" charset="-127"/>
                          <a:cs typeface="Times New Roman"/>
                        </a:rPr>
                        <a:t>R-0-005</a:t>
                      </a:r>
                      <a:endParaRPr lang="ko-KR" altLang="ko-KR" sz="1400" kern="100" smtClean="0">
                        <a:latin typeface="HY궁서B" pitchFamily="18" charset="-127"/>
                        <a:ea typeface="HY궁서B" pitchFamily="18" charset="-127"/>
                        <a:cs typeface="Times New Roman"/>
                      </a:endParaRPr>
                    </a:p>
                  </a:txBody>
                  <a:tcPr marL="57061" marR="570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400" kern="100" smtClean="0">
                          <a:latin typeface="HY궁서B" pitchFamily="18" charset="-127"/>
                          <a:ea typeface="HY궁서B" pitchFamily="18" charset="-127"/>
                          <a:cs typeface="Times New Roman"/>
                        </a:rPr>
                        <a:t>김정하</a:t>
                      </a:r>
                      <a:endParaRPr lang="ko-KR" sz="1400" kern="100">
                        <a:latin typeface="HY궁서B" pitchFamily="18" charset="-127"/>
                        <a:ea typeface="HY궁서B" pitchFamily="18" charset="-127"/>
                        <a:cs typeface="Times New Roman"/>
                      </a:endParaRPr>
                    </a:p>
                  </a:txBody>
                  <a:tcPr marL="57061" marR="5706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12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latin typeface="HY궁서B" pitchFamily="18" charset="-127"/>
                          <a:ea typeface="HY궁서B" pitchFamily="18" charset="-127"/>
                          <a:cs typeface="Times New Roman"/>
                        </a:rPr>
                        <a:t>캐릭터 상태를 조회하는 기능 구성</a:t>
                      </a:r>
                    </a:p>
                  </a:txBody>
                  <a:tcPr marL="57061" marR="5706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400" kern="100" smtClean="0">
                          <a:latin typeface="HY궁서B" pitchFamily="18" charset="-127"/>
                          <a:ea typeface="HY궁서B" pitchFamily="18" charset="-127"/>
                          <a:cs typeface="Times New Roman"/>
                        </a:rPr>
                        <a:t>R-0-006</a:t>
                      </a:r>
                      <a:endParaRPr lang="ko-KR" sz="1400" kern="100">
                        <a:latin typeface="HY궁서B" pitchFamily="18" charset="-127"/>
                        <a:ea typeface="HY궁서B" pitchFamily="18" charset="-127"/>
                        <a:cs typeface="Times New Roman"/>
                      </a:endParaRPr>
                    </a:p>
                  </a:txBody>
                  <a:tcPr marL="57061" marR="570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400" kern="100" smtClean="0">
                          <a:latin typeface="HY궁서B" pitchFamily="18" charset="-127"/>
                          <a:ea typeface="HY궁서B" pitchFamily="18" charset="-127"/>
                          <a:cs typeface="Times New Roman"/>
                        </a:rPr>
                        <a:t>김광민</a:t>
                      </a:r>
                      <a:endParaRPr lang="ko-KR" sz="1400" kern="100">
                        <a:latin typeface="HY궁서B" pitchFamily="18" charset="-127"/>
                        <a:ea typeface="HY궁서B" pitchFamily="18" charset="-127"/>
                        <a:cs typeface="Times New Roman"/>
                      </a:endParaRPr>
                    </a:p>
                  </a:txBody>
                  <a:tcPr marL="57061" marR="5706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12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400" kern="100" smtClean="0">
                          <a:latin typeface="HY궁서B" pitchFamily="18" charset="-127"/>
                          <a:ea typeface="HY궁서B" pitchFamily="18" charset="-127"/>
                          <a:cs typeface="Times New Roman"/>
                        </a:rPr>
                        <a:t>캐릭터</a:t>
                      </a:r>
                      <a:r>
                        <a:rPr lang="en-US" altLang="ko-KR" sz="1400" kern="100" smtClean="0">
                          <a:latin typeface="HY궁서B" pitchFamily="18" charset="-127"/>
                          <a:ea typeface="HY궁서B" pitchFamily="18" charset="-127"/>
                          <a:cs typeface="Times New Roman"/>
                        </a:rPr>
                        <a:t> </a:t>
                      </a:r>
                      <a:r>
                        <a:rPr lang="ko-KR" altLang="en-US" sz="1400" kern="100" smtClean="0">
                          <a:latin typeface="HY궁서B" pitchFamily="18" charset="-127"/>
                          <a:ea typeface="HY궁서B" pitchFamily="18" charset="-127"/>
                          <a:cs typeface="Times New Roman"/>
                        </a:rPr>
                        <a:t>인벤토리를</a:t>
                      </a:r>
                      <a:r>
                        <a:rPr lang="ko-KR" sz="1400" kern="100" smtClean="0">
                          <a:latin typeface="HY궁서B" pitchFamily="18" charset="-127"/>
                          <a:ea typeface="HY궁서B" pitchFamily="18" charset="-127"/>
                          <a:cs typeface="Times New Roman"/>
                        </a:rPr>
                        <a:t> </a:t>
                      </a:r>
                      <a:r>
                        <a:rPr lang="ko-KR" sz="1400" kern="100">
                          <a:latin typeface="HY궁서B" pitchFamily="18" charset="-127"/>
                          <a:ea typeface="HY궁서B" pitchFamily="18" charset="-127"/>
                          <a:cs typeface="Times New Roman"/>
                        </a:rPr>
                        <a:t>조회하는 기능 구성</a:t>
                      </a:r>
                    </a:p>
                  </a:txBody>
                  <a:tcPr marL="57061" marR="5706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400" kern="100" smtClean="0">
                          <a:latin typeface="HY궁서B" pitchFamily="18" charset="-127"/>
                          <a:ea typeface="HY궁서B" pitchFamily="18" charset="-127"/>
                          <a:cs typeface="Times New Roman"/>
                        </a:rPr>
                        <a:t>R-0-007</a:t>
                      </a:r>
                      <a:endParaRPr lang="ko-KR" sz="1400" kern="100">
                        <a:latin typeface="HY궁서B" pitchFamily="18" charset="-127"/>
                        <a:ea typeface="HY궁서B" pitchFamily="18" charset="-127"/>
                        <a:cs typeface="Times New Roman"/>
                      </a:endParaRPr>
                    </a:p>
                  </a:txBody>
                  <a:tcPr marL="57061" marR="570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400" kern="100" smtClean="0">
                          <a:latin typeface="HY궁서B" pitchFamily="18" charset="-127"/>
                          <a:ea typeface="HY궁서B" pitchFamily="18" charset="-127"/>
                          <a:cs typeface="Times New Roman"/>
                        </a:rPr>
                        <a:t>김광민</a:t>
                      </a:r>
                      <a:endParaRPr lang="ko-KR" sz="1400" kern="100">
                        <a:latin typeface="HY궁서B" pitchFamily="18" charset="-127"/>
                        <a:ea typeface="HY궁서B" pitchFamily="18" charset="-127"/>
                        <a:cs typeface="Times New Roman"/>
                      </a:endParaRPr>
                    </a:p>
                  </a:txBody>
                  <a:tcPr marL="57061" marR="5706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12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latin typeface="HY궁서B" pitchFamily="18" charset="-127"/>
                          <a:ea typeface="HY궁서B" pitchFamily="18" charset="-127"/>
                          <a:cs typeface="Times New Roman"/>
                        </a:rPr>
                        <a:t>캐릭터가 특정 지점까지 이동하는 기능 구성</a:t>
                      </a:r>
                    </a:p>
                  </a:txBody>
                  <a:tcPr marL="57061" marR="5706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400" kern="100" smtClean="0">
                          <a:latin typeface="HY궁서B" pitchFamily="18" charset="-127"/>
                          <a:ea typeface="HY궁서B" pitchFamily="18" charset="-127"/>
                          <a:cs typeface="Times New Roman"/>
                        </a:rPr>
                        <a:t>R-0-008</a:t>
                      </a:r>
                      <a:endParaRPr lang="ko-KR" sz="1400" kern="100">
                        <a:latin typeface="HY궁서B" pitchFamily="18" charset="-127"/>
                        <a:ea typeface="HY궁서B" pitchFamily="18" charset="-127"/>
                        <a:cs typeface="Times New Roman"/>
                      </a:endParaRPr>
                    </a:p>
                  </a:txBody>
                  <a:tcPr marL="57061" marR="570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400" kern="100" smtClean="0">
                          <a:latin typeface="HY궁서B" pitchFamily="18" charset="-127"/>
                          <a:ea typeface="HY궁서B" pitchFamily="18" charset="-127"/>
                          <a:cs typeface="Times New Roman"/>
                        </a:rPr>
                        <a:t>김정하</a:t>
                      </a:r>
                      <a:endParaRPr lang="ko-KR" sz="1400" kern="100">
                        <a:latin typeface="HY궁서B" pitchFamily="18" charset="-127"/>
                        <a:ea typeface="HY궁서B" pitchFamily="18" charset="-127"/>
                        <a:cs typeface="Times New Roman"/>
                      </a:endParaRPr>
                    </a:p>
                  </a:txBody>
                  <a:tcPr marL="57061" marR="5706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12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altLang="en-US" sz="1400" kern="100" dirty="0" smtClean="0">
                          <a:latin typeface="HY궁서B" pitchFamily="18" charset="-127"/>
                          <a:ea typeface="HY궁서B" pitchFamily="18" charset="-127"/>
                          <a:cs typeface="Times New Roman"/>
                        </a:rPr>
                        <a:t>위치에 따른 스토리 진행 기능 구성</a:t>
                      </a:r>
                      <a:endParaRPr lang="ko-KR" sz="1400" kern="100" dirty="0">
                        <a:latin typeface="HY궁서B" pitchFamily="18" charset="-127"/>
                        <a:ea typeface="HY궁서B" pitchFamily="18" charset="-127"/>
                        <a:cs typeface="Times New Roman"/>
                      </a:endParaRPr>
                    </a:p>
                  </a:txBody>
                  <a:tcPr marL="57061" marR="5706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100" smtClean="0">
                          <a:latin typeface="HY궁서B" pitchFamily="18" charset="-127"/>
                          <a:ea typeface="HY궁서B" pitchFamily="18" charset="-127"/>
                          <a:cs typeface="Times New Roman"/>
                        </a:rPr>
                        <a:t>R-0-009</a:t>
                      </a:r>
                      <a:endParaRPr lang="ko-KR" altLang="ko-KR" sz="1400" kern="100" smtClean="0">
                        <a:latin typeface="HY궁서B" pitchFamily="18" charset="-127"/>
                        <a:ea typeface="HY궁서B" pitchFamily="18" charset="-127"/>
                        <a:cs typeface="Times New Roman"/>
                      </a:endParaRPr>
                    </a:p>
                  </a:txBody>
                  <a:tcPr marL="57061" marR="570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400" kern="100" smtClean="0">
                          <a:latin typeface="HY궁서B" pitchFamily="18" charset="-127"/>
                          <a:ea typeface="HY궁서B" pitchFamily="18" charset="-127"/>
                          <a:cs typeface="Times New Roman"/>
                        </a:rPr>
                        <a:t>김정하</a:t>
                      </a:r>
                      <a:endParaRPr lang="ko-KR" sz="1400" kern="100">
                        <a:latin typeface="HY궁서B" pitchFamily="18" charset="-127"/>
                        <a:ea typeface="HY궁서B" pitchFamily="18" charset="-127"/>
                        <a:cs typeface="Times New Roman"/>
                      </a:endParaRPr>
                    </a:p>
                  </a:txBody>
                  <a:tcPr marL="57061" marR="5706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12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altLang="en-US" sz="1400" kern="100" smtClean="0">
                          <a:latin typeface="HY궁서B" pitchFamily="18" charset="-127"/>
                          <a:ea typeface="HY궁서B" pitchFamily="18" charset="-127"/>
                          <a:cs typeface="Times New Roman"/>
                        </a:rPr>
                        <a:t>위치에 따른 몬스터 출현 기능 구성</a:t>
                      </a:r>
                      <a:endParaRPr lang="ko-KR" sz="1400" kern="100">
                        <a:latin typeface="HY궁서B" pitchFamily="18" charset="-127"/>
                        <a:ea typeface="HY궁서B" pitchFamily="18" charset="-127"/>
                        <a:cs typeface="Times New Roman"/>
                      </a:endParaRPr>
                    </a:p>
                  </a:txBody>
                  <a:tcPr marL="57061" marR="5706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100" smtClean="0">
                          <a:latin typeface="HY궁서B" pitchFamily="18" charset="-127"/>
                          <a:ea typeface="HY궁서B" pitchFamily="18" charset="-127"/>
                          <a:cs typeface="Times New Roman"/>
                        </a:rPr>
                        <a:t>R-0-010</a:t>
                      </a:r>
                      <a:endParaRPr lang="ko-KR" altLang="ko-KR" sz="1400" kern="100" smtClean="0">
                        <a:latin typeface="HY궁서B" pitchFamily="18" charset="-127"/>
                        <a:ea typeface="HY궁서B" pitchFamily="18" charset="-127"/>
                        <a:cs typeface="Times New Roman"/>
                      </a:endParaRPr>
                    </a:p>
                  </a:txBody>
                  <a:tcPr marL="57061" marR="570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400" kern="100" smtClean="0">
                          <a:latin typeface="HY궁서B" pitchFamily="18" charset="-127"/>
                          <a:ea typeface="HY궁서B" pitchFamily="18" charset="-127"/>
                          <a:cs typeface="Times New Roman"/>
                        </a:rPr>
                        <a:t>이욱재</a:t>
                      </a:r>
                      <a:endParaRPr lang="ko-KR" sz="1400" kern="100">
                        <a:latin typeface="HY궁서B" pitchFamily="18" charset="-127"/>
                        <a:ea typeface="HY궁서B" pitchFamily="18" charset="-127"/>
                        <a:cs typeface="Times New Roman"/>
                      </a:endParaRPr>
                    </a:p>
                  </a:txBody>
                  <a:tcPr marL="57061" marR="5706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12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latin typeface="HY궁서B" pitchFamily="18" charset="-127"/>
                          <a:ea typeface="HY궁서B" pitchFamily="18" charset="-127"/>
                          <a:cs typeface="Times New Roman"/>
                        </a:rPr>
                        <a:t>캐릭터가 아이템을 사용하는 기능 구성</a:t>
                      </a:r>
                    </a:p>
                  </a:txBody>
                  <a:tcPr marL="57061" marR="5706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400" kern="100" smtClean="0">
                          <a:latin typeface="HY궁서B" pitchFamily="18" charset="-127"/>
                          <a:ea typeface="HY궁서B" pitchFamily="18" charset="-127"/>
                          <a:cs typeface="Times New Roman"/>
                        </a:rPr>
                        <a:t>R-0-011</a:t>
                      </a:r>
                      <a:endParaRPr lang="ko-KR" sz="1400" kern="100">
                        <a:latin typeface="HY궁서B" pitchFamily="18" charset="-127"/>
                        <a:ea typeface="HY궁서B" pitchFamily="18" charset="-127"/>
                        <a:cs typeface="Times New Roman"/>
                      </a:endParaRPr>
                    </a:p>
                  </a:txBody>
                  <a:tcPr marL="57061" marR="570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400" kern="100" smtClean="0">
                          <a:latin typeface="HY궁서B" pitchFamily="18" charset="-127"/>
                          <a:ea typeface="HY궁서B" pitchFamily="18" charset="-127"/>
                          <a:cs typeface="Times New Roman"/>
                        </a:rPr>
                        <a:t>김정하</a:t>
                      </a:r>
                      <a:endParaRPr lang="ko-KR" sz="1400" kern="100">
                        <a:latin typeface="HY궁서B" pitchFamily="18" charset="-127"/>
                        <a:ea typeface="HY궁서B" pitchFamily="18" charset="-127"/>
                        <a:cs typeface="Times New Roman"/>
                      </a:endParaRPr>
                    </a:p>
                  </a:txBody>
                  <a:tcPr marL="57061" marR="5706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12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altLang="en-US" sz="1400" kern="100" smtClean="0">
                          <a:latin typeface="HY궁서B" pitchFamily="18" charset="-127"/>
                          <a:ea typeface="HY궁서B" pitchFamily="18" charset="-127"/>
                          <a:cs typeface="Times New Roman"/>
                        </a:rPr>
                        <a:t>캐릭터가 사용 중인 아이템을  인벤토리에 넣는 기능 구성</a:t>
                      </a:r>
                      <a:endParaRPr lang="ko-KR" sz="1400" kern="100">
                        <a:latin typeface="HY궁서B" pitchFamily="18" charset="-127"/>
                        <a:ea typeface="HY궁서B" pitchFamily="18" charset="-127"/>
                        <a:cs typeface="Times New Roman"/>
                      </a:endParaRPr>
                    </a:p>
                  </a:txBody>
                  <a:tcPr marL="57061" marR="5706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100" smtClean="0">
                          <a:latin typeface="HY궁서B" pitchFamily="18" charset="-127"/>
                          <a:ea typeface="HY궁서B" pitchFamily="18" charset="-127"/>
                          <a:cs typeface="Times New Roman"/>
                        </a:rPr>
                        <a:t>R-0-012</a:t>
                      </a:r>
                      <a:endParaRPr lang="ko-KR" altLang="ko-KR" sz="1400" kern="100" smtClean="0">
                        <a:latin typeface="HY궁서B" pitchFamily="18" charset="-127"/>
                        <a:ea typeface="HY궁서B" pitchFamily="18" charset="-127"/>
                        <a:cs typeface="Times New Roman"/>
                      </a:endParaRPr>
                    </a:p>
                  </a:txBody>
                  <a:tcPr marL="57061" marR="570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400" kern="100" smtClean="0">
                          <a:latin typeface="HY궁서B" pitchFamily="18" charset="-127"/>
                          <a:ea typeface="HY궁서B" pitchFamily="18" charset="-127"/>
                          <a:cs typeface="Times New Roman"/>
                        </a:rPr>
                        <a:t>김정하</a:t>
                      </a:r>
                      <a:endParaRPr lang="ko-KR" sz="1400" kern="100">
                        <a:latin typeface="HY궁서B" pitchFamily="18" charset="-127"/>
                        <a:ea typeface="HY궁서B" pitchFamily="18" charset="-127"/>
                        <a:cs typeface="Times New Roman"/>
                      </a:endParaRPr>
                    </a:p>
                  </a:txBody>
                  <a:tcPr marL="57061" marR="5706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12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latin typeface="HY궁서B" pitchFamily="18" charset="-127"/>
                          <a:ea typeface="HY궁서B" pitchFamily="18" charset="-127"/>
                          <a:cs typeface="Times New Roman"/>
                        </a:rPr>
                        <a:t>캐릭터가 </a:t>
                      </a:r>
                      <a:r>
                        <a:rPr lang="ko-KR" altLang="ko-KR" sz="1400" kern="100" dirty="0" err="1" smtClean="0">
                          <a:latin typeface="HY궁서B" pitchFamily="18" charset="-127"/>
                          <a:ea typeface="HY궁서B" pitchFamily="18" charset="-127"/>
                          <a:cs typeface="Times New Roman"/>
                        </a:rPr>
                        <a:t>몬스터를</a:t>
                      </a:r>
                      <a:r>
                        <a:rPr lang="ko-KR" altLang="ko-KR" sz="1400" kern="100" dirty="0" smtClean="0">
                          <a:latin typeface="HY궁서B" pitchFamily="18" charset="-127"/>
                          <a:ea typeface="HY궁서B" pitchFamily="18" charset="-127"/>
                          <a:cs typeface="Times New Roman"/>
                        </a:rPr>
                        <a:t> </a:t>
                      </a:r>
                      <a:r>
                        <a:rPr lang="ko-KR" sz="1400" kern="100" dirty="0" smtClean="0">
                          <a:latin typeface="HY궁서B" pitchFamily="18" charset="-127"/>
                          <a:ea typeface="HY궁서B" pitchFamily="18" charset="-127"/>
                          <a:cs typeface="Times New Roman"/>
                        </a:rPr>
                        <a:t>공격하는 </a:t>
                      </a:r>
                      <a:r>
                        <a:rPr lang="ko-KR" sz="1400" kern="100" dirty="0">
                          <a:latin typeface="HY궁서B" pitchFamily="18" charset="-127"/>
                          <a:ea typeface="HY궁서B" pitchFamily="18" charset="-127"/>
                          <a:cs typeface="Times New Roman"/>
                        </a:rPr>
                        <a:t>기능 구성</a:t>
                      </a:r>
                    </a:p>
                  </a:txBody>
                  <a:tcPr marL="57061" marR="5706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400" kern="100" smtClean="0">
                          <a:latin typeface="HY궁서B" pitchFamily="18" charset="-127"/>
                          <a:ea typeface="HY궁서B" pitchFamily="18" charset="-127"/>
                          <a:cs typeface="Times New Roman"/>
                        </a:rPr>
                        <a:t>R-0-013</a:t>
                      </a:r>
                      <a:endParaRPr lang="ko-KR" sz="1400" kern="100">
                        <a:latin typeface="HY궁서B" pitchFamily="18" charset="-127"/>
                        <a:ea typeface="HY궁서B" pitchFamily="18" charset="-127"/>
                        <a:cs typeface="Times New Roman"/>
                      </a:endParaRPr>
                    </a:p>
                  </a:txBody>
                  <a:tcPr marL="57061" marR="570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400" kern="100">
                          <a:latin typeface="HY궁서B" pitchFamily="18" charset="-127"/>
                          <a:ea typeface="HY궁서B" pitchFamily="18" charset="-127"/>
                          <a:cs typeface="Times New Roman"/>
                        </a:rPr>
                        <a:t>이욱재</a:t>
                      </a:r>
                    </a:p>
                  </a:txBody>
                  <a:tcPr marL="57061" marR="5706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12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400" kern="100">
                          <a:latin typeface="HY궁서B" pitchFamily="18" charset="-127"/>
                          <a:ea typeface="HY궁서B" pitchFamily="18" charset="-127"/>
                          <a:cs typeface="Times New Roman"/>
                        </a:rPr>
                        <a:t>캐릭터가 아이템을 획득하는 기능 구성</a:t>
                      </a:r>
                    </a:p>
                  </a:txBody>
                  <a:tcPr marL="57061" marR="5706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400" kern="100" smtClean="0">
                          <a:latin typeface="HY궁서B" pitchFamily="18" charset="-127"/>
                          <a:ea typeface="HY궁서B" pitchFamily="18" charset="-127"/>
                          <a:cs typeface="Times New Roman"/>
                        </a:rPr>
                        <a:t>R-0-014</a:t>
                      </a:r>
                      <a:endParaRPr lang="ko-KR" sz="1400" kern="100">
                        <a:latin typeface="HY궁서B" pitchFamily="18" charset="-127"/>
                        <a:ea typeface="HY궁서B" pitchFamily="18" charset="-127"/>
                        <a:cs typeface="Times New Roman"/>
                      </a:endParaRPr>
                    </a:p>
                  </a:txBody>
                  <a:tcPr marL="57061" marR="570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400" kern="100">
                          <a:latin typeface="HY궁서B" pitchFamily="18" charset="-127"/>
                          <a:ea typeface="HY궁서B" pitchFamily="18" charset="-127"/>
                          <a:cs typeface="Times New Roman"/>
                        </a:rPr>
                        <a:t>이정은</a:t>
                      </a:r>
                    </a:p>
                  </a:txBody>
                  <a:tcPr marL="57061" marR="5706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12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latin typeface="HY궁서B" pitchFamily="18" charset="-127"/>
                          <a:ea typeface="HY궁서B" pitchFamily="18" charset="-127"/>
                          <a:cs typeface="Times New Roman"/>
                        </a:rPr>
                        <a:t>캐릭터가 </a:t>
                      </a:r>
                      <a:r>
                        <a:rPr lang="ko-KR" sz="1400" kern="100" dirty="0" err="1">
                          <a:latin typeface="HY궁서B" pitchFamily="18" charset="-127"/>
                          <a:ea typeface="HY궁서B" pitchFamily="18" charset="-127"/>
                          <a:cs typeface="Times New Roman"/>
                        </a:rPr>
                        <a:t>레벨업을</a:t>
                      </a:r>
                      <a:r>
                        <a:rPr lang="ko-KR" sz="1400" kern="100" dirty="0">
                          <a:latin typeface="HY궁서B" pitchFamily="18" charset="-127"/>
                          <a:ea typeface="HY궁서B" pitchFamily="18" charset="-127"/>
                          <a:cs typeface="Times New Roman"/>
                        </a:rPr>
                        <a:t> 하는 기능 구성</a:t>
                      </a:r>
                    </a:p>
                  </a:txBody>
                  <a:tcPr marL="57061" marR="5706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400" kern="100" smtClean="0">
                          <a:latin typeface="HY궁서B" pitchFamily="18" charset="-127"/>
                          <a:ea typeface="HY궁서B" pitchFamily="18" charset="-127"/>
                          <a:cs typeface="Times New Roman"/>
                        </a:rPr>
                        <a:t>R-0-015</a:t>
                      </a:r>
                      <a:endParaRPr lang="ko-KR" sz="1400" kern="100">
                        <a:latin typeface="HY궁서B" pitchFamily="18" charset="-127"/>
                        <a:ea typeface="HY궁서B" pitchFamily="18" charset="-127"/>
                        <a:cs typeface="Times New Roman"/>
                      </a:endParaRPr>
                    </a:p>
                  </a:txBody>
                  <a:tcPr marL="57061" marR="570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400" kern="100">
                          <a:latin typeface="HY궁서B" pitchFamily="18" charset="-127"/>
                          <a:ea typeface="HY궁서B" pitchFamily="18" charset="-127"/>
                          <a:cs typeface="Times New Roman"/>
                        </a:rPr>
                        <a:t>이욱재</a:t>
                      </a:r>
                    </a:p>
                  </a:txBody>
                  <a:tcPr marL="57061" marR="5706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12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400" kern="100">
                          <a:latin typeface="HY궁서B" pitchFamily="18" charset="-127"/>
                          <a:ea typeface="HY궁서B" pitchFamily="18" charset="-127"/>
                          <a:cs typeface="Times New Roman"/>
                        </a:rPr>
                        <a:t>캐릭터가 몬스터 </a:t>
                      </a:r>
                      <a:r>
                        <a:rPr lang="ko-KR" sz="1400" kern="100" smtClean="0">
                          <a:latin typeface="HY궁서B" pitchFamily="18" charset="-127"/>
                          <a:ea typeface="HY궁서B" pitchFamily="18" charset="-127"/>
                          <a:cs typeface="Times New Roman"/>
                        </a:rPr>
                        <a:t>공격</a:t>
                      </a:r>
                      <a:r>
                        <a:rPr lang="en-US" altLang="ko-KR" sz="1400" kern="100" smtClean="0">
                          <a:latin typeface="HY궁서B" pitchFamily="18" charset="-127"/>
                          <a:ea typeface="HY궁서B" pitchFamily="18" charset="-127"/>
                          <a:cs typeface="Times New Roman"/>
                        </a:rPr>
                        <a:t> </a:t>
                      </a:r>
                      <a:r>
                        <a:rPr lang="ko-KR" sz="1400" kern="100" smtClean="0">
                          <a:latin typeface="HY궁서B" pitchFamily="18" charset="-127"/>
                          <a:ea typeface="HY궁서B" pitchFamily="18" charset="-127"/>
                          <a:cs typeface="Times New Roman"/>
                        </a:rPr>
                        <a:t>시 </a:t>
                      </a:r>
                      <a:r>
                        <a:rPr lang="ko-KR" sz="1400" kern="100">
                          <a:latin typeface="HY궁서B" pitchFamily="18" charset="-127"/>
                          <a:ea typeface="HY궁서B" pitchFamily="18" charset="-127"/>
                          <a:cs typeface="Times New Roman"/>
                        </a:rPr>
                        <a:t>문제를 출력하는 기능 구성</a:t>
                      </a:r>
                    </a:p>
                  </a:txBody>
                  <a:tcPr marL="57061" marR="5706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400" kern="100" smtClean="0">
                          <a:latin typeface="HY궁서B" pitchFamily="18" charset="-127"/>
                          <a:ea typeface="HY궁서B" pitchFamily="18" charset="-127"/>
                          <a:cs typeface="Times New Roman"/>
                        </a:rPr>
                        <a:t>R-0-016</a:t>
                      </a:r>
                      <a:endParaRPr lang="ko-KR" sz="1400" kern="100">
                        <a:latin typeface="HY궁서B" pitchFamily="18" charset="-127"/>
                        <a:ea typeface="HY궁서B" pitchFamily="18" charset="-127"/>
                        <a:cs typeface="Times New Roman"/>
                      </a:endParaRPr>
                    </a:p>
                  </a:txBody>
                  <a:tcPr marL="57061" marR="570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400" kern="100">
                          <a:latin typeface="HY궁서B" pitchFamily="18" charset="-127"/>
                          <a:ea typeface="HY궁서B" pitchFamily="18" charset="-127"/>
                          <a:cs typeface="Times New Roman"/>
                        </a:rPr>
                        <a:t>김정하</a:t>
                      </a:r>
                    </a:p>
                  </a:txBody>
                  <a:tcPr marL="57061" marR="5706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12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400" kern="100">
                          <a:latin typeface="HY궁서B" pitchFamily="18" charset="-127"/>
                          <a:ea typeface="HY궁서B" pitchFamily="18" charset="-127"/>
                          <a:cs typeface="Times New Roman"/>
                        </a:rPr>
                        <a:t>몬스터가 캐릭터를 공격하는 기능 구성</a:t>
                      </a:r>
                    </a:p>
                  </a:txBody>
                  <a:tcPr marL="57061" marR="5706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400" kern="100" smtClean="0">
                          <a:latin typeface="HY궁서B" pitchFamily="18" charset="-127"/>
                          <a:ea typeface="HY궁서B" pitchFamily="18" charset="-127"/>
                          <a:cs typeface="Times New Roman"/>
                        </a:rPr>
                        <a:t>R-0-017</a:t>
                      </a:r>
                      <a:endParaRPr lang="ko-KR" sz="1400" kern="100">
                        <a:latin typeface="HY궁서B" pitchFamily="18" charset="-127"/>
                        <a:ea typeface="HY궁서B" pitchFamily="18" charset="-127"/>
                        <a:cs typeface="Times New Roman"/>
                      </a:endParaRPr>
                    </a:p>
                  </a:txBody>
                  <a:tcPr marL="57061" marR="570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400" kern="100">
                          <a:latin typeface="HY궁서B" pitchFamily="18" charset="-127"/>
                          <a:ea typeface="HY궁서B" pitchFamily="18" charset="-127"/>
                          <a:cs typeface="Times New Roman"/>
                        </a:rPr>
                        <a:t>이욱재</a:t>
                      </a:r>
                    </a:p>
                  </a:txBody>
                  <a:tcPr marL="57061" marR="5706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12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400" kern="100" smtClean="0">
                          <a:latin typeface="HY궁서B" pitchFamily="18" charset="-127"/>
                          <a:ea typeface="HY궁서B" pitchFamily="18" charset="-127"/>
                          <a:cs typeface="Times New Roman"/>
                        </a:rPr>
                        <a:t>전투시</a:t>
                      </a:r>
                      <a:r>
                        <a:rPr lang="en-US" altLang="ko-KR" sz="1400" kern="100" smtClean="0">
                          <a:latin typeface="HY궁서B" pitchFamily="18" charset="-127"/>
                          <a:ea typeface="HY궁서B" pitchFamily="18" charset="-127"/>
                          <a:cs typeface="Times New Roman"/>
                        </a:rPr>
                        <a:t> </a:t>
                      </a:r>
                      <a:r>
                        <a:rPr lang="ko-KR" altLang="en-US" sz="1400" kern="100" smtClean="0">
                          <a:latin typeface="HY궁서B" pitchFamily="18" charset="-127"/>
                          <a:ea typeface="HY궁서B" pitchFamily="18" charset="-127"/>
                          <a:cs typeface="Times New Roman"/>
                        </a:rPr>
                        <a:t>캐릭터와 몬스터의</a:t>
                      </a:r>
                      <a:r>
                        <a:rPr lang="en-US" sz="1400" kern="100" smtClean="0">
                          <a:latin typeface="HY궁서B" pitchFamily="18" charset="-127"/>
                          <a:ea typeface="HY궁서B" pitchFamily="18" charset="-127"/>
                          <a:cs typeface="Times New Roman"/>
                        </a:rPr>
                        <a:t> </a:t>
                      </a:r>
                      <a:r>
                        <a:rPr lang="en-US" sz="1400" kern="100">
                          <a:latin typeface="HY궁서B" pitchFamily="18" charset="-127"/>
                          <a:ea typeface="HY궁서B" pitchFamily="18" charset="-127"/>
                          <a:cs typeface="Times New Roman"/>
                        </a:rPr>
                        <a:t>HP </a:t>
                      </a:r>
                      <a:r>
                        <a:rPr lang="ko-KR" sz="1400" kern="100">
                          <a:latin typeface="HY궁서B" pitchFamily="18" charset="-127"/>
                          <a:ea typeface="HY궁서B" pitchFamily="18" charset="-127"/>
                          <a:cs typeface="Times New Roman"/>
                        </a:rPr>
                        <a:t>출력하는 기능 구성</a:t>
                      </a:r>
                    </a:p>
                  </a:txBody>
                  <a:tcPr marL="57061" marR="5706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400" kern="100" smtClean="0">
                          <a:latin typeface="HY궁서B" pitchFamily="18" charset="-127"/>
                          <a:ea typeface="HY궁서B" pitchFamily="18" charset="-127"/>
                          <a:cs typeface="Times New Roman"/>
                        </a:rPr>
                        <a:t>R-0-018</a:t>
                      </a:r>
                      <a:endParaRPr lang="ko-KR" sz="1400" kern="100">
                        <a:latin typeface="HY궁서B" pitchFamily="18" charset="-127"/>
                        <a:ea typeface="HY궁서B" pitchFamily="18" charset="-127"/>
                        <a:cs typeface="Times New Roman"/>
                      </a:endParaRPr>
                    </a:p>
                  </a:txBody>
                  <a:tcPr marL="57061" marR="570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latin typeface="HY궁서B" pitchFamily="18" charset="-127"/>
                          <a:ea typeface="HY궁서B" pitchFamily="18" charset="-127"/>
                          <a:cs typeface="Times New Roman"/>
                        </a:rPr>
                        <a:t>이정은</a:t>
                      </a:r>
                    </a:p>
                  </a:txBody>
                  <a:tcPr marL="57061" marR="5706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6124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CEB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8C6520BB-C54F-E943-B6E6-3E0D5F09F413}"/>
              </a:ext>
            </a:extLst>
          </p:cNvPr>
          <p:cNvSpPr/>
          <p:nvPr/>
        </p:nvSpPr>
        <p:spPr>
          <a:xfrm>
            <a:off x="3521" y="0"/>
            <a:ext cx="12192000" cy="63949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016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xmlns="" id="{96F6CAA0-1DC9-604D-9835-FAA61D4CC724}"/>
              </a:ext>
            </a:extLst>
          </p:cNvPr>
          <p:cNvSpPr txBox="1"/>
          <p:nvPr/>
        </p:nvSpPr>
        <p:spPr>
          <a:xfrm>
            <a:off x="27271" y="739264"/>
            <a:ext cx="2967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요구사항 정의서</a:t>
            </a:r>
            <a:endParaRPr kumimoji="1"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AEA268C4-984C-8B4C-93E0-B785F7E7A0AD}"/>
              </a:ext>
            </a:extLst>
          </p:cNvPr>
          <p:cNvSpPr txBox="1"/>
          <p:nvPr/>
        </p:nvSpPr>
        <p:spPr>
          <a:xfrm>
            <a:off x="664032" y="284724"/>
            <a:ext cx="19485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요구사항 분석</a:t>
            </a:r>
            <a:endParaRPr kumimoji="1" lang="ko-KR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2" name="오각형 41"/>
          <p:cNvSpPr/>
          <p:nvPr/>
        </p:nvSpPr>
        <p:spPr>
          <a:xfrm>
            <a:off x="1" y="349189"/>
            <a:ext cx="620486" cy="237791"/>
          </a:xfrm>
          <a:prstGeom prst="homePlate">
            <a:avLst/>
          </a:prstGeom>
          <a:solidFill>
            <a:srgbClr val="B69D81"/>
          </a:solidFill>
          <a:ln>
            <a:solidFill>
              <a:srgbClr val="B69D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 descr="투구2.jpg"/>
          <p:cNvPicPr>
            <a:picLocks noChangeAspect="1"/>
          </p:cNvPicPr>
          <p:nvPr/>
        </p:nvPicPr>
        <p:blipFill>
          <a:blip r:embed="rId3"/>
          <a:srcRect l="24153" b="22280"/>
          <a:stretch>
            <a:fillRect/>
          </a:stretch>
        </p:blipFill>
        <p:spPr>
          <a:xfrm>
            <a:off x="10089738" y="4352207"/>
            <a:ext cx="2102262" cy="198341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96F6CAA0-1DC9-604D-9835-FAA61D4CC724}"/>
              </a:ext>
            </a:extLst>
          </p:cNvPr>
          <p:cNvSpPr txBox="1"/>
          <p:nvPr/>
        </p:nvSpPr>
        <p:spPr>
          <a:xfrm>
            <a:off x="402730" y="1590087"/>
            <a:ext cx="29676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HY궁서B" pitchFamily="18" charset="-127"/>
                <a:ea typeface="HY궁서B" pitchFamily="18" charset="-127"/>
              </a:rPr>
              <a:t>2. </a:t>
            </a:r>
            <a:r>
              <a:rPr kumimoji="1" lang="ko-KR" altLang="en-US" sz="1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HY궁서B" pitchFamily="18" charset="-127"/>
                <a:ea typeface="HY궁서B" pitchFamily="18" charset="-127"/>
              </a:rPr>
              <a:t>비기능적 요구사항 정의</a:t>
            </a:r>
            <a:endParaRPr kumimoji="1" lang="ko-KR" altLang="en-US" sz="1400" b="1" dirty="0">
              <a:solidFill>
                <a:schemeClr val="tx1">
                  <a:lumMod val="85000"/>
                  <a:lumOff val="15000"/>
                </a:schemeClr>
              </a:solidFill>
              <a:latin typeface="HY궁서B" pitchFamily="18" charset="-127"/>
              <a:ea typeface="HY궁서B" pitchFamily="18" charset="-127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1472343" y="1947552"/>
          <a:ext cx="9203567" cy="2681733"/>
        </p:xfrm>
        <a:graphic>
          <a:graphicData uri="http://schemas.openxmlformats.org/drawingml/2006/table">
            <a:tbl>
              <a:tblPr/>
              <a:tblGrid>
                <a:gridCol w="9203567"/>
              </a:tblGrid>
              <a:tr h="450218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800" b="1" kern="100">
                          <a:latin typeface="HY궁서B" pitchFamily="18" charset="-127"/>
                          <a:ea typeface="HY궁서B" pitchFamily="18" charset="-127"/>
                          <a:cs typeface="Times New Roman"/>
                        </a:rPr>
                        <a:t>요구사항</a:t>
                      </a:r>
                      <a:endParaRPr lang="ko-KR" sz="1800" kern="100">
                        <a:latin typeface="HY궁서B" pitchFamily="18" charset="-127"/>
                        <a:ea typeface="HY궁서B" pitchFamily="18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381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CEBE"/>
                    </a:solidFill>
                  </a:tcPr>
                </a:tc>
              </a:tr>
              <a:tr h="430643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HY궁서B" pitchFamily="18" charset="-127"/>
                          <a:ea typeface="HY궁서B" pitchFamily="18" charset="-127"/>
                          <a:cs typeface="Times New Roman"/>
                        </a:rPr>
                        <a:t>365</a:t>
                      </a:r>
                      <a:r>
                        <a:rPr lang="ko-KR" sz="1400" kern="100">
                          <a:latin typeface="HY궁서B" pitchFamily="18" charset="-127"/>
                          <a:ea typeface="HY궁서B" pitchFamily="18" charset="-127"/>
                          <a:cs typeface="Times New Roman"/>
                        </a:rPr>
                        <a:t>일</a:t>
                      </a:r>
                      <a:r>
                        <a:rPr lang="en-US" sz="1400" kern="100">
                          <a:latin typeface="HY궁서B" pitchFamily="18" charset="-127"/>
                          <a:ea typeface="HY궁서B" pitchFamily="18" charset="-127"/>
                          <a:cs typeface="Times New Roman"/>
                        </a:rPr>
                        <a:t> 24</a:t>
                      </a:r>
                      <a:r>
                        <a:rPr lang="ko-KR" sz="1400" kern="100">
                          <a:latin typeface="HY궁서B" pitchFamily="18" charset="-127"/>
                          <a:ea typeface="HY궁서B" pitchFamily="18" charset="-127"/>
                          <a:cs typeface="Times New Roman"/>
                        </a:rPr>
                        <a:t>시간 게임진행 가능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0218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400" kern="100">
                          <a:latin typeface="HY궁서B" pitchFamily="18" charset="-127"/>
                          <a:ea typeface="HY궁서B" pitchFamily="18" charset="-127"/>
                          <a:cs typeface="Times New Roman"/>
                        </a:rPr>
                        <a:t>저장시 특정경로에 폴더를 만들어서 저장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0218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400" kern="100">
                          <a:latin typeface="HY궁서B" pitchFamily="18" charset="-127"/>
                          <a:ea typeface="HY궁서B" pitchFamily="18" charset="-127"/>
                          <a:cs typeface="Times New Roman"/>
                        </a:rPr>
                        <a:t>저장시 기존파일에 덮어쓰기 되는 것을 안내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0218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400" kern="100">
                          <a:latin typeface="HY궁서B" pitchFamily="18" charset="-127"/>
                          <a:ea typeface="HY궁서B" pitchFamily="18" charset="-127"/>
                          <a:cs typeface="Times New Roman"/>
                        </a:rPr>
                        <a:t>저장된 파일은 일반적으로 읽을 수 없음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0218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400" kern="100">
                          <a:latin typeface="HY궁서B" pitchFamily="18" charset="-127"/>
                          <a:ea typeface="HY궁서B" pitchFamily="18" charset="-127"/>
                          <a:cs typeface="Times New Roman"/>
                        </a:rPr>
                        <a:t>불러오기 시</a:t>
                      </a:r>
                      <a:r>
                        <a:rPr lang="en-US" sz="1400" kern="100">
                          <a:latin typeface="HY궁서B" pitchFamily="18" charset="-127"/>
                          <a:ea typeface="HY궁서B" pitchFamily="18" charset="-127"/>
                          <a:cs typeface="Times New Roman"/>
                        </a:rPr>
                        <a:t> 5</a:t>
                      </a:r>
                      <a:r>
                        <a:rPr lang="ko-KR" sz="1400" kern="100">
                          <a:latin typeface="HY궁서B" pitchFamily="18" charset="-127"/>
                          <a:ea typeface="HY궁서B" pitchFamily="18" charset="-127"/>
                          <a:cs typeface="Times New Roman"/>
                        </a:rPr>
                        <a:t>초 이내 완료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5057" name="Rectangle 1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76124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CEB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8C6520BB-C54F-E943-B6E6-3E0D5F09F413}"/>
              </a:ext>
            </a:extLst>
          </p:cNvPr>
          <p:cNvSpPr/>
          <p:nvPr/>
        </p:nvSpPr>
        <p:spPr>
          <a:xfrm>
            <a:off x="0" y="0"/>
            <a:ext cx="12192000" cy="63949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016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xmlns="" id="{96F6CAA0-1DC9-604D-9835-FAA61D4CC724}"/>
              </a:ext>
            </a:extLst>
          </p:cNvPr>
          <p:cNvSpPr txBox="1"/>
          <p:nvPr/>
        </p:nvSpPr>
        <p:spPr>
          <a:xfrm>
            <a:off x="38157" y="739264"/>
            <a:ext cx="2967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요구사항 명세서</a:t>
            </a:r>
            <a:endParaRPr kumimoji="1" lang="ko-KR" altLang="en-US" sz="1200" dirty="0">
              <a:solidFill>
                <a:srgbClr val="EBC4C3"/>
              </a:solidFill>
              <a:latin typeface="HY궁서B" pitchFamily="18" charset="-127"/>
              <a:ea typeface="HY궁서B" pitchFamily="18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AEA268C4-984C-8B4C-93E0-B785F7E7A0AD}"/>
              </a:ext>
            </a:extLst>
          </p:cNvPr>
          <p:cNvSpPr txBox="1"/>
          <p:nvPr/>
        </p:nvSpPr>
        <p:spPr>
          <a:xfrm>
            <a:off x="664032" y="284724"/>
            <a:ext cx="19485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요구사항 분석</a:t>
            </a:r>
            <a:endParaRPr kumimoji="1" lang="ko-KR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2" name="오각형 41"/>
          <p:cNvSpPr/>
          <p:nvPr/>
        </p:nvSpPr>
        <p:spPr>
          <a:xfrm>
            <a:off x="1" y="349189"/>
            <a:ext cx="620486" cy="237791"/>
          </a:xfrm>
          <a:prstGeom prst="homePlate">
            <a:avLst/>
          </a:prstGeom>
          <a:solidFill>
            <a:srgbClr val="B69D81"/>
          </a:solidFill>
          <a:ln>
            <a:solidFill>
              <a:srgbClr val="B69D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134750" y="1246912"/>
          <a:ext cx="5840094" cy="2042556"/>
        </p:xfrm>
        <a:graphic>
          <a:graphicData uri="http://schemas.openxmlformats.org/drawingml/2006/table">
            <a:tbl>
              <a:tblPr/>
              <a:tblGrid>
                <a:gridCol w="564692"/>
                <a:gridCol w="1113575"/>
                <a:gridCol w="1113575"/>
                <a:gridCol w="1524126"/>
                <a:gridCol w="1524126"/>
              </a:tblGrid>
              <a:tr h="310456">
                <a:tc gridSpan="2"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200" kern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  <a:t>업무영역</a:t>
                      </a:r>
                      <a:endParaRPr lang="ko-KR" sz="1050" kern="100">
                        <a:latin typeface="HY궁서B" pitchFamily="18" charset="-127"/>
                        <a:ea typeface="HY궁서B" pitchFamily="18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 kern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  <a:t>신규기능추가</a:t>
                      </a:r>
                      <a:endParaRPr lang="ko-KR" sz="1000" kern="100">
                        <a:latin typeface="HY궁서B" pitchFamily="18" charset="-127"/>
                        <a:ea typeface="HY궁서B" pitchFamily="18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4762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29519">
                <a:tc gridSpan="2"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200" kern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  <a:t>요구사항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  <a:t> ID</a:t>
                      </a:r>
                      <a:endParaRPr lang="ko-KR" sz="1050" kern="100">
                        <a:latin typeface="HY궁서B" pitchFamily="18" charset="-127"/>
                        <a:ea typeface="HY궁서B" pitchFamily="18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  <a:t>R-0-001</a:t>
                      </a:r>
                      <a:endParaRPr lang="ko-KR" sz="1000" kern="100">
                        <a:latin typeface="HY궁서B" pitchFamily="18" charset="-127"/>
                        <a:ea typeface="HY궁서B" pitchFamily="18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200" kern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  <a:t>요구사항 명</a:t>
                      </a:r>
                      <a:endParaRPr lang="ko-KR" sz="1050" kern="100">
                        <a:latin typeface="HY궁서B" pitchFamily="18" charset="-127"/>
                        <a:ea typeface="HY궁서B" pitchFamily="18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 kern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  <a:t>새로운 게임을 시작하는 기능 구성</a:t>
                      </a:r>
                      <a:endParaRPr lang="ko-KR" sz="1000" kern="100">
                        <a:latin typeface="HY궁서B" pitchFamily="18" charset="-127"/>
                        <a:ea typeface="HY궁서B" pitchFamily="18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7375">
                <a:tc gridSpan="2"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200" kern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  <a:t>개요</a:t>
                      </a:r>
                      <a:endParaRPr lang="ko-KR" sz="1050" kern="100">
                        <a:latin typeface="HY궁서B" pitchFamily="18" charset="-127"/>
                        <a:ea typeface="HY궁서B" pitchFamily="18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 kern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  <a:t>게임을 시작하는 메뉴 및 기능</a:t>
                      </a:r>
                      <a:endParaRPr lang="ko-KR" sz="1000" kern="100">
                        <a:latin typeface="HY궁서B" pitchFamily="18" charset="-127"/>
                        <a:ea typeface="HY궁서B" pitchFamily="18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97375">
                <a:tc rowSpan="3"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200" kern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  <a:t>요구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  <a:t/>
                      </a:r>
                      <a:br>
                        <a:rPr lang="en-US" sz="1200" kern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</a:br>
                      <a:r>
                        <a:rPr lang="ko-KR" sz="1200" kern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  <a:t>사항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  <a:t/>
                      </a:r>
                      <a:br>
                        <a:rPr lang="en-US" sz="1200" kern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</a:br>
                      <a:r>
                        <a:rPr lang="ko-KR" sz="1200" kern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  <a:t>내역</a:t>
                      </a:r>
                      <a:endParaRPr lang="ko-KR" sz="1050" kern="100">
                        <a:latin typeface="HY궁서B" pitchFamily="18" charset="-127"/>
                        <a:ea typeface="HY궁서B" pitchFamily="18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 kern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  <a:t>상세설명</a:t>
                      </a:r>
                      <a:endParaRPr lang="ko-KR" sz="1000" kern="100">
                        <a:latin typeface="HY궁서B" pitchFamily="18" charset="-127"/>
                        <a:ea typeface="HY궁서B" pitchFamily="18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342900" lvl="0" indent="-342900" algn="just" latinLnBrk="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ko-KR" sz="1100" kern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  <a:t>프로그램 시작 시 새 게임 할 수 있게 메뉴작성 </a:t>
                      </a:r>
                      <a:endParaRPr lang="ko-KR" sz="1000" kern="100">
                        <a:latin typeface="HY궁서B" pitchFamily="18" charset="-127"/>
                        <a:ea typeface="HY궁서B" pitchFamily="18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973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 kern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  <a:t>중요도</a:t>
                      </a:r>
                      <a:endParaRPr lang="ko-KR" sz="1000" kern="100">
                        <a:latin typeface="HY궁서B" pitchFamily="18" charset="-127"/>
                        <a:ea typeface="HY궁서B" pitchFamily="18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 kern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  <a:t>상</a:t>
                      </a:r>
                      <a:endParaRPr lang="ko-KR" sz="1000" kern="100">
                        <a:latin typeface="HY궁서B" pitchFamily="18" charset="-127"/>
                        <a:ea typeface="HY궁서B" pitchFamily="18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200" kern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  <a:t>난이도</a:t>
                      </a:r>
                      <a:endParaRPr lang="ko-KR" sz="1050" kern="100">
                        <a:latin typeface="HY궁서B" pitchFamily="18" charset="-127"/>
                        <a:ea typeface="HY궁서B" pitchFamily="18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 kern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  <a:t>하</a:t>
                      </a:r>
                      <a:endParaRPr lang="ko-KR" sz="1000" kern="100">
                        <a:latin typeface="HY궁서B" pitchFamily="18" charset="-127"/>
                        <a:ea typeface="HY궁서B" pitchFamily="18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04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 kern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  <a:t>출처</a:t>
                      </a:r>
                      <a:endParaRPr lang="ko-KR" sz="1000" kern="100">
                        <a:latin typeface="HY궁서B" pitchFamily="18" charset="-127"/>
                        <a:ea typeface="HY궁서B" pitchFamily="18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sz="1000" kern="100">
                        <a:latin typeface="HY궁서B" pitchFamily="18" charset="-127"/>
                        <a:ea typeface="HY궁서B" pitchFamily="18" charset="-127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200" kern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  <a:t>담당자명</a:t>
                      </a:r>
                      <a:endParaRPr lang="ko-KR" sz="1050" kern="100">
                        <a:latin typeface="HY궁서B" pitchFamily="18" charset="-127"/>
                        <a:ea typeface="HY궁서B" pitchFamily="18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 kern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  <a:t>이정은</a:t>
                      </a:r>
                      <a:endParaRPr lang="ko-KR" sz="1000" kern="100">
                        <a:latin typeface="HY궁서B" pitchFamily="18" charset="-127"/>
                        <a:ea typeface="HY궁서B" pitchFamily="18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149031" y="3800038"/>
          <a:ext cx="5840094" cy="2185127"/>
        </p:xfrm>
        <a:graphic>
          <a:graphicData uri="http://schemas.openxmlformats.org/drawingml/2006/table">
            <a:tbl>
              <a:tblPr/>
              <a:tblGrid>
                <a:gridCol w="564692"/>
                <a:gridCol w="1113575"/>
                <a:gridCol w="1113575"/>
                <a:gridCol w="1524126"/>
                <a:gridCol w="1524126"/>
              </a:tblGrid>
              <a:tr h="332126">
                <a:tc gridSpan="2"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200" kern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  <a:t>업무영역</a:t>
                      </a:r>
                      <a:endParaRPr lang="ko-KR" sz="1200" kern="100">
                        <a:latin typeface="HY궁서B" pitchFamily="18" charset="-127"/>
                        <a:ea typeface="HY궁서B" pitchFamily="18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 kern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  <a:t>신규기능추가</a:t>
                      </a:r>
                      <a:endParaRPr lang="ko-KR" sz="1100" kern="100">
                        <a:latin typeface="HY궁서B" pitchFamily="18" charset="-127"/>
                        <a:ea typeface="HY궁서B" pitchFamily="18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4762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66479">
                <a:tc gridSpan="2"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200" kern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  <a:t>요구사항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  <a:t> ID</a:t>
                      </a:r>
                      <a:endParaRPr lang="ko-KR" sz="1200" kern="100">
                        <a:latin typeface="HY궁서B" pitchFamily="18" charset="-127"/>
                        <a:ea typeface="HY궁서B" pitchFamily="18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  <a:t>R-0-002</a:t>
                      </a:r>
                      <a:endParaRPr lang="ko-KR" sz="1100" kern="100">
                        <a:latin typeface="HY궁서B" pitchFamily="18" charset="-127"/>
                        <a:ea typeface="HY궁서B" pitchFamily="18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200" kern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  <a:t>요구사항 명</a:t>
                      </a:r>
                      <a:endParaRPr lang="ko-KR" sz="1200" kern="100">
                        <a:latin typeface="HY궁서B" pitchFamily="18" charset="-127"/>
                        <a:ea typeface="HY궁서B" pitchFamily="18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 kern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  <a:t>게임을 저장하는 기능 구성</a:t>
                      </a:r>
                      <a:endParaRPr lang="ko-KR" sz="1100" kern="100">
                        <a:latin typeface="HY궁서B" pitchFamily="18" charset="-127"/>
                        <a:ea typeface="HY궁서B" pitchFamily="18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8132">
                <a:tc gridSpan="2"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200" kern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  <a:t>개요</a:t>
                      </a:r>
                      <a:endParaRPr lang="ko-KR" sz="1200" kern="100">
                        <a:latin typeface="HY궁서B" pitchFamily="18" charset="-127"/>
                        <a:ea typeface="HY궁서B" pitchFamily="18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 kern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  <a:t>　게임 현재 진행 상태를 저장</a:t>
                      </a:r>
                      <a:endParaRPr lang="ko-KR" sz="1100" kern="100">
                        <a:latin typeface="HY궁서B" pitchFamily="18" charset="-127"/>
                        <a:ea typeface="HY궁서B" pitchFamily="18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18132">
                <a:tc rowSpan="3"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200" kern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  <a:t>요구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  <a:t/>
                      </a:r>
                      <a:br>
                        <a:rPr lang="en-US" sz="1200" kern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</a:br>
                      <a:r>
                        <a:rPr lang="ko-KR" sz="1200" kern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  <a:t>사항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  <a:t/>
                      </a:r>
                      <a:br>
                        <a:rPr lang="en-US" sz="1200" kern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</a:br>
                      <a:r>
                        <a:rPr lang="ko-KR" sz="1200" kern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  <a:t>내역</a:t>
                      </a:r>
                      <a:endParaRPr lang="ko-KR" sz="1200" kern="100">
                        <a:latin typeface="HY궁서B" pitchFamily="18" charset="-127"/>
                        <a:ea typeface="HY궁서B" pitchFamily="18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 kern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  <a:t>상세설명</a:t>
                      </a:r>
                      <a:endParaRPr lang="ko-KR" sz="1100" kern="100">
                        <a:latin typeface="HY궁서B" pitchFamily="18" charset="-127"/>
                        <a:ea typeface="HY궁서B" pitchFamily="18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342900" lvl="0" indent="-342900" algn="just" latinLnBrk="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ko-KR" sz="1100" kern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  <a:t>캐릭터의 현재 진행상태를 저장</a:t>
                      </a:r>
                      <a:endParaRPr lang="ko-KR" sz="1100" kern="100">
                        <a:latin typeface="HY궁서B" pitchFamily="18" charset="-127"/>
                        <a:ea typeface="HY궁서B" pitchFamily="18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181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 kern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  <a:t>중요도</a:t>
                      </a:r>
                      <a:endParaRPr lang="ko-KR" sz="1100" kern="100">
                        <a:latin typeface="HY궁서B" pitchFamily="18" charset="-127"/>
                        <a:ea typeface="HY궁서B" pitchFamily="18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 kern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  <a:t>상</a:t>
                      </a:r>
                      <a:endParaRPr lang="ko-KR" sz="1100" kern="100">
                        <a:latin typeface="HY궁서B" pitchFamily="18" charset="-127"/>
                        <a:ea typeface="HY궁서B" pitchFamily="18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200" kern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  <a:t>난이도</a:t>
                      </a:r>
                      <a:endParaRPr lang="ko-KR" sz="1200" kern="100">
                        <a:latin typeface="HY궁서B" pitchFamily="18" charset="-127"/>
                        <a:ea typeface="HY궁서B" pitchFamily="18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 kern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  <a:t>하</a:t>
                      </a:r>
                      <a:endParaRPr lang="ko-KR" sz="1100" kern="100">
                        <a:latin typeface="HY궁서B" pitchFamily="18" charset="-127"/>
                        <a:ea typeface="HY궁서B" pitchFamily="18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12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 kern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  <a:t>출처</a:t>
                      </a:r>
                      <a:endParaRPr lang="ko-KR" sz="1100" kern="100">
                        <a:latin typeface="HY궁서B" pitchFamily="18" charset="-127"/>
                        <a:ea typeface="HY궁서B" pitchFamily="18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sz="1100" kern="100">
                        <a:latin typeface="HY궁서B" pitchFamily="18" charset="-127"/>
                        <a:ea typeface="HY궁서B" pitchFamily="18" charset="-127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200" kern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  <a:t>담당자명</a:t>
                      </a:r>
                      <a:endParaRPr lang="ko-KR" sz="1200" kern="100">
                        <a:latin typeface="HY궁서B" pitchFamily="18" charset="-127"/>
                        <a:ea typeface="HY궁서B" pitchFamily="18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 kern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  <a:t>김일겸</a:t>
                      </a:r>
                      <a:endParaRPr lang="ko-KR" sz="1100" kern="100">
                        <a:latin typeface="HY궁서B" pitchFamily="18" charset="-127"/>
                        <a:ea typeface="HY궁서B" pitchFamily="18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7056802"/>
              </p:ext>
            </p:extLst>
          </p:nvPr>
        </p:nvGraphicFramePr>
        <p:xfrm>
          <a:off x="6179125" y="1246912"/>
          <a:ext cx="5840094" cy="2042554"/>
        </p:xfrm>
        <a:graphic>
          <a:graphicData uri="http://schemas.openxmlformats.org/drawingml/2006/table">
            <a:tbl>
              <a:tblPr/>
              <a:tblGrid>
                <a:gridCol w="564692"/>
                <a:gridCol w="1113575"/>
                <a:gridCol w="1113575"/>
                <a:gridCol w="1524126"/>
                <a:gridCol w="1524126"/>
              </a:tblGrid>
              <a:tr h="278772">
                <a:tc gridSpan="2"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200" kern="0" dirty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  <a:t>업무영역</a:t>
                      </a:r>
                      <a:endParaRPr lang="ko-KR" sz="1050" kern="100" dirty="0">
                        <a:latin typeface="HY궁서B" pitchFamily="18" charset="-127"/>
                        <a:ea typeface="HY궁서B" pitchFamily="18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 kern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  <a:t>신규기능추가</a:t>
                      </a:r>
                      <a:endParaRPr lang="ko-KR" sz="1000" kern="100">
                        <a:latin typeface="HY궁서B" pitchFamily="18" charset="-127"/>
                        <a:ea typeface="HY궁서B" pitchFamily="18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4762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75479">
                <a:tc gridSpan="2"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200" kern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  <a:t>요구사항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  <a:t> ID</a:t>
                      </a:r>
                      <a:endParaRPr lang="ko-KR" sz="1050" kern="100">
                        <a:latin typeface="HY궁서B" pitchFamily="18" charset="-127"/>
                        <a:ea typeface="HY궁서B" pitchFamily="18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  <a:t>R-0-003</a:t>
                      </a:r>
                      <a:endParaRPr lang="ko-KR" sz="1000" kern="100">
                        <a:latin typeface="HY궁서B" pitchFamily="18" charset="-127"/>
                        <a:ea typeface="HY궁서B" pitchFamily="18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200" kern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  <a:t>요구사항 명</a:t>
                      </a:r>
                      <a:endParaRPr lang="ko-KR" sz="1050" kern="100">
                        <a:latin typeface="HY궁서B" pitchFamily="18" charset="-127"/>
                        <a:ea typeface="HY궁서B" pitchFamily="18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 kern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  <a:t>저장된 게임 불러오는</a:t>
                      </a:r>
                      <a:endParaRPr lang="ko-KR" sz="1000" kern="100">
                        <a:latin typeface="HY궁서B" pitchFamily="18" charset="-127"/>
                        <a:ea typeface="HY궁서B" pitchFamily="18" charset="-127"/>
                        <a:cs typeface="Times New Roman"/>
                      </a:endParaRPr>
                    </a:p>
                    <a:p>
                      <a:pPr algn="just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 kern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  <a:t>기능 구성</a:t>
                      </a:r>
                      <a:endParaRPr lang="ko-KR" sz="1000" kern="100">
                        <a:latin typeface="HY궁서B" pitchFamily="18" charset="-127"/>
                        <a:ea typeface="HY궁서B" pitchFamily="18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7026">
                <a:tc gridSpan="2"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200" kern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  <a:t>개요</a:t>
                      </a:r>
                      <a:endParaRPr lang="ko-KR" sz="1050" kern="100">
                        <a:latin typeface="HY궁서B" pitchFamily="18" charset="-127"/>
                        <a:ea typeface="HY궁서B" pitchFamily="18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 kern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  <a:t>　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  <a:t>Save </a:t>
                      </a:r>
                      <a:r>
                        <a:rPr lang="ko-KR" sz="1100" kern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  <a:t>파일을 확인하고 불러오는 기능</a:t>
                      </a:r>
                      <a:endParaRPr lang="ko-KR" sz="1000" kern="100">
                        <a:latin typeface="HY궁서B" pitchFamily="18" charset="-127"/>
                        <a:ea typeface="HY궁서B" pitchFamily="18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75479">
                <a:tc rowSpan="3"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200" kern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  <a:t>요구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  <a:t/>
                      </a:r>
                      <a:br>
                        <a:rPr lang="en-US" sz="1200" kern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</a:br>
                      <a:r>
                        <a:rPr lang="ko-KR" sz="1200" kern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  <a:t>사항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  <a:t/>
                      </a:r>
                      <a:br>
                        <a:rPr lang="en-US" sz="1200" kern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</a:br>
                      <a:r>
                        <a:rPr lang="ko-KR" sz="1200" kern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  <a:t>내역</a:t>
                      </a:r>
                      <a:endParaRPr lang="ko-KR" sz="1050" kern="100">
                        <a:latin typeface="HY궁서B" pitchFamily="18" charset="-127"/>
                        <a:ea typeface="HY궁서B" pitchFamily="18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 kern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  <a:t>상세설명</a:t>
                      </a:r>
                      <a:endParaRPr lang="ko-KR" sz="1000" kern="100">
                        <a:latin typeface="HY궁서B" pitchFamily="18" charset="-127"/>
                        <a:ea typeface="HY궁서B" pitchFamily="18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342900" lvl="0" indent="-342900" algn="just" latinLnBrk="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ko-KR" sz="1100" kern="0" dirty="0" smtClean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  <a:t>사용자가 </a:t>
                      </a:r>
                      <a:r>
                        <a:rPr lang="ko-KR" sz="1100" kern="0" dirty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  <a:t>선택한 파일을 불러오는 기능 구현</a:t>
                      </a:r>
                      <a:endParaRPr lang="ko-KR" sz="1000" kern="100" dirty="0">
                        <a:latin typeface="HY궁서B" pitchFamily="18" charset="-127"/>
                        <a:ea typeface="HY궁서B" pitchFamily="18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6702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 kern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  <a:t>중요도</a:t>
                      </a:r>
                      <a:endParaRPr lang="ko-KR" sz="1000" kern="100">
                        <a:latin typeface="HY궁서B" pitchFamily="18" charset="-127"/>
                        <a:ea typeface="HY궁서B" pitchFamily="18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 kern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  <a:t>상</a:t>
                      </a:r>
                      <a:endParaRPr lang="ko-KR" sz="1000" kern="100">
                        <a:latin typeface="HY궁서B" pitchFamily="18" charset="-127"/>
                        <a:ea typeface="HY궁서B" pitchFamily="18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200" kern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  <a:t>난이도</a:t>
                      </a:r>
                      <a:endParaRPr lang="ko-KR" sz="1050" kern="100">
                        <a:latin typeface="HY궁서B" pitchFamily="18" charset="-127"/>
                        <a:ea typeface="HY궁서B" pitchFamily="18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 kern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  <a:t>하</a:t>
                      </a:r>
                      <a:endParaRPr lang="ko-KR" sz="1000" kern="100">
                        <a:latin typeface="HY궁서B" pitchFamily="18" charset="-127"/>
                        <a:ea typeface="HY궁서B" pitchFamily="18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77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 kern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  <a:t>출처</a:t>
                      </a:r>
                      <a:endParaRPr lang="ko-KR" sz="1000" kern="100">
                        <a:latin typeface="HY궁서B" pitchFamily="18" charset="-127"/>
                        <a:ea typeface="HY궁서B" pitchFamily="18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sz="1000" kern="100">
                        <a:latin typeface="HY궁서B" pitchFamily="18" charset="-127"/>
                        <a:ea typeface="HY궁서B" pitchFamily="18" charset="-127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200" kern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  <a:t>담당자명</a:t>
                      </a:r>
                      <a:endParaRPr lang="ko-KR" sz="1050" kern="100">
                        <a:latin typeface="HY궁서B" pitchFamily="18" charset="-127"/>
                        <a:ea typeface="HY궁서B" pitchFamily="18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 kern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  <a:t>김일겸</a:t>
                      </a:r>
                      <a:endParaRPr lang="ko-KR" sz="1000" kern="100">
                        <a:latin typeface="HY궁서B" pitchFamily="18" charset="-127"/>
                        <a:ea typeface="HY궁서B" pitchFamily="18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9016974"/>
              </p:ext>
            </p:extLst>
          </p:nvPr>
        </p:nvGraphicFramePr>
        <p:xfrm>
          <a:off x="6191000" y="3800036"/>
          <a:ext cx="5840094" cy="2185128"/>
        </p:xfrm>
        <a:graphic>
          <a:graphicData uri="http://schemas.openxmlformats.org/drawingml/2006/table">
            <a:tbl>
              <a:tblPr/>
              <a:tblGrid>
                <a:gridCol w="564692"/>
                <a:gridCol w="1113575"/>
                <a:gridCol w="1113575"/>
                <a:gridCol w="1524126"/>
                <a:gridCol w="1524126"/>
              </a:tblGrid>
              <a:tr h="298231">
                <a:tc gridSpan="2"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200" kern="0" dirty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  <a:t>업무영역</a:t>
                      </a:r>
                      <a:endParaRPr lang="ko-KR" sz="1200" kern="100" dirty="0">
                        <a:latin typeface="HY궁서B" pitchFamily="18" charset="-127"/>
                        <a:ea typeface="HY궁서B" pitchFamily="18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 kern="0" dirty="0">
                          <a:solidFill>
                            <a:schemeClr val="tx1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  <a:t>신규기능추가</a:t>
                      </a:r>
                      <a:endParaRPr lang="ko-KR" sz="1100" kern="100" dirty="0">
                        <a:solidFill>
                          <a:schemeClr val="tx1"/>
                        </a:solidFill>
                        <a:latin typeface="HY궁서B" pitchFamily="18" charset="-127"/>
                        <a:ea typeface="HY궁서B" pitchFamily="18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4762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08668">
                <a:tc gridSpan="2"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200" kern="0" dirty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  <a:t>요구사항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  <a:t> ID</a:t>
                      </a:r>
                      <a:endParaRPr lang="ko-KR" sz="1200" kern="100" dirty="0">
                        <a:latin typeface="HY궁서B" pitchFamily="18" charset="-127"/>
                        <a:ea typeface="HY궁서B" pitchFamily="18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  <a:t>R-0-004</a:t>
                      </a:r>
                      <a:endParaRPr lang="ko-KR" sz="1100" kern="100">
                        <a:latin typeface="HY궁서B" pitchFamily="18" charset="-127"/>
                        <a:ea typeface="HY궁서B" pitchFamily="18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200" kern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  <a:t>요구사항 명</a:t>
                      </a:r>
                      <a:endParaRPr lang="ko-KR" sz="1200" kern="100">
                        <a:latin typeface="HY궁서B" pitchFamily="18" charset="-127"/>
                        <a:ea typeface="HY궁서B" pitchFamily="18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 kern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  <a:t>새로운 캐릭터를 생성하는 기능 구성</a:t>
                      </a:r>
                      <a:endParaRPr lang="ko-KR" sz="1100" kern="100">
                        <a:latin typeface="HY궁서B" pitchFamily="18" charset="-127"/>
                        <a:ea typeface="HY궁서B" pitchFamily="18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5665">
                <a:tc gridSpan="2"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200" kern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  <a:t>개요</a:t>
                      </a:r>
                      <a:endParaRPr lang="ko-KR" sz="1200" kern="100">
                        <a:latin typeface="HY궁서B" pitchFamily="18" charset="-127"/>
                        <a:ea typeface="HY궁서B" pitchFamily="18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 kern="0" dirty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  <a:t>새로운 게임 시작 시 </a:t>
                      </a:r>
                      <a:r>
                        <a:rPr lang="ko-KR" sz="1100" kern="0" dirty="0" smtClean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  <a:t>캐릭터를</a:t>
                      </a:r>
                      <a:r>
                        <a:rPr lang="en-US" altLang="ko-KR" sz="1100" kern="0" dirty="0" smtClean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  <a:t> </a:t>
                      </a:r>
                      <a:r>
                        <a:rPr lang="ko-KR" altLang="en-US" sz="1100" kern="0" dirty="0" smtClean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  <a:t>생성</a:t>
                      </a:r>
                      <a:endParaRPr lang="ko-KR" sz="1100" kern="100" dirty="0">
                        <a:latin typeface="HY궁서B" pitchFamily="18" charset="-127"/>
                        <a:ea typeface="HY궁서B" pitchFamily="18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08668">
                <a:tc rowSpan="3"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200" kern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  <a:t>요구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  <a:t/>
                      </a:r>
                      <a:br>
                        <a:rPr lang="en-US" sz="1200" kern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</a:br>
                      <a:r>
                        <a:rPr lang="ko-KR" sz="1200" kern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  <a:t>사항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  <a:t/>
                      </a:r>
                      <a:br>
                        <a:rPr lang="en-US" sz="1200" kern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</a:br>
                      <a:r>
                        <a:rPr lang="ko-KR" sz="1200" kern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  <a:t>내역</a:t>
                      </a:r>
                      <a:endParaRPr lang="ko-KR" sz="1200" kern="100">
                        <a:latin typeface="HY궁서B" pitchFamily="18" charset="-127"/>
                        <a:ea typeface="HY궁서B" pitchFamily="18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 kern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  <a:t>상세설명</a:t>
                      </a:r>
                      <a:endParaRPr lang="ko-KR" sz="1100" kern="100">
                        <a:latin typeface="HY궁서B" pitchFamily="18" charset="-127"/>
                        <a:ea typeface="HY궁서B" pitchFamily="18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lvl="0" indent="0" algn="just" latinLnBrk="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altLang="ko-KR" sz="1100" kern="0" dirty="0" smtClean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Times New Roman"/>
                        </a:rPr>
                        <a:t>1.</a:t>
                      </a:r>
                      <a:r>
                        <a:rPr lang="ko-KR" altLang="en-US" sz="1100" kern="0" dirty="0" err="1" smtClean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Times New Roman"/>
                        </a:rPr>
                        <a:t>싱글톤</a:t>
                      </a:r>
                      <a:r>
                        <a:rPr lang="ko-KR" altLang="en-US" sz="1100" kern="0" dirty="0" smtClean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Times New Roman"/>
                        </a:rPr>
                        <a:t> 디자인 패턴을 이용</a:t>
                      </a:r>
                      <a:endParaRPr lang="en-US" altLang="ko-KR" sz="1100" kern="0" dirty="0" smtClean="0">
                        <a:solidFill>
                          <a:srgbClr val="000000"/>
                        </a:solidFill>
                        <a:latin typeface="HY궁서B" pitchFamily="18" charset="-127"/>
                        <a:ea typeface="HY궁서B" pitchFamily="18" charset="-127"/>
                        <a:cs typeface="Times New Roman"/>
                      </a:endParaRPr>
                    </a:p>
                    <a:p>
                      <a:pPr marL="0" lvl="0" indent="0" algn="just" latinLnBrk="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altLang="ko-KR" sz="1100" kern="0" dirty="0" smtClean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Times New Roman"/>
                        </a:rPr>
                        <a:t>2. </a:t>
                      </a:r>
                      <a:r>
                        <a:rPr lang="ko-KR" altLang="en-US" sz="1100" kern="0" dirty="0" smtClean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Times New Roman"/>
                        </a:rPr>
                        <a:t>캐릭터의 이름을 </a:t>
                      </a:r>
                      <a:r>
                        <a:rPr lang="ko-KR" altLang="en-US" sz="1100" kern="0" dirty="0" err="1" smtClean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Times New Roman"/>
                        </a:rPr>
                        <a:t>입력받아</a:t>
                      </a:r>
                      <a:r>
                        <a:rPr lang="ko-KR" altLang="en-US" sz="1100" kern="0" dirty="0" smtClean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Times New Roman"/>
                        </a:rPr>
                        <a:t> 레벨 </a:t>
                      </a:r>
                      <a:r>
                        <a:rPr lang="en-US" altLang="ko-KR" sz="1100" kern="0" dirty="0" smtClean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Times New Roman"/>
                        </a:rPr>
                        <a:t>1</a:t>
                      </a:r>
                      <a:r>
                        <a:rPr lang="ko-KR" altLang="en-US" sz="1100" kern="0" dirty="0" smtClean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Times New Roman"/>
                        </a:rPr>
                        <a:t>의 캐릭터를 생성</a:t>
                      </a:r>
                      <a:endParaRPr lang="ko-KR" sz="1100" kern="100" dirty="0">
                        <a:latin typeface="HY궁서B" pitchFamily="18" charset="-127"/>
                        <a:ea typeface="HY궁서B" pitchFamily="18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8566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 kern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  <a:t>중요도</a:t>
                      </a:r>
                      <a:endParaRPr lang="ko-KR" sz="1100" kern="100">
                        <a:latin typeface="HY궁서B" pitchFamily="18" charset="-127"/>
                        <a:ea typeface="HY궁서B" pitchFamily="18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100" kern="100" dirty="0" smtClean="0">
                          <a:latin typeface="HY궁서B" pitchFamily="18" charset="-127"/>
                          <a:ea typeface="HY궁서B" pitchFamily="18" charset="-127"/>
                        </a:rPr>
                        <a:t>         </a:t>
                      </a:r>
                      <a:r>
                        <a:rPr lang="ko-KR" altLang="en-US" sz="1100" kern="100" dirty="0" smtClean="0">
                          <a:latin typeface="HY궁서B" pitchFamily="18" charset="-127"/>
                          <a:ea typeface="HY궁서B" pitchFamily="18" charset="-127"/>
                        </a:rPr>
                        <a:t>상</a:t>
                      </a:r>
                      <a:endParaRPr lang="ko-KR" sz="1100" kern="100" dirty="0">
                        <a:latin typeface="HY궁서B" pitchFamily="18" charset="-127"/>
                        <a:ea typeface="HY궁서B" pitchFamily="18" charset="-127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200" kern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  <a:t>난이도</a:t>
                      </a:r>
                      <a:endParaRPr lang="ko-KR" sz="1200" kern="100">
                        <a:latin typeface="HY궁서B" pitchFamily="18" charset="-127"/>
                        <a:ea typeface="HY궁서B" pitchFamily="18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kern="100" dirty="0" smtClean="0">
                          <a:latin typeface="HY궁서B" pitchFamily="18" charset="-127"/>
                          <a:ea typeface="HY궁서B" pitchFamily="18" charset="-127"/>
                        </a:rPr>
                        <a:t>             중</a:t>
                      </a:r>
                      <a:endParaRPr lang="ko-KR" sz="1100" kern="100" dirty="0">
                        <a:latin typeface="HY궁서B" pitchFamily="18" charset="-127"/>
                        <a:ea typeface="HY궁서B" pitchFamily="18" charset="-127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23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 kern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  <a:t>출처</a:t>
                      </a:r>
                      <a:endParaRPr lang="ko-KR" sz="1100" kern="100">
                        <a:latin typeface="HY궁서B" pitchFamily="18" charset="-127"/>
                        <a:ea typeface="HY궁서B" pitchFamily="18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 kern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  <a:t>　</a:t>
                      </a:r>
                      <a:endParaRPr lang="ko-KR" sz="1100" kern="100">
                        <a:latin typeface="HY궁서B" pitchFamily="18" charset="-127"/>
                        <a:ea typeface="HY궁서B" pitchFamily="18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200" kern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  <a:t>담당자명</a:t>
                      </a:r>
                      <a:endParaRPr lang="ko-KR" sz="1200" kern="100">
                        <a:latin typeface="HY궁서B" pitchFamily="18" charset="-127"/>
                        <a:ea typeface="HY궁서B" pitchFamily="18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 kern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  <a:t>김정하</a:t>
                      </a:r>
                      <a:endParaRPr lang="ko-KR" sz="1100" kern="100">
                        <a:latin typeface="HY궁서B" pitchFamily="18" charset="-127"/>
                        <a:ea typeface="HY궁서B" pitchFamily="18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6124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CEB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8C6520BB-C54F-E943-B6E6-3E0D5F09F413}"/>
              </a:ext>
            </a:extLst>
          </p:cNvPr>
          <p:cNvSpPr/>
          <p:nvPr/>
        </p:nvSpPr>
        <p:spPr>
          <a:xfrm>
            <a:off x="0" y="0"/>
            <a:ext cx="12192000" cy="63949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016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xmlns="" id="{96F6CAA0-1DC9-604D-9835-FAA61D4CC724}"/>
              </a:ext>
            </a:extLst>
          </p:cNvPr>
          <p:cNvSpPr txBox="1"/>
          <p:nvPr/>
        </p:nvSpPr>
        <p:spPr>
          <a:xfrm>
            <a:off x="38157" y="739264"/>
            <a:ext cx="2967663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ko-KR" altLang="en-US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요구사항 명세서</a:t>
            </a:r>
            <a:endParaRPr kumimoji="1" lang="ko-KR" altLang="en-US" sz="1200" dirty="0">
              <a:solidFill>
                <a:srgbClr val="EBC4C3"/>
              </a:solidFill>
              <a:latin typeface="HY궁서B" pitchFamily="18" charset="-127"/>
              <a:ea typeface="HY궁서B" pitchFamily="18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AEA268C4-984C-8B4C-93E0-B785F7E7A0AD}"/>
              </a:ext>
            </a:extLst>
          </p:cNvPr>
          <p:cNvSpPr txBox="1"/>
          <p:nvPr/>
        </p:nvSpPr>
        <p:spPr>
          <a:xfrm>
            <a:off x="664032" y="284724"/>
            <a:ext cx="19485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요구사항 분석</a:t>
            </a:r>
            <a:endParaRPr kumimoji="1" lang="ko-KR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2" name="오각형 41"/>
          <p:cNvSpPr/>
          <p:nvPr/>
        </p:nvSpPr>
        <p:spPr>
          <a:xfrm>
            <a:off x="1" y="349189"/>
            <a:ext cx="620486" cy="237791"/>
          </a:xfrm>
          <a:prstGeom prst="homePlate">
            <a:avLst/>
          </a:prstGeom>
          <a:solidFill>
            <a:srgbClr val="B69D81"/>
          </a:solidFill>
          <a:ln>
            <a:solidFill>
              <a:srgbClr val="B69D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6185656" y="1239219"/>
          <a:ext cx="5840094" cy="2073996"/>
        </p:xfrm>
        <a:graphic>
          <a:graphicData uri="http://schemas.openxmlformats.org/drawingml/2006/table">
            <a:tbl>
              <a:tblPr/>
              <a:tblGrid>
                <a:gridCol w="564692"/>
                <a:gridCol w="1113575"/>
                <a:gridCol w="1113575"/>
                <a:gridCol w="1524126"/>
                <a:gridCol w="1524126"/>
              </a:tblGrid>
              <a:tr h="315235">
                <a:tc gridSpan="2"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200" kern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  <a:t>업무영역</a:t>
                      </a:r>
                      <a:endParaRPr lang="ko-KR" sz="1050" kern="100">
                        <a:latin typeface="HY궁서B" pitchFamily="18" charset="-127"/>
                        <a:ea typeface="HY궁서B" pitchFamily="18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 kern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  <a:t>신규기능추가</a:t>
                      </a:r>
                      <a:endParaRPr lang="ko-KR" sz="1000" kern="100">
                        <a:latin typeface="HY궁서B" pitchFamily="18" charset="-127"/>
                        <a:ea typeface="HY궁서B" pitchFamily="18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4762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37670">
                <a:tc gridSpan="2"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200" kern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  <a:t>요구사항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  <a:t> ID</a:t>
                      </a:r>
                      <a:endParaRPr lang="ko-KR" sz="1050" kern="100">
                        <a:latin typeface="HY궁서B" pitchFamily="18" charset="-127"/>
                        <a:ea typeface="HY궁서B" pitchFamily="18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 smtClean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  <a:t>R-0-007</a:t>
                      </a:r>
                      <a:endParaRPr lang="ko-KR" sz="1000" kern="100">
                        <a:latin typeface="HY궁서B" pitchFamily="18" charset="-127"/>
                        <a:ea typeface="HY궁서B" pitchFamily="18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200" kern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  <a:t>요구사항 명</a:t>
                      </a:r>
                      <a:endParaRPr lang="ko-KR" sz="1050" kern="100">
                        <a:latin typeface="HY궁서B" pitchFamily="18" charset="-127"/>
                        <a:ea typeface="HY궁서B" pitchFamily="18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 kern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  <a:t>캐릭터 </a:t>
                      </a:r>
                      <a:r>
                        <a:rPr lang="ko-KR" altLang="en-US" sz="1100" kern="0" smtClean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  <a:t>인벤토리를</a:t>
                      </a:r>
                      <a:r>
                        <a:rPr lang="ko-KR" sz="1100" kern="0" smtClean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  <a:t> </a:t>
                      </a:r>
                      <a:r>
                        <a:rPr lang="ko-KR" sz="1100" kern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  <a:t>조회 하는 기능 구성</a:t>
                      </a:r>
                      <a:endParaRPr lang="ko-KR" sz="1000" kern="100">
                        <a:latin typeface="HY궁서B" pitchFamily="18" charset="-127"/>
                        <a:ea typeface="HY궁서B" pitchFamily="18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1952">
                <a:tc gridSpan="2"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200" kern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  <a:t>개요</a:t>
                      </a:r>
                      <a:endParaRPr lang="ko-KR" sz="1050" kern="100">
                        <a:latin typeface="HY궁서B" pitchFamily="18" charset="-127"/>
                        <a:ea typeface="HY궁서B" pitchFamily="18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 kern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  <a:t>현재 보유한 아이템을 조회</a:t>
                      </a:r>
                      <a:endParaRPr lang="ko-KR" sz="1000" kern="100">
                        <a:latin typeface="HY궁서B" pitchFamily="18" charset="-127"/>
                        <a:ea typeface="HY궁서B" pitchFamily="18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01952">
                <a:tc rowSpan="3"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200" kern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  <a:t>요구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  <a:t/>
                      </a:r>
                      <a:br>
                        <a:rPr lang="en-US" sz="1200" kern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</a:br>
                      <a:r>
                        <a:rPr lang="ko-KR" sz="1200" kern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  <a:t>사항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  <a:t/>
                      </a:r>
                      <a:br>
                        <a:rPr lang="en-US" sz="1200" kern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</a:br>
                      <a:r>
                        <a:rPr lang="ko-KR" sz="1200" kern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  <a:t>내역</a:t>
                      </a:r>
                      <a:endParaRPr lang="ko-KR" sz="1050" kern="100">
                        <a:latin typeface="HY궁서B" pitchFamily="18" charset="-127"/>
                        <a:ea typeface="HY궁서B" pitchFamily="18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 kern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  <a:t>상세설명</a:t>
                      </a:r>
                      <a:endParaRPr lang="ko-KR" sz="1000" kern="100">
                        <a:latin typeface="HY궁서B" pitchFamily="18" charset="-127"/>
                        <a:ea typeface="HY궁서B" pitchFamily="18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342900" lvl="0" indent="-342900" algn="just" latinLnBrk="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ko-KR" sz="1100" kern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  <a:t>현재 보유한 방어구와 무기를 볼 수 있는 기능 구현</a:t>
                      </a:r>
                      <a:endParaRPr lang="ko-KR" sz="1000" kern="100">
                        <a:latin typeface="HY궁서B" pitchFamily="18" charset="-127"/>
                        <a:ea typeface="HY궁서B" pitchFamily="18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0195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 kern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  <a:t>중요도</a:t>
                      </a:r>
                      <a:endParaRPr lang="ko-KR" sz="1000" kern="100">
                        <a:latin typeface="HY궁서B" pitchFamily="18" charset="-127"/>
                        <a:ea typeface="HY궁서B" pitchFamily="18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 kern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  <a:t>하</a:t>
                      </a:r>
                      <a:endParaRPr lang="ko-KR" sz="1000" kern="100">
                        <a:latin typeface="HY궁서B" pitchFamily="18" charset="-127"/>
                        <a:ea typeface="HY궁서B" pitchFamily="18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200" kern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  <a:t>난이도</a:t>
                      </a:r>
                      <a:endParaRPr lang="ko-KR" sz="1050" kern="100">
                        <a:latin typeface="HY궁서B" pitchFamily="18" charset="-127"/>
                        <a:ea typeface="HY궁서B" pitchFamily="18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 kern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  <a:t>하</a:t>
                      </a:r>
                      <a:endParaRPr lang="ko-KR" sz="1000" kern="100">
                        <a:latin typeface="HY궁서B" pitchFamily="18" charset="-127"/>
                        <a:ea typeface="HY궁서B" pitchFamily="18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523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 kern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  <a:t>출처</a:t>
                      </a:r>
                      <a:endParaRPr lang="ko-KR" sz="1000" kern="100">
                        <a:latin typeface="HY궁서B" pitchFamily="18" charset="-127"/>
                        <a:ea typeface="HY궁서B" pitchFamily="18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 kern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  <a:t>　</a:t>
                      </a:r>
                      <a:endParaRPr lang="ko-KR" sz="1000" kern="100">
                        <a:latin typeface="HY궁서B" pitchFamily="18" charset="-127"/>
                        <a:ea typeface="HY궁서B" pitchFamily="18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200" kern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  <a:t>담당자명</a:t>
                      </a:r>
                      <a:endParaRPr lang="ko-KR" sz="1050" kern="100">
                        <a:latin typeface="HY궁서B" pitchFamily="18" charset="-127"/>
                        <a:ea typeface="HY궁서B" pitchFamily="18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 kern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  <a:t>김광민</a:t>
                      </a:r>
                      <a:endParaRPr lang="ko-KR" sz="1000" kern="100">
                        <a:latin typeface="HY궁서B" pitchFamily="18" charset="-127"/>
                        <a:ea typeface="HY궁서B" pitchFamily="18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/>
        </p:nvGraphicFramePr>
        <p:xfrm>
          <a:off x="143687" y="3847600"/>
          <a:ext cx="5840094" cy="2149441"/>
        </p:xfrm>
        <a:graphic>
          <a:graphicData uri="http://schemas.openxmlformats.org/drawingml/2006/table">
            <a:tbl>
              <a:tblPr/>
              <a:tblGrid>
                <a:gridCol w="564692"/>
                <a:gridCol w="1113575"/>
                <a:gridCol w="1113575"/>
                <a:gridCol w="1524126"/>
                <a:gridCol w="1524126"/>
              </a:tblGrid>
              <a:tr h="262775">
                <a:tc gridSpan="2"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200" kern="0" smtClean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  <a:t>업무영역</a:t>
                      </a:r>
                      <a:endParaRPr lang="ko-KR" sz="1050" kern="100">
                        <a:latin typeface="HY궁서B" pitchFamily="18" charset="-127"/>
                        <a:ea typeface="HY궁서B" pitchFamily="18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 kern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  <a:t>신규기능추가</a:t>
                      </a:r>
                      <a:endParaRPr lang="ko-KR" sz="1000" kern="100">
                        <a:latin typeface="HY궁서B" pitchFamily="18" charset="-127"/>
                        <a:ea typeface="HY궁서B" pitchFamily="18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4762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48194">
                <a:tc gridSpan="2"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200" kern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  <a:t>요구사항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  <a:t> ID</a:t>
                      </a:r>
                      <a:endParaRPr lang="ko-KR" sz="1050" kern="100">
                        <a:latin typeface="HY궁서B" pitchFamily="18" charset="-127"/>
                        <a:ea typeface="HY궁서B" pitchFamily="18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 smtClean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  <a:t>R-0-006</a:t>
                      </a:r>
                      <a:endParaRPr lang="ko-KR" sz="1000" kern="100">
                        <a:latin typeface="HY궁서B" pitchFamily="18" charset="-127"/>
                        <a:ea typeface="HY궁서B" pitchFamily="18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200" kern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  <a:t>요구사항 명</a:t>
                      </a:r>
                      <a:endParaRPr lang="ko-KR" sz="1050" kern="100">
                        <a:latin typeface="HY궁서B" pitchFamily="18" charset="-127"/>
                        <a:ea typeface="HY궁서B" pitchFamily="18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 kern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  <a:t>캐릭터 상태를 조회하는 기능 구성</a:t>
                      </a:r>
                      <a:endParaRPr lang="ko-KR" sz="1000" kern="100">
                        <a:latin typeface="HY궁서B" pitchFamily="18" charset="-127"/>
                        <a:ea typeface="HY궁서B" pitchFamily="18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1703">
                <a:tc gridSpan="2"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200" kern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  <a:t>개요</a:t>
                      </a:r>
                      <a:endParaRPr lang="ko-KR" sz="1050" kern="100">
                        <a:latin typeface="HY궁서B" pitchFamily="18" charset="-127"/>
                        <a:ea typeface="HY궁서B" pitchFamily="18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 kern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  <a:t>캐릭터의 현재 상태를 조회</a:t>
                      </a:r>
                      <a:endParaRPr lang="ko-KR" sz="1000" kern="100">
                        <a:latin typeface="HY궁서B" pitchFamily="18" charset="-127"/>
                        <a:ea typeface="HY궁서B" pitchFamily="18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672291">
                <a:tc rowSpan="3"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200" kern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  <a:t>요구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  <a:t/>
                      </a:r>
                      <a:br>
                        <a:rPr lang="en-US" sz="1200" kern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</a:br>
                      <a:r>
                        <a:rPr lang="ko-KR" sz="1200" kern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  <a:t>사항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  <a:t/>
                      </a:r>
                      <a:br>
                        <a:rPr lang="en-US" sz="1200" kern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</a:br>
                      <a:r>
                        <a:rPr lang="ko-KR" sz="1200" kern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  <a:t>내역</a:t>
                      </a:r>
                      <a:endParaRPr lang="ko-KR" sz="1050" kern="100">
                        <a:latin typeface="HY궁서B" pitchFamily="18" charset="-127"/>
                        <a:ea typeface="HY궁서B" pitchFamily="18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 kern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  <a:t>상세설명</a:t>
                      </a:r>
                      <a:endParaRPr lang="ko-KR" sz="1000" kern="100">
                        <a:latin typeface="HY궁서B" pitchFamily="18" charset="-127"/>
                        <a:ea typeface="HY궁서B" pitchFamily="18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342900" lvl="0" indent="-342900" algn="just" latinLnBrk="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ko-KR" sz="1100" kern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  <a:t>특정 시점에서 메뉴를 선택하면 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  <a:t>HP, MP, </a:t>
                      </a:r>
                      <a:r>
                        <a:rPr lang="ko-KR" sz="1100" kern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  <a:t>공격력</a:t>
                      </a:r>
                      <a:r>
                        <a:rPr lang="en-US" sz="1100" kern="0" smtClean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  <a:t>, </a:t>
                      </a:r>
                      <a:r>
                        <a:rPr lang="ko-KR" sz="1100" kern="0" smtClean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  <a:t>방어력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  <a:t>, </a:t>
                      </a:r>
                      <a:r>
                        <a:rPr lang="ko-KR" sz="1100" kern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  <a:t>경험치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  <a:t>, </a:t>
                      </a:r>
                      <a:r>
                        <a:rPr lang="ko-KR" sz="1100" kern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  <a:t>장착된 아이템을 볼 수 있는 기능 구현</a:t>
                      </a:r>
                      <a:endParaRPr lang="ko-KR" sz="1000" kern="100">
                        <a:latin typeface="HY궁서B" pitchFamily="18" charset="-127"/>
                        <a:ea typeface="HY궁서B" pitchFamily="18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5170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 kern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  <a:t>중요도</a:t>
                      </a:r>
                      <a:endParaRPr lang="ko-KR" sz="1000" kern="100">
                        <a:latin typeface="HY궁서B" pitchFamily="18" charset="-127"/>
                        <a:ea typeface="HY궁서B" pitchFamily="18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 kern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  <a:t>하</a:t>
                      </a:r>
                      <a:endParaRPr lang="ko-KR" sz="1000" kern="100">
                        <a:latin typeface="HY궁서B" pitchFamily="18" charset="-127"/>
                        <a:ea typeface="HY궁서B" pitchFamily="18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200" kern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  <a:t>난이도</a:t>
                      </a:r>
                      <a:endParaRPr lang="ko-KR" sz="1050" kern="100">
                        <a:latin typeface="HY궁서B" pitchFamily="18" charset="-127"/>
                        <a:ea typeface="HY궁서B" pitchFamily="18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 kern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  <a:t>하</a:t>
                      </a:r>
                      <a:endParaRPr lang="ko-KR" sz="1000" kern="100">
                        <a:latin typeface="HY궁서B" pitchFamily="18" charset="-127"/>
                        <a:ea typeface="HY궁서B" pitchFamily="18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27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 kern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  <a:t>출처</a:t>
                      </a:r>
                      <a:endParaRPr lang="ko-KR" sz="1000" kern="100">
                        <a:latin typeface="HY궁서B" pitchFamily="18" charset="-127"/>
                        <a:ea typeface="HY궁서B" pitchFamily="18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 kern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  <a:t>　</a:t>
                      </a:r>
                      <a:endParaRPr lang="ko-KR" sz="1000" kern="100">
                        <a:latin typeface="HY궁서B" pitchFamily="18" charset="-127"/>
                        <a:ea typeface="HY궁서B" pitchFamily="18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200" kern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  <a:t>담당자명</a:t>
                      </a:r>
                      <a:endParaRPr lang="ko-KR" sz="1050" kern="100">
                        <a:latin typeface="HY궁서B" pitchFamily="18" charset="-127"/>
                        <a:ea typeface="HY궁서B" pitchFamily="18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 kern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  <a:t>김광민</a:t>
                      </a:r>
                      <a:endParaRPr lang="ko-KR" sz="1000" kern="100">
                        <a:latin typeface="HY궁서B" pitchFamily="18" charset="-127"/>
                        <a:ea typeface="HY궁서B" pitchFamily="18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048351"/>
              </p:ext>
            </p:extLst>
          </p:nvPr>
        </p:nvGraphicFramePr>
        <p:xfrm>
          <a:off x="143687" y="1239219"/>
          <a:ext cx="5840094" cy="2073996"/>
        </p:xfrm>
        <a:graphic>
          <a:graphicData uri="http://schemas.openxmlformats.org/drawingml/2006/table">
            <a:tbl>
              <a:tblPr/>
              <a:tblGrid>
                <a:gridCol w="564692"/>
                <a:gridCol w="1113575"/>
                <a:gridCol w="1113575"/>
                <a:gridCol w="1524126"/>
                <a:gridCol w="1524126"/>
              </a:tblGrid>
              <a:tr h="283064">
                <a:tc gridSpan="2"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200" kern="0" dirty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  <a:t>업무영역</a:t>
                      </a:r>
                      <a:endParaRPr lang="ko-KR" sz="1200" kern="100" dirty="0">
                        <a:latin typeface="HY궁서B" pitchFamily="18" charset="-127"/>
                        <a:ea typeface="HY궁서B" pitchFamily="18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 kern="0" dirty="0">
                          <a:solidFill>
                            <a:schemeClr val="tx1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  <a:t>신규기능추가</a:t>
                      </a:r>
                      <a:endParaRPr lang="ko-KR" sz="1100" kern="100" dirty="0">
                        <a:solidFill>
                          <a:schemeClr val="tx1"/>
                        </a:solidFill>
                        <a:latin typeface="HY궁서B" pitchFamily="18" charset="-127"/>
                        <a:ea typeface="HY궁서B" pitchFamily="18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4762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82798">
                <a:tc gridSpan="2"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200" kern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  <a:t>요구사항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  <a:t> ID</a:t>
                      </a:r>
                      <a:endParaRPr lang="ko-KR" sz="1200" kern="100">
                        <a:latin typeface="HY궁서B" pitchFamily="18" charset="-127"/>
                        <a:ea typeface="HY궁서B" pitchFamily="18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  <a:t>R-0-005</a:t>
                      </a:r>
                      <a:endParaRPr lang="ko-KR" sz="1100" kern="100">
                        <a:latin typeface="HY궁서B" pitchFamily="18" charset="-127"/>
                        <a:ea typeface="HY궁서B" pitchFamily="18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200" kern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  <a:t>요구사항 명</a:t>
                      </a:r>
                      <a:endParaRPr lang="ko-KR" sz="1200" kern="100">
                        <a:latin typeface="HY궁서B" pitchFamily="18" charset="-127"/>
                        <a:ea typeface="HY궁서B" pitchFamily="18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 kern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  <a:t>튜토리얼 진행하는 </a:t>
                      </a:r>
                      <a:endParaRPr lang="ko-KR" sz="1100" kern="100">
                        <a:latin typeface="HY궁서B" pitchFamily="18" charset="-127"/>
                        <a:ea typeface="HY궁서B" pitchFamily="18" charset="-127"/>
                        <a:cs typeface="Times New Roman"/>
                      </a:endParaRPr>
                    </a:p>
                    <a:p>
                      <a:pPr algn="just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 kern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  <a:t>기능 구성</a:t>
                      </a:r>
                      <a:endParaRPr lang="ko-KR" sz="1100" kern="100">
                        <a:latin typeface="HY궁서B" pitchFamily="18" charset="-127"/>
                        <a:ea typeface="HY궁서B" pitchFamily="18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1136">
                <a:tc gridSpan="2"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200" kern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  <a:t>개요</a:t>
                      </a:r>
                      <a:endParaRPr lang="ko-KR" sz="1200" kern="100">
                        <a:latin typeface="HY궁서B" pitchFamily="18" charset="-127"/>
                        <a:ea typeface="HY궁서B" pitchFamily="18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 kern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  <a:t>게임 시작 시 튜토리얼을 통해 게임 및 스토리 진행 </a:t>
                      </a:r>
                      <a:endParaRPr lang="ko-KR" sz="1100" kern="100">
                        <a:latin typeface="HY궁서B" pitchFamily="18" charset="-127"/>
                        <a:ea typeface="HY궁서B" pitchFamily="18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82798">
                <a:tc rowSpan="3"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200" kern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  <a:t>요구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  <a:t/>
                      </a:r>
                      <a:br>
                        <a:rPr lang="en-US" sz="1200" kern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</a:br>
                      <a:r>
                        <a:rPr lang="ko-KR" sz="1200" kern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  <a:t>사항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  <a:t/>
                      </a:r>
                      <a:br>
                        <a:rPr lang="en-US" sz="1200" kern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</a:br>
                      <a:r>
                        <a:rPr lang="ko-KR" sz="1200" kern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  <a:t>내역</a:t>
                      </a:r>
                      <a:endParaRPr lang="ko-KR" sz="1200" kern="100">
                        <a:latin typeface="HY궁서B" pitchFamily="18" charset="-127"/>
                        <a:ea typeface="HY궁서B" pitchFamily="18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 kern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  <a:t>상세설명</a:t>
                      </a:r>
                      <a:endParaRPr lang="ko-KR" sz="1100" kern="100">
                        <a:latin typeface="HY궁서B" pitchFamily="18" charset="-127"/>
                        <a:ea typeface="HY궁서B" pitchFamily="18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342900" lvl="0" indent="-342900" algn="just" latinLnBrk="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ko-KR" sz="1100" kern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  <a:t>오프닝 스토리가 진행된다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  <a:t>.</a:t>
                      </a:r>
                      <a:endParaRPr lang="ko-KR" sz="1100" kern="100">
                        <a:latin typeface="HY궁서B" pitchFamily="18" charset="-127"/>
                        <a:ea typeface="HY궁서B" pitchFamily="18" charset="-127"/>
                        <a:cs typeface="Times New Roman"/>
                      </a:endParaRPr>
                    </a:p>
                    <a:p>
                      <a:pPr marL="342900" lvl="0" indent="-342900" algn="just" latinLnBrk="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ko-KR" sz="1100" kern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  <a:t>공격 아이템인 연필과 방어구인 연습장이 지급된다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  <a:t>.</a:t>
                      </a:r>
                      <a:endParaRPr lang="ko-KR" sz="1100" kern="100">
                        <a:latin typeface="HY궁서B" pitchFamily="18" charset="-127"/>
                        <a:ea typeface="HY궁서B" pitchFamily="18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711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 kern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  <a:t>중요도</a:t>
                      </a:r>
                      <a:endParaRPr lang="ko-KR" sz="1100" kern="100">
                        <a:latin typeface="HY궁서B" pitchFamily="18" charset="-127"/>
                        <a:ea typeface="HY궁서B" pitchFamily="18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100" kern="100" dirty="0" smtClean="0">
                          <a:latin typeface="HY궁서B" pitchFamily="18" charset="-127"/>
                          <a:ea typeface="HY궁서B" pitchFamily="18" charset="-127"/>
                        </a:rPr>
                        <a:t>          </a:t>
                      </a:r>
                      <a:r>
                        <a:rPr lang="ko-KR" altLang="en-US" sz="1100" kern="100" dirty="0" smtClean="0">
                          <a:latin typeface="HY궁서B" pitchFamily="18" charset="-127"/>
                          <a:ea typeface="HY궁서B" pitchFamily="18" charset="-127"/>
                        </a:rPr>
                        <a:t>하</a:t>
                      </a:r>
                      <a:endParaRPr lang="ko-KR" sz="1100" kern="100" dirty="0">
                        <a:latin typeface="HY궁서B" pitchFamily="18" charset="-127"/>
                        <a:ea typeface="HY궁서B" pitchFamily="18" charset="-127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200" kern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  <a:t>난이도</a:t>
                      </a:r>
                      <a:endParaRPr lang="ko-KR" sz="1200" kern="100">
                        <a:latin typeface="HY궁서B" pitchFamily="18" charset="-127"/>
                        <a:ea typeface="HY궁서B" pitchFamily="18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100" kern="100" dirty="0" smtClean="0">
                          <a:latin typeface="HY궁서B" pitchFamily="18" charset="-127"/>
                          <a:ea typeface="HY궁서B" pitchFamily="18" charset="-127"/>
                        </a:rPr>
                        <a:t>            </a:t>
                      </a:r>
                      <a:r>
                        <a:rPr lang="ko-KR" altLang="en-US" sz="1100" kern="100" dirty="0" smtClean="0">
                          <a:latin typeface="HY궁서B" pitchFamily="18" charset="-127"/>
                          <a:ea typeface="HY궁서B" pitchFamily="18" charset="-127"/>
                        </a:rPr>
                        <a:t>하</a:t>
                      </a:r>
                      <a:endParaRPr lang="ko-KR" sz="1100" kern="100" dirty="0">
                        <a:latin typeface="HY궁서B" pitchFamily="18" charset="-127"/>
                        <a:ea typeface="HY궁서B" pitchFamily="18" charset="-127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06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 kern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  <a:t>출처</a:t>
                      </a:r>
                      <a:endParaRPr lang="ko-KR" sz="1100" kern="100">
                        <a:latin typeface="HY궁서B" pitchFamily="18" charset="-127"/>
                        <a:ea typeface="HY궁서B" pitchFamily="18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 kern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  <a:t>　</a:t>
                      </a:r>
                      <a:endParaRPr lang="ko-KR" sz="1100" kern="100">
                        <a:latin typeface="HY궁서B" pitchFamily="18" charset="-127"/>
                        <a:ea typeface="HY궁서B" pitchFamily="18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200" kern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  <a:t>담당자명</a:t>
                      </a:r>
                      <a:endParaRPr lang="ko-KR" sz="1200" kern="100">
                        <a:latin typeface="HY궁서B" pitchFamily="18" charset="-127"/>
                        <a:ea typeface="HY궁서B" pitchFamily="18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 kern="0">
                          <a:solidFill>
                            <a:srgbClr val="000000"/>
                          </a:solidFill>
                          <a:latin typeface="HY궁서B" pitchFamily="18" charset="-127"/>
                          <a:ea typeface="HY궁서B" pitchFamily="18" charset="-127"/>
                          <a:cs typeface="굴림"/>
                        </a:rPr>
                        <a:t>김정하</a:t>
                      </a:r>
                      <a:endParaRPr lang="ko-KR" sz="1100" kern="100">
                        <a:latin typeface="HY궁서B" pitchFamily="18" charset="-127"/>
                        <a:ea typeface="HY궁서B" pitchFamily="18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2" name="그림 21" descr="KakaoTalk_20190920_173232810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9501" y="3488375"/>
            <a:ext cx="2171700" cy="280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124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3196</TotalTime>
  <Words>1845</Words>
  <Application>Microsoft Office PowerPoint</Application>
  <PresentationFormat>와이드스크린</PresentationFormat>
  <Paragraphs>688</Paragraphs>
  <Slides>29</Slides>
  <Notes>22</Notes>
  <HiddenSlides>0</HiddenSlides>
  <MMClips>0</MMClips>
  <ScaleCrop>false</ScaleCrop>
  <HeadingPairs>
    <vt:vector size="6" baseType="variant">
      <vt:variant>
        <vt:lpstr>사용한 글꼴</vt:lpstr>
      </vt:variant>
      <vt:variant>
        <vt:i4>15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45" baseType="lpstr">
      <vt:lpstr>ChopinScript</vt:lpstr>
      <vt:lpstr>Gabrielle</vt:lpstr>
      <vt:lpstr>HY견고딕</vt:lpstr>
      <vt:lpstr>HY궁서B</vt:lpstr>
      <vt:lpstr>HY헤드라인M</vt:lpstr>
      <vt:lpstr>Renaissance </vt:lpstr>
      <vt:lpstr>SeoulHangang CL</vt:lpstr>
      <vt:lpstr>SeoulNamsan CL</vt:lpstr>
      <vt:lpstr>굴림</vt:lpstr>
      <vt:lpstr>맑은 고딕</vt:lpstr>
      <vt:lpstr>휴먼둥근헤드라인</vt:lpstr>
      <vt:lpstr>Arial</vt:lpstr>
      <vt:lpstr>Castellar</vt:lpstr>
      <vt:lpstr>Segoe UI Black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na yeon kim</dc:creator>
  <cp:lastModifiedBy>TheWook</cp:lastModifiedBy>
  <cp:revision>198</cp:revision>
  <dcterms:created xsi:type="dcterms:W3CDTF">2018-10-06T07:20:02Z</dcterms:created>
  <dcterms:modified xsi:type="dcterms:W3CDTF">2019-09-22T15:41:17Z</dcterms:modified>
</cp:coreProperties>
</file>