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6" r:id="rId1"/>
  </p:sldMasterIdLst>
  <p:notesMasterIdLst>
    <p:notesMasterId r:id="rId12"/>
  </p:notesMasterIdLst>
  <p:handoutMasterIdLst>
    <p:handoutMasterId r:id="rId13"/>
  </p:handoutMasterIdLst>
  <p:sldIdLst>
    <p:sldId id="755" r:id="rId2"/>
    <p:sldId id="744" r:id="rId3"/>
    <p:sldId id="756" r:id="rId4"/>
    <p:sldId id="763" r:id="rId5"/>
    <p:sldId id="765" r:id="rId6"/>
    <p:sldId id="762" r:id="rId7"/>
    <p:sldId id="757" r:id="rId8"/>
    <p:sldId id="758" r:id="rId9"/>
    <p:sldId id="759" r:id="rId10"/>
    <p:sldId id="760" r:id="rId11"/>
  </p:sldIdLst>
  <p:sldSz cx="9144000" cy="6858000" type="screen4x3"/>
  <p:notesSz cx="6997700" cy="9271000"/>
  <p:embeddedFontLst>
    <p:embeddedFont>
      <p:font typeface="HigherStandards-Headline" panose="02000503000000020003" pitchFamily="2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HigherStandards" panose="02000503000000020003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2D050"/>
    <a:srgbClr val="A58200"/>
    <a:srgbClr val="9966FF"/>
    <a:srgbClr val="3366CC"/>
    <a:srgbClr val="0000CC"/>
    <a:srgbClr val="002EC0"/>
    <a:srgbClr val="003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1" autoAdjust="0"/>
    <p:restoredTop sz="95553" autoAdjust="0"/>
  </p:normalViewPr>
  <p:slideViewPr>
    <p:cSldViewPr>
      <p:cViewPr varScale="1">
        <p:scale>
          <a:sx n="86" d="100"/>
          <a:sy n="86" d="100"/>
        </p:scale>
        <p:origin x="15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916895-8F02-489F-BE1E-530F64F98B66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4F2D07-8B7C-4DA2-9D64-34EDE788F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F6CA45-5796-47F6-A623-C64D8BEB5979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aseline="-250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02D994-D1C7-495D-A8A7-35BE00995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7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OA primary 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096000"/>
            <a:ext cx="2438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5"/>
          <p:cNvSpPr>
            <a:spLocks noEditPoints="1"/>
          </p:cNvSpPr>
          <p:nvPr/>
        </p:nvSpPr>
        <p:spPr bwMode="auto">
          <a:xfrm>
            <a:off x="-3175" y="2393950"/>
            <a:ext cx="6861175" cy="4460875"/>
          </a:xfrm>
          <a:custGeom>
            <a:avLst/>
            <a:gdLst/>
            <a:ahLst/>
            <a:cxnLst>
              <a:cxn ang="0">
                <a:pos x="34" y="1572"/>
              </a:cxn>
              <a:cxn ang="0">
                <a:pos x="1176" y="1572"/>
              </a:cxn>
              <a:cxn ang="0">
                <a:pos x="2415" y="949"/>
              </a:cxn>
              <a:cxn ang="0">
                <a:pos x="2419" y="947"/>
              </a:cxn>
              <a:cxn ang="0">
                <a:pos x="1965" y="689"/>
              </a:cxn>
              <a:cxn ang="0">
                <a:pos x="34" y="1572"/>
              </a:cxn>
              <a:cxn ang="0">
                <a:pos x="0" y="830"/>
              </a:cxn>
              <a:cxn ang="0">
                <a:pos x="0" y="1367"/>
              </a:cxn>
              <a:cxn ang="0">
                <a:pos x="1814" y="612"/>
              </a:cxn>
              <a:cxn ang="0">
                <a:pos x="1307" y="377"/>
              </a:cxn>
              <a:cxn ang="0">
                <a:pos x="0" y="830"/>
              </a:cxn>
              <a:cxn ang="0">
                <a:pos x="0" y="680"/>
              </a:cxn>
              <a:cxn ang="0">
                <a:pos x="382" y="543"/>
              </a:cxn>
              <a:cxn ang="0">
                <a:pos x="0" y="370"/>
              </a:cxn>
              <a:cxn ang="0">
                <a:pos x="0" y="680"/>
              </a:cxn>
              <a:cxn ang="0">
                <a:pos x="0" y="225"/>
              </a:cxn>
              <a:cxn ang="0">
                <a:pos x="593" y="475"/>
              </a:cxn>
              <a:cxn ang="0">
                <a:pos x="989" y="362"/>
              </a:cxn>
              <a:cxn ang="0">
                <a:pos x="0" y="0"/>
              </a:cxn>
              <a:cxn ang="0">
                <a:pos x="0" y="225"/>
              </a:cxn>
            </a:cxnLst>
            <a:rect l="0" t="0" r="r" b="b"/>
            <a:pathLst>
              <a:path w="2419" h="1572">
                <a:moveTo>
                  <a:pt x="34" y="1572"/>
                </a:moveTo>
                <a:cubicBezTo>
                  <a:pt x="1176" y="1572"/>
                  <a:pt x="1176" y="1572"/>
                  <a:pt x="1176" y="1572"/>
                </a:cubicBezTo>
                <a:cubicBezTo>
                  <a:pt x="1594" y="1331"/>
                  <a:pt x="2020" y="1115"/>
                  <a:pt x="2415" y="949"/>
                </a:cubicBezTo>
                <a:cubicBezTo>
                  <a:pt x="2416" y="948"/>
                  <a:pt x="2418" y="947"/>
                  <a:pt x="2419" y="947"/>
                </a:cubicBezTo>
                <a:cubicBezTo>
                  <a:pt x="2270" y="857"/>
                  <a:pt x="2118" y="771"/>
                  <a:pt x="1965" y="689"/>
                </a:cubicBezTo>
                <a:cubicBezTo>
                  <a:pt x="1288" y="918"/>
                  <a:pt x="641" y="1214"/>
                  <a:pt x="34" y="1572"/>
                </a:cubicBezTo>
                <a:moveTo>
                  <a:pt x="0" y="830"/>
                </a:moveTo>
                <a:cubicBezTo>
                  <a:pt x="0" y="1367"/>
                  <a:pt x="0" y="1367"/>
                  <a:pt x="0" y="1367"/>
                </a:cubicBezTo>
                <a:cubicBezTo>
                  <a:pt x="574" y="1056"/>
                  <a:pt x="1181" y="802"/>
                  <a:pt x="1814" y="612"/>
                </a:cubicBezTo>
                <a:cubicBezTo>
                  <a:pt x="1647" y="529"/>
                  <a:pt x="1479" y="450"/>
                  <a:pt x="1307" y="377"/>
                </a:cubicBezTo>
                <a:cubicBezTo>
                  <a:pt x="859" y="496"/>
                  <a:pt x="422" y="648"/>
                  <a:pt x="0" y="830"/>
                </a:cubicBezTo>
                <a:moveTo>
                  <a:pt x="0" y="680"/>
                </a:moveTo>
                <a:cubicBezTo>
                  <a:pt x="126" y="632"/>
                  <a:pt x="254" y="586"/>
                  <a:pt x="382" y="543"/>
                </a:cubicBezTo>
                <a:cubicBezTo>
                  <a:pt x="256" y="482"/>
                  <a:pt x="129" y="425"/>
                  <a:pt x="0" y="370"/>
                </a:cubicBezTo>
                <a:lnTo>
                  <a:pt x="0" y="680"/>
                </a:lnTo>
                <a:close/>
                <a:moveTo>
                  <a:pt x="0" y="225"/>
                </a:moveTo>
                <a:cubicBezTo>
                  <a:pt x="201" y="300"/>
                  <a:pt x="399" y="384"/>
                  <a:pt x="593" y="475"/>
                </a:cubicBezTo>
                <a:cubicBezTo>
                  <a:pt x="724" y="435"/>
                  <a:pt x="856" y="397"/>
                  <a:pt x="989" y="362"/>
                </a:cubicBezTo>
                <a:cubicBezTo>
                  <a:pt x="668" y="222"/>
                  <a:pt x="337" y="101"/>
                  <a:pt x="0" y="0"/>
                </a:cubicBezTo>
                <a:lnTo>
                  <a:pt x="0" y="225"/>
                </a:lnTo>
                <a:close/>
              </a:path>
            </a:pathLst>
          </a:custGeom>
          <a:gradFill>
            <a:gsLst>
              <a:gs pos="55000">
                <a:srgbClr val="E31932"/>
              </a:gs>
              <a:gs pos="100000">
                <a:srgbClr val="96172E"/>
              </a:gs>
            </a:gsLst>
            <a:lin ang="1080000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209800"/>
            <a:ext cx="5257800" cy="609600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819400" y="990600"/>
            <a:ext cx="5257800" cy="1219200"/>
          </a:xfrm>
          <a:prstGeom prst="rect">
            <a:avLst/>
          </a:prstGeom>
        </p:spPr>
        <p:txBody>
          <a:bodyPr anchor="b"/>
          <a:lstStyle>
            <a:lvl1pPr>
              <a:defRPr sz="30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5486400"/>
          </a:xfrm>
          <a:prstGeom prst="rect">
            <a:avLst/>
          </a:prstGeom>
          <a:solidFill>
            <a:srgbClr val="E31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pic>
        <p:nvPicPr>
          <p:cNvPr id="5" name="Picture 19" descr="BOA primary 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096000"/>
            <a:ext cx="2438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>
            <a:spLocks noEditPoints="1"/>
          </p:cNvSpPr>
          <p:nvPr/>
        </p:nvSpPr>
        <p:spPr bwMode="auto">
          <a:xfrm>
            <a:off x="0" y="304800"/>
            <a:ext cx="4572000" cy="4403725"/>
          </a:xfrm>
          <a:custGeom>
            <a:avLst/>
            <a:gdLst/>
            <a:ahLst/>
            <a:cxnLst>
              <a:cxn ang="0">
                <a:pos x="0" y="1195"/>
              </a:cxn>
              <a:cxn ang="0">
                <a:pos x="0" y="1752"/>
              </a:cxn>
              <a:cxn ang="0">
                <a:pos x="1819" y="712"/>
              </a:cxn>
              <a:cxn ang="0">
                <a:pos x="1476" y="518"/>
              </a:cxn>
              <a:cxn ang="0">
                <a:pos x="0" y="1195"/>
              </a:cxn>
              <a:cxn ang="0">
                <a:pos x="0" y="621"/>
              </a:cxn>
              <a:cxn ang="0">
                <a:pos x="0" y="1025"/>
              </a:cxn>
              <a:cxn ang="0">
                <a:pos x="1362" y="459"/>
              </a:cxn>
              <a:cxn ang="0">
                <a:pos x="980" y="282"/>
              </a:cxn>
              <a:cxn ang="0">
                <a:pos x="0" y="621"/>
              </a:cxn>
              <a:cxn ang="0">
                <a:pos x="0" y="508"/>
              </a:cxn>
              <a:cxn ang="0">
                <a:pos x="281" y="407"/>
              </a:cxn>
              <a:cxn ang="0">
                <a:pos x="0" y="280"/>
              </a:cxn>
              <a:cxn ang="0">
                <a:pos x="0" y="508"/>
              </a:cxn>
              <a:cxn ang="0">
                <a:pos x="0" y="170"/>
              </a:cxn>
              <a:cxn ang="0">
                <a:pos x="441" y="356"/>
              </a:cxn>
              <a:cxn ang="0">
                <a:pos x="740" y="271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1819" h="1752">
                <a:moveTo>
                  <a:pt x="0" y="1195"/>
                </a:moveTo>
                <a:cubicBezTo>
                  <a:pt x="0" y="1752"/>
                  <a:pt x="0" y="1752"/>
                  <a:pt x="0" y="1752"/>
                </a:cubicBezTo>
                <a:cubicBezTo>
                  <a:pt x="546" y="1356"/>
                  <a:pt x="1229" y="960"/>
                  <a:pt x="1819" y="712"/>
                </a:cubicBezTo>
                <a:cubicBezTo>
                  <a:pt x="1707" y="644"/>
                  <a:pt x="1592" y="579"/>
                  <a:pt x="1476" y="518"/>
                </a:cubicBezTo>
                <a:cubicBezTo>
                  <a:pt x="958" y="692"/>
                  <a:pt x="464" y="920"/>
                  <a:pt x="0" y="1195"/>
                </a:cubicBezTo>
                <a:moveTo>
                  <a:pt x="0" y="621"/>
                </a:moveTo>
                <a:cubicBezTo>
                  <a:pt x="0" y="1025"/>
                  <a:pt x="0" y="1025"/>
                  <a:pt x="0" y="1025"/>
                </a:cubicBezTo>
                <a:cubicBezTo>
                  <a:pt x="431" y="793"/>
                  <a:pt x="887" y="602"/>
                  <a:pt x="1362" y="459"/>
                </a:cubicBezTo>
                <a:cubicBezTo>
                  <a:pt x="1236" y="396"/>
                  <a:pt x="1109" y="337"/>
                  <a:pt x="980" y="282"/>
                </a:cubicBezTo>
                <a:cubicBezTo>
                  <a:pt x="643" y="371"/>
                  <a:pt x="316" y="485"/>
                  <a:pt x="0" y="621"/>
                </a:cubicBezTo>
                <a:moveTo>
                  <a:pt x="0" y="508"/>
                </a:moveTo>
                <a:cubicBezTo>
                  <a:pt x="93" y="473"/>
                  <a:pt x="187" y="439"/>
                  <a:pt x="281" y="407"/>
                </a:cubicBezTo>
                <a:cubicBezTo>
                  <a:pt x="189" y="362"/>
                  <a:pt x="95" y="320"/>
                  <a:pt x="0" y="280"/>
                </a:cubicBezTo>
                <a:lnTo>
                  <a:pt x="0" y="508"/>
                </a:lnTo>
                <a:close/>
                <a:moveTo>
                  <a:pt x="0" y="170"/>
                </a:moveTo>
                <a:cubicBezTo>
                  <a:pt x="149" y="226"/>
                  <a:pt x="296" y="288"/>
                  <a:pt x="441" y="356"/>
                </a:cubicBezTo>
                <a:cubicBezTo>
                  <a:pt x="540" y="325"/>
                  <a:pt x="639" y="297"/>
                  <a:pt x="740" y="271"/>
                </a:cubicBezTo>
                <a:cubicBezTo>
                  <a:pt x="499" y="166"/>
                  <a:pt x="252" y="76"/>
                  <a:pt x="0" y="0"/>
                </a:cubicBezTo>
                <a:lnTo>
                  <a:pt x="0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4038600"/>
            <a:ext cx="5257800" cy="609600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581400" y="2819400"/>
            <a:ext cx="5257800" cy="1219200"/>
          </a:xfrm>
          <a:prstGeom prst="rect">
            <a:avLst/>
          </a:prstGeom>
        </p:spPr>
        <p:txBody>
          <a:bodyPr anchor="b"/>
          <a:lstStyle>
            <a:lvl1pPr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V2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2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pic>
        <p:nvPicPr>
          <p:cNvPr id="5" name="Picture 19" descr="BOA primary 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096000"/>
            <a:ext cx="2438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>
            <a:spLocks noEditPoints="1"/>
          </p:cNvSpPr>
          <p:nvPr/>
        </p:nvSpPr>
        <p:spPr bwMode="auto">
          <a:xfrm>
            <a:off x="0" y="304800"/>
            <a:ext cx="4572000" cy="4403725"/>
          </a:xfrm>
          <a:custGeom>
            <a:avLst/>
            <a:gdLst/>
            <a:ahLst/>
            <a:cxnLst>
              <a:cxn ang="0">
                <a:pos x="0" y="1195"/>
              </a:cxn>
              <a:cxn ang="0">
                <a:pos x="0" y="1752"/>
              </a:cxn>
              <a:cxn ang="0">
                <a:pos x="1819" y="712"/>
              </a:cxn>
              <a:cxn ang="0">
                <a:pos x="1476" y="518"/>
              </a:cxn>
              <a:cxn ang="0">
                <a:pos x="0" y="1195"/>
              </a:cxn>
              <a:cxn ang="0">
                <a:pos x="0" y="621"/>
              </a:cxn>
              <a:cxn ang="0">
                <a:pos x="0" y="1025"/>
              </a:cxn>
              <a:cxn ang="0">
                <a:pos x="1362" y="459"/>
              </a:cxn>
              <a:cxn ang="0">
                <a:pos x="980" y="282"/>
              </a:cxn>
              <a:cxn ang="0">
                <a:pos x="0" y="621"/>
              </a:cxn>
              <a:cxn ang="0">
                <a:pos x="0" y="508"/>
              </a:cxn>
              <a:cxn ang="0">
                <a:pos x="281" y="407"/>
              </a:cxn>
              <a:cxn ang="0">
                <a:pos x="0" y="280"/>
              </a:cxn>
              <a:cxn ang="0">
                <a:pos x="0" y="508"/>
              </a:cxn>
              <a:cxn ang="0">
                <a:pos x="0" y="170"/>
              </a:cxn>
              <a:cxn ang="0">
                <a:pos x="441" y="356"/>
              </a:cxn>
              <a:cxn ang="0">
                <a:pos x="740" y="271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1819" h="1752">
                <a:moveTo>
                  <a:pt x="0" y="1195"/>
                </a:moveTo>
                <a:cubicBezTo>
                  <a:pt x="0" y="1752"/>
                  <a:pt x="0" y="1752"/>
                  <a:pt x="0" y="1752"/>
                </a:cubicBezTo>
                <a:cubicBezTo>
                  <a:pt x="546" y="1356"/>
                  <a:pt x="1229" y="960"/>
                  <a:pt x="1819" y="712"/>
                </a:cubicBezTo>
                <a:cubicBezTo>
                  <a:pt x="1707" y="644"/>
                  <a:pt x="1592" y="579"/>
                  <a:pt x="1476" y="518"/>
                </a:cubicBezTo>
                <a:cubicBezTo>
                  <a:pt x="958" y="692"/>
                  <a:pt x="464" y="920"/>
                  <a:pt x="0" y="1195"/>
                </a:cubicBezTo>
                <a:moveTo>
                  <a:pt x="0" y="621"/>
                </a:moveTo>
                <a:cubicBezTo>
                  <a:pt x="0" y="1025"/>
                  <a:pt x="0" y="1025"/>
                  <a:pt x="0" y="1025"/>
                </a:cubicBezTo>
                <a:cubicBezTo>
                  <a:pt x="431" y="793"/>
                  <a:pt x="887" y="602"/>
                  <a:pt x="1362" y="459"/>
                </a:cubicBezTo>
                <a:cubicBezTo>
                  <a:pt x="1236" y="396"/>
                  <a:pt x="1109" y="337"/>
                  <a:pt x="980" y="282"/>
                </a:cubicBezTo>
                <a:cubicBezTo>
                  <a:pt x="643" y="371"/>
                  <a:pt x="316" y="485"/>
                  <a:pt x="0" y="621"/>
                </a:cubicBezTo>
                <a:moveTo>
                  <a:pt x="0" y="508"/>
                </a:moveTo>
                <a:cubicBezTo>
                  <a:pt x="93" y="473"/>
                  <a:pt x="187" y="439"/>
                  <a:pt x="281" y="407"/>
                </a:cubicBezTo>
                <a:cubicBezTo>
                  <a:pt x="189" y="362"/>
                  <a:pt x="95" y="320"/>
                  <a:pt x="0" y="280"/>
                </a:cubicBezTo>
                <a:lnTo>
                  <a:pt x="0" y="508"/>
                </a:lnTo>
                <a:close/>
                <a:moveTo>
                  <a:pt x="0" y="170"/>
                </a:moveTo>
                <a:cubicBezTo>
                  <a:pt x="149" y="226"/>
                  <a:pt x="296" y="288"/>
                  <a:pt x="441" y="356"/>
                </a:cubicBezTo>
                <a:cubicBezTo>
                  <a:pt x="540" y="325"/>
                  <a:pt x="639" y="297"/>
                  <a:pt x="740" y="271"/>
                </a:cubicBezTo>
                <a:cubicBezTo>
                  <a:pt x="499" y="166"/>
                  <a:pt x="252" y="76"/>
                  <a:pt x="0" y="0"/>
                </a:cubicBezTo>
                <a:lnTo>
                  <a:pt x="0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4038600"/>
            <a:ext cx="5257800" cy="609600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581400" y="2819400"/>
            <a:ext cx="5257800" cy="1219200"/>
          </a:xfrm>
          <a:prstGeom prst="rect">
            <a:avLst/>
          </a:prstGeom>
        </p:spPr>
        <p:txBody>
          <a:bodyPr anchor="b"/>
          <a:lstStyle>
            <a:lvl1pPr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566896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pic>
        <p:nvPicPr>
          <p:cNvPr id="5" name="Picture 19" descr="BOA primary 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096000"/>
            <a:ext cx="2438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>
            <a:spLocks noEditPoints="1"/>
          </p:cNvSpPr>
          <p:nvPr/>
        </p:nvSpPr>
        <p:spPr bwMode="auto">
          <a:xfrm>
            <a:off x="0" y="1219200"/>
            <a:ext cx="3006725" cy="2895600"/>
          </a:xfrm>
          <a:custGeom>
            <a:avLst/>
            <a:gdLst/>
            <a:ahLst/>
            <a:cxnLst>
              <a:cxn ang="0">
                <a:pos x="0" y="1195"/>
              </a:cxn>
              <a:cxn ang="0">
                <a:pos x="0" y="1752"/>
              </a:cxn>
              <a:cxn ang="0">
                <a:pos x="1819" y="712"/>
              </a:cxn>
              <a:cxn ang="0">
                <a:pos x="1476" y="518"/>
              </a:cxn>
              <a:cxn ang="0">
                <a:pos x="0" y="1195"/>
              </a:cxn>
              <a:cxn ang="0">
                <a:pos x="0" y="621"/>
              </a:cxn>
              <a:cxn ang="0">
                <a:pos x="0" y="1025"/>
              </a:cxn>
              <a:cxn ang="0">
                <a:pos x="1362" y="459"/>
              </a:cxn>
              <a:cxn ang="0">
                <a:pos x="980" y="282"/>
              </a:cxn>
              <a:cxn ang="0">
                <a:pos x="0" y="621"/>
              </a:cxn>
              <a:cxn ang="0">
                <a:pos x="0" y="508"/>
              </a:cxn>
              <a:cxn ang="0">
                <a:pos x="281" y="407"/>
              </a:cxn>
              <a:cxn ang="0">
                <a:pos x="0" y="280"/>
              </a:cxn>
              <a:cxn ang="0">
                <a:pos x="0" y="508"/>
              </a:cxn>
              <a:cxn ang="0">
                <a:pos x="0" y="170"/>
              </a:cxn>
              <a:cxn ang="0">
                <a:pos x="441" y="356"/>
              </a:cxn>
              <a:cxn ang="0">
                <a:pos x="740" y="271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1819" h="1752">
                <a:moveTo>
                  <a:pt x="0" y="1195"/>
                </a:moveTo>
                <a:cubicBezTo>
                  <a:pt x="0" y="1752"/>
                  <a:pt x="0" y="1752"/>
                  <a:pt x="0" y="1752"/>
                </a:cubicBezTo>
                <a:cubicBezTo>
                  <a:pt x="546" y="1356"/>
                  <a:pt x="1229" y="960"/>
                  <a:pt x="1819" y="712"/>
                </a:cubicBezTo>
                <a:cubicBezTo>
                  <a:pt x="1707" y="644"/>
                  <a:pt x="1592" y="579"/>
                  <a:pt x="1476" y="518"/>
                </a:cubicBezTo>
                <a:cubicBezTo>
                  <a:pt x="958" y="692"/>
                  <a:pt x="464" y="920"/>
                  <a:pt x="0" y="1195"/>
                </a:cubicBezTo>
                <a:moveTo>
                  <a:pt x="0" y="621"/>
                </a:moveTo>
                <a:cubicBezTo>
                  <a:pt x="0" y="1025"/>
                  <a:pt x="0" y="1025"/>
                  <a:pt x="0" y="1025"/>
                </a:cubicBezTo>
                <a:cubicBezTo>
                  <a:pt x="431" y="793"/>
                  <a:pt x="887" y="602"/>
                  <a:pt x="1362" y="459"/>
                </a:cubicBezTo>
                <a:cubicBezTo>
                  <a:pt x="1236" y="396"/>
                  <a:pt x="1109" y="337"/>
                  <a:pt x="980" y="282"/>
                </a:cubicBezTo>
                <a:cubicBezTo>
                  <a:pt x="643" y="371"/>
                  <a:pt x="316" y="485"/>
                  <a:pt x="0" y="621"/>
                </a:cubicBezTo>
                <a:moveTo>
                  <a:pt x="0" y="508"/>
                </a:moveTo>
                <a:cubicBezTo>
                  <a:pt x="93" y="473"/>
                  <a:pt x="187" y="439"/>
                  <a:pt x="281" y="407"/>
                </a:cubicBezTo>
                <a:cubicBezTo>
                  <a:pt x="189" y="362"/>
                  <a:pt x="95" y="320"/>
                  <a:pt x="0" y="280"/>
                </a:cubicBezTo>
                <a:lnTo>
                  <a:pt x="0" y="508"/>
                </a:lnTo>
                <a:close/>
                <a:moveTo>
                  <a:pt x="0" y="170"/>
                </a:moveTo>
                <a:cubicBezTo>
                  <a:pt x="149" y="226"/>
                  <a:pt x="296" y="288"/>
                  <a:pt x="441" y="356"/>
                </a:cubicBezTo>
                <a:cubicBezTo>
                  <a:pt x="540" y="325"/>
                  <a:pt x="639" y="297"/>
                  <a:pt x="740" y="271"/>
                </a:cubicBezTo>
                <a:cubicBezTo>
                  <a:pt x="499" y="166"/>
                  <a:pt x="252" y="76"/>
                  <a:pt x="0" y="0"/>
                </a:cubicBezTo>
                <a:lnTo>
                  <a:pt x="0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429000"/>
            <a:ext cx="5943600" cy="53340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048000" y="2133600"/>
            <a:ext cx="5943600" cy="129540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14400"/>
            <a:ext cx="9144000" cy="3048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">
                <a:schemeClr val="bg1">
                  <a:lumMod val="75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Arial Black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31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HigherStandards" pitchFamily="2" charset="0"/>
              <a:cs typeface="+mn-cs"/>
            </a:endParaRPr>
          </a:p>
        </p:txBody>
      </p:sp>
      <p:sp>
        <p:nvSpPr>
          <p:cNvPr id="4" name="Freeform 3"/>
          <p:cNvSpPr>
            <a:spLocks noEditPoints="1"/>
          </p:cNvSpPr>
          <p:nvPr userDrawn="1"/>
        </p:nvSpPr>
        <p:spPr bwMode="auto">
          <a:xfrm>
            <a:off x="0" y="76200"/>
            <a:ext cx="844550" cy="762000"/>
          </a:xfrm>
          <a:custGeom>
            <a:avLst/>
            <a:gdLst/>
            <a:ahLst/>
            <a:cxnLst>
              <a:cxn ang="0">
                <a:pos x="0" y="1195"/>
              </a:cxn>
              <a:cxn ang="0">
                <a:pos x="0" y="1752"/>
              </a:cxn>
              <a:cxn ang="0">
                <a:pos x="1819" y="712"/>
              </a:cxn>
              <a:cxn ang="0">
                <a:pos x="1476" y="518"/>
              </a:cxn>
              <a:cxn ang="0">
                <a:pos x="0" y="1195"/>
              </a:cxn>
              <a:cxn ang="0">
                <a:pos x="0" y="621"/>
              </a:cxn>
              <a:cxn ang="0">
                <a:pos x="0" y="1025"/>
              </a:cxn>
              <a:cxn ang="0">
                <a:pos x="1362" y="459"/>
              </a:cxn>
              <a:cxn ang="0">
                <a:pos x="980" y="282"/>
              </a:cxn>
              <a:cxn ang="0">
                <a:pos x="0" y="621"/>
              </a:cxn>
              <a:cxn ang="0">
                <a:pos x="0" y="508"/>
              </a:cxn>
              <a:cxn ang="0">
                <a:pos x="281" y="407"/>
              </a:cxn>
              <a:cxn ang="0">
                <a:pos x="0" y="280"/>
              </a:cxn>
              <a:cxn ang="0">
                <a:pos x="0" y="508"/>
              </a:cxn>
              <a:cxn ang="0">
                <a:pos x="0" y="170"/>
              </a:cxn>
              <a:cxn ang="0">
                <a:pos x="441" y="356"/>
              </a:cxn>
              <a:cxn ang="0">
                <a:pos x="740" y="271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1819" h="1752">
                <a:moveTo>
                  <a:pt x="0" y="1195"/>
                </a:moveTo>
                <a:cubicBezTo>
                  <a:pt x="0" y="1752"/>
                  <a:pt x="0" y="1752"/>
                  <a:pt x="0" y="1752"/>
                </a:cubicBezTo>
                <a:cubicBezTo>
                  <a:pt x="546" y="1356"/>
                  <a:pt x="1229" y="960"/>
                  <a:pt x="1819" y="712"/>
                </a:cubicBezTo>
                <a:cubicBezTo>
                  <a:pt x="1707" y="644"/>
                  <a:pt x="1592" y="579"/>
                  <a:pt x="1476" y="518"/>
                </a:cubicBezTo>
                <a:cubicBezTo>
                  <a:pt x="958" y="692"/>
                  <a:pt x="464" y="920"/>
                  <a:pt x="0" y="1195"/>
                </a:cubicBezTo>
                <a:moveTo>
                  <a:pt x="0" y="621"/>
                </a:moveTo>
                <a:cubicBezTo>
                  <a:pt x="0" y="1025"/>
                  <a:pt x="0" y="1025"/>
                  <a:pt x="0" y="1025"/>
                </a:cubicBezTo>
                <a:cubicBezTo>
                  <a:pt x="431" y="793"/>
                  <a:pt x="887" y="602"/>
                  <a:pt x="1362" y="459"/>
                </a:cubicBezTo>
                <a:cubicBezTo>
                  <a:pt x="1236" y="396"/>
                  <a:pt x="1109" y="337"/>
                  <a:pt x="980" y="282"/>
                </a:cubicBezTo>
                <a:cubicBezTo>
                  <a:pt x="643" y="371"/>
                  <a:pt x="316" y="485"/>
                  <a:pt x="0" y="621"/>
                </a:cubicBezTo>
                <a:moveTo>
                  <a:pt x="0" y="508"/>
                </a:moveTo>
                <a:cubicBezTo>
                  <a:pt x="93" y="473"/>
                  <a:pt x="187" y="439"/>
                  <a:pt x="281" y="407"/>
                </a:cubicBezTo>
                <a:cubicBezTo>
                  <a:pt x="189" y="362"/>
                  <a:pt x="95" y="320"/>
                  <a:pt x="0" y="280"/>
                </a:cubicBezTo>
                <a:lnTo>
                  <a:pt x="0" y="508"/>
                </a:lnTo>
                <a:close/>
                <a:moveTo>
                  <a:pt x="0" y="170"/>
                </a:moveTo>
                <a:cubicBezTo>
                  <a:pt x="149" y="226"/>
                  <a:pt x="296" y="288"/>
                  <a:pt x="441" y="356"/>
                </a:cubicBezTo>
                <a:cubicBezTo>
                  <a:pt x="540" y="325"/>
                  <a:pt x="639" y="297"/>
                  <a:pt x="740" y="271"/>
                </a:cubicBezTo>
                <a:cubicBezTo>
                  <a:pt x="499" y="166"/>
                  <a:pt x="252" y="76"/>
                  <a:pt x="0" y="0"/>
                </a:cubicBezTo>
                <a:lnTo>
                  <a:pt x="0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D4001A"/>
              </a:buClr>
              <a:defRPr/>
            </a:pPr>
            <a:endParaRPr lang="en-US" sz="1400">
              <a:latin typeface="HigherStandards" pitchFamily="2" charset="0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Title Placeholder 14"/>
          <p:cNvSpPr>
            <a:spLocks noGrp="1"/>
          </p:cNvSpPr>
          <p:nvPr>
            <p:ph type="title"/>
          </p:nvPr>
        </p:nvSpPr>
        <p:spPr bwMode="auto">
          <a:xfrm>
            <a:off x="838200" y="152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001A"/>
          </a:solidFill>
          <a:latin typeface="HigherStandards-Headline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001A"/>
          </a:solidFill>
          <a:latin typeface="HigherStandards-Headline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001A"/>
          </a:solidFill>
          <a:latin typeface="HigherStandards-Headline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D4001A"/>
          </a:solidFill>
          <a:latin typeface="HigherStandards-Headline" pitchFamily="2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D4001A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5800" indent="-230188" algn="l" rtl="0" eaLnBrk="0" fontAlgn="base" hangingPunct="0">
        <a:spcBef>
          <a:spcPct val="20000"/>
        </a:spcBef>
        <a:spcAft>
          <a:spcPct val="0"/>
        </a:spcAft>
        <a:buClr>
          <a:srgbClr val="D4001A"/>
        </a:buClr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4001A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4001A"/>
        </a:buClr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4001A"/>
        </a:buClr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4001A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4001A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4001A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4001A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ctrTitle" idx="4294967295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Technology Analyst Program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End of Internship 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Presentation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/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Karthik Suresh</a:t>
            </a:r>
            <a:endParaRPr lang="en-US" sz="3200" i="1" dirty="0" smtClean="0">
              <a:solidFill>
                <a:schemeClr val="accent1"/>
              </a:solidFill>
            </a:endParaRPr>
          </a:p>
        </p:txBody>
      </p:sp>
      <p:sp>
        <p:nvSpPr>
          <p:cNvPr id="7171" name="Rectangle 4"/>
          <p:cNvSpPr>
            <a:spLocks/>
          </p:cNvSpPr>
          <p:nvPr/>
        </p:nvSpPr>
        <p:spPr bwMode="auto">
          <a:xfrm>
            <a:off x="381000" y="2362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200" b="1"/>
              <a:t/>
            </a:r>
            <a:br>
              <a:rPr lang="en-US" sz="2200" b="1"/>
            </a:br>
            <a:endParaRPr lang="en-US" sz="2200" b="1" i="1"/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2514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 sz="2200" b="1" i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429000" y="3124200"/>
            <a:ext cx="2209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QUESTIONS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smtClean="0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Background: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Rensselaer Polytechnic Institute (RPI), Troy, NY</a:t>
            </a:r>
            <a:endParaRPr lang="en-US" dirty="0" smtClean="0"/>
          </a:p>
          <a:p>
            <a:pPr lvl="2" eaLnBrk="1" hangingPunct="1">
              <a:spcBef>
                <a:spcPct val="50000"/>
              </a:spcBef>
            </a:pPr>
            <a:r>
              <a:rPr lang="en-US" dirty="0" smtClean="0"/>
              <a:t>Undergraduate: </a:t>
            </a:r>
            <a:r>
              <a:rPr lang="en-US" dirty="0" smtClean="0"/>
              <a:t>Computer Science &amp; Economics</a:t>
            </a:r>
            <a:endParaRPr 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Previous </a:t>
            </a:r>
            <a:r>
              <a:rPr lang="en-US" dirty="0" smtClean="0"/>
              <a:t>Internship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dirty="0" smtClean="0"/>
              <a:t>2 startups in Medical Technologies</a:t>
            </a: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Internship Overview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Manager: </a:t>
            </a:r>
            <a:r>
              <a:rPr lang="en-US" dirty="0" smtClean="0"/>
              <a:t>Rama Yannam; Mento</a:t>
            </a:r>
            <a:r>
              <a:rPr lang="en-US" dirty="0" smtClean="0"/>
              <a:t>r: Priyank Shah</a:t>
            </a:r>
            <a:endParaRPr 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2 Sigma and Neurons Team</a:t>
            </a: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Program Manager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Danielle Kelly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dirty="0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87249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dirty="0" smtClean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Projects worked on: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JSON Visualizer</a:t>
            </a:r>
            <a:endParaRPr lang="en-US" dirty="0" smtClean="0"/>
          </a:p>
          <a:p>
            <a:pPr lvl="2" eaLnBrk="1" hangingPunct="1">
              <a:spcBef>
                <a:spcPct val="50000"/>
              </a:spcBef>
            </a:pPr>
            <a:r>
              <a:rPr lang="en-US" dirty="0" smtClean="0"/>
              <a:t>Built an interactive 3D graph using D3js library to represent information flow in an intuitive manner</a:t>
            </a:r>
            <a:endParaRPr 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Manual Intent Classifier</a:t>
            </a:r>
            <a:endParaRPr lang="en-US" dirty="0" smtClean="0"/>
          </a:p>
          <a:p>
            <a:pPr lvl="2" eaLnBrk="1" hangingPunct="1">
              <a:spcBef>
                <a:spcPct val="50000"/>
              </a:spcBef>
            </a:pPr>
            <a:r>
              <a:rPr lang="en-US" dirty="0" smtClean="0"/>
              <a:t>Worked on creating a UI to manually classify and store intents when given an utterance</a:t>
            </a:r>
            <a:endParaRPr 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Analyzed Rasa framework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dirty="0" smtClean="0"/>
              <a:t>Currently working to see if the Rasa framework will fit with our current conversational model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dirty="0" smtClean="0"/>
              <a:t>Using Rasa we can generate stories instead of manually specifying them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What I enjoyed most in this internship: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Learning a vast array of technologies, and doing work that provided meaningful contributions to the team.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87249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dirty="0" smtClean="0"/>
              <a:t>JSON Visualizer</a:t>
            </a:r>
            <a:endParaRPr lang="en-US" sz="2600" dirty="0" smtClean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87249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400170"/>
            <a:ext cx="834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file:///C:/Users/ZKU7VED/eclipse-workspace/jsonVisal/WebContent/moveMoney.html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81" t="4915" r="34999" b="5554"/>
          <a:stretch/>
        </p:blipFill>
        <p:spPr>
          <a:xfrm>
            <a:off x="1654206" y="1143000"/>
            <a:ext cx="6368988" cy="50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96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dirty="0" smtClean="0"/>
              <a:t>Manual Intent Classifier</a:t>
            </a:r>
            <a:endParaRPr lang="en-US" sz="2600" dirty="0" smtClean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87249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7407" r="45833" b="32221"/>
          <a:stretch/>
        </p:blipFill>
        <p:spPr>
          <a:xfrm>
            <a:off x="96174" y="1016973"/>
            <a:ext cx="5486400" cy="2869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269" t="25767" r="19254" b="16907"/>
          <a:stretch/>
        </p:blipFill>
        <p:spPr>
          <a:xfrm>
            <a:off x="6364329" y="1361612"/>
            <a:ext cx="2682094" cy="4375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000" t="87647" r="2499" b="5185"/>
          <a:stretch/>
        </p:blipFill>
        <p:spPr>
          <a:xfrm>
            <a:off x="96174" y="6135687"/>
            <a:ext cx="8930494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1481" r="44167" b="50000"/>
          <a:stretch/>
        </p:blipFill>
        <p:spPr>
          <a:xfrm>
            <a:off x="96174" y="3824379"/>
            <a:ext cx="5910309" cy="22935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53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dirty="0" smtClean="0"/>
              <a:t>Rasa Framework</a:t>
            </a:r>
            <a:endParaRPr lang="en-US" sz="2600" dirty="0" smtClean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87249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500" t="11481" r="21667" b="42593"/>
          <a:stretch/>
        </p:blipFill>
        <p:spPr>
          <a:xfrm>
            <a:off x="-76200" y="1284351"/>
            <a:ext cx="7391400" cy="4746498"/>
          </a:xfrm>
          <a:prstGeom prst="rect">
            <a:avLst/>
          </a:prstGeom>
        </p:spPr>
      </p:pic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 bwMode="auto">
          <a:xfrm>
            <a:off x="457200" y="2514600"/>
            <a:ext cx="381000" cy="457200"/>
          </a:xfrm>
          <a:prstGeom prst="actionButtonForwardNex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4001A"/>
              </a:buClr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igherStandards" pitchFamily="2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52644" y="3916262"/>
            <a:ext cx="266700" cy="77986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4001A"/>
              </a:buClr>
              <a:buSzTx/>
              <a:buFontTx/>
              <a:buNone/>
              <a:tabLst/>
            </a:pPr>
            <a:endParaRPr kumimoji="0" lang="en-US" sz="1400" i="0" u="none" strike="noStrike" normalizeH="0" baseline="0" smtClean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gherStandards" pitchFamily="2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6700" y="3446315"/>
            <a:ext cx="266700" cy="77986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4001A"/>
              </a:buClr>
              <a:buSzTx/>
              <a:buFontTx/>
              <a:buNone/>
              <a:tabLst/>
            </a:pPr>
            <a:endParaRPr kumimoji="0" lang="en-US" sz="1400" i="0" u="none" strike="noStrike" normalizeH="0" baseline="0" smtClean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gherStandards" pitchFamily="2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48760" y="4459697"/>
            <a:ext cx="266700" cy="77986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4001A"/>
              </a:buClr>
              <a:buSzTx/>
              <a:buFontTx/>
              <a:buNone/>
              <a:tabLst/>
            </a:pPr>
            <a:endParaRPr kumimoji="0" lang="en-US" sz="1400" i="0" u="none" strike="noStrike" normalizeH="0" baseline="0" smtClean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gherStandards" pitchFamily="2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48760" y="5231554"/>
            <a:ext cx="266700" cy="77986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4001A"/>
              </a:buClr>
              <a:buSzTx/>
              <a:buFontTx/>
              <a:buNone/>
              <a:tabLst/>
            </a:pPr>
            <a:endParaRPr kumimoji="0" lang="en-US" sz="1400" i="0" u="none" strike="noStrike" normalizeH="0" baseline="0" smtClean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gherStandards" pitchFamily="2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48760" y="4789029"/>
            <a:ext cx="266700" cy="77986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4001A"/>
              </a:buClr>
              <a:buSzTx/>
              <a:buFontTx/>
              <a:buNone/>
              <a:tabLst/>
            </a:pPr>
            <a:endParaRPr kumimoji="0" lang="en-US" sz="1400" i="0" u="none" strike="noStrike" normalizeH="0" baseline="0" smtClean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gherStandards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48760" y="4724400"/>
            <a:ext cx="80391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66330" y="3352800"/>
            <a:ext cx="80391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8695" t="11852" r="45305" b="5185"/>
          <a:stretch/>
        </p:blipFill>
        <p:spPr>
          <a:xfrm>
            <a:off x="5943600" y="1097741"/>
            <a:ext cx="3048001" cy="54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87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smtClean="0"/>
              <a:t>Problem Solving Strategy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Main challenge faced: </a:t>
            </a:r>
            <a:endParaRPr 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ARM requests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Learning new languages (i.e. JavaScript) while trying to complete task simultaneously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Understanding the conversational flow and other parts of codebase</a:t>
            </a: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Solution: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Learned to always start from beginning of a process and work through it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Asked </a:t>
            </a:r>
            <a:r>
              <a:rPr lang="en-US" dirty="0" smtClean="0"/>
              <a:t>team for </a:t>
            </a:r>
            <a:r>
              <a:rPr lang="en-US" dirty="0" smtClean="0"/>
              <a:t>help when in need of help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Key Takeaway: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Always take a step back, and go through the entire process to find the error quicker.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7249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smtClean="0"/>
              <a:t>Unique Experience Gained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Personal </a:t>
            </a:r>
            <a:r>
              <a:rPr lang="en-US" dirty="0" smtClean="0"/>
              <a:t>Takeaways: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Used many new technologies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Fast paced </a:t>
            </a:r>
            <a:r>
              <a:rPr lang="en-US" dirty="0" smtClean="0"/>
              <a:t>development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Working in Corporate environment vs. Startup</a:t>
            </a: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Highlight of Internship: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Being exposed to many different technologies and learning and adapting quickly to complete assignments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87630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001000" cy="762000"/>
          </a:xfrm>
        </p:spPr>
        <p:txBody>
          <a:bodyPr/>
          <a:lstStyle/>
          <a:p>
            <a:r>
              <a:rPr lang="en-US" sz="2600" smtClean="0"/>
              <a:t>Future Plans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Short term career plans: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Increase programming knowledge and become a great developer</a:t>
            </a:r>
          </a:p>
          <a:p>
            <a:pPr lvl="1"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Long term career plans: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I would like to eventually move into </a:t>
            </a:r>
            <a:r>
              <a:rPr lang="en-US" dirty="0" smtClean="0"/>
              <a:t>Machine Learning</a:t>
            </a:r>
            <a:endParaRPr lang="en-US" dirty="0" smtClean="0"/>
          </a:p>
          <a:p>
            <a:pPr lvl="1"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How this Internship influenced my career path: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Helped me decide on pursuing developer </a:t>
            </a:r>
            <a:r>
              <a:rPr lang="en-US" dirty="0" smtClean="0"/>
              <a:t>path in a backend role</a:t>
            </a:r>
            <a:endParaRPr lang="en-US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8724900" y="6530975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BAC_LD_template (2)">
  <a:themeElements>
    <a:clrScheme name="BAC_LD">
      <a:dk1>
        <a:srgbClr val="000000"/>
      </a:dk1>
      <a:lt1>
        <a:srgbClr val="FFFFFF"/>
      </a:lt1>
      <a:dk2>
        <a:srgbClr val="717073"/>
      </a:dk2>
      <a:lt2>
        <a:srgbClr val="EBEBEB"/>
      </a:lt2>
      <a:accent1>
        <a:srgbClr val="E31932"/>
      </a:accent1>
      <a:accent2>
        <a:srgbClr val="0052C2"/>
      </a:accent2>
      <a:accent3>
        <a:srgbClr val="96172E"/>
      </a:accent3>
      <a:accent4>
        <a:srgbClr val="003767"/>
      </a:accent4>
      <a:accent5>
        <a:srgbClr val="34B522"/>
      </a:accent5>
      <a:accent6>
        <a:srgbClr val="D4D8B6"/>
      </a:accent6>
      <a:hlink>
        <a:srgbClr val="7B8BA1"/>
      </a:hlink>
      <a:folHlink>
        <a:srgbClr val="C2D5DC"/>
      </a:folHlink>
    </a:clrScheme>
    <a:fontScheme name="10_BAC_LD_template (2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D4001A"/>
          </a:buClr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igherStandards" pitchFamily="2" charset="0"/>
          </a:defRPr>
        </a:defPPr>
      </a:lstStyle>
    </a:spDef>
    <a:lnDef>
      <a:spPr bwMode="auto">
        <a:noFill/>
        <a:ln w="1905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BAC_LD_template (2)</Template>
  <TotalTime>10961</TotalTime>
  <Words>302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HigherStandards-Headline</vt:lpstr>
      <vt:lpstr>Arial Black</vt:lpstr>
      <vt:lpstr>HigherStandards</vt:lpstr>
      <vt:lpstr>Arial</vt:lpstr>
      <vt:lpstr>10_BAC_LD_template (2)</vt:lpstr>
      <vt:lpstr>Technology Analyst Program End of Internship  Presentation  Karthik Suresh</vt:lpstr>
      <vt:lpstr>Introduction</vt:lpstr>
      <vt:lpstr>Introduction</vt:lpstr>
      <vt:lpstr>JSON Visualizer</vt:lpstr>
      <vt:lpstr>Manual Intent Classifier</vt:lpstr>
      <vt:lpstr>Rasa Framework</vt:lpstr>
      <vt:lpstr>Problem Solving Strategy</vt:lpstr>
      <vt:lpstr>Unique Experience Gained</vt:lpstr>
      <vt:lpstr>Future Plans</vt:lpstr>
      <vt:lpstr>PowerPoint Presentation</vt:lpstr>
    </vt:vector>
  </TitlesOfParts>
  <Company>Bank of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 for presentation  30 pt Arial Bold font</dc:title>
  <dc:creator>Julie M Jenkins</dc:creator>
  <cp:lastModifiedBy>Suresh, Karthik</cp:lastModifiedBy>
  <cp:revision>394</cp:revision>
  <dcterms:created xsi:type="dcterms:W3CDTF">2009-04-20T11:54:32Z</dcterms:created>
  <dcterms:modified xsi:type="dcterms:W3CDTF">2018-08-02T19:22:50Z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0x010100A76841E9CF30CF43AEEB6F54EF3D691C</vt:lpwstr>
  </property>
</Properties>
</file>