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  <p:sldMasterId id="2147483656" r:id="rId9"/>
    <p:sldMasterId id="2147483657" r:id="rId10"/>
    <p:sldMasterId id="2147483658" r:id="rId11"/>
    <p:sldMasterId id="2147483659" r:id="rId12"/>
    <p:sldMasterId id="2147483660" r:id="rId13"/>
    <p:sldMasterId id="2147483661" r:id="rId14"/>
  </p:sldMasterIdLst>
  <p:sldIdLst>
    <p:sldId id="256" r:id="rId15"/>
    <p:sldId id="257" r:id="rId16"/>
    <p:sldId id="258" r:id="rId17"/>
    <p:sldId id="273" r:id="rId18"/>
    <p:sldId id="259" r:id="rId19"/>
    <p:sldId id="274" r:id="rId20"/>
    <p:sldId id="265" r:id="rId21"/>
    <p:sldId id="263" r:id="rId22"/>
    <p:sldId id="264" r:id="rId23"/>
    <p:sldId id="261" r:id="rId24"/>
    <p:sldId id="260" r:id="rId25"/>
    <p:sldId id="271" r:id="rId26"/>
    <p:sldId id="268" r:id="rId27"/>
    <p:sldId id="267" r:id="rId28"/>
    <p:sldId id="270" r:id="rId29"/>
    <p:sldId id="262" r:id="rId30"/>
    <p:sldId id="266" r:id="rId31"/>
    <p:sldId id="269" r:id="rId32"/>
    <p:sldId id="272" r:id="rId33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FFFFFF"/>
        </a:solidFill>
        <a:latin typeface="Gill Sans" charset="0"/>
        <a:ea typeface="Heiti SC Light" charset="0"/>
        <a:cs typeface="Heiti SC Light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FFFFFF"/>
        </a:solidFill>
        <a:latin typeface="Gill Sans" charset="0"/>
        <a:ea typeface="Heiti SC Light" charset="0"/>
        <a:cs typeface="Heiti SC Light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FFFFFF"/>
        </a:solidFill>
        <a:latin typeface="Gill Sans" charset="0"/>
        <a:ea typeface="Heiti SC Light" charset="0"/>
        <a:cs typeface="Heiti SC Light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FFFFFF"/>
        </a:solidFill>
        <a:latin typeface="Gill Sans" charset="0"/>
        <a:ea typeface="Heiti SC Light" charset="0"/>
        <a:cs typeface="Heiti SC Light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FFFFFF"/>
        </a:solidFill>
        <a:latin typeface="Gill Sans" charset="0"/>
        <a:ea typeface="Heiti SC Light" charset="0"/>
        <a:cs typeface="Heiti SC Light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FFFFFF"/>
        </a:solidFill>
        <a:latin typeface="Gill Sans" charset="0"/>
        <a:ea typeface="Heiti SC Light" charset="0"/>
        <a:cs typeface="Heiti SC Light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FFFFFF"/>
        </a:solidFill>
        <a:latin typeface="Gill Sans" charset="0"/>
        <a:ea typeface="Heiti SC Light" charset="0"/>
        <a:cs typeface="Heiti SC Light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FFFFFF"/>
        </a:solidFill>
        <a:latin typeface="Gill Sans" charset="0"/>
        <a:ea typeface="Heiti SC Light" charset="0"/>
        <a:cs typeface="Heiti SC Light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FFFFFF"/>
        </a:solidFill>
        <a:latin typeface="Gill Sans" charset="0"/>
        <a:ea typeface="Heiti SC Light" charset="0"/>
        <a:cs typeface="Heiti SC Light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00" y="-10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7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slide" Target="slides/slide1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0.xml"/><Relationship Id="rId32" Type="http://schemas.openxmlformats.org/officeDocument/2006/relationships/slide" Target="slides/slide18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36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5.xml"/><Relationship Id="rId31" Type="http://schemas.openxmlformats.org/officeDocument/2006/relationships/slide" Target="slides/slide1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slide" Target="slides/slide16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4426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657745"/>
      </p:ext>
    </p:extLst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59007"/>
      </p:ext>
    </p:extLst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245847"/>
      </p:ext>
    </p:extLst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32449629"/>
      </p:ext>
    </p:extLst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201207"/>
      </p:ext>
    </p:extLst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262446"/>
      </p:ext>
    </p:extLst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068246"/>
      </p:ext>
    </p:extLst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778834"/>
      </p:ext>
    </p:extLst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81460152"/>
      </p:ext>
    </p:extLst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88961014"/>
      </p:ext>
    </p:extLst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53706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18600" y="1638300"/>
            <a:ext cx="2616200" cy="452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70000" y="1638300"/>
            <a:ext cx="7696200" cy="452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024750"/>
      </p:ext>
    </p:extLst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28163" y="2276475"/>
            <a:ext cx="2925762" cy="64357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4888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34840"/>
      </p:ext>
    </p:extLst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21381"/>
      </p:ext>
    </p:extLst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650909"/>
      </p:ext>
    </p:extLst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6033930"/>
      </p:ext>
    </p:extLst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5000" y="49022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644900" y="49022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901770"/>
      </p:ext>
    </p:extLst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489693"/>
      </p:ext>
    </p:extLst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774143"/>
      </p:ext>
    </p:extLst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7607517"/>
      </p:ext>
    </p:extLst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09544026"/>
      </p:ext>
    </p:extLst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2612813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982763"/>
      </p:ext>
    </p:extLst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746026"/>
      </p:ext>
    </p:extLst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035550" y="1524000"/>
            <a:ext cx="1466850" cy="668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5000" y="1524000"/>
            <a:ext cx="4248150" cy="668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536592"/>
      </p:ext>
    </p:extLst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085837"/>
      </p:ext>
    </p:extLst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610680"/>
      </p:ext>
    </p:extLst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57727977"/>
      </p:ext>
    </p:extLst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86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308917"/>
      </p:ext>
    </p:extLst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594154"/>
      </p:ext>
    </p:extLst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07391"/>
      </p:ext>
    </p:extLst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435523"/>
      </p:ext>
    </p:extLst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5126725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056707"/>
      </p:ext>
    </p:extLst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47402019"/>
      </p:ext>
    </p:extLst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830847"/>
      </p:ext>
    </p:extLst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555597"/>
      </p:ext>
    </p:extLst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685964"/>
      </p:ext>
    </p:extLst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274263"/>
      </p:ext>
    </p:extLst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46275211"/>
      </p:ext>
    </p:extLst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772400" y="2768600"/>
            <a:ext cx="19050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829800" y="2768600"/>
            <a:ext cx="19050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644566"/>
      </p:ext>
    </p:extLst>
  </p:cSld>
  <p:clrMapOvr>
    <a:masterClrMapping/>
  </p:clrMapOvr>
  <p:transition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63565"/>
      </p:ext>
    </p:extLst>
  </p:cSld>
  <p:clrMapOvr>
    <a:masterClrMapping/>
  </p:clrMapOvr>
  <p:transition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521925"/>
      </p:ext>
    </p:extLst>
  </p:cSld>
  <p:clrMapOvr>
    <a:masterClrMapping/>
  </p:clrMapOvr>
  <p:transition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9813099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58837"/>
      </p:ext>
    </p:extLst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83466746"/>
      </p:ext>
    </p:extLst>
  </p:cSld>
  <p:clrMapOvr>
    <a:masterClrMapping/>
  </p:clrMapOvr>
  <p:transition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97810067"/>
      </p:ext>
    </p:extLst>
  </p:cSld>
  <p:clrMapOvr>
    <a:masterClrMapping/>
  </p:clrMapOvr>
  <p:transition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63475"/>
      </p:ext>
    </p:extLst>
  </p:cSld>
  <p:clrMapOvr>
    <a:masterClrMapping/>
  </p:clrMapOvr>
  <p:transition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094190"/>
      </p:ext>
    </p:extLst>
  </p:cSld>
  <p:clrMapOvr>
    <a:masterClrMapping/>
  </p:clrMapOvr>
  <p:transition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329583"/>
      </p:ext>
    </p:extLst>
  </p:cSld>
  <p:clrMapOvr>
    <a:masterClrMapping/>
  </p:clrMapOvr>
  <p:transition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414595"/>
      </p:ext>
    </p:extLst>
  </p:cSld>
  <p:clrMapOvr>
    <a:masterClrMapping/>
  </p:clrMapOvr>
  <p:transition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41747226"/>
      </p:ext>
    </p:extLst>
  </p:cSld>
  <p:clrMapOvr>
    <a:masterClrMapping/>
  </p:clrMapOvr>
  <p:transition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86715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426327"/>
      </p:ext>
    </p:extLst>
  </p:cSld>
  <p:clrMapOvr>
    <a:masterClrMapping/>
  </p:clrMapOvr>
  <p:transition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004225"/>
      </p:ext>
    </p:extLst>
  </p:cSld>
  <p:clrMapOvr>
    <a:masterClrMapping/>
  </p:clrMapOvr>
  <p:transition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92441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86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744790"/>
      </p:ext>
    </p:extLst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8921758"/>
      </p:ext>
    </p:extLst>
  </p:cSld>
  <p:clrMapOvr>
    <a:masterClrMapping/>
  </p:clrMapOvr>
  <p:transition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78857090"/>
      </p:ext>
    </p:extLst>
  </p:cSld>
  <p:clrMapOvr>
    <a:masterClrMapping/>
  </p:clrMapOvr>
  <p:transition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78521247"/>
      </p:ext>
    </p:extLst>
  </p:cSld>
  <p:clrMapOvr>
    <a:masterClrMapping/>
  </p:clrMapOvr>
  <p:transition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062277"/>
      </p:ext>
    </p:extLst>
  </p:cSld>
  <p:clrMapOvr>
    <a:masterClrMapping/>
  </p:clrMapOvr>
  <p:transition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926577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854081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811651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6923068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3183589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762454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96452148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92421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172221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20935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725030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32420261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70000" y="1270000"/>
            <a:ext cx="5156200" cy="721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8600" y="1270000"/>
            <a:ext cx="5156200" cy="721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479035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484636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727094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925358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25039465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86171783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51433365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580193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09307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0930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40036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979119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687654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54540091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221664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222051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13762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70000" y="5029200"/>
            <a:ext cx="5156200" cy="113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8600" y="5029200"/>
            <a:ext cx="5156200" cy="113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151269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9732956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40660130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58453236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309394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13608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976472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40357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16508449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788516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62377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674209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061433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6849874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96692301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14291545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105711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28163" y="2276475"/>
            <a:ext cx="2925762" cy="67913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4888" cy="67913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320480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804577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795720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14410783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76610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117335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287992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781964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5912962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27841286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80081896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590923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28163" y="2276475"/>
            <a:ext cx="2925762" cy="67913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4888" cy="67913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974188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856082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792816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13280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1582672"/>
      </p:ext>
    </p:extLst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86715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802583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55100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682544"/>
      </p:ext>
    </p:extLst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6650352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24921855"/>
      </p:ext>
    </p:extLst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92466912"/>
      </p:ext>
    </p:extLst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1608"/>
      </p:ext>
    </p:extLst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228449"/>
      </p:ext>
    </p:extLst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109001"/>
      </p:ext>
    </p:extLst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7222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01788090"/>
      </p:ext>
    </p:extLst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93679783"/>
      </p:ext>
    </p:extLst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5000" y="49022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644900" y="49022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111284"/>
      </p:ext>
    </p:extLst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817502"/>
      </p:ext>
    </p:extLst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707689"/>
      </p:ext>
    </p:extLst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1938199"/>
      </p:ext>
    </p:extLst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5956961"/>
      </p:ext>
    </p:extLst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11242947"/>
      </p:ext>
    </p:extLst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192972"/>
      </p:ext>
    </p:extLst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035550" y="1524000"/>
            <a:ext cx="1466850" cy="668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5000" y="1524000"/>
            <a:ext cx="4248150" cy="668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497986"/>
      </p:ext>
    </p:extLst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90502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>
                <a:sym typeface="Gill Sans" charset="0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30367849"/>
      </p:ext>
    </p:extLst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30721"/>
      </p:ext>
    </p:extLst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36073700"/>
      </p:ext>
    </p:extLst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011280"/>
      </p:ext>
    </p:extLst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785330"/>
      </p:ext>
    </p:extLst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58039"/>
      </p:ext>
    </p:extLst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3823558"/>
      </p:ext>
    </p:extLst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3341183"/>
      </p:ext>
    </p:extLst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15294632"/>
      </p:ext>
    </p:extLst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564533"/>
      </p:ext>
    </p:extLst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28163" y="254000"/>
            <a:ext cx="2925762" cy="845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875" y="254000"/>
            <a:ext cx="8624888" cy="8458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646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1638300"/>
            <a:ext cx="10464800" cy="330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Gill Sans" charset="0"/>
              </a:rPr>
              <a:t>单击此处编辑母版标题样式</a:t>
            </a:r>
            <a:endParaRPr lang="en-US" altLang="zh-CN" smtClean="0">
              <a:sym typeface="Gill Sans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5029200"/>
            <a:ext cx="104648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Gill Sans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Gill Sans" charset="0"/>
              </a:rPr>
              <a:t>第二级</a:t>
            </a:r>
          </a:p>
          <a:p>
            <a:pPr lvl="2"/>
            <a:r>
              <a:rPr lang="zh-CN" altLang="en-US" smtClean="0">
                <a:sym typeface="Gill Sans" charset="0"/>
              </a:rPr>
              <a:t>第三级</a:t>
            </a:r>
          </a:p>
          <a:p>
            <a:pPr lvl="3"/>
            <a:r>
              <a:rPr lang="zh-CN" altLang="en-US" smtClean="0">
                <a:sym typeface="Gill Sans" charset="0"/>
              </a:rPr>
              <a:t>第四级</a:t>
            </a:r>
          </a:p>
          <a:p>
            <a:pPr lvl="4"/>
            <a:r>
              <a:rPr lang="zh-CN" altLang="en-US" smtClean="0">
                <a:sym typeface="Gill Sans" charset="0"/>
              </a:rPr>
              <a:t>第五级</a:t>
            </a:r>
            <a:endParaRPr lang="en-US" altLang="zh-CN" smtClean="0">
              <a:sym typeface="Gill Sans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342900" indent="-342900" algn="ctr" rtl="0" eaLnBrk="1" fontAlgn="base" hangingPunct="1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42950" indent="-285750" algn="ctr" rtl="0" eaLnBrk="1" fontAlgn="base" hangingPunct="1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43000" indent="-228600" algn="ctr" rtl="0" eaLnBrk="1" fontAlgn="base" hangingPunct="1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0200" indent="-228600" algn="ctr" rtl="0" eaLnBrk="1" fontAlgn="base" hangingPunct="1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57400" indent="-228600" algn="ctr" rtl="0" eaLnBrk="1" fontAlgn="base" hangingPunct="1">
        <a:spcBef>
          <a:spcPct val="0"/>
        </a:spcBef>
        <a:spcAft>
          <a:spcPct val="0"/>
        </a:spcAft>
        <a:buChar char="»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971800"/>
            <a:ext cx="104648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1524000"/>
            <a:ext cx="5867400" cy="330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5000" y="4902200"/>
            <a:ext cx="5867400" cy="330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zh-CN" smtClean="0">
                <a:sym typeface="Gill Sans" charset="0"/>
              </a:rPr>
              <a:t>Second level</a:t>
            </a:r>
          </a:p>
          <a:p>
            <a:pPr lvl="2"/>
            <a:r>
              <a:rPr lang="en-US" altLang="zh-CN" smtClean="0">
                <a:sym typeface="Gill Sans" charset="0"/>
              </a:rPr>
              <a:t>Third level</a:t>
            </a:r>
          </a:p>
          <a:p>
            <a:pPr lvl="3"/>
            <a:r>
              <a:rPr lang="en-US" altLang="zh-CN" smtClean="0">
                <a:sym typeface="Gill Sans" charset="0"/>
              </a:rPr>
              <a:t>Fourth level</a:t>
            </a:r>
          </a:p>
          <a:p>
            <a:pPr lvl="4"/>
            <a:r>
              <a:rPr lang="en-US" altLang="zh-CN" smtClean="0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10464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zh-CN" smtClean="0">
                <a:sym typeface="Gill Sans" charset="0"/>
              </a:rPr>
              <a:t>Second level</a:t>
            </a:r>
          </a:p>
          <a:p>
            <a:pPr lvl="2"/>
            <a:r>
              <a:rPr lang="en-US" altLang="zh-CN" smtClean="0">
                <a:sym typeface="Gill Sans" charset="0"/>
              </a:rPr>
              <a:t>Third level</a:t>
            </a:r>
          </a:p>
          <a:p>
            <a:pPr lvl="3"/>
            <a:r>
              <a:rPr lang="en-US" altLang="zh-CN" smtClean="0">
                <a:sym typeface="Gill Sans" charset="0"/>
              </a:rPr>
              <a:t>Fourth level</a:t>
            </a:r>
          </a:p>
          <a:p>
            <a:pPr lvl="4"/>
            <a:r>
              <a:rPr lang="en-US" altLang="zh-CN" smtClean="0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760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04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649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093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538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72400" y="2768600"/>
            <a:ext cx="39624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zh-CN" smtClean="0">
                <a:sym typeface="Gill Sans" charset="0"/>
              </a:rPr>
              <a:t>Second level</a:t>
            </a:r>
          </a:p>
          <a:p>
            <a:pPr lvl="2"/>
            <a:r>
              <a:rPr lang="en-US" altLang="zh-CN" smtClean="0">
                <a:sym typeface="Gill Sans" charset="0"/>
              </a:rPr>
              <a:t>Third level</a:t>
            </a:r>
          </a:p>
          <a:p>
            <a:pPr lvl="3"/>
            <a:r>
              <a:rPr lang="en-US" altLang="zh-CN" smtClean="0">
                <a:sym typeface="Gill Sans" charset="0"/>
              </a:rPr>
              <a:t>Fourth level</a:t>
            </a:r>
          </a:p>
          <a:p>
            <a:pPr lvl="4"/>
            <a:r>
              <a:rPr lang="en-US" altLang="zh-CN" smtClean="0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760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04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649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093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538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50419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zh-CN" smtClean="0">
                <a:sym typeface="Gill Sans" charset="0"/>
              </a:rPr>
              <a:t>Second level</a:t>
            </a:r>
          </a:p>
          <a:p>
            <a:pPr lvl="2"/>
            <a:r>
              <a:rPr lang="en-US" altLang="zh-CN" smtClean="0">
                <a:sym typeface="Gill Sans" charset="0"/>
              </a:rPr>
              <a:t>Third level</a:t>
            </a:r>
          </a:p>
          <a:p>
            <a:pPr lvl="3"/>
            <a:r>
              <a:rPr lang="en-US" altLang="zh-CN" smtClean="0">
                <a:sym typeface="Gill Sans" charset="0"/>
              </a:rPr>
              <a:t>Fourth level</a:t>
            </a:r>
          </a:p>
          <a:p>
            <a:pPr lvl="4"/>
            <a:r>
              <a:rPr lang="en-US" altLang="zh-CN" smtClean="0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760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04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649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093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538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10464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zh-CN" smtClean="0">
                <a:sym typeface="Gill Sans" charset="0"/>
              </a:rPr>
              <a:t>Second level</a:t>
            </a:r>
          </a:p>
          <a:p>
            <a:pPr lvl="2"/>
            <a:r>
              <a:rPr lang="en-US" altLang="zh-CN" smtClean="0">
                <a:sym typeface="Gill Sans" charset="0"/>
              </a:rPr>
              <a:t>Third level</a:t>
            </a:r>
          </a:p>
          <a:p>
            <a:pPr lvl="3"/>
            <a:r>
              <a:rPr lang="en-US" altLang="zh-CN" smtClean="0">
                <a:sym typeface="Gill Sans" charset="0"/>
              </a:rPr>
              <a:t>Fourth level</a:t>
            </a:r>
          </a:p>
          <a:p>
            <a:pPr lvl="4"/>
            <a:r>
              <a:rPr lang="en-US" altLang="zh-CN" smtClean="0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8382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827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272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1717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162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0734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306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878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45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1270000"/>
            <a:ext cx="10464800" cy="721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zh-CN" smtClean="0">
                <a:sym typeface="Gill Sans" charset="0"/>
              </a:rPr>
              <a:t>Second level</a:t>
            </a:r>
          </a:p>
          <a:p>
            <a:pPr lvl="2"/>
            <a:r>
              <a:rPr lang="en-US" altLang="zh-CN" smtClean="0">
                <a:sym typeface="Gill Sans" charset="0"/>
              </a:rPr>
              <a:t>Third level</a:t>
            </a:r>
          </a:p>
          <a:p>
            <a:pPr lvl="3"/>
            <a:r>
              <a:rPr lang="en-US" altLang="zh-CN" smtClean="0">
                <a:sym typeface="Gill Sans" charset="0"/>
              </a:rPr>
              <a:t>Fourth level</a:t>
            </a:r>
          </a:p>
          <a:p>
            <a:pPr lvl="4"/>
            <a:r>
              <a:rPr lang="en-US" altLang="zh-CN" smtClean="0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838200" indent="-571500" algn="l" rtl="0" eaLnBrk="0" fontAlgn="base" hangingPunct="0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82700" indent="-571500" algn="l" rtl="0" eaLnBrk="0" fontAlgn="base" hangingPunct="0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27200" indent="-571500" algn="l" rtl="0" eaLnBrk="0" fontAlgn="base" hangingPunct="0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171700" indent="-571500" algn="l" rtl="0" eaLnBrk="0" fontAlgn="base" hangingPunct="0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16200" indent="-571500" algn="l" rtl="0" eaLnBrk="0" fontAlgn="base" hangingPunct="0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0734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306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878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450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2" tx1="lt1" bg2="dk1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889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3335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78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2225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67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1242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814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0386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958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7366000"/>
            <a:ext cx="10464800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7366000"/>
            <a:ext cx="10464800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50419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zh-CN" smtClean="0">
                <a:sym typeface="Gill Sans" charset="0"/>
              </a:rPr>
              <a:t>Second level</a:t>
            </a:r>
          </a:p>
          <a:p>
            <a:pPr lvl="2"/>
            <a:r>
              <a:rPr lang="en-US" altLang="zh-CN" smtClean="0">
                <a:sym typeface="Gill Sans" charset="0"/>
              </a:rPr>
              <a:t>Third level</a:t>
            </a:r>
          </a:p>
          <a:p>
            <a:pPr lvl="3"/>
            <a:r>
              <a:rPr lang="en-US" altLang="zh-CN" smtClean="0">
                <a:sym typeface="Gill Sans" charset="0"/>
              </a:rPr>
              <a:t>Fourth level</a:t>
            </a:r>
          </a:p>
          <a:p>
            <a:pPr lvl="4"/>
            <a:r>
              <a:rPr lang="en-US" altLang="zh-CN" smtClean="0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760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04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649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093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538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1524000"/>
            <a:ext cx="5867400" cy="330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5000" y="4902200"/>
            <a:ext cx="5867400" cy="330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zh-CN" smtClean="0">
                <a:sym typeface="Gill Sans" charset="0"/>
              </a:rPr>
              <a:t>Second level</a:t>
            </a:r>
          </a:p>
          <a:p>
            <a:pPr lvl="2"/>
            <a:r>
              <a:rPr lang="en-US" altLang="zh-CN" smtClean="0">
                <a:sym typeface="Gill Sans" charset="0"/>
              </a:rPr>
              <a:t>Third level</a:t>
            </a:r>
          </a:p>
          <a:p>
            <a:pPr lvl="3"/>
            <a:r>
              <a:rPr lang="en-US" altLang="zh-CN" smtClean="0">
                <a:sym typeface="Gill Sans" charset="0"/>
              </a:rPr>
              <a:t>Fourth level</a:t>
            </a:r>
          </a:p>
          <a:p>
            <a:pPr lvl="4"/>
            <a:r>
              <a:rPr lang="en-US" altLang="zh-CN" smtClean="0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889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3335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78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2225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67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1242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814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0386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958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8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7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 smtClean="0">
                <a:ea typeface="宋体" charset="-122"/>
              </a:rPr>
              <a:t>LuaServerEngine</a:t>
            </a:r>
            <a:r>
              <a:rPr lang="en-US" altLang="zh-CN" dirty="0" smtClean="0">
                <a:ea typeface="宋体" charset="-122"/>
              </a:rPr>
              <a:t/>
            </a:r>
            <a:br>
              <a:rPr lang="en-US" altLang="zh-CN" dirty="0" smtClean="0">
                <a:ea typeface="宋体" charset="-122"/>
              </a:rPr>
            </a:br>
            <a:r>
              <a:rPr lang="zh-CN" altLang="en-US" dirty="0" smtClean="0">
                <a:ea typeface="宋体" charset="-122"/>
              </a:rPr>
              <a:t>牌类游戏中的应用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93888" y="7685112"/>
            <a:ext cx="10464800" cy="11303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CN" dirty="0" smtClean="0">
                <a:ea typeface="宋体" charset="-122"/>
              </a:rPr>
              <a:t>					</a:t>
            </a:r>
            <a:r>
              <a:rPr lang="zh-CN" altLang="en-US" dirty="0" smtClean="0">
                <a:ea typeface="宋体" charset="-122"/>
              </a:rPr>
              <a:t>大黄蜂工作室</a:t>
            </a:r>
            <a:r>
              <a:rPr lang="en-US" altLang="zh-CN" dirty="0">
                <a:ea typeface="宋体" charset="-122"/>
              </a:rPr>
              <a:t>	</a:t>
            </a:r>
            <a:r>
              <a:rPr lang="zh-CN" altLang="en-US" dirty="0">
                <a:ea typeface="宋体" charset="-122"/>
              </a:rPr>
              <a:t>陈博</a:t>
            </a:r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8" y="600919"/>
            <a:ext cx="5857875" cy="501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693" y="558056"/>
            <a:ext cx="6904037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1720" y="6341607"/>
            <a:ext cx="107291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不使用</a:t>
            </a:r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MemoryPool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Glibc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algn="l"/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Ptmalloc2</a:t>
            </a:r>
          </a:p>
          <a:p>
            <a:pPr algn="l"/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Arena</a:t>
            </a:r>
          </a:p>
          <a:p>
            <a:pPr algn="l"/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TLS (thread-local-</a:t>
            </a:r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storge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36" y="484312"/>
            <a:ext cx="6210300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36" y="3004592"/>
            <a:ext cx="6238875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488" y="340296"/>
            <a:ext cx="4038600" cy="8504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463" y="155121"/>
            <a:ext cx="5648325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8" y="124272"/>
            <a:ext cx="6723063" cy="522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26629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20" y="700336"/>
            <a:ext cx="433387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53" y="2212504"/>
            <a:ext cx="38004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312" y="628328"/>
            <a:ext cx="6134100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96" y="3508648"/>
            <a:ext cx="52292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44375" y="7640686"/>
            <a:ext cx="114524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</a:rPr>
              <a:t>Lua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与 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C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通过栈交换数据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LSE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global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变量将数据传递给</a:t>
            </a:r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</a:rPr>
              <a:t>Lua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格式数据与外部工具进行数据传输（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AS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），非核心数据基本采用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序列化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;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85" y="4588768"/>
            <a:ext cx="12404703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72165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1245816" y="196280"/>
            <a:ext cx="10464800" cy="1310432"/>
          </a:xfrm>
        </p:spPr>
        <p:txBody>
          <a:bodyPr/>
          <a:lstStyle/>
          <a:p>
            <a:pPr eaLnBrk="1" hangingPunct="1"/>
            <a:r>
              <a:rPr lang="zh-CN" altLang="en-US" sz="4800" dirty="0" smtClean="0">
                <a:ea typeface="宋体" charset="-122"/>
              </a:rPr>
              <a:t>数据同步策略</a:t>
            </a:r>
            <a:endParaRPr lang="en-US" altLang="zh-CN" sz="4800" dirty="0" smtClean="0">
              <a:ea typeface="宋体" charset="-122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69752" y="1636440"/>
            <a:ext cx="11497096" cy="6703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marL="760413" indent="-493713" algn="l" rtl="0" eaLnBrk="0" fontAlgn="base" hangingPunct="0">
              <a:spcBef>
                <a:spcPts val="38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1pPr>
            <a:lvl2pPr marL="1204913" indent="-493713" algn="l" rtl="0" eaLnBrk="0" fontAlgn="base" hangingPunct="0">
              <a:spcBef>
                <a:spcPts val="38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2pPr>
            <a:lvl3pPr marL="1649413" indent="-493713" algn="l" rtl="0" eaLnBrk="0" fontAlgn="base" hangingPunct="0">
              <a:spcBef>
                <a:spcPts val="38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3pPr>
            <a:lvl4pPr marL="2093913" indent="-493713" algn="l" rtl="0" eaLnBrk="0" fontAlgn="base" hangingPunct="0">
              <a:spcBef>
                <a:spcPts val="38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4pPr>
            <a:lvl5pPr marL="2538413" indent="-493713" algn="l" rtl="0" eaLnBrk="0" fontAlgn="base" hangingPunct="0">
              <a:spcBef>
                <a:spcPts val="38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5pPr>
            <a:lvl6pPr marL="2995613" indent="-493713" algn="l" rtl="0" fontAlgn="base">
              <a:spcBef>
                <a:spcPts val="38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3452813" indent="-493713" algn="l" rtl="0" fontAlgn="base">
              <a:spcBef>
                <a:spcPts val="38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3910013" indent="-493713" algn="l" rtl="0" fontAlgn="base">
              <a:spcBef>
                <a:spcPts val="38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4367213" indent="-493713" algn="l" rtl="0" fontAlgn="base">
              <a:spcBef>
                <a:spcPts val="38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pPr marL="811213" eaLnBrk="1" hangingPunct="1"/>
            <a:r>
              <a:rPr lang="zh-CN" altLang="en-US" dirty="0" smtClean="0">
                <a:ea typeface="宋体" charset="-122"/>
              </a:rPr>
              <a:t>单进程 对</a:t>
            </a:r>
            <a:r>
              <a:rPr lang="en-US" altLang="zh-CN" dirty="0" smtClean="0">
                <a:ea typeface="宋体" charset="-122"/>
              </a:rPr>
              <a:t>IO</a:t>
            </a:r>
            <a:r>
              <a:rPr lang="zh-CN" altLang="en-US" dirty="0" smtClean="0">
                <a:ea typeface="宋体" charset="-122"/>
              </a:rPr>
              <a:t>操作响应时间要求高，</a:t>
            </a:r>
            <a:r>
              <a:rPr lang="en-US" altLang="zh-CN" dirty="0" smtClean="0">
                <a:ea typeface="宋体" charset="-122"/>
              </a:rPr>
              <a:t>IO</a:t>
            </a:r>
            <a:r>
              <a:rPr lang="zh-CN" altLang="en-US" dirty="0" smtClean="0">
                <a:ea typeface="宋体" charset="-122"/>
              </a:rPr>
              <a:t>策略使用上尽量减少磁盘</a:t>
            </a:r>
            <a:r>
              <a:rPr lang="en-US" altLang="zh-CN" dirty="0" smtClean="0">
                <a:ea typeface="宋体" charset="-122"/>
              </a:rPr>
              <a:t>IO</a:t>
            </a:r>
            <a:r>
              <a:rPr lang="zh-CN" altLang="en-US" dirty="0" smtClean="0">
                <a:ea typeface="宋体" charset="-122"/>
              </a:rPr>
              <a:t>与数据库</a:t>
            </a:r>
            <a:r>
              <a:rPr lang="en-US" altLang="zh-CN" dirty="0" smtClean="0">
                <a:ea typeface="宋体" charset="-122"/>
              </a:rPr>
              <a:t>IO</a:t>
            </a:r>
            <a:r>
              <a:rPr lang="zh-CN" altLang="en-US" dirty="0" smtClean="0">
                <a:ea typeface="宋体" charset="-122"/>
              </a:rPr>
              <a:t>操作；</a:t>
            </a:r>
            <a:endParaRPr lang="en-US" altLang="zh-CN" dirty="0" smtClean="0">
              <a:ea typeface="宋体" charset="-122"/>
            </a:endParaRPr>
          </a:p>
          <a:p>
            <a:pPr marL="811213" eaLnBrk="1" hangingPunct="1"/>
            <a:r>
              <a:rPr lang="zh-CN" altLang="en-US" dirty="0" smtClean="0">
                <a:ea typeface="宋体" charset="-122"/>
              </a:rPr>
              <a:t>核心数据直接写同步数据库（玩家金钱信息）</a:t>
            </a:r>
            <a:r>
              <a:rPr lang="zh-CN" altLang="en-US" dirty="0">
                <a:ea typeface="宋体" charset="-122"/>
              </a:rPr>
              <a:t>；</a:t>
            </a:r>
            <a:endParaRPr lang="en-US" altLang="zh-CN" dirty="0" smtClean="0">
              <a:ea typeface="宋体" charset="-122"/>
            </a:endParaRPr>
          </a:p>
          <a:p>
            <a:pPr marL="811213" eaLnBrk="1" hangingPunct="1"/>
            <a:r>
              <a:rPr lang="zh-CN" altLang="en-US" dirty="0">
                <a:ea typeface="宋体" charset="-122"/>
              </a:rPr>
              <a:t>非</a:t>
            </a:r>
            <a:r>
              <a:rPr lang="zh-CN" altLang="en-US" dirty="0" smtClean="0">
                <a:ea typeface="宋体" charset="-122"/>
              </a:rPr>
              <a:t>核心数据（牌局记录、玩家成绩等）异步写同步数据库；</a:t>
            </a:r>
            <a:endParaRPr lang="en-US" altLang="zh-CN" dirty="0" smtClean="0">
              <a:ea typeface="宋体" charset="-122"/>
            </a:endParaRPr>
          </a:p>
          <a:p>
            <a:pPr marL="811213" eaLnBrk="1" hangingPunct="1"/>
            <a:r>
              <a:rPr lang="zh-CN" altLang="en-US" dirty="0" smtClean="0">
                <a:ea typeface="宋体" charset="-122"/>
              </a:rPr>
              <a:t>采用</a:t>
            </a:r>
            <a:r>
              <a:rPr lang="en-US" altLang="zh-CN" dirty="0" err="1" smtClean="0">
                <a:ea typeface="宋体" charset="-122"/>
              </a:rPr>
              <a:t>redis</a:t>
            </a:r>
            <a:r>
              <a:rPr lang="zh-CN" altLang="en-US" dirty="0" smtClean="0">
                <a:ea typeface="宋体" charset="-122"/>
              </a:rPr>
              <a:t>作为队列服务器，将随机并发写</a:t>
            </a:r>
            <a:r>
              <a:rPr lang="en-US" altLang="zh-CN" dirty="0" smtClean="0">
                <a:ea typeface="宋体" charset="-122"/>
                <a:sym typeface="Wingdings" pitchFamily="2" charset="2"/>
              </a:rPr>
              <a:t></a:t>
            </a:r>
            <a:r>
              <a:rPr lang="zh-CN" altLang="en-US" dirty="0" smtClean="0">
                <a:ea typeface="宋体" charset="-122"/>
                <a:sym typeface="Wingdings" pitchFamily="2" charset="2"/>
              </a:rPr>
              <a:t>顺序写，即时</a:t>
            </a:r>
            <a:r>
              <a:rPr lang="en-US" altLang="zh-CN" dirty="0" err="1" smtClean="0">
                <a:ea typeface="宋体" charset="-122"/>
                <a:sym typeface="Wingdings" pitchFamily="2" charset="2"/>
              </a:rPr>
              <a:t>redis</a:t>
            </a:r>
            <a:r>
              <a:rPr lang="zh-CN" altLang="en-US" dirty="0" smtClean="0">
                <a:ea typeface="宋体" charset="-122"/>
                <a:sym typeface="Wingdings" pitchFamily="2" charset="2"/>
              </a:rPr>
              <a:t>等存储非核心数据服务不能服务，不影响游戏进程正常运行；</a:t>
            </a:r>
            <a:endParaRPr lang="en-US" altLang="zh-CN" dirty="0" smtClean="0">
              <a:ea typeface="宋体" charset="-122"/>
              <a:sym typeface="Wingdings" pitchFamily="2" charset="2"/>
            </a:endParaRPr>
          </a:p>
          <a:p>
            <a:pPr marL="811213" eaLnBrk="1" hangingPunct="1"/>
            <a:endParaRPr lang="en-US" altLang="zh-CN" dirty="0" smtClean="0">
              <a:ea typeface="宋体" charset="-122"/>
            </a:endParaRPr>
          </a:p>
          <a:p>
            <a:pPr marL="317500" indent="0" eaLnBrk="1" hangingPunct="1">
              <a:buNone/>
            </a:pPr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058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792" y="916360"/>
            <a:ext cx="10895958" cy="7920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92311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>
          <a:xfrm>
            <a:off x="1245816" y="196280"/>
            <a:ext cx="10464800" cy="1310432"/>
          </a:xfrm>
        </p:spPr>
        <p:txBody>
          <a:bodyPr/>
          <a:lstStyle/>
          <a:p>
            <a:pPr eaLnBrk="1" hangingPunct="1"/>
            <a:r>
              <a:rPr lang="en-US" altLang="zh-CN" sz="4800" dirty="0" smtClean="0">
                <a:ea typeface="宋体" charset="-122"/>
              </a:rPr>
              <a:t>LSE </a:t>
            </a:r>
            <a:r>
              <a:rPr lang="zh-CN" altLang="en-US" sz="4800" dirty="0">
                <a:ea typeface="宋体" charset="-122"/>
              </a:rPr>
              <a:t>优点</a:t>
            </a:r>
            <a:endParaRPr lang="en-US" altLang="zh-CN" sz="4800" dirty="0" smtClean="0">
              <a:ea typeface="宋体" charset="-122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70000" y="1780456"/>
            <a:ext cx="11497096" cy="6703144"/>
          </a:xfrm>
        </p:spPr>
        <p:txBody>
          <a:bodyPr/>
          <a:lstStyle/>
          <a:p>
            <a:pPr marL="811213" eaLnBrk="1" hangingPunct="1"/>
            <a:r>
              <a:rPr lang="zh-CN" altLang="en-US" dirty="0" smtClean="0">
                <a:ea typeface="宋体" charset="-122"/>
              </a:rPr>
              <a:t>单进程 没有多线程</a:t>
            </a:r>
            <a:r>
              <a:rPr lang="en-US" altLang="zh-CN" dirty="0" smtClean="0">
                <a:ea typeface="宋体" charset="-122"/>
              </a:rPr>
              <a:t>/</a:t>
            </a:r>
            <a:r>
              <a:rPr lang="zh-CN" altLang="en-US" dirty="0" smtClean="0">
                <a:ea typeface="宋体" charset="-122"/>
              </a:rPr>
              <a:t>多进程同步负担；</a:t>
            </a:r>
            <a:endParaRPr lang="en-US" altLang="zh-CN" dirty="0" smtClean="0">
              <a:ea typeface="宋体" charset="-122"/>
            </a:endParaRPr>
          </a:p>
          <a:p>
            <a:pPr marL="811213" eaLnBrk="1" hangingPunct="1"/>
            <a:r>
              <a:rPr lang="en-US" altLang="zh-CN" dirty="0" err="1" smtClean="0">
                <a:ea typeface="宋体" charset="-122"/>
              </a:rPr>
              <a:t>Lua</a:t>
            </a:r>
            <a:r>
              <a:rPr lang="zh-CN" altLang="en-US" dirty="0" smtClean="0">
                <a:ea typeface="宋体" charset="-122"/>
              </a:rPr>
              <a:t>脚本编写游戏逻辑灵活，</a:t>
            </a:r>
            <a:r>
              <a:rPr lang="en-US" altLang="zh-CN" dirty="0" smtClean="0">
                <a:ea typeface="宋体" charset="-122"/>
              </a:rPr>
              <a:t>table</a:t>
            </a:r>
            <a:r>
              <a:rPr lang="zh-CN" altLang="en-US" dirty="0" smtClean="0">
                <a:ea typeface="宋体" charset="-122"/>
              </a:rPr>
              <a:t>结构灵活功能丰富；</a:t>
            </a:r>
            <a:endParaRPr lang="en-US" altLang="zh-CN" dirty="0" smtClean="0">
              <a:ea typeface="宋体" charset="-122"/>
            </a:endParaRPr>
          </a:p>
          <a:p>
            <a:pPr marL="811213" eaLnBrk="1" hangingPunct="1"/>
            <a:r>
              <a:rPr lang="en-US" altLang="zh-CN" dirty="0" err="1" smtClean="0">
                <a:ea typeface="宋体" charset="-122"/>
              </a:rPr>
              <a:t>Lua</a:t>
            </a:r>
            <a:r>
              <a:rPr lang="zh-CN" altLang="en-US" dirty="0" smtClean="0">
                <a:ea typeface="宋体" charset="-122"/>
              </a:rPr>
              <a:t>是目前执行速度最快的脚本，</a:t>
            </a:r>
            <a:r>
              <a:rPr lang="en-US" altLang="zh-CN" dirty="0" err="1" smtClean="0">
                <a:ea typeface="宋体" charset="-122"/>
              </a:rPr>
              <a:t>Luajit</a:t>
            </a:r>
            <a:r>
              <a:rPr lang="zh-CN" altLang="en-US" dirty="0" smtClean="0">
                <a:ea typeface="宋体" charset="-122"/>
              </a:rPr>
              <a:t>执行速度与</a:t>
            </a:r>
            <a:r>
              <a:rPr lang="en-US" altLang="zh-CN" dirty="0" smtClean="0">
                <a:ea typeface="宋体" charset="-122"/>
              </a:rPr>
              <a:t>java</a:t>
            </a:r>
            <a:r>
              <a:rPr lang="zh-CN" altLang="en-US" dirty="0" smtClean="0">
                <a:ea typeface="宋体" charset="-122"/>
              </a:rPr>
              <a:t>相当；</a:t>
            </a:r>
            <a:endParaRPr lang="en-US" altLang="zh-CN" dirty="0" smtClean="0">
              <a:ea typeface="宋体" charset="-122"/>
            </a:endParaRPr>
          </a:p>
          <a:p>
            <a:pPr marL="811213" eaLnBrk="1" hangingPunct="1"/>
            <a:r>
              <a:rPr lang="zh-CN" altLang="en-US" dirty="0" smtClean="0">
                <a:ea typeface="宋体" charset="-122"/>
              </a:rPr>
              <a:t>没有指针的烦恼</a:t>
            </a:r>
            <a:endParaRPr lang="en-US" altLang="zh-CN" dirty="0" smtClean="0">
              <a:ea typeface="宋体" charset="-122"/>
            </a:endParaRPr>
          </a:p>
          <a:p>
            <a:pPr marL="811213" eaLnBrk="1" hangingPunct="1"/>
            <a:r>
              <a:rPr lang="zh-CN" altLang="en-US" dirty="0" smtClean="0">
                <a:ea typeface="宋体" charset="-122"/>
              </a:rPr>
              <a:t>方便的使用</a:t>
            </a:r>
            <a:r>
              <a:rPr lang="en-US" altLang="zh-CN" dirty="0" smtClean="0">
                <a:ea typeface="宋体" charset="-122"/>
              </a:rPr>
              <a:t>C library</a:t>
            </a:r>
          </a:p>
          <a:p>
            <a:pPr marL="811213" eaLnBrk="1" hangingPunct="1"/>
            <a:r>
              <a:rPr lang="zh-CN" altLang="en-US" dirty="0" smtClean="0">
                <a:ea typeface="宋体" charset="-122"/>
              </a:rPr>
              <a:t>高效</a:t>
            </a:r>
            <a:r>
              <a:rPr lang="en-US" altLang="zh-CN" dirty="0" smtClean="0">
                <a:ea typeface="宋体" charset="-122"/>
              </a:rPr>
              <a:t>timer</a:t>
            </a:r>
            <a:r>
              <a:rPr lang="zh-CN" altLang="en-US" dirty="0" smtClean="0">
                <a:ea typeface="宋体" charset="-122"/>
              </a:rPr>
              <a:t>管理</a:t>
            </a:r>
            <a:endParaRPr lang="en-US" altLang="zh-CN" dirty="0" smtClean="0">
              <a:ea typeface="宋体" charset="-122"/>
            </a:endParaRPr>
          </a:p>
          <a:p>
            <a:pPr marL="811213" eaLnBrk="1" hangingPunct="1"/>
            <a:r>
              <a:rPr lang="zh-CN" altLang="en-US" dirty="0" smtClean="0">
                <a:ea typeface="宋体" charset="-122"/>
              </a:rPr>
              <a:t>高性能内存</a:t>
            </a:r>
            <a:r>
              <a:rPr lang="en-US" altLang="zh-CN" dirty="0" err="1" smtClean="0">
                <a:ea typeface="宋体" charset="-122"/>
              </a:rPr>
              <a:t>malloc</a:t>
            </a:r>
            <a:r>
              <a:rPr lang="en-US" altLang="zh-CN" dirty="0" smtClean="0">
                <a:ea typeface="宋体" charset="-122"/>
              </a:rPr>
              <a:t>/free</a:t>
            </a:r>
          </a:p>
          <a:p>
            <a:pPr marL="811213" eaLnBrk="1" hangingPunct="1"/>
            <a:r>
              <a:rPr lang="zh-CN" altLang="en-US" dirty="0" smtClean="0">
                <a:ea typeface="宋体" charset="-122"/>
              </a:rPr>
              <a:t>高扩展性</a:t>
            </a:r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>
          <a:xfrm>
            <a:off x="1245816" y="196280"/>
            <a:ext cx="10464800" cy="1310432"/>
          </a:xfrm>
        </p:spPr>
        <p:txBody>
          <a:bodyPr/>
          <a:lstStyle/>
          <a:p>
            <a:pPr eaLnBrk="1" hangingPunct="1"/>
            <a:r>
              <a:rPr lang="en-US" altLang="zh-CN" sz="4800" dirty="0" smtClean="0">
                <a:ea typeface="宋体" charset="-122"/>
              </a:rPr>
              <a:t>LSE </a:t>
            </a:r>
            <a:r>
              <a:rPr lang="zh-CN" altLang="en-US" sz="4800" dirty="0">
                <a:ea typeface="宋体" charset="-122"/>
              </a:rPr>
              <a:t>缺</a:t>
            </a:r>
            <a:r>
              <a:rPr lang="zh-CN" altLang="en-US" sz="4800" dirty="0" smtClean="0">
                <a:ea typeface="宋体" charset="-122"/>
              </a:rPr>
              <a:t>点</a:t>
            </a:r>
            <a:endParaRPr lang="en-US" altLang="zh-CN" sz="4800" dirty="0" smtClean="0">
              <a:ea typeface="宋体" charset="-122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70000" y="1780456"/>
            <a:ext cx="11497096" cy="6703144"/>
          </a:xfrm>
        </p:spPr>
        <p:txBody>
          <a:bodyPr/>
          <a:lstStyle/>
          <a:p>
            <a:pPr marL="811213" eaLnBrk="1" hangingPunct="1"/>
            <a:r>
              <a:rPr lang="zh-CN" altLang="en-US" dirty="0" smtClean="0">
                <a:ea typeface="宋体" charset="-122"/>
              </a:rPr>
              <a:t>单进程 </a:t>
            </a:r>
            <a:r>
              <a:rPr lang="en-US" altLang="zh-CN" dirty="0" err="1" smtClean="0">
                <a:ea typeface="宋体" charset="-122"/>
              </a:rPr>
              <a:t>cpu</a:t>
            </a:r>
            <a:r>
              <a:rPr lang="en-US" altLang="zh-CN" dirty="0" smtClean="0">
                <a:ea typeface="宋体" charset="-122"/>
              </a:rPr>
              <a:t>/</a:t>
            </a:r>
            <a:r>
              <a:rPr lang="en-US" altLang="zh-CN" dirty="0" err="1" smtClean="0">
                <a:ea typeface="宋体" charset="-122"/>
              </a:rPr>
              <a:t>io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zh-CN" altLang="en-US" dirty="0" smtClean="0">
                <a:ea typeface="宋体" charset="-122"/>
              </a:rPr>
              <a:t>操作不能长时间阻塞，对</a:t>
            </a:r>
            <a:r>
              <a:rPr lang="en-US" altLang="zh-CN" dirty="0" smtClean="0">
                <a:ea typeface="宋体" charset="-122"/>
              </a:rPr>
              <a:t>IO</a:t>
            </a:r>
            <a:r>
              <a:rPr lang="zh-CN" altLang="en-US" dirty="0" smtClean="0">
                <a:ea typeface="宋体" charset="-122"/>
              </a:rPr>
              <a:t>操作效率要求高；</a:t>
            </a:r>
            <a:endParaRPr lang="en-US" altLang="zh-CN" dirty="0" smtClean="0">
              <a:ea typeface="宋体" charset="-122"/>
            </a:endParaRPr>
          </a:p>
          <a:p>
            <a:pPr marL="811213" eaLnBrk="1" hangingPunct="1"/>
            <a:r>
              <a:rPr lang="zh-CN" altLang="en-US" dirty="0" smtClean="0">
                <a:ea typeface="宋体" charset="-122"/>
              </a:rPr>
              <a:t>要想获得高的效率，尽量采用</a:t>
            </a:r>
            <a:r>
              <a:rPr lang="en-US" altLang="zh-CN" dirty="0" smtClean="0">
                <a:ea typeface="宋体" charset="-122"/>
              </a:rPr>
              <a:t>c</a:t>
            </a:r>
            <a:r>
              <a:rPr lang="zh-CN" altLang="en-US" dirty="0" smtClean="0">
                <a:ea typeface="宋体" charset="-122"/>
              </a:rPr>
              <a:t>完成扩展库；</a:t>
            </a:r>
            <a:endParaRPr lang="en-US" altLang="zh-CN" dirty="0" smtClean="0">
              <a:ea typeface="宋体" charset="-122"/>
            </a:endParaRPr>
          </a:p>
          <a:p>
            <a:pPr marL="811213" eaLnBrk="1" hangingPunct="1"/>
            <a:r>
              <a:rPr lang="zh-CN" altLang="en-US" dirty="0" smtClean="0">
                <a:ea typeface="宋体" charset="-122"/>
              </a:rPr>
              <a:t>不适合做</a:t>
            </a:r>
            <a:r>
              <a:rPr lang="en-US" altLang="zh-CN" dirty="0" smtClean="0">
                <a:ea typeface="宋体" charset="-122"/>
              </a:rPr>
              <a:t>CPU/IO</a:t>
            </a:r>
            <a:r>
              <a:rPr lang="zh-CN" altLang="en-US" dirty="0" smtClean="0">
                <a:ea typeface="宋体" charset="-122"/>
              </a:rPr>
              <a:t>密集操作；</a:t>
            </a:r>
            <a:endParaRPr lang="en-US" altLang="zh-CN" dirty="0" smtClean="0">
              <a:ea typeface="宋体" charset="-122"/>
            </a:endParaRPr>
          </a:p>
          <a:p>
            <a:pPr marL="811213" eaLnBrk="1" hangingPunct="1"/>
            <a:r>
              <a:rPr lang="zh-CN" altLang="en-US" dirty="0" smtClean="0">
                <a:ea typeface="宋体" charset="-122"/>
              </a:rPr>
              <a:t>没有经过高并发的验证，可靠性、稳定性待验证；</a:t>
            </a:r>
            <a:endParaRPr lang="en-US" altLang="zh-CN" dirty="0" smtClean="0">
              <a:ea typeface="宋体" charset="-122"/>
            </a:endParaRPr>
          </a:p>
          <a:p>
            <a:pPr marL="811213" eaLnBrk="1" hangingPunct="1"/>
            <a:r>
              <a:rPr lang="zh-CN" altLang="en-US" dirty="0" smtClean="0">
                <a:ea typeface="宋体" charset="-122"/>
              </a:rPr>
              <a:t>整体功能单一</a:t>
            </a:r>
            <a:r>
              <a:rPr lang="zh-CN" altLang="en-US" dirty="0" smtClean="0">
                <a:ea typeface="宋体" charset="-122"/>
              </a:rPr>
              <a:t>；</a:t>
            </a:r>
            <a:endParaRPr lang="en-US" altLang="zh-CN" dirty="0" smtClean="0">
              <a:ea typeface="宋体" charset="-122"/>
            </a:endParaRPr>
          </a:p>
          <a:p>
            <a:pPr marL="811213" eaLnBrk="1" hangingPunct="1"/>
            <a:r>
              <a:rPr lang="en-US" altLang="zh-CN" dirty="0" err="1" smtClean="0">
                <a:ea typeface="宋体" charset="-122"/>
              </a:rPr>
              <a:t>LuaJIT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1GB Memory limit</a:t>
            </a:r>
            <a:endParaRPr lang="en-US" altLang="zh-CN" dirty="0" smtClean="0">
              <a:ea typeface="宋体" charset="-122"/>
            </a:endParaRPr>
          </a:p>
          <a:p>
            <a:pPr marL="811213" eaLnBrk="1" hangingPunct="1"/>
            <a:endParaRPr lang="en-US" altLang="zh-CN" dirty="0" smtClean="0">
              <a:ea typeface="宋体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896" y="7397080"/>
            <a:ext cx="6276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03572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ustinChen\AppData\Local\Microsoft\Windows\Temporary Internet Files\Content.IE5\ENFL0MK7\MC900441498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413" y="2711450"/>
            <a:ext cx="36576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57591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3808" y="3652664"/>
            <a:ext cx="10464800" cy="2438400"/>
          </a:xfrm>
        </p:spPr>
        <p:txBody>
          <a:bodyPr/>
          <a:lstStyle/>
          <a:p>
            <a:r>
              <a:rPr lang="zh-CN" altLang="en-US" dirty="0" smtClean="0"/>
              <a:t>谢谢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51358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dirty="0">
                <a:ea typeface="宋体" charset="-122"/>
              </a:rPr>
              <a:t>T</a:t>
            </a:r>
            <a:r>
              <a:rPr lang="en-US" altLang="zh-CN" dirty="0" smtClean="0">
                <a:ea typeface="宋体" charset="-122"/>
              </a:rPr>
              <a:t>opic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889000" eaLnBrk="1" hangingPunct="1"/>
            <a:r>
              <a:rPr lang="en-US" altLang="zh-CN" dirty="0" smtClean="0">
                <a:ea typeface="宋体" charset="-122"/>
              </a:rPr>
              <a:t>LSE </a:t>
            </a:r>
            <a:r>
              <a:rPr lang="zh-CN" altLang="en-US" dirty="0">
                <a:ea typeface="宋体" charset="-122"/>
              </a:rPr>
              <a:t>介绍</a:t>
            </a:r>
            <a:endParaRPr lang="en-US" altLang="zh-CN" dirty="0" smtClean="0">
              <a:ea typeface="宋体" charset="-122"/>
            </a:endParaRPr>
          </a:p>
          <a:p>
            <a:pPr marL="889000" eaLnBrk="1" hangingPunct="1"/>
            <a:r>
              <a:rPr lang="en-US" altLang="zh-CN" dirty="0" smtClean="0">
                <a:ea typeface="宋体" charset="-122"/>
              </a:rPr>
              <a:t>LSE </a:t>
            </a:r>
            <a:r>
              <a:rPr lang="zh-CN" altLang="en-US" dirty="0" smtClean="0">
                <a:ea typeface="宋体" charset="-122"/>
              </a:rPr>
              <a:t>架构</a:t>
            </a:r>
            <a:endParaRPr lang="en-US" altLang="zh-CN" dirty="0" smtClean="0">
              <a:ea typeface="宋体" charset="-122"/>
            </a:endParaRPr>
          </a:p>
          <a:p>
            <a:pPr marL="889000" eaLnBrk="1" hangingPunct="1"/>
            <a:r>
              <a:rPr lang="en-US" altLang="zh-CN" dirty="0" smtClean="0">
                <a:ea typeface="宋体" charset="-122"/>
              </a:rPr>
              <a:t>LSE </a:t>
            </a:r>
            <a:r>
              <a:rPr lang="zh-CN" altLang="en-US" dirty="0" smtClean="0">
                <a:ea typeface="宋体" charset="-122"/>
              </a:rPr>
              <a:t>优</a:t>
            </a:r>
            <a:r>
              <a:rPr lang="en-US" altLang="zh-CN" dirty="0" smtClean="0">
                <a:ea typeface="宋体" charset="-122"/>
              </a:rPr>
              <a:t>/</a:t>
            </a:r>
            <a:r>
              <a:rPr lang="zh-CN" altLang="en-US" dirty="0" smtClean="0">
                <a:ea typeface="宋体" charset="-122"/>
              </a:rPr>
              <a:t>缺点</a:t>
            </a:r>
            <a:endParaRPr lang="en-US" altLang="zh-CN" dirty="0" smtClean="0">
              <a:ea typeface="宋体" charset="-122"/>
            </a:endParaRPr>
          </a:p>
          <a:p>
            <a:pPr marL="317500" indent="0" eaLnBrk="1" hangingPunct="1">
              <a:buNone/>
            </a:pPr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1270000" y="2356520"/>
            <a:ext cx="10464800" cy="6127080"/>
          </a:xfrm>
        </p:spPr>
        <p:txBody>
          <a:bodyPr/>
          <a:lstStyle/>
          <a:p>
            <a:pPr marL="889000" eaLnBrk="1" hangingPunct="1"/>
            <a:r>
              <a:rPr lang="zh-CN" altLang="en-US" sz="2800" dirty="0" smtClean="0">
                <a:ea typeface="宋体" charset="-122"/>
              </a:rPr>
              <a:t>自主开发</a:t>
            </a:r>
            <a:endParaRPr lang="en-US" altLang="zh-CN" sz="2800" dirty="0" smtClean="0">
              <a:ea typeface="宋体" charset="-122"/>
            </a:endParaRPr>
          </a:p>
          <a:p>
            <a:pPr marL="889000" eaLnBrk="1" hangingPunct="1"/>
            <a:r>
              <a:rPr lang="en-US" altLang="zh-CN" sz="2800" dirty="0">
                <a:ea typeface="宋体" charset="-122"/>
              </a:rPr>
              <a:t>C/C</a:t>
            </a:r>
            <a:r>
              <a:rPr lang="en-US" altLang="zh-CN" sz="2800" dirty="0" smtClean="0">
                <a:ea typeface="宋体" charset="-122"/>
              </a:rPr>
              <a:t>++</a:t>
            </a:r>
          </a:p>
          <a:p>
            <a:pPr marL="889000" eaLnBrk="1" hangingPunct="1"/>
            <a:r>
              <a:rPr lang="en-US" altLang="zh-CN" sz="2800" dirty="0" err="1" smtClean="0">
                <a:ea typeface="宋体" charset="-122"/>
              </a:rPr>
              <a:t>Lua</a:t>
            </a:r>
            <a:r>
              <a:rPr lang="en-US" altLang="zh-CN" sz="2800" dirty="0" smtClean="0">
                <a:ea typeface="宋体" charset="-122"/>
              </a:rPr>
              <a:t>/</a:t>
            </a:r>
            <a:r>
              <a:rPr lang="en-US" altLang="zh-CN" sz="2800" dirty="0" err="1" smtClean="0">
                <a:ea typeface="宋体" charset="-122"/>
              </a:rPr>
              <a:t>LuaJIT</a:t>
            </a:r>
            <a:r>
              <a:rPr lang="en-US" altLang="zh-CN" sz="2800" dirty="0" smtClean="0">
                <a:ea typeface="宋体" charset="-122"/>
              </a:rPr>
              <a:t> </a:t>
            </a:r>
          </a:p>
          <a:p>
            <a:pPr marL="889000" eaLnBrk="1" hangingPunct="1"/>
            <a:r>
              <a:rPr lang="en-US" altLang="zh-CN" sz="2800" dirty="0" err="1" smtClean="0">
                <a:ea typeface="宋体" charset="-122"/>
              </a:rPr>
              <a:t>Tolua</a:t>
            </a:r>
            <a:r>
              <a:rPr lang="en-US" altLang="zh-CN" sz="2800" dirty="0" smtClean="0">
                <a:ea typeface="宋体" charset="-122"/>
              </a:rPr>
              <a:t>++</a:t>
            </a:r>
          </a:p>
          <a:p>
            <a:pPr marL="889000" eaLnBrk="1" hangingPunct="1"/>
            <a:r>
              <a:rPr lang="en-US" altLang="zh-CN" sz="2800" dirty="0" err="1" smtClean="0">
                <a:ea typeface="宋体" charset="-122"/>
              </a:rPr>
              <a:t>Jemalloc</a:t>
            </a:r>
            <a:endParaRPr lang="en-US" altLang="zh-CN" sz="2800" dirty="0" smtClean="0">
              <a:ea typeface="宋体" charset="-122"/>
            </a:endParaRPr>
          </a:p>
          <a:p>
            <a:pPr marL="889000" eaLnBrk="1" hangingPunct="1"/>
            <a:r>
              <a:rPr lang="en-US" altLang="zh-CN" sz="2800" dirty="0" err="1" smtClean="0">
                <a:ea typeface="宋体" charset="-122"/>
              </a:rPr>
              <a:t>Singel</a:t>
            </a:r>
            <a:r>
              <a:rPr lang="en-US" altLang="zh-CN" sz="2800" dirty="0" smtClean="0">
                <a:ea typeface="宋体" charset="-122"/>
              </a:rPr>
              <a:t> Process</a:t>
            </a:r>
          </a:p>
          <a:p>
            <a:pPr marL="889000" eaLnBrk="1" hangingPunct="1"/>
            <a:r>
              <a:rPr lang="en-US" altLang="zh-CN" sz="2800" dirty="0" smtClean="0">
                <a:ea typeface="宋体" charset="-122"/>
              </a:rPr>
              <a:t>for </a:t>
            </a:r>
            <a:r>
              <a:rPr lang="en-US" altLang="zh-CN" sz="2800" dirty="0" err="1" smtClean="0">
                <a:ea typeface="宋体" charset="-122"/>
              </a:rPr>
              <a:t>linux</a:t>
            </a:r>
            <a:endParaRPr lang="en-US" altLang="zh-CN" sz="2800" dirty="0" smtClean="0">
              <a:ea typeface="宋体" charset="-122"/>
            </a:endParaRPr>
          </a:p>
        </p:txBody>
      </p:sp>
      <p:sp>
        <p:nvSpPr>
          <p:cNvPr id="3" name="Rectangle 1"/>
          <p:cNvSpPr>
            <a:spLocks noGrp="1" noChangeArrowheads="1"/>
          </p:cNvSpPr>
          <p:nvPr>
            <p:ph type="title"/>
          </p:nvPr>
        </p:nvSpPr>
        <p:spPr>
          <a:xfrm>
            <a:off x="1270000" y="254000"/>
            <a:ext cx="10464800" cy="1526456"/>
          </a:xfrm>
        </p:spPr>
        <p:txBody>
          <a:bodyPr/>
          <a:lstStyle/>
          <a:p>
            <a:pPr algn="l" eaLnBrk="1" hangingPunct="1"/>
            <a:r>
              <a:rPr lang="en-US" altLang="zh-CN" dirty="0" smtClean="0">
                <a:ea typeface="宋体" charset="-122"/>
              </a:rPr>
              <a:t>LSE </a:t>
            </a:r>
            <a:r>
              <a:rPr lang="zh-CN" altLang="en-US" dirty="0" smtClean="0">
                <a:ea typeface="宋体" charset="-122"/>
              </a:rPr>
              <a:t>介绍</a:t>
            </a:r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911" y="3594558"/>
            <a:ext cx="2552283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240" y="3580656"/>
            <a:ext cx="2417022" cy="2390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576" y="3580656"/>
            <a:ext cx="2520280" cy="2391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9203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920" y="1348408"/>
            <a:ext cx="9486900" cy="684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0552" y="168040"/>
            <a:ext cx="4762500" cy="736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96" y="196279"/>
            <a:ext cx="3810000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96" y="3571623"/>
            <a:ext cx="518160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320" y="9197280"/>
            <a:ext cx="6999287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14" y="5236840"/>
            <a:ext cx="7199313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20805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392" y="203004"/>
            <a:ext cx="24765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41760" y="6460976"/>
            <a:ext cx="11377264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采用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local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比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global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提高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3~4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倍的性能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algn="l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采用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luajit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比原生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lua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提高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倍的性能；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一千万次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循环的测试中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的性能是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luajit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倍，是原生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lua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global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700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倍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, local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160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倍；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8704" y="218573"/>
            <a:ext cx="3152775" cy="618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04" y="3004592"/>
            <a:ext cx="2286000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13" y="628328"/>
            <a:ext cx="236220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008" y="232750"/>
            <a:ext cx="3248025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81666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28" y="268288"/>
            <a:ext cx="6419850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3728" y="5812904"/>
            <a:ext cx="80648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smtClean="0"/>
              <a:t>JIT: just in time</a:t>
            </a:r>
          </a:p>
          <a:p>
            <a:pPr algn="l"/>
            <a:r>
              <a:rPr lang="en-US" altLang="zh-CN" dirty="0" smtClean="0"/>
              <a:t>Memory Limit: 1GB</a:t>
            </a:r>
          </a:p>
          <a:p>
            <a:pPr algn="l"/>
            <a:r>
              <a:rPr lang="en-US" altLang="zh-CN" dirty="0" smtClean="0"/>
              <a:t>Register: base on register </a:t>
            </a:r>
            <a:r>
              <a:rPr lang="en-US" altLang="zh-CN" dirty="0" err="1" smtClean="0"/>
              <a:t>vm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44" y="7996833"/>
            <a:ext cx="6427787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86590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3968" y="7325072"/>
            <a:ext cx="10464800" cy="1080120"/>
          </a:xfrm>
        </p:spPr>
        <p:txBody>
          <a:bodyPr/>
          <a:lstStyle/>
          <a:p>
            <a:pPr algn="l"/>
            <a:r>
              <a:rPr lang="en-US" altLang="zh-CN" sz="2400" dirty="0" smtClean="0"/>
              <a:t>FFI</a:t>
            </a:r>
            <a:br>
              <a:rPr lang="en-US" altLang="zh-CN" sz="2400" dirty="0" smtClean="0"/>
            </a:br>
            <a:r>
              <a:rPr lang="en-US" altLang="zh-CN" sz="2400" b="1" dirty="0"/>
              <a:t>To Cache or Not to Cache</a:t>
            </a:r>
            <a:br>
              <a:rPr lang="en-US" altLang="zh-CN" sz="2400" b="1" dirty="0"/>
            </a:br>
            <a:endParaRPr lang="zh-CN" alt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36" y="484312"/>
            <a:ext cx="4381500" cy="597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272" y="4228728"/>
            <a:ext cx="605790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272" y="5456061"/>
            <a:ext cx="6096000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80277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eynot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标题与副标题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标题与副标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标题 - 居中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标题 - 居中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标题 - 居中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照片 - 垂直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照片 - 垂直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照片 - 垂直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标题与项目符号 - 2 栏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标题与项目符号 - 2 栏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标题与项目符号 - 2 栏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标题与项目符号 - 右对齐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标题与项目符号 - 右对齐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标题与项目符号 - 右对齐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标题、项目符号与照片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标题、项目符号与照片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标题、项目符号与照片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标题与项目符号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标题与项目符号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标题与项目符号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项目符号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项目符号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项目符号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空白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空白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空白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照片 - 水平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照片 - 水平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照片 - 水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照片 - 水平倒影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照片 - 水平倒影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照片 - 水平倒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标题与项目符号 - 左对齐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标题与项目符号 - 左对齐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标题与项目符号 - 左对齐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照片 - 垂直倒影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照片 - 垂直倒影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照片 - 垂直倒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标题 - 顶部对齐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标题 - 顶部对齐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标题 - 顶部对齐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keynote</Template>
  <TotalTime>800</TotalTime>
  <Pages>0</Pages>
  <Words>344</Words>
  <Characters>0</Characters>
  <Application>Microsoft Office PowerPoint</Application>
  <PresentationFormat>自定义</PresentationFormat>
  <Lines>0</Lines>
  <Paragraphs>51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14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keynote</vt:lpstr>
      <vt:lpstr>标题与项目符号</vt:lpstr>
      <vt:lpstr>项目符号</vt:lpstr>
      <vt:lpstr>空白</vt:lpstr>
      <vt:lpstr>照片 - 水平</vt:lpstr>
      <vt:lpstr>照片 - 水平倒影</vt:lpstr>
      <vt:lpstr>标题与项目符号 - 左对齐</vt:lpstr>
      <vt:lpstr>照片 - 垂直倒影</vt:lpstr>
      <vt:lpstr>标题 - 顶部对齐</vt:lpstr>
      <vt:lpstr>标题 - 居中</vt:lpstr>
      <vt:lpstr>照片 - 垂直</vt:lpstr>
      <vt:lpstr>标题与项目符号 - 2 栏</vt:lpstr>
      <vt:lpstr>标题与项目符号 - 右对齐</vt:lpstr>
      <vt:lpstr>标题、项目符号与照片</vt:lpstr>
      <vt:lpstr>LuaServerEngine 牌类游戏中的应用</vt:lpstr>
      <vt:lpstr>Topic</vt:lpstr>
      <vt:lpstr>LSE 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FFI To Cache or Not to Cache </vt:lpstr>
      <vt:lpstr>PowerPoint 演示文稿</vt:lpstr>
      <vt:lpstr>PowerPoint 演示文稿</vt:lpstr>
      <vt:lpstr>PowerPoint 演示文稿</vt:lpstr>
      <vt:lpstr>PowerPoint 演示文稿</vt:lpstr>
      <vt:lpstr>数据同步策略</vt:lpstr>
      <vt:lpstr>PowerPoint 演示文稿</vt:lpstr>
      <vt:lpstr>LSE 优点</vt:lpstr>
      <vt:lpstr>LSE 缺点</vt:lpstr>
      <vt:lpstr>PowerPoint 演示文稿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LuaServerEngine 实际应用</dc:title>
  <dc:creator>austin</dc:creator>
  <cp:lastModifiedBy>AustinChen</cp:lastModifiedBy>
  <cp:revision>134</cp:revision>
  <dcterms:created xsi:type="dcterms:W3CDTF">2012-11-04T07:45:49Z</dcterms:created>
  <dcterms:modified xsi:type="dcterms:W3CDTF">2012-11-15T08:38:39Z</dcterms:modified>
</cp:coreProperties>
</file>