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2" r:id="rId4"/>
    <p:sldId id="264" r:id="rId5"/>
    <p:sldId id="265" r:id="rId6"/>
    <p:sldId id="266"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B143-09FC-C738-FE6A-A5C3B6B712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I"/>
          </a:p>
        </p:txBody>
      </p:sp>
      <p:sp>
        <p:nvSpPr>
          <p:cNvPr id="3" name="Sous-titre 2">
            <a:extLst>
              <a:ext uri="{FF2B5EF4-FFF2-40B4-BE49-F238E27FC236}">
                <a16:creationId xmlns:a16="http://schemas.microsoft.com/office/drawing/2014/main" id="{E37A1E11-AD79-09DF-1B9F-9F2502A8BA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I"/>
          </a:p>
        </p:txBody>
      </p:sp>
      <p:sp>
        <p:nvSpPr>
          <p:cNvPr id="4" name="Espace réservé de la date 3">
            <a:extLst>
              <a:ext uri="{FF2B5EF4-FFF2-40B4-BE49-F238E27FC236}">
                <a16:creationId xmlns:a16="http://schemas.microsoft.com/office/drawing/2014/main" id="{F02DD30D-A11E-0C84-671F-02AFB9548384}"/>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44C68EDA-6997-007F-286F-F8C059EBD13E}"/>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E657AD87-BB1E-48EC-5684-6FE36119EEE0}"/>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213969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7C7E1A-5251-D76A-B1AB-127168D46C68}"/>
              </a:ext>
            </a:extLst>
          </p:cNvPr>
          <p:cNvSpPr>
            <a:spLocks noGrp="1"/>
          </p:cNvSpPr>
          <p:nvPr>
            <p:ph type="title"/>
          </p:nvPr>
        </p:nvSpPr>
        <p:spPr/>
        <p:txBody>
          <a:bodyPr/>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5BD72517-FF63-638B-B60A-A655965F7FF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E43AF412-96BB-265B-26FB-4782C422EC23}"/>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4185C45B-8347-D96D-2EB3-7B10176031EB}"/>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A08E4CB0-61C9-4B2C-0B32-AB4ECFFF5848}"/>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80263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32FEBA-D37A-9A91-6828-8C5B464C5876}"/>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82020175-007F-C6B5-D76C-D41E4B1839E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877745DD-0119-D345-1026-579CD9E321BB}"/>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B3E51495-FCAF-0D01-A8FA-D4BA1EE6E6BA}"/>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E5EFFDCE-140E-987C-7082-F0912E68CF32}"/>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183234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A5A19-FC7A-8F87-088C-BB2310ED97EE}"/>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B990CB0D-5008-C049-1B8E-E8D777E7E33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32531F18-18DC-EB78-75CB-E41F61B10B88}"/>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58A0F8F2-380E-2CA6-977E-77C5FD20FCE1}"/>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3937337E-E156-13C3-4443-23664C1318C6}"/>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204230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B3EE3-1BE6-F43C-CF78-E0D77A1CE9F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I"/>
          </a:p>
        </p:txBody>
      </p:sp>
      <p:sp>
        <p:nvSpPr>
          <p:cNvPr id="3" name="Espace réservé du texte 2">
            <a:extLst>
              <a:ext uri="{FF2B5EF4-FFF2-40B4-BE49-F238E27FC236}">
                <a16:creationId xmlns:a16="http://schemas.microsoft.com/office/drawing/2014/main" id="{5F32DFA5-4553-6A20-99C2-AEA232812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55378C7-3B42-BFF4-77DA-87B9720B58AF}"/>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D8D73636-A7CF-6AD9-E3D0-5B3B22E7BE00}"/>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A64880B4-68C5-32EA-23A7-29259B075429}"/>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383257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5C2378-3CC2-DD6B-E98F-56372AEF9FF3}"/>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E0632CBE-6D88-6581-79CD-52576EC3DD3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contenu 3">
            <a:extLst>
              <a:ext uri="{FF2B5EF4-FFF2-40B4-BE49-F238E27FC236}">
                <a16:creationId xmlns:a16="http://schemas.microsoft.com/office/drawing/2014/main" id="{EE1EAC92-3BD3-1526-CC42-1B14A3856D3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e la date 4">
            <a:extLst>
              <a:ext uri="{FF2B5EF4-FFF2-40B4-BE49-F238E27FC236}">
                <a16:creationId xmlns:a16="http://schemas.microsoft.com/office/drawing/2014/main" id="{250F86A0-2345-6F91-F5C1-9323237479D8}"/>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6" name="Espace réservé du pied de page 5">
            <a:extLst>
              <a:ext uri="{FF2B5EF4-FFF2-40B4-BE49-F238E27FC236}">
                <a16:creationId xmlns:a16="http://schemas.microsoft.com/office/drawing/2014/main" id="{26110389-2411-8F04-364C-0804CCCDFC88}"/>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9B034FC4-D7A2-B8F7-2765-BAC17DB800E4}"/>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306356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C4C00-E757-DD52-D252-E1D8F0E5250B}"/>
              </a:ext>
            </a:extLst>
          </p:cNvPr>
          <p:cNvSpPr>
            <a:spLocks noGrp="1"/>
          </p:cNvSpPr>
          <p:nvPr>
            <p:ph type="title"/>
          </p:nvPr>
        </p:nvSpPr>
        <p:spPr>
          <a:xfrm>
            <a:off x="839788" y="365125"/>
            <a:ext cx="10515600" cy="1325563"/>
          </a:xfrm>
        </p:spPr>
        <p:txBody>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60FF85CF-5107-21E0-2B8B-36BFD366D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AF717A8-5A2C-E9AC-E8D3-3339C944CC3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u texte 4">
            <a:extLst>
              <a:ext uri="{FF2B5EF4-FFF2-40B4-BE49-F238E27FC236}">
                <a16:creationId xmlns:a16="http://schemas.microsoft.com/office/drawing/2014/main" id="{47CA7DD2-E766-3D49-07AD-459B324BD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853D4AD-58D8-79AA-A1CC-185D82D535C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7" name="Espace réservé de la date 6">
            <a:extLst>
              <a:ext uri="{FF2B5EF4-FFF2-40B4-BE49-F238E27FC236}">
                <a16:creationId xmlns:a16="http://schemas.microsoft.com/office/drawing/2014/main" id="{BE45C926-0F2B-039C-13B6-DC5DB56000D2}"/>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8" name="Espace réservé du pied de page 7">
            <a:extLst>
              <a:ext uri="{FF2B5EF4-FFF2-40B4-BE49-F238E27FC236}">
                <a16:creationId xmlns:a16="http://schemas.microsoft.com/office/drawing/2014/main" id="{BDD194F7-380F-1916-1479-D5FDFE49BD5F}"/>
              </a:ext>
            </a:extLst>
          </p:cNvPr>
          <p:cNvSpPr>
            <a:spLocks noGrp="1"/>
          </p:cNvSpPr>
          <p:nvPr>
            <p:ph type="ftr" sz="quarter" idx="11"/>
          </p:nvPr>
        </p:nvSpPr>
        <p:spPr/>
        <p:txBody>
          <a:bodyPr/>
          <a:lstStyle/>
          <a:p>
            <a:endParaRPr lang="fr-CI"/>
          </a:p>
        </p:txBody>
      </p:sp>
      <p:sp>
        <p:nvSpPr>
          <p:cNvPr id="9" name="Espace réservé du numéro de diapositive 8">
            <a:extLst>
              <a:ext uri="{FF2B5EF4-FFF2-40B4-BE49-F238E27FC236}">
                <a16:creationId xmlns:a16="http://schemas.microsoft.com/office/drawing/2014/main" id="{9D2AB138-398F-26CA-7981-90FA14E1A1A7}"/>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311284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6042D-ED64-C6BF-E0E1-9F4CCEE63278}"/>
              </a:ext>
            </a:extLst>
          </p:cNvPr>
          <p:cNvSpPr>
            <a:spLocks noGrp="1"/>
          </p:cNvSpPr>
          <p:nvPr>
            <p:ph type="title"/>
          </p:nvPr>
        </p:nvSpPr>
        <p:spPr/>
        <p:txBody>
          <a:bodyPr/>
          <a:lstStyle/>
          <a:p>
            <a:r>
              <a:rPr lang="fr-FR"/>
              <a:t>Modifiez le style du titre</a:t>
            </a:r>
            <a:endParaRPr lang="fr-CI"/>
          </a:p>
        </p:txBody>
      </p:sp>
      <p:sp>
        <p:nvSpPr>
          <p:cNvPr id="3" name="Espace réservé de la date 2">
            <a:extLst>
              <a:ext uri="{FF2B5EF4-FFF2-40B4-BE49-F238E27FC236}">
                <a16:creationId xmlns:a16="http://schemas.microsoft.com/office/drawing/2014/main" id="{01F44D78-BE36-FB7E-E5D5-9E21DE6763D3}"/>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4" name="Espace réservé du pied de page 3">
            <a:extLst>
              <a:ext uri="{FF2B5EF4-FFF2-40B4-BE49-F238E27FC236}">
                <a16:creationId xmlns:a16="http://schemas.microsoft.com/office/drawing/2014/main" id="{62FEBA87-043A-135B-260F-9C506009561C}"/>
              </a:ext>
            </a:extLst>
          </p:cNvPr>
          <p:cNvSpPr>
            <a:spLocks noGrp="1"/>
          </p:cNvSpPr>
          <p:nvPr>
            <p:ph type="ftr" sz="quarter" idx="11"/>
          </p:nvPr>
        </p:nvSpPr>
        <p:spPr/>
        <p:txBody>
          <a:bodyPr/>
          <a:lstStyle/>
          <a:p>
            <a:endParaRPr lang="fr-CI"/>
          </a:p>
        </p:txBody>
      </p:sp>
      <p:sp>
        <p:nvSpPr>
          <p:cNvPr id="5" name="Espace réservé du numéro de diapositive 4">
            <a:extLst>
              <a:ext uri="{FF2B5EF4-FFF2-40B4-BE49-F238E27FC236}">
                <a16:creationId xmlns:a16="http://schemas.microsoft.com/office/drawing/2014/main" id="{A7AD9C9B-4A51-E5C9-C90B-57E3D8E3DB3D}"/>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86195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C31D3DA-FD8C-F4C7-9C69-0A906AEFF4DF}"/>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3" name="Espace réservé du pied de page 2">
            <a:extLst>
              <a:ext uri="{FF2B5EF4-FFF2-40B4-BE49-F238E27FC236}">
                <a16:creationId xmlns:a16="http://schemas.microsoft.com/office/drawing/2014/main" id="{121BFE8C-833B-7DCF-EE96-486FB9195389}"/>
              </a:ext>
            </a:extLst>
          </p:cNvPr>
          <p:cNvSpPr>
            <a:spLocks noGrp="1"/>
          </p:cNvSpPr>
          <p:nvPr>
            <p:ph type="ftr" sz="quarter" idx="11"/>
          </p:nvPr>
        </p:nvSpPr>
        <p:spPr/>
        <p:txBody>
          <a:bodyPr/>
          <a:lstStyle/>
          <a:p>
            <a:endParaRPr lang="fr-CI"/>
          </a:p>
        </p:txBody>
      </p:sp>
      <p:sp>
        <p:nvSpPr>
          <p:cNvPr id="4" name="Espace réservé du numéro de diapositive 3">
            <a:extLst>
              <a:ext uri="{FF2B5EF4-FFF2-40B4-BE49-F238E27FC236}">
                <a16:creationId xmlns:a16="http://schemas.microsoft.com/office/drawing/2014/main" id="{1047D38B-4805-4CA9-ADEC-A1E875508A9A}"/>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6740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50712-5582-5EE9-0B62-6C2B72025F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du contenu 2">
            <a:extLst>
              <a:ext uri="{FF2B5EF4-FFF2-40B4-BE49-F238E27FC236}">
                <a16:creationId xmlns:a16="http://schemas.microsoft.com/office/drawing/2014/main" id="{84B1AD79-C757-C265-4089-8D9A1F0CF8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texte 3">
            <a:extLst>
              <a:ext uri="{FF2B5EF4-FFF2-40B4-BE49-F238E27FC236}">
                <a16:creationId xmlns:a16="http://schemas.microsoft.com/office/drawing/2014/main" id="{A4CC1499-6E74-F9BB-EDE0-CF9D10562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59A27E-EAD4-74C6-D5FB-C7A68B6A9131}"/>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6" name="Espace réservé du pied de page 5">
            <a:extLst>
              <a:ext uri="{FF2B5EF4-FFF2-40B4-BE49-F238E27FC236}">
                <a16:creationId xmlns:a16="http://schemas.microsoft.com/office/drawing/2014/main" id="{3E9B8F0D-4A3D-B265-4FAA-89E70EF9240A}"/>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71CD3A02-992A-3DE3-47D5-9BF2B506E8C3}"/>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20713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C5F7A-E43D-BBEF-BF32-56177B309D0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pour une image  2">
            <a:extLst>
              <a:ext uri="{FF2B5EF4-FFF2-40B4-BE49-F238E27FC236}">
                <a16:creationId xmlns:a16="http://schemas.microsoft.com/office/drawing/2014/main" id="{C2E3D9EE-F11B-44FE-3F07-005E61B4C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I"/>
          </a:p>
        </p:txBody>
      </p:sp>
      <p:sp>
        <p:nvSpPr>
          <p:cNvPr id="4" name="Espace réservé du texte 3">
            <a:extLst>
              <a:ext uri="{FF2B5EF4-FFF2-40B4-BE49-F238E27FC236}">
                <a16:creationId xmlns:a16="http://schemas.microsoft.com/office/drawing/2014/main" id="{F98EF23B-7BC2-F805-ABD8-EFA884A6D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C95AEF-5545-03A3-F9AB-89022632C26F}"/>
              </a:ext>
            </a:extLst>
          </p:cNvPr>
          <p:cNvSpPr>
            <a:spLocks noGrp="1"/>
          </p:cNvSpPr>
          <p:nvPr>
            <p:ph type="dt" sz="half" idx="10"/>
          </p:nvPr>
        </p:nvSpPr>
        <p:spPr/>
        <p:txBody>
          <a:bodyPr/>
          <a:lstStyle/>
          <a:p>
            <a:fld id="{64FFC4F8-E1D1-4D39-AB3E-0CAAA7AA9A51}" type="datetimeFigureOut">
              <a:rPr lang="fr-CI" smtClean="0"/>
              <a:t>15/01/2025</a:t>
            </a:fld>
            <a:endParaRPr lang="fr-CI"/>
          </a:p>
        </p:txBody>
      </p:sp>
      <p:sp>
        <p:nvSpPr>
          <p:cNvPr id="6" name="Espace réservé du pied de page 5">
            <a:extLst>
              <a:ext uri="{FF2B5EF4-FFF2-40B4-BE49-F238E27FC236}">
                <a16:creationId xmlns:a16="http://schemas.microsoft.com/office/drawing/2014/main" id="{B0D0E3D1-3AFA-C0D8-3ED4-CF9BEFA52610}"/>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601D3F73-93C4-3EBF-4BFB-868017A630FA}"/>
              </a:ext>
            </a:extLst>
          </p:cNvPr>
          <p:cNvSpPr>
            <a:spLocks noGrp="1"/>
          </p:cNvSpPr>
          <p:nvPr>
            <p:ph type="sldNum" sz="quarter" idx="12"/>
          </p:nvPr>
        </p:nvSpPr>
        <p:spPr/>
        <p:txBody>
          <a:bodyPr/>
          <a:lstStyle/>
          <a:p>
            <a:fld id="{C668EEE1-11E9-4A89-9863-7507BC693E97}" type="slidenum">
              <a:rPr lang="fr-CI" smtClean="0"/>
              <a:t>‹N°›</a:t>
            </a:fld>
            <a:endParaRPr lang="fr-CI"/>
          </a:p>
        </p:txBody>
      </p:sp>
    </p:spTree>
    <p:extLst>
      <p:ext uri="{BB962C8B-B14F-4D97-AF65-F5344CB8AC3E}">
        <p14:creationId xmlns:p14="http://schemas.microsoft.com/office/powerpoint/2010/main" val="54948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0B189A8-C8EE-66FB-009D-AB424DF8D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0564BF4D-3EA4-8AA4-2822-6689C4850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1BD36073-4136-19D2-2152-F068DB472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FC4F8-E1D1-4D39-AB3E-0CAAA7AA9A51}"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A55DD665-B346-3D20-F272-5769E7BEE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I"/>
          </a:p>
        </p:txBody>
      </p:sp>
      <p:sp>
        <p:nvSpPr>
          <p:cNvPr id="6" name="Espace réservé du numéro de diapositive 5">
            <a:extLst>
              <a:ext uri="{FF2B5EF4-FFF2-40B4-BE49-F238E27FC236}">
                <a16:creationId xmlns:a16="http://schemas.microsoft.com/office/drawing/2014/main" id="{E2DC9CE9-CC02-93D7-0295-16C4148AF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8EEE1-11E9-4A89-9863-7507BC693E97}" type="slidenum">
              <a:rPr lang="fr-CI" smtClean="0"/>
              <a:t>‹N°›</a:t>
            </a:fld>
            <a:endParaRPr lang="fr-CI"/>
          </a:p>
        </p:txBody>
      </p:sp>
    </p:spTree>
    <p:extLst>
      <p:ext uri="{BB962C8B-B14F-4D97-AF65-F5344CB8AC3E}">
        <p14:creationId xmlns:p14="http://schemas.microsoft.com/office/powerpoint/2010/main" val="2852631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oursinfo.fr/decouverte/internet/comment-ca-marche-internet/metaphore-internet-web/"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sti2d.ecolelamache.org/ii_rseaux_informatiques___1_principes_gnraux.html"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www.coursinfo.fr/decouverte/internet/quest-quun-moteur-de-recherche/" TargetMode="External"/><Relationship Id="rId7" Type="http://schemas.openxmlformats.org/officeDocument/2006/relationships/hyperlink" Target="https://wiki.sgy.io/doku.php/developpement:java:servlets"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hyperlink" Target="https://commons.wikimedia.org/wiki/File:Sch%C3%A9ma-Cloud-Computing.pn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stileex.xyz/webmarketing/" TargetMode="External"/><Relationship Id="rId7" Type="http://schemas.openxmlformats.org/officeDocument/2006/relationships/hyperlink" Target="https://blog.zedas.fr/posts/chiffrer-ses-mails-avec-pgp/"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stph.scenari-community.org/bdd/lap2/co/appUL01.html"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Espace réservé du contenu 34">
            <a:extLst>
              <a:ext uri="{FF2B5EF4-FFF2-40B4-BE49-F238E27FC236}">
                <a16:creationId xmlns:a16="http://schemas.microsoft.com/office/drawing/2014/main" id="{1E32E99B-14F6-DFCF-E609-B18E93FF93CE}"/>
              </a:ext>
            </a:extLst>
          </p:cNvPr>
          <p:cNvSpPr>
            <a:spLocks noGrp="1"/>
          </p:cNvSpPr>
          <p:nvPr>
            <p:ph idx="1"/>
          </p:nvPr>
        </p:nvSpPr>
        <p:spPr/>
        <p:txBody>
          <a:bodyPr>
            <a:normAutofit fontScale="85000" lnSpcReduction="10000"/>
          </a:bodyPr>
          <a:lstStyle/>
          <a:p>
            <a:pPr algn="just"/>
            <a:r>
              <a:rPr lang="fr-FR" sz="1800" dirty="0">
                <a:solidFill>
                  <a:srgbClr val="000000"/>
                </a:solidFill>
                <a:effectLst/>
                <a:latin typeface="Times New Roman" panose="02020603050405020304" pitchFamily="18" charset="0"/>
                <a:ea typeface="Times New Roman" panose="02020603050405020304" pitchFamily="18" charset="0"/>
              </a:rPr>
              <a:t>Le web fonctionne grâce à un réseau mondial de serveurs et de clients qui communiquent entre eux via des protocoles comme HTTP et HTTPS. Les serveurs hébergent des sites web et envoient des informations aux clients (navigateurs web, Ordinateurs PC et les smartphones que nous pouvons utilises) qui les demandent. </a:t>
            </a:r>
            <a:endParaRPr lang="fr-CI" sz="1800" dirty="0">
              <a:effectLst/>
              <a:latin typeface="Times New Roman" panose="02020603050405020304" pitchFamily="18" charset="0"/>
              <a:ea typeface="Times New Roman" panose="02020603050405020304" pitchFamily="18" charset="0"/>
            </a:endParaRPr>
          </a:p>
          <a:p>
            <a:pPr algn="just"/>
            <a:r>
              <a:rPr lang="fr-FR" sz="1800" dirty="0">
                <a:solidFill>
                  <a:srgbClr val="000000"/>
                </a:solidFill>
                <a:effectLst/>
                <a:latin typeface="Times New Roman" panose="02020603050405020304" pitchFamily="18" charset="0"/>
                <a:ea typeface="Times New Roman" panose="02020603050405020304" pitchFamily="18" charset="0"/>
              </a:rPr>
              <a:t>Les navigateurs interprètent ces informations pour afficher les pages web que nous voyons.</a:t>
            </a:r>
            <a:r>
              <a:rPr lang="fr-FR" sz="1800" b="1" dirty="0">
                <a:solidFill>
                  <a:srgbClr val="000000"/>
                </a:solidFill>
                <a:effectLst/>
                <a:latin typeface="Times New Roman" panose="02020603050405020304" pitchFamily="18" charset="0"/>
                <a:ea typeface="Times New Roman" panose="02020603050405020304" pitchFamily="18" charset="0"/>
              </a:rPr>
              <a:t> </a:t>
            </a:r>
            <a:r>
              <a:rPr lang="fr-FR" sz="1800" dirty="0">
                <a:solidFill>
                  <a:srgbClr val="000000"/>
                </a:solidFill>
                <a:effectLst/>
                <a:latin typeface="Times New Roman" panose="02020603050405020304" pitchFamily="18" charset="0"/>
                <a:ea typeface="Times New Roman" panose="02020603050405020304" pitchFamily="18" charset="0"/>
              </a:rPr>
              <a:t>Les clients correspondent aux appareils connectés sur Internet par les personnes (par exemple, votre ordinateur connecté par Wi-Fi ou votre téléphone connecté sur le réseau mobile) et les logiciels d'accès au Web (par exemple, les navigateurs comme Firefox ou Chrome).</a:t>
            </a:r>
            <a:endParaRPr lang="fr-CI" sz="18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fr-FR" sz="1800" dirty="0">
                <a:solidFill>
                  <a:srgbClr val="000000"/>
                </a:solidFill>
                <a:effectLst/>
                <a:latin typeface="Times New Roman" panose="02020603050405020304" pitchFamily="18" charset="0"/>
                <a:ea typeface="Times New Roman" panose="02020603050405020304" pitchFamily="18" charset="0"/>
              </a:rPr>
              <a:t>Les serveurs sont des ordinateurs qui stockent des pages web, des sites ou des applications. Lorsqu'un appareil client souhaite accéder à une page web, une copie de la page est téléchargée depuis le serveur vers le client, la machine utilisée affiche alors le contenu dans le navigateur web de l'utilisatrice ou de l'utilisateur.</a:t>
            </a:r>
            <a:endParaRPr lang="fr-CI" sz="1800" dirty="0">
              <a:effectLst/>
              <a:latin typeface="Times New Roman" panose="02020603050405020304" pitchFamily="18" charset="0"/>
              <a:ea typeface="Times New Roman" panose="02020603050405020304" pitchFamily="18" charset="0"/>
            </a:endParaRPr>
          </a:p>
          <a:p>
            <a:pPr algn="just"/>
            <a:r>
              <a:rPr lang="fr-FR" sz="1800" dirty="0">
                <a:solidFill>
                  <a:srgbClr val="000000"/>
                </a:solidFill>
                <a:effectLst/>
                <a:latin typeface="Times New Roman" panose="02020603050405020304" pitchFamily="18" charset="0"/>
                <a:ea typeface="Times New Roman" panose="02020603050405020304" pitchFamily="18" charset="0"/>
              </a:rPr>
              <a:t>Un site web est constitué de divers fichiers. Ils peuvent être vus comme diverses parties des produits qu'on achète au magasin. </a:t>
            </a:r>
            <a:r>
              <a:rPr lang="fr-FR" sz="1800" dirty="0">
                <a:solidFill>
                  <a:srgbClr val="0070C0"/>
                </a:solidFill>
                <a:effectLst/>
                <a:latin typeface="Times New Roman" panose="02020603050405020304" pitchFamily="18" charset="0"/>
                <a:ea typeface="Times New Roman" panose="02020603050405020304" pitchFamily="18" charset="0"/>
              </a:rPr>
              <a:t>Ces fichiers peuvent être rangés dans deux catégories : Les fichiers de code, Les sites web sont constitués essentiellement de HTML, de CSS et de JavaScript (nous découvrirons d'autres technologies plus tard dans notre historique).</a:t>
            </a:r>
            <a:endParaRPr lang="fr-CI" sz="18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fr-FR" sz="1800" dirty="0">
                <a:solidFill>
                  <a:srgbClr val="000000"/>
                </a:solidFill>
                <a:effectLst/>
                <a:latin typeface="Times New Roman" panose="02020603050405020304" pitchFamily="18" charset="0"/>
                <a:ea typeface="Times New Roman" panose="02020603050405020304" pitchFamily="18" charset="0"/>
              </a:rPr>
              <a:t>Le client et le serveur ne sont pas les seuls éléments qui interviennent. Il y a beaucoup d'autres composants que nous allons décrire si possible dans la suite.</a:t>
            </a:r>
            <a:endParaRPr lang="fr-CI" sz="1800"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fr-FR" sz="1800" dirty="0">
                <a:solidFill>
                  <a:srgbClr val="000000"/>
                </a:solidFill>
                <a:effectLst/>
                <a:latin typeface="Times New Roman" panose="02020603050405020304" pitchFamily="18" charset="0"/>
                <a:ea typeface="Times New Roman" panose="02020603050405020304" pitchFamily="18" charset="0"/>
              </a:rPr>
              <a:t>Faisons une comparaison entre le Web et une rue. D'un côté de la rue, il y a une maison qui correspond au client. De l'autre côté, un magasin correspondant au serveur, et dans lequel vous souhaitez acheter quelque chose.</a:t>
            </a:r>
            <a:endParaRPr lang="fr-CI" sz="1800" dirty="0">
              <a:effectLst/>
              <a:latin typeface="Times New Roman" panose="02020603050405020304" pitchFamily="18" charset="0"/>
              <a:ea typeface="Times New Roman" panose="02020603050405020304" pitchFamily="18" charset="0"/>
            </a:endParaRPr>
          </a:p>
          <a:p>
            <a:pPr marL="0" indent="0">
              <a:buNone/>
            </a:pPr>
            <a:endParaRPr lang="fr-CI" dirty="0"/>
          </a:p>
        </p:txBody>
      </p:sp>
      <p:sp>
        <p:nvSpPr>
          <p:cNvPr id="37" name="Titre 36">
            <a:extLst>
              <a:ext uri="{FF2B5EF4-FFF2-40B4-BE49-F238E27FC236}">
                <a16:creationId xmlns:a16="http://schemas.microsoft.com/office/drawing/2014/main" id="{16DE187B-D6C0-06DB-5253-8474662310B8}"/>
              </a:ext>
            </a:extLst>
          </p:cNvPr>
          <p:cNvSpPr>
            <a:spLocks noGrp="1"/>
          </p:cNvSpPr>
          <p:nvPr>
            <p:ph type="title"/>
          </p:nvPr>
        </p:nvSpPr>
        <p:spPr>
          <a:xfrm>
            <a:off x="510745" y="365125"/>
            <a:ext cx="11244649" cy="1109448"/>
          </a:xfrm>
        </p:spPr>
        <p:txBody>
          <a:bodyPr>
            <a:normAutofit fontScale="90000"/>
          </a:bodyPr>
          <a:lstStyle/>
          <a:p>
            <a:pPr algn="ctr"/>
            <a:r>
              <a:rPr lang="fr-FR"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ASTUCE ET</a:t>
            </a:r>
            <a:r>
              <a:rPr lang="fr-FR" b="1" i="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INSTRUCTIONS SUR LE WEB: </a:t>
            </a:r>
            <a:br>
              <a:rPr lang="fr-FR"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Comment fonctionne le web?</a:t>
            </a:r>
            <a:br>
              <a:rPr lang="fr-FR"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fr-CI"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33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9F974-0163-3DA5-77F4-87EBDEBBD0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DBCABFE-6775-7F73-B18D-5A1261826CE9}"/>
              </a:ext>
            </a:extLst>
          </p:cNvPr>
          <p:cNvSpPr>
            <a:spLocks noGrp="1"/>
          </p:cNvSpPr>
          <p:nvPr>
            <p:ph type="title"/>
          </p:nvPr>
        </p:nvSpPr>
        <p:spPr>
          <a:xfrm>
            <a:off x="246340" y="0"/>
            <a:ext cx="6525163" cy="1892188"/>
          </a:xfrm>
        </p:spPr>
        <p:txBody>
          <a:bodyPr>
            <a:normAutofit/>
          </a:bodyPr>
          <a:lstStyle/>
          <a:p>
            <a:r>
              <a:rPr lang="fr-FR" sz="1600" b="0" i="0" dirty="0">
                <a:solidFill>
                  <a:srgbClr val="040C28"/>
                </a:solidFill>
                <a:effectLst/>
                <a:latin typeface="Times New Roman" panose="02020603050405020304" pitchFamily="18" charset="0"/>
                <a:cs typeface="Times New Roman" panose="02020603050405020304" pitchFamily="18" charset="0"/>
              </a:rPr>
              <a:t>Le navigateur envoie une requête HTTP au serveur pour lui demander d'envoyer une copie du site web au client</a:t>
            </a:r>
            <a:r>
              <a:rPr lang="fr-FR" sz="1600" b="0" i="0" dirty="0">
                <a:solidFill>
                  <a:srgbClr val="1F1F1F"/>
                </a:solidFill>
                <a:effectLst/>
                <a:latin typeface="Times New Roman" panose="02020603050405020304" pitchFamily="18" charset="0"/>
                <a:cs typeface="Times New Roman" panose="02020603050405020304" pitchFamily="18" charset="0"/>
              </a:rPr>
              <a:t> (vous allez au magasin et vous passez commande). Ce message, et les autres données envoyées </a:t>
            </a:r>
            <a:r>
              <a:rPr lang="fr-FR" sz="1600" dirty="0">
                <a:solidFill>
                  <a:srgbClr val="040C28"/>
                </a:solidFill>
                <a:latin typeface="Times New Roman" panose="02020603050405020304" pitchFamily="18" charset="0"/>
                <a:cs typeface="Times New Roman" panose="02020603050405020304" pitchFamily="18" charset="0"/>
              </a:rPr>
              <a:t>entre le client et le serveur, sont échangés par l'intermédiaire de la connexion internet en utilisant TCP/IP.</a:t>
            </a:r>
            <a:endParaRPr lang="fr-CI" sz="1600" dirty="0">
              <a:solidFill>
                <a:srgbClr val="040C28"/>
              </a:solidFill>
              <a:latin typeface="Times New Roman" panose="02020603050405020304" pitchFamily="18" charset="0"/>
              <a:cs typeface="Times New Roman" panose="02020603050405020304" pitchFamily="18" charset="0"/>
            </a:endParaRPr>
          </a:p>
        </p:txBody>
      </p:sp>
      <p:pic>
        <p:nvPicPr>
          <p:cNvPr id="5" name="Espace réservé du contenu 4">
            <a:extLst>
              <a:ext uri="{FF2B5EF4-FFF2-40B4-BE49-F238E27FC236}">
                <a16:creationId xmlns:a16="http://schemas.microsoft.com/office/drawing/2014/main" id="{5368699E-0202-6FAF-0007-B0B03C346100}"/>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71719" y="90616"/>
            <a:ext cx="4176584" cy="1801572"/>
          </a:xfrm>
        </p:spPr>
      </p:pic>
      <p:pic>
        <p:nvPicPr>
          <p:cNvPr id="8" name="Image 7">
            <a:extLst>
              <a:ext uri="{FF2B5EF4-FFF2-40B4-BE49-F238E27FC236}">
                <a16:creationId xmlns:a16="http://schemas.microsoft.com/office/drawing/2014/main" id="{D1D36BE2-E343-9CA9-578B-5452427387E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51143" y="1892188"/>
            <a:ext cx="11146590" cy="4801055"/>
          </a:xfrm>
          <a:prstGeom prst="rect">
            <a:avLst/>
          </a:prstGeom>
        </p:spPr>
      </p:pic>
    </p:spTree>
    <p:extLst>
      <p:ext uri="{BB962C8B-B14F-4D97-AF65-F5344CB8AC3E}">
        <p14:creationId xmlns:p14="http://schemas.microsoft.com/office/powerpoint/2010/main" val="109269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B472A-4204-9BE3-138A-6876D71EED94}"/>
            </a:ext>
          </a:extLst>
        </p:cNvPr>
        <p:cNvGrpSpPr/>
        <p:nvPr/>
      </p:nvGrpSpPr>
      <p:grpSpPr>
        <a:xfrm>
          <a:off x="0" y="0"/>
          <a:ext cx="0" cy="0"/>
          <a:chOff x="0" y="0"/>
          <a:chExt cx="0" cy="0"/>
        </a:xfrm>
      </p:grpSpPr>
      <p:pic>
        <p:nvPicPr>
          <p:cNvPr id="11" name="Image 10">
            <a:extLst>
              <a:ext uri="{FF2B5EF4-FFF2-40B4-BE49-F238E27FC236}">
                <a16:creationId xmlns:a16="http://schemas.microsoft.com/office/drawing/2014/main" id="{984DF9A9-9400-6628-0164-1762D938AE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0387" y="562178"/>
            <a:ext cx="5870986" cy="5731530"/>
          </a:xfrm>
          <a:prstGeom prst="rect">
            <a:avLst/>
          </a:prstGeom>
        </p:spPr>
      </p:pic>
      <p:pic>
        <p:nvPicPr>
          <p:cNvPr id="17" name="Image 16">
            <a:extLst>
              <a:ext uri="{FF2B5EF4-FFF2-40B4-BE49-F238E27FC236}">
                <a16:creationId xmlns:a16="http://schemas.microsoft.com/office/drawing/2014/main" id="{6C493362-1F94-AD8C-8E8A-50E45A6A52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47020" y="3915783"/>
            <a:ext cx="5265686" cy="2200179"/>
          </a:xfrm>
          <a:prstGeom prst="rect">
            <a:avLst/>
          </a:prstGeom>
        </p:spPr>
      </p:pic>
      <p:pic>
        <p:nvPicPr>
          <p:cNvPr id="29" name="Image 28">
            <a:extLst>
              <a:ext uri="{FF2B5EF4-FFF2-40B4-BE49-F238E27FC236}">
                <a16:creationId xmlns:a16="http://schemas.microsoft.com/office/drawing/2014/main" id="{AF42DEB3-BE50-E5F8-2BAE-CAA4148A26B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564642" y="975470"/>
            <a:ext cx="5146971" cy="2049126"/>
          </a:xfrm>
          <a:prstGeom prst="rect">
            <a:avLst/>
          </a:prstGeom>
        </p:spPr>
      </p:pic>
    </p:spTree>
    <p:extLst>
      <p:ext uri="{BB962C8B-B14F-4D97-AF65-F5344CB8AC3E}">
        <p14:creationId xmlns:p14="http://schemas.microsoft.com/office/powerpoint/2010/main" val="273139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89A29-51B5-53D3-2D77-C62DEEFE7526}"/>
            </a:ext>
          </a:extLst>
        </p:cNvPr>
        <p:cNvGrpSpPr/>
        <p:nvPr/>
      </p:nvGrpSpPr>
      <p:grpSpPr>
        <a:xfrm>
          <a:off x="0" y="0"/>
          <a:ext cx="0" cy="0"/>
          <a:chOff x="0" y="0"/>
          <a:chExt cx="0" cy="0"/>
        </a:xfrm>
      </p:grpSpPr>
      <p:pic>
        <p:nvPicPr>
          <p:cNvPr id="14" name="Image 13">
            <a:extLst>
              <a:ext uri="{FF2B5EF4-FFF2-40B4-BE49-F238E27FC236}">
                <a16:creationId xmlns:a16="http://schemas.microsoft.com/office/drawing/2014/main" id="{BA845766-BD2C-D0D0-08B0-A433AFD862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79805" y="3842768"/>
            <a:ext cx="6409038" cy="2714551"/>
          </a:xfrm>
          <a:prstGeom prst="rect">
            <a:avLst/>
          </a:prstGeom>
        </p:spPr>
      </p:pic>
      <p:pic>
        <p:nvPicPr>
          <p:cNvPr id="20" name="Image 19">
            <a:extLst>
              <a:ext uri="{FF2B5EF4-FFF2-40B4-BE49-F238E27FC236}">
                <a16:creationId xmlns:a16="http://schemas.microsoft.com/office/drawing/2014/main" id="{09700D14-E4F9-D8B4-77F6-B95DE28E018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83273" y="463328"/>
            <a:ext cx="4720186" cy="3258027"/>
          </a:xfrm>
          <a:prstGeom prst="rect">
            <a:avLst/>
          </a:prstGeom>
        </p:spPr>
      </p:pic>
      <p:pic>
        <p:nvPicPr>
          <p:cNvPr id="26" name="Image 25">
            <a:extLst>
              <a:ext uri="{FF2B5EF4-FFF2-40B4-BE49-F238E27FC236}">
                <a16:creationId xmlns:a16="http://schemas.microsoft.com/office/drawing/2014/main" id="{6FA6E095-831F-7D88-EA13-A69483D2D52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84755" y="469557"/>
            <a:ext cx="5275691" cy="3130385"/>
          </a:xfrm>
          <a:prstGeom prst="rect">
            <a:avLst/>
          </a:prstGeom>
        </p:spPr>
      </p:pic>
    </p:spTree>
    <p:extLst>
      <p:ext uri="{BB962C8B-B14F-4D97-AF65-F5344CB8AC3E}">
        <p14:creationId xmlns:p14="http://schemas.microsoft.com/office/powerpoint/2010/main" val="55403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C01870-554D-1376-071A-1853574C08B8}"/>
              </a:ext>
            </a:extLst>
          </p:cNvPr>
          <p:cNvSpPr>
            <a:spLocks noGrp="1"/>
          </p:cNvSpPr>
          <p:nvPr>
            <p:ph type="title"/>
          </p:nvPr>
        </p:nvSpPr>
        <p:spPr/>
        <p:txBody>
          <a:bodyPr>
            <a:normAutofit fontScale="90000"/>
          </a:bodyPr>
          <a:lstStyle/>
          <a:p>
            <a:r>
              <a:rPr lang="fr-FR" sz="4400" dirty="0">
                <a:effectLst/>
                <a:latin typeface="Times New Roman" panose="02020603050405020304" pitchFamily="18" charset="0"/>
                <a:ea typeface="Calibri" panose="020F0502020204030204" pitchFamily="34" charset="0"/>
                <a:cs typeface="Times New Roman" panose="02020603050405020304" pitchFamily="18" charset="0"/>
              </a:rPr>
              <a:t>De quoi avez-vous besoin pour être un développeur web ?</a:t>
            </a:r>
            <a:br>
              <a:rPr lang="fr-FR"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fr-CI" dirty="0"/>
          </a:p>
        </p:txBody>
      </p:sp>
      <p:sp>
        <p:nvSpPr>
          <p:cNvPr id="3" name="Espace réservé du contenu 2">
            <a:extLst>
              <a:ext uri="{FF2B5EF4-FFF2-40B4-BE49-F238E27FC236}">
                <a16:creationId xmlns:a16="http://schemas.microsoft.com/office/drawing/2014/main" id="{1EC7B224-94BE-D4BF-8363-66B2D6BF5770}"/>
              </a:ext>
            </a:extLst>
          </p:cNvPr>
          <p:cNvSpPr>
            <a:spLocks noGrp="1"/>
          </p:cNvSpPr>
          <p:nvPr>
            <p:ph idx="1"/>
          </p:nvPr>
        </p:nvSpPr>
        <p:spPr/>
        <p:txBody>
          <a:bodyPr>
            <a:normAutofit fontScale="92500" lnSpcReduction="10000"/>
          </a:bodyPr>
          <a:lstStyle/>
          <a:p>
            <a:pPr algn="just"/>
            <a:r>
              <a:rPr lang="fr-FR" sz="2400" dirty="0">
                <a:solidFill>
                  <a:srgbClr val="000000"/>
                </a:solidFill>
                <a:effectLst/>
                <a:latin typeface="Times New Roman" panose="02020603050405020304" pitchFamily="18" charset="0"/>
                <a:ea typeface="Times New Roman" panose="02020603050405020304" pitchFamily="18" charset="0"/>
              </a:rPr>
              <a:t>Pour devenir développeur web, nous aurions besoin de :</a:t>
            </a:r>
            <a:endParaRPr lang="fr-CI"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pPr>
            <a:r>
              <a:rPr lang="fr-FR" sz="2400" dirty="0">
                <a:solidFill>
                  <a:srgbClr val="000000"/>
                </a:solidFill>
                <a:effectLst/>
                <a:latin typeface="Times New Roman" panose="02020603050405020304" pitchFamily="18" charset="0"/>
                <a:ea typeface="Times New Roman" panose="02020603050405020304" pitchFamily="18" charset="0"/>
              </a:rPr>
              <a:t>Compétences en programmation : Apprendre des langages comme HTML, CSS, JavaScript, et éventuellement des langages côté serveur comme Python, Ruby, ou PHP.</a:t>
            </a:r>
            <a:endParaRPr lang="fr-CI"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pPr>
            <a:r>
              <a:rPr lang="fr-FR" sz="2400" dirty="0">
                <a:solidFill>
                  <a:srgbClr val="000000"/>
                </a:solidFill>
                <a:effectLst/>
                <a:latin typeface="Times New Roman" panose="02020603050405020304" pitchFamily="18" charset="0"/>
                <a:ea typeface="Times New Roman" panose="02020603050405020304" pitchFamily="18" charset="0"/>
              </a:rPr>
              <a:t>Connaissance des </a:t>
            </a:r>
            <a:r>
              <a:rPr lang="fr-FR" sz="2400" dirty="0" err="1">
                <a:solidFill>
                  <a:srgbClr val="000000"/>
                </a:solidFill>
                <a:effectLst/>
                <a:latin typeface="Times New Roman" panose="02020603050405020304" pitchFamily="18" charset="0"/>
                <a:ea typeface="Times New Roman" panose="02020603050405020304" pitchFamily="18" charset="0"/>
              </a:rPr>
              <a:t>frameworks</a:t>
            </a:r>
            <a:r>
              <a:rPr lang="fr-FR" sz="2400" dirty="0">
                <a:solidFill>
                  <a:srgbClr val="000000"/>
                </a:solidFill>
                <a:effectLst/>
                <a:latin typeface="Times New Roman" panose="02020603050405020304" pitchFamily="18" charset="0"/>
                <a:ea typeface="Times New Roman" panose="02020603050405020304" pitchFamily="18" charset="0"/>
              </a:rPr>
              <a:t> et bibliothèques : Utiliser des outils comme </a:t>
            </a:r>
            <a:r>
              <a:rPr lang="fr-FR" sz="2400" dirty="0" err="1">
                <a:solidFill>
                  <a:srgbClr val="000000"/>
                </a:solidFill>
                <a:effectLst/>
                <a:latin typeface="Times New Roman" panose="02020603050405020304" pitchFamily="18" charset="0"/>
                <a:ea typeface="Times New Roman" panose="02020603050405020304" pitchFamily="18" charset="0"/>
              </a:rPr>
              <a:t>React</a:t>
            </a:r>
            <a:r>
              <a:rPr lang="fr-FR" sz="2400" dirty="0">
                <a:solidFill>
                  <a:srgbClr val="000000"/>
                </a:solidFill>
                <a:effectLst/>
                <a:latin typeface="Times New Roman" panose="02020603050405020304" pitchFamily="18" charset="0"/>
                <a:ea typeface="Times New Roman" panose="02020603050405020304" pitchFamily="18" charset="0"/>
              </a:rPr>
              <a:t>, </a:t>
            </a:r>
            <a:r>
              <a:rPr lang="fr-FR" sz="2400" dirty="0" err="1">
                <a:solidFill>
                  <a:srgbClr val="000000"/>
                </a:solidFill>
                <a:effectLst/>
                <a:latin typeface="Times New Roman" panose="02020603050405020304" pitchFamily="18" charset="0"/>
                <a:ea typeface="Times New Roman" panose="02020603050405020304" pitchFamily="18" charset="0"/>
              </a:rPr>
              <a:t>Angular</a:t>
            </a:r>
            <a:r>
              <a:rPr lang="fr-FR" sz="2400" dirty="0">
                <a:solidFill>
                  <a:srgbClr val="000000"/>
                </a:solidFill>
                <a:effectLst/>
                <a:latin typeface="Times New Roman" panose="02020603050405020304" pitchFamily="18" charset="0"/>
                <a:ea typeface="Times New Roman" panose="02020603050405020304" pitchFamily="18" charset="0"/>
              </a:rPr>
              <a:t>, ou Vue.js pour le développement </a:t>
            </a:r>
            <a:r>
              <a:rPr lang="fr-FR" sz="2400" dirty="0" err="1">
                <a:solidFill>
                  <a:srgbClr val="000000"/>
                </a:solidFill>
                <a:effectLst/>
                <a:latin typeface="Times New Roman" panose="02020603050405020304" pitchFamily="18" charset="0"/>
                <a:ea typeface="Times New Roman" panose="02020603050405020304" pitchFamily="18" charset="0"/>
              </a:rPr>
              <a:t>front-end</a:t>
            </a:r>
            <a:r>
              <a:rPr lang="fr-FR" sz="2400" dirty="0">
                <a:solidFill>
                  <a:srgbClr val="000000"/>
                </a:solidFill>
                <a:effectLst/>
                <a:latin typeface="Times New Roman" panose="02020603050405020304" pitchFamily="18" charset="0"/>
                <a:ea typeface="Times New Roman" panose="02020603050405020304" pitchFamily="18" charset="0"/>
              </a:rPr>
              <a:t>, et Node.js, Django, ou Ruby on Rails pour le </a:t>
            </a:r>
            <a:r>
              <a:rPr lang="fr-FR" sz="2400" dirty="0" err="1">
                <a:solidFill>
                  <a:srgbClr val="000000"/>
                </a:solidFill>
                <a:effectLst/>
                <a:latin typeface="Times New Roman" panose="02020603050405020304" pitchFamily="18" charset="0"/>
                <a:ea typeface="Times New Roman" panose="02020603050405020304" pitchFamily="18" charset="0"/>
              </a:rPr>
              <a:t>back-end</a:t>
            </a:r>
            <a:r>
              <a:rPr lang="fr-FR" sz="2400" dirty="0">
                <a:solidFill>
                  <a:srgbClr val="000000"/>
                </a:solidFill>
                <a:effectLst/>
                <a:latin typeface="Times New Roman" panose="02020603050405020304" pitchFamily="18" charset="0"/>
                <a:ea typeface="Times New Roman" panose="02020603050405020304" pitchFamily="18" charset="0"/>
              </a:rPr>
              <a:t>.</a:t>
            </a:r>
            <a:endParaRPr lang="fr-CI"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pPr>
            <a:r>
              <a:rPr lang="fr-FR" sz="2400" dirty="0">
                <a:solidFill>
                  <a:srgbClr val="000000"/>
                </a:solidFill>
                <a:effectLst/>
                <a:latin typeface="Times New Roman" panose="02020603050405020304" pitchFamily="18" charset="0"/>
                <a:ea typeface="Times New Roman" panose="02020603050405020304" pitchFamily="18" charset="0"/>
              </a:rPr>
              <a:t>Outils de développement : Maîtriser des outils comme les systèmes de contrôle de version (Git), les éditeurs de code (</a:t>
            </a:r>
            <a:r>
              <a:rPr lang="fr-FR" sz="2400" dirty="0" err="1">
                <a:solidFill>
                  <a:srgbClr val="000000"/>
                </a:solidFill>
                <a:effectLst/>
                <a:latin typeface="Times New Roman" panose="02020603050405020304" pitchFamily="18" charset="0"/>
                <a:ea typeface="Times New Roman" panose="02020603050405020304" pitchFamily="18" charset="0"/>
              </a:rPr>
              <a:t>VSCode</a:t>
            </a:r>
            <a:r>
              <a:rPr lang="fr-FR" sz="2400" dirty="0">
                <a:solidFill>
                  <a:srgbClr val="000000"/>
                </a:solidFill>
                <a:effectLst/>
                <a:latin typeface="Times New Roman" panose="02020603050405020304" pitchFamily="18" charset="0"/>
                <a:ea typeface="Times New Roman" panose="02020603050405020304" pitchFamily="18" charset="0"/>
              </a:rPr>
              <a:t>, </a:t>
            </a:r>
            <a:r>
              <a:rPr lang="fr-FR" sz="2400" dirty="0" err="1">
                <a:solidFill>
                  <a:srgbClr val="000000"/>
                </a:solidFill>
                <a:effectLst/>
                <a:latin typeface="Times New Roman" panose="02020603050405020304" pitchFamily="18" charset="0"/>
                <a:ea typeface="Times New Roman" panose="02020603050405020304" pitchFamily="18" charset="0"/>
              </a:rPr>
              <a:t>SublimeText</a:t>
            </a:r>
            <a:r>
              <a:rPr lang="fr-FR" sz="2400" dirty="0">
                <a:solidFill>
                  <a:srgbClr val="000000"/>
                </a:solidFill>
                <a:effectLst/>
                <a:latin typeface="Times New Roman" panose="02020603050405020304" pitchFamily="18" charset="0"/>
                <a:ea typeface="Times New Roman" panose="02020603050405020304" pitchFamily="18" charset="0"/>
              </a:rPr>
              <a:t>), et les environnements de développement intégrés (IDE).</a:t>
            </a:r>
            <a:endParaRPr lang="fr-CI"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pPr>
            <a:r>
              <a:rPr lang="fr-FR" sz="2400" dirty="0">
                <a:solidFill>
                  <a:srgbClr val="000000"/>
                </a:solidFill>
                <a:effectLst/>
                <a:latin typeface="Times New Roman" panose="02020603050405020304" pitchFamily="18" charset="0"/>
                <a:ea typeface="Times New Roman" panose="02020603050405020304" pitchFamily="18" charset="0"/>
              </a:rPr>
              <a:t>Compétences en design : Avoir une compréhension de base du design UX/UI pour créer des interfaces utilisateur attrayantes et fonctionnelles.</a:t>
            </a:r>
            <a:endParaRPr lang="fr-CI"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arenR"/>
            </a:pPr>
            <a:r>
              <a:rPr lang="fr-FR" sz="2400" dirty="0">
                <a:solidFill>
                  <a:srgbClr val="000000"/>
                </a:solidFill>
                <a:effectLst/>
                <a:latin typeface="Times New Roman" panose="02020603050405020304" pitchFamily="18" charset="0"/>
                <a:ea typeface="Times New Roman" panose="02020603050405020304" pitchFamily="18" charset="0"/>
              </a:rPr>
              <a:t>Résolution de problèmes: Être capable de déboguer et de résoudre des problèmes techniques.</a:t>
            </a:r>
            <a:endParaRPr lang="fr-CI" sz="2400" dirty="0">
              <a:effectLst/>
              <a:latin typeface="Times New Roman" panose="02020603050405020304" pitchFamily="18" charset="0"/>
              <a:ea typeface="Times New Roman" panose="02020603050405020304" pitchFamily="18" charset="0"/>
            </a:endParaRPr>
          </a:p>
          <a:p>
            <a:pPr marL="0" indent="0">
              <a:buNone/>
            </a:pPr>
            <a:endParaRPr lang="fr-CI" dirty="0"/>
          </a:p>
        </p:txBody>
      </p:sp>
    </p:spTree>
    <p:extLst>
      <p:ext uri="{BB962C8B-B14F-4D97-AF65-F5344CB8AC3E}">
        <p14:creationId xmlns:p14="http://schemas.microsoft.com/office/powerpoint/2010/main" val="175142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D3542E-F8D5-4103-92F4-680E8BEC1957}"/>
              </a:ext>
            </a:extLst>
          </p:cNvPr>
          <p:cNvSpPr>
            <a:spLocks noGrp="1"/>
          </p:cNvSpPr>
          <p:nvPr>
            <p:ph type="title"/>
          </p:nvPr>
        </p:nvSpPr>
        <p:spPr/>
        <p:txBody>
          <a:bodyPr>
            <a:normAutofit fontScale="90000"/>
          </a:bodyPr>
          <a:lstStyle/>
          <a:p>
            <a:r>
              <a:rPr lang="fr-FR" sz="4400" dirty="0">
                <a:effectLst/>
                <a:latin typeface="Times New Roman" panose="02020603050405020304" pitchFamily="18" charset="0"/>
                <a:ea typeface="Calibri" panose="020F0502020204030204" pitchFamily="34" charset="0"/>
                <a:cs typeface="Times New Roman" panose="02020603050405020304" pitchFamily="18" charset="0"/>
              </a:rPr>
              <a:t>Pourquoi avez-vous choisi d'apprendre le développement web ?</a:t>
            </a:r>
            <a:br>
              <a:rPr lang="fr-FR"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fr-CI" dirty="0"/>
          </a:p>
        </p:txBody>
      </p:sp>
      <p:sp>
        <p:nvSpPr>
          <p:cNvPr id="3" name="Espace réservé du contenu 2">
            <a:extLst>
              <a:ext uri="{FF2B5EF4-FFF2-40B4-BE49-F238E27FC236}">
                <a16:creationId xmlns:a16="http://schemas.microsoft.com/office/drawing/2014/main" id="{FFFF884E-A8BF-1FFA-C130-018F9241538E}"/>
              </a:ext>
            </a:extLst>
          </p:cNvPr>
          <p:cNvSpPr>
            <a:spLocks noGrp="1"/>
          </p:cNvSpPr>
          <p:nvPr>
            <p:ph idx="1"/>
          </p:nvPr>
        </p:nvSpPr>
        <p:spPr/>
        <p:txBody>
          <a:bodyPr>
            <a:normAutofit fontScale="70000" lnSpcReduction="20000"/>
          </a:bodyPr>
          <a:lstStyle/>
          <a:p>
            <a:pPr algn="just"/>
            <a:r>
              <a:rPr lang="fr-FR" dirty="0">
                <a:solidFill>
                  <a:srgbClr val="000000"/>
                </a:solidFill>
                <a:effectLst/>
                <a:latin typeface="Times New Roman" panose="02020603050405020304" pitchFamily="18" charset="0"/>
                <a:ea typeface="Times New Roman" panose="02020603050405020304" pitchFamily="18" charset="0"/>
              </a:rPr>
              <a:t>Quant à la raison pour laquelle j'ai choisi d'apprendre le développement web, c'est une question intéressante !</a:t>
            </a:r>
          </a:p>
          <a:p>
            <a:pPr algn="just"/>
            <a:r>
              <a:rPr lang="fr-FR" dirty="0">
                <a:solidFill>
                  <a:srgbClr val="000000"/>
                </a:solidFill>
                <a:effectLst/>
                <a:latin typeface="Times New Roman" panose="02020603050405020304" pitchFamily="18" charset="0"/>
                <a:ea typeface="Times New Roman" panose="02020603050405020304" pitchFamily="18" charset="0"/>
              </a:rPr>
              <a:t> Le développement web est un domaine dynamique et en constante évolution, offrant de nombreuses opportunités créatives et professionnelles. Il permet de créer des solutions innovantes et d'avoir un impact direct sur la manière dont les gens interagissent avec la technologie au quotidien. </a:t>
            </a:r>
            <a:endParaRPr lang="fr-CI"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fr-FR" dirty="0">
                <a:solidFill>
                  <a:srgbClr val="000000"/>
                </a:solidFill>
                <a:effectLst/>
                <a:latin typeface="Times New Roman" panose="02020603050405020304" pitchFamily="18" charset="0"/>
                <a:ea typeface="Times New Roman" panose="02020603050405020304" pitchFamily="18" charset="0"/>
              </a:rPr>
              <a:t> Voir aussi</a:t>
            </a:r>
            <a:r>
              <a:rPr lang="fr-FR" dirty="0">
                <a:effectLst/>
                <a:latin typeface="Times New Roman" panose="02020603050405020304" pitchFamily="18" charset="0"/>
                <a:ea typeface="Times New Roman" panose="02020603050405020304" pitchFamily="18" charset="0"/>
              </a:rPr>
              <a:t> </a:t>
            </a:r>
            <a:r>
              <a:rPr lang="fr-FR" dirty="0">
                <a:solidFill>
                  <a:srgbClr val="000000"/>
                </a:solidFill>
                <a:effectLst/>
                <a:latin typeface="Times New Roman" panose="02020603050405020304" pitchFamily="18" charset="0"/>
                <a:ea typeface="Times New Roman" panose="02020603050405020304" pitchFamily="18" charset="0"/>
              </a:rPr>
              <a:t>le développement web comme le domaine en évolution fulgurante, avec de nouveaux outils et technologies émergeant de façon régulière. Nous donne de la passion.  </a:t>
            </a:r>
            <a:endParaRPr lang="fr-CI"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fr-FR" dirty="0">
                <a:solidFill>
                  <a:srgbClr val="000000"/>
                </a:solidFill>
                <a:effectLst/>
                <a:latin typeface="Times New Roman" panose="02020603050405020304" pitchFamily="18" charset="0"/>
                <a:ea typeface="Times New Roman" panose="02020603050405020304" pitchFamily="18" charset="0"/>
              </a:rPr>
              <a:t>Parmi les nombreux </a:t>
            </a:r>
            <a:r>
              <a:rPr lang="fr-FR" dirty="0" err="1">
                <a:solidFill>
                  <a:srgbClr val="000000"/>
                </a:solidFill>
                <a:effectLst/>
                <a:latin typeface="Times New Roman" panose="02020603050405020304" pitchFamily="18" charset="0"/>
                <a:ea typeface="Times New Roman" panose="02020603050405020304" pitchFamily="18" charset="0"/>
              </a:rPr>
              <a:t>frameworks</a:t>
            </a:r>
            <a:r>
              <a:rPr lang="fr-FR" dirty="0">
                <a:solidFill>
                  <a:srgbClr val="000000"/>
                </a:solidFill>
                <a:effectLst/>
                <a:latin typeface="Times New Roman" panose="02020603050405020304" pitchFamily="18" charset="0"/>
                <a:ea typeface="Times New Roman" panose="02020603050405020304" pitchFamily="18" charset="0"/>
              </a:rPr>
              <a:t> disponibles, Django se distingue comme l’un des meilleurs choix pour les développeurs. Écrit en Python, Django offre une approche structurée et efficace pour créer des applications web complexes. </a:t>
            </a:r>
            <a:endParaRPr lang="fr-CI" dirty="0">
              <a:effectLst/>
              <a:latin typeface="Times New Roman" panose="02020603050405020304" pitchFamily="18" charset="0"/>
              <a:ea typeface="Times New Roman" panose="02020603050405020304" pitchFamily="18" charset="0"/>
            </a:endParaRPr>
          </a:p>
          <a:p>
            <a:pPr algn="just">
              <a:spcBef>
                <a:spcPts val="1200"/>
              </a:spcBef>
              <a:spcAft>
                <a:spcPts val="1200"/>
              </a:spcAft>
            </a:pPr>
            <a:r>
              <a:rPr lang="fr-FR" dirty="0">
                <a:solidFill>
                  <a:srgbClr val="000000"/>
                </a:solidFill>
                <a:effectLst/>
                <a:latin typeface="Times New Roman" panose="02020603050405020304" pitchFamily="18" charset="0"/>
                <a:ea typeface="Times New Roman" panose="02020603050405020304" pitchFamily="18" charset="0"/>
              </a:rPr>
              <a:t>Dans notre historique sur le web, nous verrons également les principaux avantages de Django qui en font un choix judicieux pour nos projets de développement web.</a:t>
            </a:r>
            <a:endParaRPr lang="fr-CI" dirty="0">
              <a:effectLst/>
              <a:latin typeface="Times New Roman" panose="02020603050405020304" pitchFamily="18" charset="0"/>
              <a:ea typeface="Times New Roman" panose="02020603050405020304" pitchFamily="18" charset="0"/>
            </a:endParaRPr>
          </a:p>
          <a:p>
            <a:pPr marL="0" indent="0" algn="ctr">
              <a:spcBef>
                <a:spcPts val="1200"/>
              </a:spcBef>
              <a:spcAft>
                <a:spcPts val="1200"/>
              </a:spcAft>
              <a:buNone/>
            </a:pPr>
            <a:r>
              <a:rPr lang="fr-FR" sz="1800" dirty="0">
                <a:solidFill>
                  <a:srgbClr val="000000"/>
                </a:solidFill>
                <a:effectLst/>
                <a:latin typeface="Times New Roman" panose="02020603050405020304" pitchFamily="18" charset="0"/>
                <a:ea typeface="Times New Roman" panose="02020603050405020304" pitchFamily="18" charset="0"/>
              </a:rPr>
              <a:t> </a:t>
            </a:r>
            <a:endParaRPr lang="fr-CI" sz="1800" dirty="0">
              <a:effectLst/>
              <a:latin typeface="Times New Roman" panose="02020603050405020304" pitchFamily="18" charset="0"/>
              <a:ea typeface="Times New Roman" panose="02020603050405020304" pitchFamily="18" charset="0"/>
            </a:endParaRPr>
          </a:p>
          <a:p>
            <a:pPr marL="0" indent="0">
              <a:buNone/>
            </a:pPr>
            <a:endParaRPr lang="fr-CI" dirty="0"/>
          </a:p>
        </p:txBody>
      </p:sp>
    </p:spTree>
    <p:extLst>
      <p:ext uri="{BB962C8B-B14F-4D97-AF65-F5344CB8AC3E}">
        <p14:creationId xmlns:p14="http://schemas.microsoft.com/office/powerpoint/2010/main" val="40798346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710</Words>
  <Application>Microsoft Office PowerPoint</Application>
  <PresentationFormat>Grand écran</PresentationFormat>
  <Paragraphs>22</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Times New Roman</vt:lpstr>
      <vt:lpstr>Thème Office</vt:lpstr>
      <vt:lpstr>ASTUCE ET INSTRUCTIONS SUR LE WEB:  Comment fonctionne le web? </vt:lpstr>
      <vt:lpstr>Le navigateur envoie une requête HTTP au serveur pour lui demander d'envoyer une copie du site web au client (vous allez au magasin et vous passez commande). Ce message, et les autres données envoyées entre le client et le serveur, sont échangés par l'intermédiaire de la connexion internet en utilisant TCP/IP.</vt:lpstr>
      <vt:lpstr>Présentation PowerPoint</vt:lpstr>
      <vt:lpstr>Présentation PowerPoint</vt:lpstr>
      <vt:lpstr>De quoi avez-vous besoin pour être un développeur web ? </vt:lpstr>
      <vt:lpstr>Pourquoi avez-vous choisi d'apprendre le développement web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Administrateur</dc:creator>
  <cp:lastModifiedBy>Administrateur</cp:lastModifiedBy>
  <cp:revision>1</cp:revision>
  <dcterms:created xsi:type="dcterms:W3CDTF">2025-01-15T11:16:25Z</dcterms:created>
  <dcterms:modified xsi:type="dcterms:W3CDTF">2025-01-15T12:20:08Z</dcterms:modified>
</cp:coreProperties>
</file>