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668" r:id="rId6"/>
    <p:sldId id="675" r:id="rId7"/>
    <p:sldId id="288" r:id="rId8"/>
    <p:sldId id="676" r:id="rId9"/>
    <p:sldId id="677" r:id="rId10"/>
    <p:sldId id="679" r:id="rId11"/>
    <p:sldId id="680" r:id="rId12"/>
    <p:sldId id="684" r:id="rId13"/>
    <p:sldId id="686" r:id="rId14"/>
    <p:sldId id="685" r:id="rId15"/>
    <p:sldId id="683" r:id="rId16"/>
    <p:sldId id="689" r:id="rId17"/>
    <p:sldId id="690" r:id="rId18"/>
    <p:sldId id="691" r:id="rId19"/>
    <p:sldId id="692" r:id="rId20"/>
    <p:sldId id="697" r:id="rId21"/>
    <p:sldId id="696" r:id="rId22"/>
    <p:sldId id="694" r:id="rId23"/>
    <p:sldId id="6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944" autoAdjust="0"/>
  </p:normalViewPr>
  <p:slideViewPr>
    <p:cSldViewPr snapToGrid="0">
      <p:cViewPr varScale="1">
        <p:scale>
          <a:sx n="51" d="100"/>
          <a:sy n="51" d="100"/>
        </p:scale>
        <p:origin x="11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E1569-90D9-495E-BEBD-E7452327D447}" type="datetimeFigureOut">
              <a:rPr lang="en-US" smtClean="0"/>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9F0C4-B478-4C51-B149-0980409A7CC9}" type="slidenum">
              <a:rPr lang="en-US" smtClean="0"/>
              <a:t>‹#›</a:t>
            </a:fld>
            <a:endParaRPr lang="en-US"/>
          </a:p>
        </p:txBody>
      </p:sp>
    </p:spTree>
    <p:extLst>
      <p:ext uri="{BB962C8B-B14F-4D97-AF65-F5344CB8AC3E}">
        <p14:creationId xmlns:p14="http://schemas.microsoft.com/office/powerpoint/2010/main" val="397801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Wonderful morning everyone. Today, I will take a webinar session on stack-buffer overflow exploit and how it can be used to pawn a machine. First, I will give a short overview on various concepts related to buffer-overflow attacks. Then, I will illustrate how you can search a binary for buffer-overflow vulnerability and exploit it. In case you have any doubts OR you think I said something wrong feel free to interrupt me. </a:t>
            </a:r>
          </a:p>
        </p:txBody>
      </p:sp>
      <p:sp>
        <p:nvSpPr>
          <p:cNvPr id="4" name="Slide Number Placeholder 3"/>
          <p:cNvSpPr>
            <a:spLocks noGrp="1"/>
          </p:cNvSpPr>
          <p:nvPr>
            <p:ph type="sldNum" sz="quarter" idx="5"/>
          </p:nvPr>
        </p:nvSpPr>
        <p:spPr/>
        <p:txBody>
          <a:bodyPr/>
          <a:lstStyle/>
          <a:p>
            <a:fld id="{5C09F0C4-B478-4C51-B149-0980409A7CC9}" type="slidenum">
              <a:rPr lang="en-US" smtClean="0"/>
              <a:t>1</a:t>
            </a:fld>
            <a:endParaRPr lang="en-US"/>
          </a:p>
        </p:txBody>
      </p:sp>
    </p:spTree>
    <p:extLst>
      <p:ext uri="{BB962C8B-B14F-4D97-AF65-F5344CB8AC3E}">
        <p14:creationId xmlns:p14="http://schemas.microsoft.com/office/powerpoint/2010/main" val="1150547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find out if binary is creating any network connection. To find all </a:t>
            </a:r>
            <a:r>
              <a:rPr lang="en-US" dirty="0" err="1"/>
              <a:t>dlls</a:t>
            </a:r>
            <a:r>
              <a:rPr lang="en-US" dirty="0"/>
              <a:t> loaded by binary use </a:t>
            </a:r>
            <a:r>
              <a:rPr lang="en-US" dirty="0" err="1"/>
              <a:t>ldd</a:t>
            </a:r>
            <a:r>
              <a:rPr lang="en-US" dirty="0"/>
              <a:t> command. </a:t>
            </a:r>
            <a:r>
              <a:rPr lang="en-US" dirty="0" err="1"/>
              <a:t>Objdump</a:t>
            </a:r>
            <a:r>
              <a:rPr lang="en-US" dirty="0"/>
              <a:t> also gives plethora of information.</a:t>
            </a:r>
          </a:p>
        </p:txBody>
      </p:sp>
      <p:sp>
        <p:nvSpPr>
          <p:cNvPr id="4" name="Slide Number Placeholder 3"/>
          <p:cNvSpPr>
            <a:spLocks noGrp="1"/>
          </p:cNvSpPr>
          <p:nvPr>
            <p:ph type="sldNum" sz="quarter" idx="5"/>
          </p:nvPr>
        </p:nvSpPr>
        <p:spPr/>
        <p:txBody>
          <a:bodyPr/>
          <a:lstStyle/>
          <a:p>
            <a:fld id="{5C09F0C4-B478-4C51-B149-0980409A7CC9}" type="slidenum">
              <a:rPr lang="en-US" smtClean="0"/>
              <a:t>10</a:t>
            </a:fld>
            <a:endParaRPr lang="en-US"/>
          </a:p>
        </p:txBody>
      </p:sp>
    </p:spTree>
    <p:extLst>
      <p:ext uri="{BB962C8B-B14F-4D97-AF65-F5344CB8AC3E}">
        <p14:creationId xmlns:p14="http://schemas.microsoft.com/office/powerpoint/2010/main" val="283941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&lt;Use Slides content&gt;</a:t>
            </a:r>
          </a:p>
        </p:txBody>
      </p:sp>
      <p:sp>
        <p:nvSpPr>
          <p:cNvPr id="4" name="Slide Number Placeholder 3"/>
          <p:cNvSpPr>
            <a:spLocks noGrp="1"/>
          </p:cNvSpPr>
          <p:nvPr>
            <p:ph type="sldNum" sz="quarter" idx="5"/>
          </p:nvPr>
        </p:nvSpPr>
        <p:spPr/>
        <p:txBody>
          <a:bodyPr/>
          <a:lstStyle/>
          <a:p>
            <a:fld id="{5C09F0C4-B478-4C51-B149-0980409A7CC9}" type="slidenum">
              <a:rPr lang="en-US" smtClean="0"/>
              <a:t>11</a:t>
            </a:fld>
            <a:endParaRPr lang="en-US"/>
          </a:p>
        </p:txBody>
      </p:sp>
    </p:spTree>
    <p:extLst>
      <p:ext uri="{BB962C8B-B14F-4D97-AF65-F5344CB8AC3E}">
        <p14:creationId xmlns:p14="http://schemas.microsoft.com/office/powerpoint/2010/main" val="418915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step is to check, if we can control RIP. So we pass a very large input and inspect register values. We see that RBP is user controlled .</a:t>
            </a:r>
          </a:p>
        </p:txBody>
      </p:sp>
      <p:sp>
        <p:nvSpPr>
          <p:cNvPr id="4" name="Slide Number Placeholder 3"/>
          <p:cNvSpPr>
            <a:spLocks noGrp="1"/>
          </p:cNvSpPr>
          <p:nvPr>
            <p:ph type="sldNum" sz="quarter" idx="5"/>
          </p:nvPr>
        </p:nvSpPr>
        <p:spPr/>
        <p:txBody>
          <a:bodyPr/>
          <a:lstStyle/>
          <a:p>
            <a:fld id="{5C09F0C4-B478-4C51-B149-0980409A7CC9}" type="slidenum">
              <a:rPr lang="en-US" smtClean="0"/>
              <a:t>12</a:t>
            </a:fld>
            <a:endParaRPr lang="en-US"/>
          </a:p>
        </p:txBody>
      </p:sp>
    </p:spTree>
    <p:extLst>
      <p:ext uri="{BB962C8B-B14F-4D97-AF65-F5344CB8AC3E}">
        <p14:creationId xmlns:p14="http://schemas.microsoft.com/office/powerpoint/2010/main" val="137371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RSP points to some value that is user-controlled. But there is some manipulation happening. So next step is to understand binary behavior. We pass various inputs to the binary for this purpose. We see that binary is doing ROT13 encryption. </a:t>
            </a:r>
          </a:p>
        </p:txBody>
      </p:sp>
      <p:sp>
        <p:nvSpPr>
          <p:cNvPr id="4" name="Slide Number Placeholder 3"/>
          <p:cNvSpPr>
            <a:spLocks noGrp="1"/>
          </p:cNvSpPr>
          <p:nvPr>
            <p:ph type="sldNum" sz="quarter" idx="5"/>
          </p:nvPr>
        </p:nvSpPr>
        <p:spPr/>
        <p:txBody>
          <a:bodyPr/>
          <a:lstStyle/>
          <a:p>
            <a:fld id="{5C09F0C4-B478-4C51-B149-0980409A7CC9}" type="slidenum">
              <a:rPr lang="en-US" smtClean="0"/>
              <a:t>13</a:t>
            </a:fld>
            <a:endParaRPr lang="en-US"/>
          </a:p>
        </p:txBody>
      </p:sp>
    </p:spTree>
    <p:extLst>
      <p:ext uri="{BB962C8B-B14F-4D97-AF65-F5344CB8AC3E}">
        <p14:creationId xmlns:p14="http://schemas.microsoft.com/office/powerpoint/2010/main" val="4226144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bit of google tells me that double ROT-13 encryption gives me original text. So I write a ROT-13 encryption module. Then pass user-input again. </a:t>
            </a:r>
          </a:p>
        </p:txBody>
      </p:sp>
      <p:sp>
        <p:nvSpPr>
          <p:cNvPr id="4" name="Slide Number Placeholder 3"/>
          <p:cNvSpPr>
            <a:spLocks noGrp="1"/>
          </p:cNvSpPr>
          <p:nvPr>
            <p:ph type="sldNum" sz="quarter" idx="5"/>
          </p:nvPr>
        </p:nvSpPr>
        <p:spPr/>
        <p:txBody>
          <a:bodyPr/>
          <a:lstStyle/>
          <a:p>
            <a:fld id="{5C09F0C4-B478-4C51-B149-0980409A7CC9}" type="slidenum">
              <a:rPr lang="en-US" smtClean="0"/>
              <a:t>14</a:t>
            </a:fld>
            <a:endParaRPr lang="en-US"/>
          </a:p>
        </p:txBody>
      </p:sp>
    </p:spTree>
    <p:extLst>
      <p:ext uri="{BB962C8B-B14F-4D97-AF65-F5344CB8AC3E}">
        <p14:creationId xmlns:p14="http://schemas.microsoft.com/office/powerpoint/2010/main" val="1307410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can control RSP and RIP we know that this binary has buffer-overflow vulnerability. Also, we can exploit this vulnerability. Next step will be to find out if this binary treats has any bad characters. At times bytes like \x0a (line feed), \x0d (carriage return) are treated differently. So we need to exclude such characters from our input. </a:t>
            </a:r>
          </a:p>
          <a:p>
            <a:endParaRPr lang="en-US" dirty="0"/>
          </a:p>
          <a:p>
            <a:r>
              <a:rPr lang="en-US" dirty="0"/>
              <a:t>So I create a payload with all possible bytes and pass it to our binary. Now, we need to compare value in stack with user-input. We see that all bytes are present in stack. So, there are no bad characters.</a:t>
            </a:r>
          </a:p>
        </p:txBody>
      </p:sp>
      <p:sp>
        <p:nvSpPr>
          <p:cNvPr id="4" name="Slide Number Placeholder 3"/>
          <p:cNvSpPr>
            <a:spLocks noGrp="1"/>
          </p:cNvSpPr>
          <p:nvPr>
            <p:ph type="sldNum" sz="quarter" idx="5"/>
          </p:nvPr>
        </p:nvSpPr>
        <p:spPr/>
        <p:txBody>
          <a:bodyPr/>
          <a:lstStyle/>
          <a:p>
            <a:fld id="{5C09F0C4-B478-4C51-B149-0980409A7CC9}" type="slidenum">
              <a:rPr lang="en-US" smtClean="0"/>
              <a:t>15</a:t>
            </a:fld>
            <a:endParaRPr lang="en-US"/>
          </a:p>
        </p:txBody>
      </p:sp>
    </p:spTree>
    <p:extLst>
      <p:ext uri="{BB962C8B-B14F-4D97-AF65-F5344CB8AC3E}">
        <p14:creationId xmlns:p14="http://schemas.microsoft.com/office/powerpoint/2010/main" val="1739128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find exact position of bytes that corresponds to RBP and RSP. For this, I create a pattern of unique strings. I pass this pattern to the binary. Then I analyze values stored in these registers for our offset. </a:t>
            </a:r>
          </a:p>
          <a:p>
            <a:r>
              <a:rPr lang="en-US" dirty="0"/>
              <a:t>Just to double check, I modify my input to include </a:t>
            </a:r>
            <a:r>
              <a:rPr lang="en-US" dirty="0" err="1"/>
              <a:t>deadbeef</a:t>
            </a:r>
            <a:r>
              <a:rPr lang="en-US" dirty="0"/>
              <a:t>. I aim that registers should have “</a:t>
            </a:r>
            <a:r>
              <a:rPr lang="en-US" dirty="0" err="1"/>
              <a:t>deadbeef</a:t>
            </a:r>
            <a:r>
              <a:rPr lang="en-US" dirty="0"/>
              <a:t>”. </a:t>
            </a:r>
          </a:p>
        </p:txBody>
      </p:sp>
      <p:sp>
        <p:nvSpPr>
          <p:cNvPr id="4" name="Slide Number Placeholder 3"/>
          <p:cNvSpPr>
            <a:spLocks noGrp="1"/>
          </p:cNvSpPr>
          <p:nvPr>
            <p:ph type="sldNum" sz="quarter" idx="5"/>
          </p:nvPr>
        </p:nvSpPr>
        <p:spPr/>
        <p:txBody>
          <a:bodyPr/>
          <a:lstStyle/>
          <a:p>
            <a:fld id="{5C09F0C4-B478-4C51-B149-0980409A7CC9}" type="slidenum">
              <a:rPr lang="en-US" smtClean="0"/>
              <a:t>16</a:t>
            </a:fld>
            <a:endParaRPr lang="en-US"/>
          </a:p>
        </p:txBody>
      </p:sp>
    </p:spTree>
    <p:extLst>
      <p:ext uri="{BB962C8B-B14F-4D97-AF65-F5344CB8AC3E}">
        <p14:creationId xmlns:p14="http://schemas.microsoft.com/office/powerpoint/2010/main" val="3299585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know position of RBP, and RSP. I know that RSP can have my malicious code. This malicious code can have max length of 260 bytes. All I need to do is tell binary to start executing my code. </a:t>
            </a:r>
          </a:p>
          <a:p>
            <a:r>
              <a:rPr lang="en-US" dirty="0"/>
              <a:t>You may remember that once ret is executed, RBP is copied to RIP and RIP tells about next instruction to be executed. So some-how if I can put ‘</a:t>
            </a:r>
            <a:r>
              <a:rPr lang="en-US" dirty="0" err="1"/>
              <a:t>jmp</a:t>
            </a:r>
            <a:r>
              <a:rPr lang="en-US" dirty="0"/>
              <a:t> RSP’ at RBP my shellcode will be executed.  So I google for opcode for ‘</a:t>
            </a:r>
            <a:r>
              <a:rPr lang="en-US" dirty="0" err="1"/>
              <a:t>jmp</a:t>
            </a:r>
            <a:r>
              <a:rPr lang="en-US" dirty="0"/>
              <a:t> RSP instruction’ and find location of such instruction within my binary. Remember, ASLR is off for this binary. Hence, address of opcode won’t change even after binary is restarted. </a:t>
            </a:r>
          </a:p>
        </p:txBody>
      </p:sp>
      <p:sp>
        <p:nvSpPr>
          <p:cNvPr id="4" name="Slide Number Placeholder 3"/>
          <p:cNvSpPr>
            <a:spLocks noGrp="1"/>
          </p:cNvSpPr>
          <p:nvPr>
            <p:ph type="sldNum" sz="quarter" idx="5"/>
          </p:nvPr>
        </p:nvSpPr>
        <p:spPr/>
        <p:txBody>
          <a:bodyPr/>
          <a:lstStyle/>
          <a:p>
            <a:fld id="{5C09F0C4-B478-4C51-B149-0980409A7CC9}" type="slidenum">
              <a:rPr lang="en-US" smtClean="0"/>
              <a:t>17</a:t>
            </a:fld>
            <a:endParaRPr lang="en-US"/>
          </a:p>
        </p:txBody>
      </p:sp>
    </p:spTree>
    <p:extLst>
      <p:ext uri="{BB962C8B-B14F-4D97-AF65-F5344CB8AC3E}">
        <p14:creationId xmlns:p14="http://schemas.microsoft.com/office/powerpoint/2010/main" val="2158790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that Shellcode can be max of 260 bytes. Let’s use </a:t>
            </a:r>
            <a:r>
              <a:rPr lang="en-US" dirty="0" err="1"/>
              <a:t>msfvenom</a:t>
            </a:r>
            <a:r>
              <a:rPr lang="en-US" dirty="0"/>
              <a:t> to create a smallest possible payload. We get shellcode of 74 bytes. </a:t>
            </a:r>
          </a:p>
        </p:txBody>
      </p:sp>
      <p:sp>
        <p:nvSpPr>
          <p:cNvPr id="4" name="Slide Number Placeholder 3"/>
          <p:cNvSpPr>
            <a:spLocks noGrp="1"/>
          </p:cNvSpPr>
          <p:nvPr>
            <p:ph type="sldNum" sz="quarter" idx="5"/>
          </p:nvPr>
        </p:nvSpPr>
        <p:spPr/>
        <p:txBody>
          <a:bodyPr/>
          <a:lstStyle/>
          <a:p>
            <a:fld id="{5C09F0C4-B478-4C51-B149-0980409A7CC9}" type="slidenum">
              <a:rPr lang="en-US" smtClean="0"/>
              <a:t>18</a:t>
            </a:fld>
            <a:endParaRPr lang="en-US"/>
          </a:p>
        </p:txBody>
      </p:sp>
    </p:spTree>
    <p:extLst>
      <p:ext uri="{BB962C8B-B14F-4D97-AF65-F5344CB8AC3E}">
        <p14:creationId xmlns:p14="http://schemas.microsoft.com/office/powerpoint/2010/main" val="2145240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 all information thus gathered into a payload of size 404 bytes and pass it to the binary. Our final payload should be ….”use slide”. Now, let me execute it. </a:t>
            </a:r>
          </a:p>
        </p:txBody>
      </p:sp>
      <p:sp>
        <p:nvSpPr>
          <p:cNvPr id="4" name="Slide Number Placeholder 3"/>
          <p:cNvSpPr>
            <a:spLocks noGrp="1"/>
          </p:cNvSpPr>
          <p:nvPr>
            <p:ph type="sldNum" sz="quarter" idx="5"/>
          </p:nvPr>
        </p:nvSpPr>
        <p:spPr/>
        <p:txBody>
          <a:bodyPr/>
          <a:lstStyle/>
          <a:p>
            <a:fld id="{5C09F0C4-B478-4C51-B149-0980409A7CC9}" type="slidenum">
              <a:rPr lang="en-US" smtClean="0"/>
              <a:t>19</a:t>
            </a:fld>
            <a:endParaRPr lang="en-US"/>
          </a:p>
        </p:txBody>
      </p:sp>
    </p:spTree>
    <p:extLst>
      <p:ext uri="{BB962C8B-B14F-4D97-AF65-F5344CB8AC3E}">
        <p14:creationId xmlns:p14="http://schemas.microsoft.com/office/powerpoint/2010/main" val="130833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a graduate student at University of Maryland, College Park. I am from India. Here I worked in software development for 3.5+ years. I always loved ethical-hacking. Also, India has acute shortage of cyber-sec experts. So, I am here. </a:t>
            </a:r>
          </a:p>
          <a:p>
            <a:r>
              <a:rPr lang="en-US" dirty="0"/>
              <a:t>I am into pen-testing for almost a year. </a:t>
            </a:r>
          </a:p>
        </p:txBody>
      </p:sp>
      <p:sp>
        <p:nvSpPr>
          <p:cNvPr id="4" name="Slide Number Placeholder 3"/>
          <p:cNvSpPr>
            <a:spLocks noGrp="1"/>
          </p:cNvSpPr>
          <p:nvPr>
            <p:ph type="sldNum" sz="quarter" idx="5"/>
          </p:nvPr>
        </p:nvSpPr>
        <p:spPr/>
        <p:txBody>
          <a:bodyPr/>
          <a:lstStyle/>
          <a:p>
            <a:fld id="{5C09F0C4-B478-4C51-B149-0980409A7CC9}" type="slidenum">
              <a:rPr lang="en-US" smtClean="0"/>
              <a:t>2</a:t>
            </a:fld>
            <a:endParaRPr lang="en-US"/>
          </a:p>
        </p:txBody>
      </p:sp>
    </p:spTree>
    <p:extLst>
      <p:ext uri="{BB962C8B-B14F-4D97-AF65-F5344CB8AC3E}">
        <p14:creationId xmlns:p14="http://schemas.microsoft.com/office/powerpoint/2010/main" val="4025623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start a listener at port 4444. send my payload. As you can see I got </a:t>
            </a:r>
            <a:r>
              <a:rPr lang="en-US"/>
              <a:t>a shell.</a:t>
            </a:r>
            <a:endParaRPr lang="en-US" dirty="0"/>
          </a:p>
        </p:txBody>
      </p:sp>
      <p:sp>
        <p:nvSpPr>
          <p:cNvPr id="4" name="Slide Number Placeholder 3"/>
          <p:cNvSpPr>
            <a:spLocks noGrp="1"/>
          </p:cNvSpPr>
          <p:nvPr>
            <p:ph type="sldNum" sz="quarter" idx="5"/>
          </p:nvPr>
        </p:nvSpPr>
        <p:spPr/>
        <p:txBody>
          <a:bodyPr/>
          <a:lstStyle/>
          <a:p>
            <a:fld id="{5C09F0C4-B478-4C51-B149-0980409A7CC9}" type="slidenum">
              <a:rPr lang="en-US" smtClean="0"/>
              <a:t>20</a:t>
            </a:fld>
            <a:endParaRPr lang="en-US"/>
          </a:p>
        </p:txBody>
      </p:sp>
    </p:spTree>
    <p:extLst>
      <p:ext uri="{BB962C8B-B14F-4D97-AF65-F5344CB8AC3E}">
        <p14:creationId xmlns:p14="http://schemas.microsoft.com/office/powerpoint/2010/main" val="577231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tools that I used. </a:t>
            </a:r>
          </a:p>
        </p:txBody>
      </p:sp>
      <p:sp>
        <p:nvSpPr>
          <p:cNvPr id="4" name="Slide Number Placeholder 3"/>
          <p:cNvSpPr>
            <a:spLocks noGrp="1"/>
          </p:cNvSpPr>
          <p:nvPr>
            <p:ph type="sldNum" sz="quarter" idx="5"/>
          </p:nvPr>
        </p:nvSpPr>
        <p:spPr/>
        <p:txBody>
          <a:bodyPr/>
          <a:lstStyle/>
          <a:p>
            <a:fld id="{5C09F0C4-B478-4C51-B149-0980409A7CC9}" type="slidenum">
              <a:rPr lang="en-US" smtClean="0"/>
              <a:t>21</a:t>
            </a:fld>
            <a:endParaRPr lang="en-US"/>
          </a:p>
        </p:txBody>
      </p:sp>
    </p:spTree>
    <p:extLst>
      <p:ext uri="{BB962C8B-B14F-4D97-AF65-F5344CB8AC3E}">
        <p14:creationId xmlns:p14="http://schemas.microsoft.com/office/powerpoint/2010/main" val="1200173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that I used for this purpose doesn’t belong to me. I solved this as part of an open challenge. Thanks for Tyrone for giving me this opportunity. Last but not least, thanks you all for being a great audience.  I will upload all these programs at my GitHub. With this I am open to questions and suggestions. </a:t>
            </a:r>
          </a:p>
        </p:txBody>
      </p:sp>
      <p:sp>
        <p:nvSpPr>
          <p:cNvPr id="4" name="Slide Number Placeholder 3"/>
          <p:cNvSpPr>
            <a:spLocks noGrp="1"/>
          </p:cNvSpPr>
          <p:nvPr>
            <p:ph type="sldNum" sz="quarter" idx="5"/>
          </p:nvPr>
        </p:nvSpPr>
        <p:spPr/>
        <p:txBody>
          <a:bodyPr/>
          <a:lstStyle/>
          <a:p>
            <a:fld id="{5C09F0C4-B478-4C51-B149-0980409A7CC9}" type="slidenum">
              <a:rPr lang="en-US" smtClean="0"/>
              <a:t>22</a:t>
            </a:fld>
            <a:endParaRPr lang="en-US"/>
          </a:p>
        </p:txBody>
      </p:sp>
    </p:spTree>
    <p:extLst>
      <p:ext uri="{BB962C8B-B14F-4D97-AF65-F5344CB8AC3E}">
        <p14:creationId xmlns:p14="http://schemas.microsoft.com/office/powerpoint/2010/main" val="192193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all may know, to execute a buffer overflow is a bit-tedious task. You need to understand lots of nitty-gritty. A slight overlook can result in failure. So you need perseverance in tons. Then you need knowledge of any programming language. I personally prefer Python as I find it easier to create a payload. You must have basic familiarity of memory layout of process- .</a:t>
            </a:r>
            <a:r>
              <a:rPr lang="en-US" dirty="0" err="1"/>
              <a:t>bss</a:t>
            </a:r>
            <a:r>
              <a:rPr lang="en-US" dirty="0"/>
              <a:t>, .text, stack, etc. Further, you should be able to understand assembly instructions to make a fair guess about a binary. Last but not least, you must have fair knowledge of debugging tools like </a:t>
            </a:r>
            <a:r>
              <a:rPr lang="en-US" dirty="0" err="1"/>
              <a:t>gdb</a:t>
            </a:r>
            <a:r>
              <a:rPr lang="en-US" dirty="0"/>
              <a:t>, </a:t>
            </a:r>
            <a:r>
              <a:rPr lang="en-US" dirty="0" err="1"/>
              <a:t>edb</a:t>
            </a:r>
            <a:r>
              <a:rPr lang="en-US" dirty="0"/>
              <a:t>, etc. </a:t>
            </a:r>
          </a:p>
        </p:txBody>
      </p:sp>
      <p:sp>
        <p:nvSpPr>
          <p:cNvPr id="4" name="Slide Number Placeholder 3"/>
          <p:cNvSpPr>
            <a:spLocks noGrp="1"/>
          </p:cNvSpPr>
          <p:nvPr>
            <p:ph type="sldNum" sz="quarter" idx="5"/>
          </p:nvPr>
        </p:nvSpPr>
        <p:spPr/>
        <p:txBody>
          <a:bodyPr/>
          <a:lstStyle/>
          <a:p>
            <a:fld id="{5C09F0C4-B478-4C51-B149-0980409A7CC9}" type="slidenum">
              <a:rPr lang="en-US" smtClean="0"/>
              <a:t>3</a:t>
            </a:fld>
            <a:endParaRPr lang="en-US"/>
          </a:p>
        </p:txBody>
      </p:sp>
    </p:spTree>
    <p:extLst>
      <p:ext uri="{BB962C8B-B14F-4D97-AF65-F5344CB8AC3E}">
        <p14:creationId xmlns:p14="http://schemas.microsoft.com/office/powerpoint/2010/main" val="3065866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recap about assembly language, there are many registers. However, ones of importance are RSP and RIP. RSP points to top of stack, while RIP tells about next instruction to be executed. Similarly, RDI, RSI and RDX stores first three arguments passed to any method.</a:t>
            </a:r>
          </a:p>
          <a:p>
            <a:r>
              <a:rPr lang="en-US" dirty="0"/>
              <a:t>Assembly language have tons of instructions. However, we are mostly concerned with MOV, CALL and Ret. Mov… , call… and ret… &lt;use slide&gt;</a:t>
            </a:r>
          </a:p>
        </p:txBody>
      </p:sp>
      <p:sp>
        <p:nvSpPr>
          <p:cNvPr id="4" name="Slide Number Placeholder 3"/>
          <p:cNvSpPr>
            <a:spLocks noGrp="1"/>
          </p:cNvSpPr>
          <p:nvPr>
            <p:ph type="sldNum" sz="quarter" idx="5"/>
          </p:nvPr>
        </p:nvSpPr>
        <p:spPr/>
        <p:txBody>
          <a:bodyPr/>
          <a:lstStyle/>
          <a:p>
            <a:fld id="{5C09F0C4-B478-4C51-B149-0980409A7CC9}" type="slidenum">
              <a:rPr lang="en-US" smtClean="0"/>
              <a:t>4</a:t>
            </a:fld>
            <a:endParaRPr lang="en-US"/>
          </a:p>
        </p:txBody>
      </p:sp>
    </p:spTree>
    <p:extLst>
      <p:ext uri="{BB962C8B-B14F-4D97-AF65-F5344CB8AC3E}">
        <p14:creationId xmlns:p14="http://schemas.microsoft.com/office/powerpoint/2010/main" val="1815489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recap, stack grows from high memory address to low memory address. Hence PUSH means, adding a value on bottom of stack and removing 8 bytes from RSP. Similarly, POP removes value from bottom of stack and subtracts 8 bytes from RSP.</a:t>
            </a:r>
          </a:p>
        </p:txBody>
      </p:sp>
      <p:sp>
        <p:nvSpPr>
          <p:cNvPr id="4" name="Slide Number Placeholder 3"/>
          <p:cNvSpPr>
            <a:spLocks noGrp="1"/>
          </p:cNvSpPr>
          <p:nvPr>
            <p:ph type="sldNum" sz="quarter" idx="5"/>
          </p:nvPr>
        </p:nvSpPr>
        <p:spPr/>
        <p:txBody>
          <a:bodyPr/>
          <a:lstStyle/>
          <a:p>
            <a:fld id="{5C09F0C4-B478-4C51-B149-0980409A7CC9}" type="slidenum">
              <a:rPr lang="en-US" smtClean="0"/>
              <a:t>5</a:t>
            </a:fld>
            <a:endParaRPr lang="en-US"/>
          </a:p>
        </p:txBody>
      </p:sp>
    </p:spTree>
    <p:extLst>
      <p:ext uri="{BB962C8B-B14F-4D97-AF65-F5344CB8AC3E}">
        <p14:creationId xmlns:p14="http://schemas.microsoft.com/office/powerpoint/2010/main" val="170261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shows a stack-frame layout for a simple program. As you can see, three arguments are stored in RDI, RSI and RDX. Further, you can notice that above “saved-RBP”, there is return address. Once a program is complete, this return address is passed to RIP. Also, local variables are stored at RBP-8, RBP-16, etc. </a:t>
            </a:r>
          </a:p>
        </p:txBody>
      </p:sp>
      <p:sp>
        <p:nvSpPr>
          <p:cNvPr id="4" name="Slide Number Placeholder 3"/>
          <p:cNvSpPr>
            <a:spLocks noGrp="1"/>
          </p:cNvSpPr>
          <p:nvPr>
            <p:ph type="sldNum" sz="quarter" idx="5"/>
          </p:nvPr>
        </p:nvSpPr>
        <p:spPr/>
        <p:txBody>
          <a:bodyPr/>
          <a:lstStyle/>
          <a:p>
            <a:fld id="{5C09F0C4-B478-4C51-B149-0980409A7CC9}" type="slidenum">
              <a:rPr lang="en-US" smtClean="0"/>
              <a:t>6</a:t>
            </a:fld>
            <a:endParaRPr lang="en-US"/>
          </a:p>
        </p:txBody>
      </p:sp>
    </p:spTree>
    <p:extLst>
      <p:ext uri="{BB962C8B-B14F-4D97-AF65-F5344CB8AC3E}">
        <p14:creationId xmlns:p14="http://schemas.microsoft.com/office/powerpoint/2010/main" val="283998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Buffer-overflow is an anomaly in program. As a result, data is written beyond designated area. Hence, we can change ‘return address’ of a method. Thus controlling flow of a program. </a:t>
            </a:r>
          </a:p>
        </p:txBody>
      </p:sp>
      <p:sp>
        <p:nvSpPr>
          <p:cNvPr id="4" name="Slide Number Placeholder 3"/>
          <p:cNvSpPr>
            <a:spLocks noGrp="1"/>
          </p:cNvSpPr>
          <p:nvPr>
            <p:ph type="sldNum" sz="quarter" idx="5"/>
          </p:nvPr>
        </p:nvSpPr>
        <p:spPr/>
        <p:txBody>
          <a:bodyPr/>
          <a:lstStyle/>
          <a:p>
            <a:fld id="{5C09F0C4-B478-4C51-B149-0980409A7CC9}" type="slidenum">
              <a:rPr lang="en-US" smtClean="0"/>
              <a:t>7</a:t>
            </a:fld>
            <a:endParaRPr lang="en-US"/>
          </a:p>
        </p:txBody>
      </p:sp>
    </p:spTree>
    <p:extLst>
      <p:ext uri="{BB962C8B-B14F-4D97-AF65-F5344CB8AC3E}">
        <p14:creationId xmlns:p14="http://schemas.microsoft.com/office/powerpoint/2010/main" val="325142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basic theory being covered, let’s move to demonstration. Here I will show how to exploit a buffer-overflow vulnerability to take control of a machine. Just for simplicity, I am assuming that Address Space Layout Randomization (ASLR ) is disabled. This means, address of a instruction will not change each time a binary is restarted. Similarly, there is no anti-stack smashing measures like stack canary. Also, our stack is executable. This means any instruction that will be placed on stack can be executed with any error.  </a:t>
            </a:r>
          </a:p>
          <a:p>
            <a:r>
              <a:rPr lang="en-US" dirty="0"/>
              <a:t>For this demo, I will use a 64 bit Linux-based binary.</a:t>
            </a:r>
          </a:p>
        </p:txBody>
      </p:sp>
      <p:sp>
        <p:nvSpPr>
          <p:cNvPr id="4" name="Slide Number Placeholder 3"/>
          <p:cNvSpPr>
            <a:spLocks noGrp="1"/>
          </p:cNvSpPr>
          <p:nvPr>
            <p:ph type="sldNum" sz="quarter" idx="5"/>
          </p:nvPr>
        </p:nvSpPr>
        <p:spPr/>
        <p:txBody>
          <a:bodyPr/>
          <a:lstStyle/>
          <a:p>
            <a:fld id="{5C09F0C4-B478-4C51-B149-0980409A7CC9}" type="slidenum">
              <a:rPr lang="en-US" smtClean="0"/>
              <a:t>8</a:t>
            </a:fld>
            <a:endParaRPr lang="en-US"/>
          </a:p>
        </p:txBody>
      </p:sp>
    </p:spTree>
    <p:extLst>
      <p:ext uri="{BB962C8B-B14F-4D97-AF65-F5344CB8AC3E}">
        <p14:creationId xmlns:p14="http://schemas.microsoft.com/office/powerpoint/2010/main" val="173455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receive a binary, first thing to do is execute file command to know about file format. Next run checksec.sh to find about security precautions placed on an executable. At times, strings command gives interesting information. </a:t>
            </a:r>
          </a:p>
        </p:txBody>
      </p:sp>
      <p:sp>
        <p:nvSpPr>
          <p:cNvPr id="4" name="Slide Number Placeholder 3"/>
          <p:cNvSpPr>
            <a:spLocks noGrp="1"/>
          </p:cNvSpPr>
          <p:nvPr>
            <p:ph type="sldNum" sz="quarter" idx="5"/>
          </p:nvPr>
        </p:nvSpPr>
        <p:spPr/>
        <p:txBody>
          <a:bodyPr/>
          <a:lstStyle/>
          <a:p>
            <a:fld id="{5C09F0C4-B478-4C51-B149-0980409A7CC9}" type="slidenum">
              <a:rPr lang="en-US" smtClean="0"/>
              <a:t>9</a:t>
            </a:fld>
            <a:endParaRPr lang="en-US"/>
          </a:p>
        </p:txBody>
      </p:sp>
    </p:spTree>
    <p:extLst>
      <p:ext uri="{BB962C8B-B14F-4D97-AF65-F5344CB8AC3E}">
        <p14:creationId xmlns:p14="http://schemas.microsoft.com/office/powerpoint/2010/main" val="296254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9D3-6A98-4FDE-B9C5-9BF43487D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9C2BE-AD80-4356-93EE-93E46B18A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A01038-822B-4BCB-947D-7740732D96D6}"/>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5" name="Footer Placeholder 4">
            <a:extLst>
              <a:ext uri="{FF2B5EF4-FFF2-40B4-BE49-F238E27FC236}">
                <a16:creationId xmlns:a16="http://schemas.microsoft.com/office/drawing/2014/main" id="{518C661A-2804-4911-9711-4B38F01AB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60644-B6C7-4119-9AF2-C1E2A19A698D}"/>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30745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4ADE-0B50-412A-93C4-7E66BECB24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C3005B-A834-45F9-8726-29D6C31AE1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2BD8C-DCF5-4BE7-AB4A-7DFF9AEA687C}"/>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5" name="Footer Placeholder 4">
            <a:extLst>
              <a:ext uri="{FF2B5EF4-FFF2-40B4-BE49-F238E27FC236}">
                <a16:creationId xmlns:a16="http://schemas.microsoft.com/office/drawing/2014/main" id="{F448FF39-1005-4427-AB01-60F0A6AF3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BCAEA-D4B7-423F-8829-86D2B9F8F222}"/>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121164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579F4-67FE-457E-B40A-08B57A30CC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D9E2D9-1C60-48C4-838B-10F046658B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680D7-0368-4889-AB84-B507C3EEEFF5}"/>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5" name="Footer Placeholder 4">
            <a:extLst>
              <a:ext uri="{FF2B5EF4-FFF2-40B4-BE49-F238E27FC236}">
                <a16:creationId xmlns:a16="http://schemas.microsoft.com/office/drawing/2014/main" id="{80E6062C-5840-4EC9-B97F-3BA0BA4E8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25956-DC8F-469C-BB7E-0C3AC7A22654}"/>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415060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70CC-72AD-4E3E-A2F4-656D09C317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92BFA-F7D8-4BC4-B63C-F017492370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431FF-BF58-496C-8857-CD93A573A667}"/>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5" name="Footer Placeholder 4">
            <a:extLst>
              <a:ext uri="{FF2B5EF4-FFF2-40B4-BE49-F238E27FC236}">
                <a16:creationId xmlns:a16="http://schemas.microsoft.com/office/drawing/2014/main" id="{A8C6D853-A2D9-4354-9D14-0DE5D5F6F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3CABE-9CDA-4D13-842C-0F1FA14E1CFF}"/>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115769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CC69-F628-4561-B6EC-DEE55BA3F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F76D7F-05E4-4C81-BD1B-622F96283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636484-851F-4F72-948F-FFC336551A16}"/>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5" name="Footer Placeholder 4">
            <a:extLst>
              <a:ext uri="{FF2B5EF4-FFF2-40B4-BE49-F238E27FC236}">
                <a16:creationId xmlns:a16="http://schemas.microsoft.com/office/drawing/2014/main" id="{17955A54-1A96-49D8-A2C3-D1F93A45F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90CC2-8980-463D-B3C2-F8F20D3CA3BC}"/>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360627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AA9C-5368-4533-AA6A-FAFD9A1D2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C209E-A5A1-4517-9E0B-F3BF9BADEA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9C04F-5446-489F-9F2D-AA0A4D3E1A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EF51F-21AB-42DB-BCA7-74114E2CEB90}"/>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6" name="Footer Placeholder 5">
            <a:extLst>
              <a:ext uri="{FF2B5EF4-FFF2-40B4-BE49-F238E27FC236}">
                <a16:creationId xmlns:a16="http://schemas.microsoft.com/office/drawing/2014/main" id="{20E19009-202F-4D03-849E-BC9CC3E13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DB12D-B021-4B12-BC54-A722D2729D77}"/>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412229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E115-093D-47D8-8AFE-4A673D6698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61A304-D893-4062-A599-091C42732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A3E69-D55D-46B1-AE70-5BD5189FC9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B0F9E2-7430-4DA2-8A56-87DB5BEAC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88A6B8-98A8-4C3D-8CF5-10A7CEE61A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0FCD4-07F1-473B-9B1B-85D3A4815ACF}"/>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8" name="Footer Placeholder 7">
            <a:extLst>
              <a:ext uri="{FF2B5EF4-FFF2-40B4-BE49-F238E27FC236}">
                <a16:creationId xmlns:a16="http://schemas.microsoft.com/office/drawing/2014/main" id="{49A87FAD-9D7A-4E7E-9491-BE0BD11159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9FA18D-AE19-458E-AAC8-21A0DF2CC7CA}"/>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405067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3B38-2575-4847-95DC-1F83A714DD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CA70D-627C-4AA7-AB2B-EC89260BAD41}"/>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4" name="Footer Placeholder 3">
            <a:extLst>
              <a:ext uri="{FF2B5EF4-FFF2-40B4-BE49-F238E27FC236}">
                <a16:creationId xmlns:a16="http://schemas.microsoft.com/office/drawing/2014/main" id="{23FF8E26-402C-41BE-A574-7EB2C6ED8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24B469-B37E-4B2B-A088-C04223BA65B6}"/>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137895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164677-60CC-4BA5-84B4-B6040FE344AC}"/>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3" name="Footer Placeholder 2">
            <a:extLst>
              <a:ext uri="{FF2B5EF4-FFF2-40B4-BE49-F238E27FC236}">
                <a16:creationId xmlns:a16="http://schemas.microsoft.com/office/drawing/2014/main" id="{B952B209-F8D1-41E1-B57F-2857DFDC6A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F6C39B-A726-4E79-8A3F-BADBC771A207}"/>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255776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2E33-06CD-4CCE-B5C1-F13B4019D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351898-D5E7-4B78-A502-A3D08AFE81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EE7FDE-9220-49FC-BB03-138643E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1D5585-3F12-4B76-BB5F-D3A5C630985F}"/>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6" name="Footer Placeholder 5">
            <a:extLst>
              <a:ext uri="{FF2B5EF4-FFF2-40B4-BE49-F238E27FC236}">
                <a16:creationId xmlns:a16="http://schemas.microsoft.com/office/drawing/2014/main" id="{E51D2A38-4FC7-4C33-BAFD-59958716D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B468E-BCCB-4B6B-95C3-DE106BF16DCF}"/>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280002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9DA4-E23A-42C7-85E9-E35CCE55B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A6CEA4-44EA-47BA-9F2A-23FAC3D0F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97F1C-A72E-43D8-850F-DE84AFB11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9E4864-E56D-4F83-A1E2-19EA3FEC2CE2}"/>
              </a:ext>
            </a:extLst>
          </p:cNvPr>
          <p:cNvSpPr>
            <a:spLocks noGrp="1"/>
          </p:cNvSpPr>
          <p:nvPr>
            <p:ph type="dt" sz="half" idx="10"/>
          </p:nvPr>
        </p:nvSpPr>
        <p:spPr/>
        <p:txBody>
          <a:bodyPr/>
          <a:lstStyle/>
          <a:p>
            <a:fld id="{52FDEA29-3265-4C17-B542-A388A3CE86A4}" type="datetimeFigureOut">
              <a:rPr lang="en-US" smtClean="0"/>
              <a:t>1/10/2019</a:t>
            </a:fld>
            <a:endParaRPr lang="en-US"/>
          </a:p>
        </p:txBody>
      </p:sp>
      <p:sp>
        <p:nvSpPr>
          <p:cNvPr id="6" name="Footer Placeholder 5">
            <a:extLst>
              <a:ext uri="{FF2B5EF4-FFF2-40B4-BE49-F238E27FC236}">
                <a16:creationId xmlns:a16="http://schemas.microsoft.com/office/drawing/2014/main" id="{71A88190-4EB8-4C35-8126-D5E9107A8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2DF26-1E42-4318-89B5-3FE65DFA31B3}"/>
              </a:ext>
            </a:extLst>
          </p:cNvPr>
          <p:cNvSpPr>
            <a:spLocks noGrp="1"/>
          </p:cNvSpPr>
          <p:nvPr>
            <p:ph type="sldNum" sz="quarter" idx="12"/>
          </p:nvPr>
        </p:nvSpPr>
        <p:spPr/>
        <p:txBody>
          <a:bodyPr/>
          <a:lstStyle/>
          <a:p>
            <a:fld id="{5C65D8B7-6AF7-453C-85DF-E3365DFF26F8}" type="slidenum">
              <a:rPr lang="en-US" smtClean="0"/>
              <a:t>‹#›</a:t>
            </a:fld>
            <a:endParaRPr lang="en-US"/>
          </a:p>
        </p:txBody>
      </p:sp>
    </p:spTree>
    <p:extLst>
      <p:ext uri="{BB962C8B-B14F-4D97-AF65-F5344CB8AC3E}">
        <p14:creationId xmlns:p14="http://schemas.microsoft.com/office/powerpoint/2010/main" val="188550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502FF-C9D5-4079-B76F-10510C902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367415-2EBC-4FEB-9FC1-04331600EC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D5FB8-0C5D-41E5-B4C9-9FF6699CB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DEA29-3265-4C17-B542-A388A3CE86A4}" type="datetimeFigureOut">
              <a:rPr lang="en-US" smtClean="0"/>
              <a:t>1/10/2019</a:t>
            </a:fld>
            <a:endParaRPr lang="en-US"/>
          </a:p>
        </p:txBody>
      </p:sp>
      <p:sp>
        <p:nvSpPr>
          <p:cNvPr id="5" name="Footer Placeholder 4">
            <a:extLst>
              <a:ext uri="{FF2B5EF4-FFF2-40B4-BE49-F238E27FC236}">
                <a16:creationId xmlns:a16="http://schemas.microsoft.com/office/drawing/2014/main" id="{56B47D36-5C8D-4CB1-8DB5-D10E28725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4E812-F2FA-461D-8FEB-203F08391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5D8B7-6AF7-453C-85DF-E3365DFF26F8}" type="slidenum">
              <a:rPr lang="en-US" smtClean="0"/>
              <a:t>‹#›</a:t>
            </a:fld>
            <a:endParaRPr lang="en-US"/>
          </a:p>
        </p:txBody>
      </p:sp>
    </p:spTree>
    <p:extLst>
      <p:ext uri="{BB962C8B-B14F-4D97-AF65-F5344CB8AC3E}">
        <p14:creationId xmlns:p14="http://schemas.microsoft.com/office/powerpoint/2010/main" val="1790381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limm609/checksec.s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github.com/gdbinit/Gdbinit" TargetMode="External"/><Relationship Id="rId4" Type="http://schemas.openxmlformats.org/officeDocument/2006/relationships/hyperlink" Target="https://github.com/eteran/edb-debugger"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oolkeshaw/stack-buffer-overflow-x64" TargetMode="Externa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08C60-C9E8-4434-943E-54BC1C037AD4}"/>
              </a:ext>
            </a:extLst>
          </p:cNvPr>
          <p:cNvSpPr>
            <a:spLocks noGrp="1"/>
          </p:cNvSpPr>
          <p:nvPr>
            <p:ph type="ctrTitle"/>
          </p:nvPr>
        </p:nvSpPr>
        <p:spPr>
          <a:xfrm>
            <a:off x="1524000" y="1122362"/>
            <a:ext cx="9144000" cy="2840037"/>
          </a:xfrm>
        </p:spPr>
        <p:txBody>
          <a:bodyPr>
            <a:normAutofit/>
          </a:bodyPr>
          <a:lstStyle/>
          <a:p>
            <a:r>
              <a:rPr lang="en-US" sz="5800"/>
              <a:t>Stack-Buffer Overflow on 64-bit binary</a:t>
            </a:r>
          </a:p>
        </p:txBody>
      </p:sp>
      <p:sp>
        <p:nvSpPr>
          <p:cNvPr id="3" name="Subtitle 2">
            <a:extLst>
              <a:ext uri="{FF2B5EF4-FFF2-40B4-BE49-F238E27FC236}">
                <a16:creationId xmlns:a16="http://schemas.microsoft.com/office/drawing/2014/main" id="{9D123F7A-D7A5-48D1-9747-10EBAA210C66}"/>
              </a:ext>
            </a:extLst>
          </p:cNvPr>
          <p:cNvSpPr>
            <a:spLocks noGrp="1"/>
          </p:cNvSpPr>
          <p:nvPr>
            <p:ph type="subTitle" idx="1"/>
          </p:nvPr>
        </p:nvSpPr>
        <p:spPr>
          <a:xfrm>
            <a:off x="1524000" y="4256436"/>
            <a:ext cx="9144000" cy="1600818"/>
          </a:xfrm>
        </p:spPr>
        <p:txBody>
          <a:bodyPr>
            <a:normAutofit/>
          </a:bodyPr>
          <a:lstStyle/>
          <a:p>
            <a:r>
              <a:rPr lang="en-US">
                <a:solidFill>
                  <a:schemeClr val="accent1"/>
                </a:solidFill>
              </a:rPr>
              <a:t>Keshaw Kumar Burnwal</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4486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4450FD-921E-4A73-BF84-390888C0C416}"/>
              </a:ext>
            </a:extLst>
          </p:cNvPr>
          <p:cNvSpPr>
            <a:spLocks noGrp="1"/>
          </p:cNvSpPr>
          <p:nvPr>
            <p:ph idx="1"/>
          </p:nvPr>
        </p:nvSpPr>
        <p:spPr>
          <a:xfrm>
            <a:off x="67538" y="1954215"/>
            <a:ext cx="7088174" cy="4443477"/>
          </a:xfrm>
        </p:spPr>
        <p:txBody>
          <a:bodyPr anchor="t">
            <a:normAutofit/>
          </a:bodyPr>
          <a:lstStyle/>
          <a:p>
            <a:r>
              <a:rPr lang="en-US" sz="2400" dirty="0">
                <a:solidFill>
                  <a:srgbClr val="FFFFFF"/>
                </a:solidFill>
              </a:rPr>
              <a:t>network connection created by binary</a:t>
            </a:r>
          </a:p>
          <a:p>
            <a:endParaRPr lang="en-US" sz="2400" dirty="0">
              <a:solidFill>
                <a:srgbClr val="FFFFFF"/>
              </a:solidFill>
            </a:endParaRPr>
          </a:p>
          <a:p>
            <a:pPr marL="0" indent="0">
              <a:buNone/>
            </a:pPr>
            <a:endParaRPr lang="en-US" sz="2400" dirty="0">
              <a:solidFill>
                <a:srgbClr val="FFFFFF"/>
              </a:solidFill>
            </a:endParaRPr>
          </a:p>
          <a:p>
            <a:r>
              <a:rPr lang="en-US" sz="2400" dirty="0">
                <a:solidFill>
                  <a:srgbClr val="FFFFFF"/>
                </a:solidFill>
              </a:rPr>
              <a:t>Dynamically linked libraries </a:t>
            </a:r>
          </a:p>
          <a:p>
            <a:endParaRPr lang="en-US" sz="2400" dirty="0">
              <a:solidFill>
                <a:srgbClr val="FFFFFF"/>
              </a:solidFill>
            </a:endParaRPr>
          </a:p>
          <a:p>
            <a:pPr marL="0" indent="0">
              <a:buNone/>
            </a:pPr>
            <a:endParaRPr lang="en-US" sz="2400" dirty="0">
              <a:solidFill>
                <a:srgbClr val="FFFFFF"/>
              </a:solidFill>
            </a:endParaRPr>
          </a:p>
          <a:p>
            <a:r>
              <a:rPr lang="en-US" sz="2400" dirty="0" err="1">
                <a:solidFill>
                  <a:srgbClr val="FFFFFF"/>
                </a:solidFill>
              </a:rPr>
              <a:t>Objdump</a:t>
            </a:r>
            <a:r>
              <a:rPr lang="en-US" sz="2400" dirty="0">
                <a:solidFill>
                  <a:srgbClr val="FFFFFF"/>
                </a:solidFill>
              </a:rPr>
              <a:t> &lt;filename&gt; </a:t>
            </a:r>
          </a:p>
          <a:p>
            <a:pPr lvl="1"/>
            <a:r>
              <a:rPr lang="en-US" sz="2000" dirty="0">
                <a:solidFill>
                  <a:srgbClr val="FFFFFF"/>
                </a:solidFill>
              </a:rPr>
              <a:t>No extra information since binary is statically </a:t>
            </a:r>
          </a:p>
          <a:p>
            <a:pPr marL="457200" lvl="1" indent="0">
              <a:buNone/>
            </a:pPr>
            <a:r>
              <a:rPr lang="en-US" sz="2000" dirty="0">
                <a:solidFill>
                  <a:srgbClr val="FFFFFF"/>
                </a:solidFill>
              </a:rPr>
              <a:t>linked </a:t>
            </a:r>
          </a:p>
          <a:p>
            <a:pPr marL="457200" lvl="1" indent="0">
              <a:buNone/>
            </a:pPr>
            <a:endParaRPr lang="en-US" sz="2000" dirty="0">
              <a:solidFill>
                <a:srgbClr val="FFFFFF"/>
              </a:solidFill>
            </a:endParaRPr>
          </a:p>
          <a:p>
            <a:pPr marL="0" indent="0">
              <a:buNone/>
            </a:pPr>
            <a:endParaRPr lang="en-US" sz="2400" dirty="0">
              <a:solidFill>
                <a:srgbClr val="FFFFFF"/>
              </a:solidFill>
            </a:endParaRPr>
          </a:p>
        </p:txBody>
      </p:sp>
      <p:sp>
        <p:nvSpPr>
          <p:cNvPr id="41" name="TextBox 40">
            <a:extLst>
              <a:ext uri="{FF2B5EF4-FFF2-40B4-BE49-F238E27FC236}">
                <a16:creationId xmlns:a16="http://schemas.microsoft.com/office/drawing/2014/main" id="{EE754A99-D714-43B8-8C9D-E79AFE2E1A5D}"/>
              </a:ext>
            </a:extLst>
          </p:cNvPr>
          <p:cNvSpPr txBox="1"/>
          <p:nvPr/>
        </p:nvSpPr>
        <p:spPr>
          <a:xfrm>
            <a:off x="3122107" y="460307"/>
            <a:ext cx="6808980" cy="830997"/>
          </a:xfrm>
          <a:prstGeom prst="rect">
            <a:avLst/>
          </a:prstGeom>
          <a:noFill/>
        </p:spPr>
        <p:txBody>
          <a:bodyPr wrap="none" rtlCol="0">
            <a:spAutoFit/>
          </a:bodyPr>
          <a:lstStyle/>
          <a:p>
            <a:r>
              <a:rPr lang="en-US" sz="4800" b="1" dirty="0"/>
              <a:t>Basic Enumeration</a:t>
            </a:r>
            <a:r>
              <a:rPr lang="en-US" sz="4800" dirty="0"/>
              <a:t>(Cont.)</a:t>
            </a:r>
            <a:r>
              <a:rPr lang="en-US" sz="4800" b="1" dirty="0"/>
              <a:t> </a:t>
            </a:r>
          </a:p>
        </p:txBody>
      </p:sp>
      <p:pic>
        <p:nvPicPr>
          <p:cNvPr id="4" name="Picture 3" descr="A picture containing device&#10;&#10;Description automatically generated">
            <a:extLst>
              <a:ext uri="{FF2B5EF4-FFF2-40B4-BE49-F238E27FC236}">
                <a16:creationId xmlns:a16="http://schemas.microsoft.com/office/drawing/2014/main" id="{67ED5A1F-5673-43EB-8D5A-0483A5BC8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41" y="2594344"/>
            <a:ext cx="11326507" cy="463468"/>
          </a:xfrm>
          <a:prstGeom prst="rect">
            <a:avLst/>
          </a:prstGeom>
        </p:spPr>
      </p:pic>
      <p:pic>
        <p:nvPicPr>
          <p:cNvPr id="7" name="Picture 6">
            <a:extLst>
              <a:ext uri="{FF2B5EF4-FFF2-40B4-BE49-F238E27FC236}">
                <a16:creationId xmlns:a16="http://schemas.microsoft.com/office/drawing/2014/main" id="{47B65494-29CE-4A85-9144-30CB9CE541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376" y="3546152"/>
            <a:ext cx="6305672" cy="67688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002E28B-5A93-429A-8D2C-8505C91D7F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1237" y="5351258"/>
            <a:ext cx="5949950" cy="1276350"/>
          </a:xfrm>
          <a:prstGeom prst="rect">
            <a:avLst/>
          </a:prstGeom>
        </p:spPr>
      </p:pic>
    </p:spTree>
    <p:extLst>
      <p:ext uri="{BB962C8B-B14F-4D97-AF65-F5344CB8AC3E}">
        <p14:creationId xmlns:p14="http://schemas.microsoft.com/office/powerpoint/2010/main" val="118384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39DFE-7F37-4EB1-B503-CD5C684F1F61}"/>
              </a:ext>
            </a:extLst>
          </p:cNvPr>
          <p:cNvSpPr>
            <a:spLocks noGrp="1"/>
          </p:cNvSpPr>
          <p:nvPr>
            <p:ph type="title"/>
          </p:nvPr>
        </p:nvSpPr>
        <p:spPr>
          <a:xfrm>
            <a:off x="833002" y="365125"/>
            <a:ext cx="10520702" cy="1325563"/>
          </a:xfrm>
        </p:spPr>
        <p:txBody>
          <a:bodyPr>
            <a:normAutofit/>
          </a:bodyPr>
          <a:lstStyle/>
          <a:p>
            <a:r>
              <a:rPr lang="en-US">
                <a:solidFill>
                  <a:srgbClr val="FFFFFF"/>
                </a:solidFill>
              </a:rPr>
              <a:t>Static and dynamic debugging</a:t>
            </a:r>
            <a:endParaRPr lang="en-US" dirty="0">
              <a:solidFill>
                <a:srgbClr val="FFFFFF"/>
              </a:solidFill>
            </a:endParaRPr>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745837" y="1690688"/>
            <a:ext cx="10515598" cy="4885603"/>
          </a:xfrm>
        </p:spPr>
        <p:txBody>
          <a:bodyPr>
            <a:normAutofit lnSpcReduction="10000"/>
          </a:bodyPr>
          <a:lstStyle/>
          <a:p>
            <a:r>
              <a:rPr lang="en-US" sz="3200">
                <a:solidFill>
                  <a:srgbClr val="FFFFFF"/>
                </a:solidFill>
              </a:rPr>
              <a:t>Using IDA Pro Community edition </a:t>
            </a:r>
          </a:p>
          <a:p>
            <a:pPr lvl="1"/>
            <a:r>
              <a:rPr lang="en-US" sz="3200">
                <a:solidFill>
                  <a:srgbClr val="FFFFFF"/>
                </a:solidFill>
              </a:rPr>
              <a:t>Graph view aids in understanding binary</a:t>
            </a:r>
          </a:p>
          <a:p>
            <a:pPr lvl="1"/>
            <a:r>
              <a:rPr lang="en-US" sz="3200">
                <a:solidFill>
                  <a:srgbClr val="FFFFFF"/>
                </a:solidFill>
              </a:rPr>
              <a:t>Auto-names known functions and libraries.</a:t>
            </a:r>
          </a:p>
          <a:p>
            <a:pPr lvl="1"/>
            <a:r>
              <a:rPr lang="en-US" sz="3200">
                <a:solidFill>
                  <a:srgbClr val="FFFFFF"/>
                </a:solidFill>
              </a:rPr>
              <a:t>Not useful for statically linked binaries. </a:t>
            </a:r>
          </a:p>
          <a:p>
            <a:pPr lvl="1"/>
            <a:endParaRPr lang="en-US" sz="3200">
              <a:solidFill>
                <a:srgbClr val="FFFFFF"/>
              </a:solidFill>
            </a:endParaRPr>
          </a:p>
          <a:p>
            <a:r>
              <a:rPr lang="en-US" sz="3200">
                <a:solidFill>
                  <a:srgbClr val="FFFFFF"/>
                </a:solidFill>
              </a:rPr>
              <a:t>Use debugger for dynamic analysis</a:t>
            </a:r>
          </a:p>
          <a:p>
            <a:pPr lvl="1"/>
            <a:r>
              <a:rPr lang="en-US" sz="3200">
                <a:solidFill>
                  <a:srgbClr val="FFFFFF"/>
                </a:solidFill>
              </a:rPr>
              <a:t>EDB or GDB. </a:t>
            </a:r>
          </a:p>
          <a:p>
            <a:pPr lvl="1"/>
            <a:r>
              <a:rPr lang="en-US" sz="3200">
                <a:solidFill>
                  <a:srgbClr val="FFFFFF"/>
                </a:solidFill>
              </a:rPr>
              <a:t>Breakpoints to understand flow</a:t>
            </a:r>
          </a:p>
          <a:p>
            <a:pPr lvl="1"/>
            <a:r>
              <a:rPr lang="en-US" sz="3200">
                <a:solidFill>
                  <a:srgbClr val="FFFFFF"/>
                </a:solidFill>
              </a:rPr>
              <a:t>Inspect values of registers and even modify them </a:t>
            </a:r>
          </a:p>
          <a:p>
            <a:pPr lvl="1"/>
            <a:r>
              <a:rPr lang="en-US" sz="3200">
                <a:solidFill>
                  <a:srgbClr val="FFFFFF"/>
                </a:solidFill>
              </a:rPr>
              <a:t>Inspect values stored in stack.</a:t>
            </a:r>
          </a:p>
          <a:p>
            <a:pPr lvl="1"/>
            <a:endParaRPr lang="en-US" sz="1600" dirty="0">
              <a:solidFill>
                <a:srgbClr val="FFFFFF"/>
              </a:solidFill>
            </a:endParaRPr>
          </a:p>
        </p:txBody>
      </p:sp>
    </p:spTree>
    <p:extLst>
      <p:ext uri="{BB962C8B-B14F-4D97-AF65-F5344CB8AC3E}">
        <p14:creationId xmlns:p14="http://schemas.microsoft.com/office/powerpoint/2010/main" val="241314957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39DFE-7F37-4EB1-B503-CD5C684F1F61}"/>
              </a:ext>
            </a:extLst>
          </p:cNvPr>
          <p:cNvSpPr>
            <a:spLocks noGrp="1"/>
          </p:cNvSpPr>
          <p:nvPr>
            <p:ph type="title"/>
          </p:nvPr>
        </p:nvSpPr>
        <p:spPr>
          <a:xfrm>
            <a:off x="833002" y="365125"/>
            <a:ext cx="10520702" cy="1325563"/>
          </a:xfrm>
        </p:spPr>
        <p:txBody>
          <a:bodyPr>
            <a:normAutofit/>
          </a:bodyPr>
          <a:lstStyle/>
          <a:p>
            <a:r>
              <a:rPr lang="en-US">
                <a:solidFill>
                  <a:srgbClr val="FFFFFF"/>
                </a:solidFill>
              </a:rPr>
              <a:t>Dynamic Debugging</a:t>
            </a:r>
            <a:endParaRPr lang="en-US" dirty="0">
              <a:solidFill>
                <a:srgbClr val="FFFFFF"/>
              </a:solidFill>
            </a:endParaRPr>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0" y="1690688"/>
            <a:ext cx="10515598" cy="4885603"/>
          </a:xfrm>
        </p:spPr>
        <p:txBody>
          <a:bodyPr>
            <a:normAutofit/>
          </a:bodyPr>
          <a:lstStyle/>
          <a:p>
            <a:pPr lvl="1"/>
            <a:r>
              <a:rPr lang="en-US" sz="3200">
                <a:solidFill>
                  <a:srgbClr val="FFFFFF"/>
                </a:solidFill>
              </a:rPr>
              <a:t>Check if user-input can control RIP</a:t>
            </a:r>
          </a:p>
          <a:p>
            <a:pPr lvl="2"/>
            <a:r>
              <a:rPr lang="en-US" sz="3200">
                <a:solidFill>
                  <a:srgbClr val="FFFFFF"/>
                </a:solidFill>
              </a:rPr>
              <a:t>Pass large input to crash program</a:t>
            </a:r>
          </a:p>
          <a:p>
            <a:pPr lvl="2"/>
            <a:endParaRPr lang="en-US" sz="3200">
              <a:solidFill>
                <a:srgbClr val="FFFFFF"/>
              </a:solidFill>
            </a:endParaRPr>
          </a:p>
          <a:p>
            <a:pPr lvl="2"/>
            <a:endParaRPr lang="en-US" sz="3200">
              <a:solidFill>
                <a:srgbClr val="FFFFFF"/>
              </a:solidFill>
            </a:endParaRPr>
          </a:p>
          <a:p>
            <a:pPr lvl="2"/>
            <a:endParaRPr lang="en-US" sz="3200">
              <a:solidFill>
                <a:srgbClr val="FFFFFF"/>
              </a:solidFill>
            </a:endParaRPr>
          </a:p>
          <a:p>
            <a:pPr lvl="2"/>
            <a:r>
              <a:rPr lang="en-US" sz="3200">
                <a:solidFill>
                  <a:srgbClr val="FFFFFF"/>
                </a:solidFill>
              </a:rPr>
              <a:t>Analyze registers for value</a:t>
            </a:r>
          </a:p>
          <a:p>
            <a:pPr lvl="1"/>
            <a:endParaRPr lang="en-US" sz="1600">
              <a:solidFill>
                <a:srgbClr val="FFFFFF"/>
              </a:solidFill>
            </a:endParaRPr>
          </a:p>
          <a:p>
            <a:pPr lvl="1"/>
            <a:endParaRPr lang="en-US" sz="1600" dirty="0">
              <a:solidFill>
                <a:srgbClr val="FFFFFF"/>
              </a:solidFill>
            </a:endParaRPr>
          </a:p>
        </p:txBody>
      </p:sp>
      <p:pic>
        <p:nvPicPr>
          <p:cNvPr id="5" name="Picture 4" descr="A screenshot of a social media post&#10;&#10;Description automatically generated">
            <a:extLst>
              <a:ext uri="{FF2B5EF4-FFF2-40B4-BE49-F238E27FC236}">
                <a16:creationId xmlns:a16="http://schemas.microsoft.com/office/drawing/2014/main" id="{2172DF03-CE56-433F-B0BD-68787420B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353" y="3235837"/>
            <a:ext cx="5167614" cy="334045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6ADD84D-7020-44CF-9411-DBC53086E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9578" y="4906064"/>
            <a:ext cx="4019799" cy="1089298"/>
          </a:xfrm>
          <a:prstGeom prst="rect">
            <a:avLst/>
          </a:prstGeom>
        </p:spPr>
      </p:pic>
      <p:pic>
        <p:nvPicPr>
          <p:cNvPr id="9" name="Picture 8">
            <a:extLst>
              <a:ext uri="{FF2B5EF4-FFF2-40B4-BE49-F238E27FC236}">
                <a16:creationId xmlns:a16="http://schemas.microsoft.com/office/drawing/2014/main" id="{BE638C37-4C84-4A6F-A1DE-417F0E7C8BBF}"/>
              </a:ext>
            </a:extLst>
          </p:cNvPr>
          <p:cNvPicPr>
            <a:picLocks noChangeAspect="1"/>
          </p:cNvPicPr>
          <p:nvPr/>
        </p:nvPicPr>
        <p:blipFill>
          <a:blip r:embed="rId5"/>
          <a:stretch>
            <a:fillRect/>
          </a:stretch>
        </p:blipFill>
        <p:spPr>
          <a:xfrm>
            <a:off x="701267" y="2771776"/>
            <a:ext cx="5087007" cy="1219200"/>
          </a:xfrm>
          <a:prstGeom prst="rect">
            <a:avLst/>
          </a:prstGeom>
        </p:spPr>
      </p:pic>
    </p:spTree>
    <p:extLst>
      <p:ext uri="{BB962C8B-B14F-4D97-AF65-F5344CB8AC3E}">
        <p14:creationId xmlns:p14="http://schemas.microsoft.com/office/powerpoint/2010/main" val="24303766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077A21-D2A9-44B5-B618-A803E1419717}"/>
              </a:ext>
            </a:extLst>
          </p:cNvPr>
          <p:cNvSpPr>
            <a:spLocks noGrp="1"/>
          </p:cNvSpPr>
          <p:nvPr>
            <p:ph type="title"/>
          </p:nvPr>
        </p:nvSpPr>
        <p:spPr>
          <a:xfrm>
            <a:off x="833002" y="365125"/>
            <a:ext cx="10520702" cy="1325563"/>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262F20FB-7B7E-4D34-BD33-3202C09DD81E}"/>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Stack content are user controlled but indirectly.</a:t>
            </a: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a:p>
            <a:r>
              <a:rPr lang="en-US" sz="2000" dirty="0">
                <a:solidFill>
                  <a:srgbClr val="FFFFFF"/>
                </a:solidFill>
              </a:rPr>
              <a:t>Understand binary behavior by passing different inputs. </a:t>
            </a:r>
          </a:p>
          <a:p>
            <a:pPr marL="457200" lvl="1" indent="0">
              <a:buNone/>
            </a:pPr>
            <a:r>
              <a:rPr lang="en-US" sz="1600" dirty="0">
                <a:solidFill>
                  <a:srgbClr val="FFFFFF"/>
                </a:solidFill>
              </a:rPr>
              <a:t>	Binary does ROT-13 encryption </a:t>
            </a:r>
          </a:p>
          <a:p>
            <a:r>
              <a:rPr lang="en-US" sz="2000" dirty="0">
                <a:solidFill>
                  <a:srgbClr val="FFFFFF"/>
                </a:solidFill>
              </a:rPr>
              <a:t>Last statement to be executed to ‘ret’</a:t>
            </a:r>
          </a:p>
          <a:p>
            <a:pPr lvl="1"/>
            <a:r>
              <a:rPr lang="en-US" sz="1600" dirty="0">
                <a:solidFill>
                  <a:srgbClr val="FFFFFF"/>
                </a:solidFill>
              </a:rPr>
              <a:t>POP RIP</a:t>
            </a:r>
          </a:p>
          <a:p>
            <a:endParaRPr lang="en-US" sz="2000" dirty="0">
              <a:solidFill>
                <a:srgbClr val="FFFFFF"/>
              </a:solidFill>
            </a:endParaRPr>
          </a:p>
          <a:p>
            <a:pPr marL="0" indent="0">
              <a:buNone/>
            </a:pPr>
            <a:endParaRPr lang="en-US" sz="2000" dirty="0">
              <a:solidFill>
                <a:srgbClr val="FFFFFF"/>
              </a:solidFill>
            </a:endParaRPr>
          </a:p>
          <a:p>
            <a:pPr marL="0" indent="0">
              <a:buNone/>
            </a:pPr>
            <a:endParaRPr lang="en-US" sz="2000" dirty="0">
              <a:solidFill>
                <a:srgbClr val="FFFFFF"/>
              </a:solidFill>
            </a:endParaRPr>
          </a:p>
        </p:txBody>
      </p:sp>
      <p:pic>
        <p:nvPicPr>
          <p:cNvPr id="9" name="Picture 8" descr="A screenshot of a cell phone&#10;&#10;Description automatically generated">
            <a:extLst>
              <a:ext uri="{FF2B5EF4-FFF2-40B4-BE49-F238E27FC236}">
                <a16:creationId xmlns:a16="http://schemas.microsoft.com/office/drawing/2014/main" id="{FBDA77B2-4523-4C04-8AE6-F9EBF0633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826" y="2550418"/>
            <a:ext cx="5792378" cy="1569637"/>
          </a:xfrm>
          <a:prstGeom prst="rect">
            <a:avLst/>
          </a:prstGeom>
        </p:spPr>
      </p:pic>
    </p:spTree>
    <p:extLst>
      <p:ext uri="{BB962C8B-B14F-4D97-AF65-F5344CB8AC3E}">
        <p14:creationId xmlns:p14="http://schemas.microsoft.com/office/powerpoint/2010/main" val="273917798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146990" y="2638044"/>
            <a:ext cx="3860452" cy="3415622"/>
          </a:xfrm>
        </p:spPr>
        <p:txBody>
          <a:bodyPr>
            <a:normAutofit/>
          </a:bodyPr>
          <a:lstStyle/>
          <a:p>
            <a:pPr lvl="1"/>
            <a:endParaRPr lang="en-US" sz="2000" dirty="0">
              <a:solidFill>
                <a:schemeClr val="bg1"/>
              </a:solidFill>
            </a:endParaRPr>
          </a:p>
          <a:p>
            <a:pPr lvl="1"/>
            <a:endParaRPr lang="en-US" sz="2000" dirty="0">
              <a:solidFill>
                <a:schemeClr val="bg1"/>
              </a:solidFill>
            </a:endParaRPr>
          </a:p>
          <a:p>
            <a:r>
              <a:rPr lang="en-US" sz="2400" dirty="0">
                <a:solidFill>
                  <a:schemeClr val="bg1"/>
                </a:solidFill>
              </a:rPr>
              <a:t>ROT-13(ROT-13(PT)) = PT</a:t>
            </a:r>
          </a:p>
          <a:p>
            <a:r>
              <a:rPr lang="en-US" sz="2400" dirty="0">
                <a:solidFill>
                  <a:schemeClr val="bg1"/>
                </a:solidFill>
              </a:rPr>
              <a:t>Write ROT-13 encryption module. </a:t>
            </a:r>
          </a:p>
        </p:txBody>
      </p:sp>
      <p:pic>
        <p:nvPicPr>
          <p:cNvPr id="4" name="Picture 3">
            <a:extLst>
              <a:ext uri="{FF2B5EF4-FFF2-40B4-BE49-F238E27FC236}">
                <a16:creationId xmlns:a16="http://schemas.microsoft.com/office/drawing/2014/main" id="{201F15F9-74B5-4729-9A9B-177B9881AD17}"/>
              </a:ext>
            </a:extLst>
          </p:cNvPr>
          <p:cNvPicPr>
            <a:picLocks noChangeAspect="1"/>
          </p:cNvPicPr>
          <p:nvPr/>
        </p:nvPicPr>
        <p:blipFill>
          <a:blip r:embed="rId3"/>
          <a:stretch>
            <a:fillRect/>
          </a:stretch>
        </p:blipFill>
        <p:spPr>
          <a:xfrm>
            <a:off x="5297763" y="1223305"/>
            <a:ext cx="6250769" cy="4250523"/>
          </a:xfrm>
          <a:prstGeom prst="rect">
            <a:avLst/>
          </a:prstGeom>
        </p:spPr>
      </p:pic>
      <p:sp>
        <p:nvSpPr>
          <p:cNvPr id="7" name="TextBox 6">
            <a:extLst>
              <a:ext uri="{FF2B5EF4-FFF2-40B4-BE49-F238E27FC236}">
                <a16:creationId xmlns:a16="http://schemas.microsoft.com/office/drawing/2014/main" id="{9A721799-8193-4E30-8B0A-1BBD79BD0D44}"/>
              </a:ext>
            </a:extLst>
          </p:cNvPr>
          <p:cNvSpPr txBox="1"/>
          <p:nvPr/>
        </p:nvSpPr>
        <p:spPr>
          <a:xfrm flipH="1">
            <a:off x="529195" y="1093076"/>
            <a:ext cx="3860452" cy="707886"/>
          </a:xfrm>
          <a:prstGeom prst="rect">
            <a:avLst/>
          </a:prstGeom>
          <a:noFill/>
        </p:spPr>
        <p:txBody>
          <a:bodyPr wrap="square" rtlCol="0">
            <a:spAutoFit/>
          </a:bodyPr>
          <a:lstStyle/>
          <a:p>
            <a:r>
              <a:rPr lang="en-US" sz="4000" dirty="0"/>
              <a:t>Encryption </a:t>
            </a:r>
          </a:p>
        </p:txBody>
      </p:sp>
    </p:spTree>
    <p:extLst>
      <p:ext uri="{BB962C8B-B14F-4D97-AF65-F5344CB8AC3E}">
        <p14:creationId xmlns:p14="http://schemas.microsoft.com/office/powerpoint/2010/main" val="57710841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CA4731-A39E-4F9D-807A-E45AC1B7F794}"/>
              </a:ext>
            </a:extLst>
          </p:cNvPr>
          <p:cNvSpPr txBox="1"/>
          <p:nvPr/>
        </p:nvSpPr>
        <p:spPr>
          <a:xfrm>
            <a:off x="801097" y="338051"/>
            <a:ext cx="638710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latin typeface="+mj-lt"/>
                <a:ea typeface="+mj-ea"/>
                <a:cs typeface="+mj-cs"/>
              </a:rPr>
              <a:t>Find bad characters</a:t>
            </a:r>
          </a:p>
        </p:txBody>
      </p:sp>
      <p:sp>
        <p:nvSpPr>
          <p:cNvPr id="3" name="Content Placeholder 2">
            <a:extLst>
              <a:ext uri="{FF2B5EF4-FFF2-40B4-BE49-F238E27FC236}">
                <a16:creationId xmlns:a16="http://schemas.microsoft.com/office/drawing/2014/main" id="{4C6890D4-0D79-4D4E-8093-626B4E15E52D}"/>
              </a:ext>
            </a:extLst>
          </p:cNvPr>
          <p:cNvSpPr>
            <a:spLocks noGrp="1"/>
          </p:cNvSpPr>
          <p:nvPr>
            <p:ph idx="1"/>
          </p:nvPr>
        </p:nvSpPr>
        <p:spPr>
          <a:xfrm>
            <a:off x="721879" y="2025859"/>
            <a:ext cx="6382657" cy="3181684"/>
          </a:xfrm>
        </p:spPr>
        <p:txBody>
          <a:bodyPr vert="horz" lIns="91440" tIns="45720" rIns="91440" bIns="45720" rtlCol="0" anchor="t">
            <a:normAutofit/>
          </a:bodyPr>
          <a:lstStyle/>
          <a:p>
            <a:pPr lvl="1"/>
            <a:r>
              <a:rPr lang="en-US" sz="1800" dirty="0"/>
              <a:t>Send all possible hexadecimal bytes as input</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Look into stack for any missing byte.</a:t>
            </a:r>
          </a:p>
          <a:p>
            <a:endParaRPr lang="en-US" sz="1800" dirty="0"/>
          </a:p>
        </p:txBody>
      </p:sp>
      <p:sp>
        <p:nvSpPr>
          <p:cNvPr id="41" name="Rectangle 40">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94DC81-A5D2-4314-8B16-04601BD19817}"/>
              </a:ext>
            </a:extLst>
          </p:cNvPr>
          <p:cNvPicPr>
            <a:picLocks noChangeAspect="1"/>
          </p:cNvPicPr>
          <p:nvPr/>
        </p:nvPicPr>
        <p:blipFill>
          <a:blip r:embed="rId3"/>
          <a:stretch>
            <a:fillRect/>
          </a:stretch>
        </p:blipFill>
        <p:spPr>
          <a:xfrm>
            <a:off x="7873882" y="1194869"/>
            <a:ext cx="3996386" cy="2048148"/>
          </a:xfrm>
          <a:prstGeom prst="rect">
            <a:avLst/>
          </a:prstGeom>
        </p:spPr>
      </p:pic>
      <p:cxnSp>
        <p:nvCxnSpPr>
          <p:cNvPr id="43" name="Straight Connector 42">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1F31E7A-7C9A-4D1B-AD1E-CEAAFCD927AE}"/>
              </a:ext>
            </a:extLst>
          </p:cNvPr>
          <p:cNvPicPr>
            <a:picLocks noChangeAspect="1"/>
          </p:cNvPicPr>
          <p:nvPr/>
        </p:nvPicPr>
        <p:blipFill>
          <a:blip r:embed="rId4"/>
          <a:stretch>
            <a:fillRect/>
          </a:stretch>
        </p:blipFill>
        <p:spPr>
          <a:xfrm>
            <a:off x="7873882" y="3883160"/>
            <a:ext cx="3996386" cy="2648767"/>
          </a:xfrm>
          <a:prstGeom prst="rect">
            <a:avLst/>
          </a:prstGeom>
        </p:spPr>
      </p:pic>
    </p:spTree>
    <p:extLst>
      <p:ext uri="{BB962C8B-B14F-4D97-AF65-F5344CB8AC3E}">
        <p14:creationId xmlns:p14="http://schemas.microsoft.com/office/powerpoint/2010/main" val="423408904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745837" y="1232900"/>
            <a:ext cx="10515598" cy="5343392"/>
          </a:xfrm>
        </p:spPr>
        <p:txBody>
          <a:bodyPr>
            <a:normAutofit/>
          </a:bodyPr>
          <a:lstStyle/>
          <a:p>
            <a:r>
              <a:rPr lang="en-US" dirty="0"/>
              <a:t>Find input-position for registers, RBP, RSP, RIP</a:t>
            </a:r>
          </a:p>
          <a:p>
            <a:pPr lvl="1"/>
            <a:r>
              <a:rPr lang="en-US" sz="2800" dirty="0"/>
              <a:t>Use </a:t>
            </a:r>
            <a:r>
              <a:rPr lang="en-US" sz="2800" dirty="0" err="1"/>
              <a:t>offset_create.rb</a:t>
            </a:r>
            <a:r>
              <a:rPr lang="en-US" sz="2800" dirty="0"/>
              <a:t> to create unique string </a:t>
            </a:r>
          </a:p>
          <a:p>
            <a:pPr marL="457200" lvl="1" indent="0">
              <a:buNone/>
            </a:pPr>
            <a:endParaRPr lang="en-US" dirty="0"/>
          </a:p>
          <a:p>
            <a:pPr lvl="1"/>
            <a:endParaRPr lang="en-US" sz="2800" dirty="0"/>
          </a:p>
          <a:p>
            <a:pPr lvl="1"/>
            <a:r>
              <a:rPr lang="en-US" sz="2800" dirty="0"/>
              <a:t>Analyze register and stack values.</a:t>
            </a:r>
          </a:p>
          <a:p>
            <a:endParaRPr lang="en-US" dirty="0"/>
          </a:p>
          <a:p>
            <a:endParaRPr lang="en-US" dirty="0"/>
          </a:p>
          <a:p>
            <a:r>
              <a:rPr lang="en-US" dirty="0"/>
              <a:t>Use </a:t>
            </a:r>
            <a:r>
              <a:rPr lang="en-US" dirty="0" err="1"/>
              <a:t>offset_pattern.rb</a:t>
            </a:r>
            <a:r>
              <a:rPr lang="en-US" dirty="0"/>
              <a:t> to get position for various registers</a:t>
            </a:r>
          </a:p>
          <a:p>
            <a:endParaRPr lang="en-US" dirty="0"/>
          </a:p>
          <a:p>
            <a:endParaRPr lang="en-US" dirty="0"/>
          </a:p>
          <a:p>
            <a:r>
              <a:rPr lang="en-US" dirty="0"/>
              <a:t>Confirm this offset.</a:t>
            </a:r>
          </a:p>
          <a:p>
            <a:endParaRPr lang="en-US" sz="1600" dirty="0">
              <a:solidFill>
                <a:srgbClr val="FFFFFF"/>
              </a:solidFill>
            </a:endParaRPr>
          </a:p>
        </p:txBody>
      </p:sp>
      <p:pic>
        <p:nvPicPr>
          <p:cNvPr id="7" name="Picture 6">
            <a:extLst>
              <a:ext uri="{FF2B5EF4-FFF2-40B4-BE49-F238E27FC236}">
                <a16:creationId xmlns:a16="http://schemas.microsoft.com/office/drawing/2014/main" id="{7B4E5B6A-E16D-4A75-8E1B-025029DDD23A}"/>
              </a:ext>
            </a:extLst>
          </p:cNvPr>
          <p:cNvPicPr>
            <a:picLocks noChangeAspect="1"/>
          </p:cNvPicPr>
          <p:nvPr/>
        </p:nvPicPr>
        <p:blipFill>
          <a:blip r:embed="rId3"/>
          <a:stretch>
            <a:fillRect/>
          </a:stretch>
        </p:blipFill>
        <p:spPr>
          <a:xfrm>
            <a:off x="745837" y="2223179"/>
            <a:ext cx="9324975" cy="5429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97E30D4-6C7A-4168-B977-17C2C3CD0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4573" y="3033233"/>
            <a:ext cx="4578485" cy="1242225"/>
          </a:xfrm>
          <a:prstGeom prst="rect">
            <a:avLst/>
          </a:prstGeom>
        </p:spPr>
      </p:pic>
      <p:pic>
        <p:nvPicPr>
          <p:cNvPr id="11" name="Picture 10">
            <a:extLst>
              <a:ext uri="{FF2B5EF4-FFF2-40B4-BE49-F238E27FC236}">
                <a16:creationId xmlns:a16="http://schemas.microsoft.com/office/drawing/2014/main" id="{CDFF89F4-D797-4515-91D9-1F7617D59CF6}"/>
              </a:ext>
            </a:extLst>
          </p:cNvPr>
          <p:cNvPicPr>
            <a:picLocks noChangeAspect="1"/>
          </p:cNvPicPr>
          <p:nvPr/>
        </p:nvPicPr>
        <p:blipFill>
          <a:blip r:embed="rId5"/>
          <a:stretch>
            <a:fillRect/>
          </a:stretch>
        </p:blipFill>
        <p:spPr>
          <a:xfrm>
            <a:off x="1347631" y="5167312"/>
            <a:ext cx="9334500" cy="733425"/>
          </a:xfrm>
          <a:prstGeom prst="rect">
            <a:avLst/>
          </a:prstGeom>
        </p:spPr>
      </p:pic>
    </p:spTree>
    <p:extLst>
      <p:ext uri="{BB962C8B-B14F-4D97-AF65-F5344CB8AC3E}">
        <p14:creationId xmlns:p14="http://schemas.microsoft.com/office/powerpoint/2010/main" val="230827836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39DFE-7F37-4EB1-B503-CD5C684F1F61}"/>
              </a:ext>
            </a:extLst>
          </p:cNvPr>
          <p:cNvSpPr>
            <a:spLocks noGrp="1"/>
          </p:cNvSpPr>
          <p:nvPr>
            <p:ph type="title"/>
          </p:nvPr>
        </p:nvSpPr>
        <p:spPr>
          <a:xfrm>
            <a:off x="833002" y="365125"/>
            <a:ext cx="10520702" cy="1325563"/>
          </a:xfrm>
        </p:spPr>
        <p:txBody>
          <a:bodyPr>
            <a:normAutofit/>
          </a:bodyPr>
          <a:lstStyle/>
          <a:p>
            <a:endParaRPr lang="en-US" dirty="0">
              <a:solidFill>
                <a:srgbClr val="FFFFFF"/>
              </a:solidFill>
            </a:endParaRPr>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191032" y="1690688"/>
            <a:ext cx="10515598" cy="4885603"/>
          </a:xfrm>
        </p:spPr>
        <p:txBody>
          <a:bodyPr>
            <a:normAutofit/>
          </a:bodyPr>
          <a:lstStyle/>
          <a:p>
            <a:pPr marL="457200" lvl="1" indent="0">
              <a:buNone/>
            </a:pPr>
            <a:endParaRPr lang="en-US" sz="3200" dirty="0">
              <a:solidFill>
                <a:srgbClr val="FFFFFF"/>
              </a:solidFill>
            </a:endParaRPr>
          </a:p>
          <a:p>
            <a:r>
              <a:rPr lang="en-US" sz="3200" dirty="0">
                <a:solidFill>
                  <a:srgbClr val="FFFFFF"/>
                </a:solidFill>
              </a:rPr>
              <a:t>“Tell” RBP ‘</a:t>
            </a:r>
            <a:r>
              <a:rPr lang="en-US" sz="3200" dirty="0" err="1">
                <a:solidFill>
                  <a:srgbClr val="FFFFFF"/>
                </a:solidFill>
              </a:rPr>
              <a:t>jmp</a:t>
            </a:r>
            <a:r>
              <a:rPr lang="en-US" sz="3200" dirty="0">
                <a:solidFill>
                  <a:srgbClr val="FFFFFF"/>
                </a:solidFill>
              </a:rPr>
              <a:t> RSP’</a:t>
            </a:r>
          </a:p>
          <a:p>
            <a:pPr lvl="1"/>
            <a:r>
              <a:rPr lang="en-US" sz="3200" dirty="0">
                <a:solidFill>
                  <a:srgbClr val="FFFFFF"/>
                </a:solidFill>
              </a:rPr>
              <a:t>‘ff e4’  opcode for </a:t>
            </a:r>
            <a:r>
              <a:rPr lang="en-US" sz="3200" dirty="0" err="1">
                <a:solidFill>
                  <a:srgbClr val="FFFFFF"/>
                </a:solidFill>
              </a:rPr>
              <a:t>jmp</a:t>
            </a:r>
            <a:r>
              <a:rPr lang="en-US" sz="3200" dirty="0">
                <a:solidFill>
                  <a:srgbClr val="FFFFFF"/>
                </a:solidFill>
              </a:rPr>
              <a:t> </a:t>
            </a:r>
            <a:r>
              <a:rPr lang="en-US" sz="3200" dirty="0" err="1">
                <a:solidFill>
                  <a:srgbClr val="FFFFFF"/>
                </a:solidFill>
              </a:rPr>
              <a:t>rsp</a:t>
            </a:r>
            <a:r>
              <a:rPr lang="en-US" sz="3200" dirty="0">
                <a:solidFill>
                  <a:srgbClr val="FFFFFF"/>
                </a:solidFill>
              </a:rPr>
              <a:t> </a:t>
            </a:r>
          </a:p>
          <a:p>
            <a:pPr lvl="1"/>
            <a:r>
              <a:rPr lang="en-US" sz="3200" dirty="0">
                <a:solidFill>
                  <a:srgbClr val="FFFFFF"/>
                </a:solidFill>
              </a:rPr>
              <a:t>After ret, top of stack will be copied to RIP</a:t>
            </a:r>
          </a:p>
          <a:p>
            <a:pPr lvl="1"/>
            <a:r>
              <a:rPr lang="en-US" sz="3200" dirty="0" err="1">
                <a:solidFill>
                  <a:srgbClr val="FFFFFF"/>
                </a:solidFill>
              </a:rPr>
              <a:t>ShellCode</a:t>
            </a:r>
            <a:r>
              <a:rPr lang="en-US" sz="3200" dirty="0">
                <a:solidFill>
                  <a:srgbClr val="FFFFFF"/>
                </a:solidFill>
              </a:rPr>
              <a:t> is executed </a:t>
            </a:r>
          </a:p>
          <a:p>
            <a:pPr lvl="1"/>
            <a:r>
              <a:rPr lang="en-US" sz="3200" dirty="0">
                <a:solidFill>
                  <a:srgbClr val="FFFFFF"/>
                </a:solidFill>
              </a:rPr>
              <a:t>No ASLR. So address of “ff e4” won’t change.</a:t>
            </a:r>
          </a:p>
          <a:p>
            <a:pPr lvl="2"/>
            <a:r>
              <a:rPr lang="en-US" sz="2800" dirty="0">
                <a:solidFill>
                  <a:srgbClr val="FFFFFF"/>
                </a:solidFill>
              </a:rPr>
              <a:t>0x467b0b</a:t>
            </a:r>
          </a:p>
          <a:p>
            <a:pPr lvl="1"/>
            <a:endParaRPr lang="en-US" sz="3200" dirty="0">
              <a:solidFill>
                <a:srgbClr val="FFFFFF"/>
              </a:solidFill>
            </a:endParaRPr>
          </a:p>
          <a:p>
            <a:r>
              <a:rPr lang="en-US" sz="3600" dirty="0" err="1">
                <a:solidFill>
                  <a:srgbClr val="FFFFFF"/>
                </a:solidFill>
              </a:rPr>
              <a:t>ShellCode</a:t>
            </a:r>
            <a:r>
              <a:rPr lang="en-US" sz="3600" dirty="0">
                <a:solidFill>
                  <a:srgbClr val="FFFFFF"/>
                </a:solidFill>
              </a:rPr>
              <a:t> max size = 260 (404-136-8)</a:t>
            </a:r>
            <a:endParaRPr lang="en-US" sz="3200" dirty="0">
              <a:solidFill>
                <a:srgbClr val="FFFFFF"/>
              </a:solidFill>
            </a:endParaRPr>
          </a:p>
          <a:p>
            <a:endParaRPr lang="en-US" sz="3600"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DB75DD62-5A65-4CFA-B42A-0F708238E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022" y="1933665"/>
            <a:ext cx="3856269" cy="3188987"/>
          </a:xfrm>
          <a:prstGeom prst="rect">
            <a:avLst/>
          </a:prstGeom>
        </p:spPr>
      </p:pic>
    </p:spTree>
    <p:extLst>
      <p:ext uri="{BB962C8B-B14F-4D97-AF65-F5344CB8AC3E}">
        <p14:creationId xmlns:p14="http://schemas.microsoft.com/office/powerpoint/2010/main" val="73684046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39DFE-7F37-4EB1-B503-CD5C684F1F61}"/>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Final Payload</a:t>
            </a:r>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191032" y="1690688"/>
            <a:ext cx="10515598" cy="4885603"/>
          </a:xfrm>
        </p:spPr>
        <p:txBody>
          <a:bodyPr>
            <a:normAutofit/>
          </a:bodyPr>
          <a:lstStyle/>
          <a:p>
            <a:r>
              <a:rPr lang="en-US" sz="3600" dirty="0" err="1">
                <a:solidFill>
                  <a:srgbClr val="FFFFFF"/>
                </a:solidFill>
              </a:rPr>
              <a:t>ShellCode</a:t>
            </a:r>
            <a:r>
              <a:rPr lang="en-US" sz="3600" dirty="0">
                <a:solidFill>
                  <a:srgbClr val="FFFFFF"/>
                </a:solidFill>
              </a:rPr>
              <a:t> of 74 bytes.</a:t>
            </a:r>
          </a:p>
          <a:p>
            <a:endParaRPr lang="en-US" sz="3600" dirty="0">
              <a:solidFill>
                <a:srgbClr val="FFFFFF"/>
              </a:solidFill>
            </a:endParaRPr>
          </a:p>
          <a:p>
            <a:endParaRPr lang="en-US" sz="3600" dirty="0">
              <a:solidFill>
                <a:srgbClr val="FFFFFF"/>
              </a:solidFill>
            </a:endParaRPr>
          </a:p>
          <a:p>
            <a:endParaRPr lang="en-US" sz="3600" dirty="0">
              <a:solidFill>
                <a:srgbClr val="FFFFFF"/>
              </a:solidFill>
            </a:endParaRPr>
          </a:p>
          <a:p>
            <a:r>
              <a:rPr lang="en-US" sz="3600" dirty="0">
                <a:solidFill>
                  <a:srgbClr val="FFFFFF"/>
                </a:solidFill>
              </a:rPr>
              <a:t>Fill extra space with NOPS , no-operation sledge. </a:t>
            </a:r>
            <a:endParaRPr lang="en-US" sz="2800" dirty="0">
              <a:solidFill>
                <a:srgbClr val="FFFFFF"/>
              </a:solidFill>
            </a:endParaRPr>
          </a:p>
          <a:p>
            <a:pPr lvl="1"/>
            <a:r>
              <a:rPr lang="en-US" sz="2800" dirty="0">
                <a:solidFill>
                  <a:srgbClr val="FFFFFF"/>
                </a:solidFill>
              </a:rPr>
              <a:t>‘\x90’ </a:t>
            </a:r>
          </a:p>
          <a:p>
            <a:pPr lvl="1"/>
            <a:r>
              <a:rPr lang="en-US" sz="2800" dirty="0">
                <a:solidFill>
                  <a:srgbClr val="FFFFFF"/>
                </a:solidFill>
              </a:rPr>
              <a:t>CPU ignores it and moves to next byte</a:t>
            </a:r>
          </a:p>
          <a:p>
            <a:pPr lvl="1"/>
            <a:endParaRPr lang="en-US" sz="2800" dirty="0">
              <a:solidFill>
                <a:srgbClr val="FFFFFF"/>
              </a:solidFill>
            </a:endParaRPr>
          </a:p>
          <a:p>
            <a:pPr marL="457200" lvl="1" indent="0">
              <a:buNone/>
            </a:pPr>
            <a:endParaRPr lang="en-US" sz="3200" dirty="0">
              <a:solidFill>
                <a:srgbClr val="FFFFFF"/>
              </a:solidFill>
            </a:endParaRPr>
          </a:p>
          <a:p>
            <a:pPr lvl="1"/>
            <a:endParaRPr lang="en-US" sz="3200" dirty="0">
              <a:solidFill>
                <a:srgbClr val="FFFFFF"/>
              </a:solidFill>
            </a:endParaRPr>
          </a:p>
        </p:txBody>
      </p:sp>
      <p:pic>
        <p:nvPicPr>
          <p:cNvPr id="6" name="Picture 5" descr="A close up of a device&#10;&#10;Description automatically generated">
            <a:extLst>
              <a:ext uri="{FF2B5EF4-FFF2-40B4-BE49-F238E27FC236}">
                <a16:creationId xmlns:a16="http://schemas.microsoft.com/office/drawing/2014/main" id="{D755EDA5-D98B-43E5-8A48-365D1255E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583" y="2260118"/>
            <a:ext cx="10156834" cy="1431446"/>
          </a:xfrm>
          <a:prstGeom prst="rect">
            <a:avLst/>
          </a:prstGeom>
        </p:spPr>
      </p:pic>
    </p:spTree>
    <p:extLst>
      <p:ext uri="{BB962C8B-B14F-4D97-AF65-F5344CB8AC3E}">
        <p14:creationId xmlns:p14="http://schemas.microsoft.com/office/powerpoint/2010/main" val="208361683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39DFE-7F37-4EB1-B503-CD5C684F1F61}"/>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Final Payload</a:t>
            </a:r>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191031" y="1690688"/>
            <a:ext cx="13161713" cy="4885603"/>
          </a:xfrm>
        </p:spPr>
        <p:txBody>
          <a:bodyPr>
            <a:normAutofit lnSpcReduction="10000"/>
          </a:bodyPr>
          <a:lstStyle/>
          <a:p>
            <a:r>
              <a:rPr lang="en-US" sz="3600" dirty="0" err="1">
                <a:solidFill>
                  <a:srgbClr val="FFFFFF"/>
                </a:solidFill>
              </a:rPr>
              <a:t>ShellCode</a:t>
            </a:r>
            <a:r>
              <a:rPr lang="en-US" sz="3600" dirty="0">
                <a:solidFill>
                  <a:srgbClr val="FFFFFF"/>
                </a:solidFill>
              </a:rPr>
              <a:t> of 74 bytes.</a:t>
            </a:r>
          </a:p>
          <a:p>
            <a:endParaRPr lang="en-US" sz="3600" dirty="0">
              <a:solidFill>
                <a:srgbClr val="FFFFFF"/>
              </a:solidFill>
            </a:endParaRPr>
          </a:p>
          <a:p>
            <a:endParaRPr lang="en-US" sz="3600" dirty="0">
              <a:solidFill>
                <a:srgbClr val="FFFFFF"/>
              </a:solidFill>
            </a:endParaRPr>
          </a:p>
          <a:p>
            <a:endParaRPr lang="en-US" sz="3600" dirty="0">
              <a:solidFill>
                <a:srgbClr val="FFFFFF"/>
              </a:solidFill>
            </a:endParaRPr>
          </a:p>
          <a:p>
            <a:r>
              <a:rPr lang="en-US" sz="3200" dirty="0">
                <a:solidFill>
                  <a:srgbClr val="FFFFFF"/>
                </a:solidFill>
              </a:rPr>
              <a:t>RSP points to 137</a:t>
            </a:r>
            <a:r>
              <a:rPr lang="en-US" sz="3200" baseline="30000" dirty="0">
                <a:solidFill>
                  <a:srgbClr val="FFFFFF"/>
                </a:solidFill>
              </a:rPr>
              <a:t>th</a:t>
            </a:r>
            <a:r>
              <a:rPr lang="en-US" sz="3200" dirty="0">
                <a:solidFill>
                  <a:srgbClr val="FFFFFF"/>
                </a:solidFill>
              </a:rPr>
              <a:t> position </a:t>
            </a:r>
          </a:p>
          <a:p>
            <a:endParaRPr lang="en-US" sz="3200" dirty="0">
              <a:solidFill>
                <a:srgbClr val="FFFFFF"/>
              </a:solidFill>
            </a:endParaRPr>
          </a:p>
          <a:p>
            <a:r>
              <a:rPr lang="en-US" sz="3200" dirty="0">
                <a:solidFill>
                  <a:srgbClr val="FFFFFF"/>
                </a:solidFill>
              </a:rPr>
              <a:t>Final Payload</a:t>
            </a:r>
          </a:p>
          <a:p>
            <a:pPr lvl="1"/>
            <a:r>
              <a:rPr lang="en-US" sz="2800" dirty="0">
                <a:solidFill>
                  <a:srgbClr val="FFFFFF"/>
                </a:solidFill>
              </a:rPr>
              <a:t>&lt;132 bytes of NOPS&gt;&lt;8 bytes of </a:t>
            </a:r>
            <a:r>
              <a:rPr lang="en-US" sz="2800" dirty="0" err="1">
                <a:solidFill>
                  <a:srgbClr val="FFFFFF"/>
                </a:solidFill>
              </a:rPr>
              <a:t>jmp</a:t>
            </a:r>
            <a:r>
              <a:rPr lang="en-US" sz="2800" dirty="0">
                <a:solidFill>
                  <a:srgbClr val="FFFFFF"/>
                </a:solidFill>
              </a:rPr>
              <a:t> RSP&gt;&lt;20 bytes of NOPS&gt;&lt;74 bytes of shellcode&gt; &lt;NOPS for padding&gt;</a:t>
            </a:r>
          </a:p>
          <a:p>
            <a:pPr marL="457200" lvl="1" indent="0">
              <a:buNone/>
            </a:pPr>
            <a:endParaRPr lang="en-US" sz="3200" dirty="0">
              <a:solidFill>
                <a:srgbClr val="FFFFFF"/>
              </a:solidFill>
            </a:endParaRPr>
          </a:p>
          <a:p>
            <a:pPr lvl="1"/>
            <a:endParaRPr lang="en-US" sz="3200" dirty="0">
              <a:solidFill>
                <a:srgbClr val="FFFFFF"/>
              </a:solidFill>
            </a:endParaRPr>
          </a:p>
        </p:txBody>
      </p:sp>
      <p:pic>
        <p:nvPicPr>
          <p:cNvPr id="6" name="Picture 5" descr="A close up of a device&#10;&#10;Description automatically generated">
            <a:extLst>
              <a:ext uri="{FF2B5EF4-FFF2-40B4-BE49-F238E27FC236}">
                <a16:creationId xmlns:a16="http://schemas.microsoft.com/office/drawing/2014/main" id="{D755EDA5-D98B-43E5-8A48-365D1255E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583" y="2260118"/>
            <a:ext cx="10156834" cy="1431446"/>
          </a:xfrm>
          <a:prstGeom prst="rect">
            <a:avLst/>
          </a:prstGeom>
        </p:spPr>
      </p:pic>
    </p:spTree>
    <p:extLst>
      <p:ext uri="{BB962C8B-B14F-4D97-AF65-F5344CB8AC3E}">
        <p14:creationId xmlns:p14="http://schemas.microsoft.com/office/powerpoint/2010/main" val="33672043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A6A5-9EB3-44C5-BF74-49CD34AF137A}"/>
              </a:ext>
            </a:extLst>
          </p:cNvPr>
          <p:cNvSpPr>
            <a:spLocks noGrp="1"/>
          </p:cNvSpPr>
          <p:nvPr>
            <p:ph type="title"/>
          </p:nvPr>
        </p:nvSpPr>
        <p:spPr>
          <a:xfrm>
            <a:off x="762001" y="803325"/>
            <a:ext cx="5314536" cy="1325563"/>
          </a:xfrm>
        </p:spPr>
        <p:txBody>
          <a:bodyPr>
            <a:normAutofit/>
          </a:bodyPr>
          <a:lstStyle/>
          <a:p>
            <a:r>
              <a:rPr lang="en-US"/>
              <a:t>About Myself</a:t>
            </a:r>
          </a:p>
        </p:txBody>
      </p:sp>
      <p:sp>
        <p:nvSpPr>
          <p:cNvPr id="3" name="Content Placeholder 2">
            <a:extLst>
              <a:ext uri="{FF2B5EF4-FFF2-40B4-BE49-F238E27FC236}">
                <a16:creationId xmlns:a16="http://schemas.microsoft.com/office/drawing/2014/main" id="{5282E658-C6D9-425D-A44D-9A626402D187}"/>
              </a:ext>
            </a:extLst>
          </p:cNvPr>
          <p:cNvSpPr>
            <a:spLocks noGrp="1"/>
          </p:cNvSpPr>
          <p:nvPr>
            <p:ph idx="1"/>
          </p:nvPr>
        </p:nvSpPr>
        <p:spPr>
          <a:xfrm>
            <a:off x="762000" y="2279018"/>
            <a:ext cx="5314543" cy="3375920"/>
          </a:xfrm>
        </p:spPr>
        <p:txBody>
          <a:bodyPr anchor="t">
            <a:normAutofit/>
          </a:bodyPr>
          <a:lstStyle/>
          <a:p>
            <a:r>
              <a:rPr lang="en-US" sz="1800"/>
              <a:t>Master of Eng., Cyber Security, </a:t>
            </a:r>
            <a:br>
              <a:rPr lang="en-US" sz="1800"/>
            </a:br>
            <a:r>
              <a:rPr lang="en-US" sz="1800"/>
              <a:t>University of Maryland College Park</a:t>
            </a:r>
          </a:p>
          <a:p>
            <a:r>
              <a:rPr lang="en-US" sz="1800"/>
              <a:t>Certified Ethical Hacker (CEHv9)</a:t>
            </a:r>
          </a:p>
          <a:p>
            <a:r>
              <a:rPr lang="en-US" sz="1800"/>
              <a:t>3.5 years in software development</a:t>
            </a:r>
          </a:p>
          <a:p>
            <a:pPr lvl="1"/>
            <a:r>
              <a:rPr lang="en-US" sz="1800"/>
              <a:t>McAfee</a:t>
            </a:r>
          </a:p>
          <a:p>
            <a:pPr lvl="1"/>
            <a:r>
              <a:rPr lang="en-US" sz="1800"/>
              <a:t>Symantec</a:t>
            </a:r>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Programmer">
            <a:extLst>
              <a:ext uri="{FF2B5EF4-FFF2-40B4-BE49-F238E27FC236}">
                <a16:creationId xmlns:a16="http://schemas.microsoft.com/office/drawing/2014/main" id="{1669567E-FADD-45C7-AB03-EB52B38DB2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8477706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39DFE-7F37-4EB1-B503-CD5C684F1F61}"/>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Exploited</a:t>
            </a:r>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191031" y="1690688"/>
            <a:ext cx="13161713" cy="4885603"/>
          </a:xfrm>
        </p:spPr>
        <p:txBody>
          <a:bodyPr>
            <a:normAutofit/>
          </a:bodyPr>
          <a:lstStyle/>
          <a:p>
            <a:pPr lvl="1"/>
            <a:r>
              <a:rPr lang="en-US" sz="3200" dirty="0">
                <a:solidFill>
                  <a:srgbClr val="FFFFFF"/>
                </a:solidFill>
              </a:rPr>
              <a:t>Start a listener</a:t>
            </a:r>
          </a:p>
          <a:p>
            <a:pPr lvl="2"/>
            <a:r>
              <a:rPr lang="en-US" sz="2800" dirty="0">
                <a:solidFill>
                  <a:srgbClr val="FFFFFF"/>
                </a:solidFill>
              </a:rPr>
              <a:t>Port 4444</a:t>
            </a:r>
          </a:p>
          <a:p>
            <a:pPr lvl="1"/>
            <a:endParaRPr lang="en-US" sz="3200" dirty="0">
              <a:solidFill>
                <a:srgbClr val="FFFFFF"/>
              </a:solidFill>
            </a:endParaRPr>
          </a:p>
          <a:p>
            <a:pPr lvl="1"/>
            <a:r>
              <a:rPr lang="en-US" sz="3200" dirty="0">
                <a:solidFill>
                  <a:srgbClr val="FFFFFF"/>
                </a:solidFill>
              </a:rPr>
              <a:t>Got a shell</a:t>
            </a:r>
          </a:p>
          <a:p>
            <a:pPr marL="914400" lvl="2" indent="0">
              <a:buNone/>
            </a:pPr>
            <a:endParaRPr lang="en-US" sz="2800" dirty="0">
              <a:solidFill>
                <a:srgbClr val="FFFFFF"/>
              </a:solidFill>
            </a:endParaRPr>
          </a:p>
          <a:p>
            <a:pPr lvl="1"/>
            <a:endParaRPr lang="en-US" sz="3200" dirty="0">
              <a:solidFill>
                <a:srgbClr val="FFFFFF"/>
              </a:solidFill>
            </a:endParaRPr>
          </a:p>
          <a:p>
            <a:pPr lvl="1"/>
            <a:endParaRPr lang="en-US" sz="3200" dirty="0">
              <a:solidFill>
                <a:srgbClr val="FFFFFF"/>
              </a:solidFill>
            </a:endParaRPr>
          </a:p>
          <a:p>
            <a:pPr lvl="1"/>
            <a:endParaRPr lang="en-US" sz="3200" dirty="0">
              <a:solidFill>
                <a:srgbClr val="FFFFFF"/>
              </a:solidFill>
            </a:endParaRPr>
          </a:p>
          <a:p>
            <a:pPr marL="457200" lvl="1" indent="0">
              <a:buNone/>
            </a:pPr>
            <a:r>
              <a:rPr lang="en-US" sz="3200" dirty="0">
                <a:solidFill>
                  <a:srgbClr val="FFFFFF"/>
                </a:solidFill>
              </a:rPr>
              <a:t> </a:t>
            </a:r>
          </a:p>
        </p:txBody>
      </p:sp>
      <p:pic>
        <p:nvPicPr>
          <p:cNvPr id="5" name="Picture 4" descr="A close up of text on a black background&#10;&#10;Description automatically generated">
            <a:extLst>
              <a:ext uri="{FF2B5EF4-FFF2-40B4-BE49-F238E27FC236}">
                <a16:creationId xmlns:a16="http://schemas.microsoft.com/office/drawing/2014/main" id="{851E8D3B-6BE6-4089-B144-68FFEB70E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698" y="3234094"/>
            <a:ext cx="8010302" cy="3023809"/>
          </a:xfrm>
          <a:prstGeom prst="rect">
            <a:avLst/>
          </a:prstGeom>
        </p:spPr>
      </p:pic>
      <p:pic>
        <p:nvPicPr>
          <p:cNvPr id="6" name="Picture 5" descr="A close up of a logo&#10;&#10;Description automatically generated">
            <a:extLst>
              <a:ext uri="{FF2B5EF4-FFF2-40B4-BE49-F238E27FC236}">
                <a16:creationId xmlns:a16="http://schemas.microsoft.com/office/drawing/2014/main" id="{CDF26863-AD38-4388-B50E-B5278E9C0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031" y="5167312"/>
            <a:ext cx="4586521" cy="358322"/>
          </a:xfrm>
          <a:prstGeom prst="rect">
            <a:avLst/>
          </a:prstGeom>
        </p:spPr>
      </p:pic>
    </p:spTree>
    <p:extLst>
      <p:ext uri="{BB962C8B-B14F-4D97-AF65-F5344CB8AC3E}">
        <p14:creationId xmlns:p14="http://schemas.microsoft.com/office/powerpoint/2010/main" val="278622171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39DFE-7F37-4EB1-B503-CD5C684F1F61}"/>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Tools Used</a:t>
            </a:r>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191032" y="1690688"/>
            <a:ext cx="10515598" cy="4885603"/>
          </a:xfrm>
        </p:spPr>
        <p:txBody>
          <a:bodyPr>
            <a:normAutofit/>
          </a:bodyPr>
          <a:lstStyle/>
          <a:p>
            <a:pPr marL="457200" lvl="1" indent="0">
              <a:buNone/>
            </a:pPr>
            <a:endParaRPr lang="en-US" sz="3200" dirty="0">
              <a:solidFill>
                <a:srgbClr val="FFFFFF"/>
              </a:solidFill>
            </a:endParaRPr>
          </a:p>
          <a:p>
            <a:pPr lvl="1"/>
            <a:r>
              <a:rPr lang="en-US" sz="3200" dirty="0">
                <a:solidFill>
                  <a:srgbClr val="FFFFFF"/>
                </a:solidFill>
              </a:rPr>
              <a:t>CheckSec.sh </a:t>
            </a:r>
            <a:r>
              <a:rPr lang="en-US" sz="3200" dirty="0">
                <a:highlight>
                  <a:srgbClr val="00FF00"/>
                </a:highlight>
                <a:hlinkClick r:id="rId3"/>
              </a:rPr>
              <a:t>https://github.com/slimm609/checksec.sh</a:t>
            </a:r>
            <a:endParaRPr lang="en-US" sz="3200" dirty="0">
              <a:highlight>
                <a:srgbClr val="00FF00"/>
              </a:highlight>
            </a:endParaRPr>
          </a:p>
          <a:p>
            <a:pPr marL="457200" lvl="1" indent="0">
              <a:buNone/>
            </a:pPr>
            <a:r>
              <a:rPr lang="en-US" sz="3200" dirty="0">
                <a:highlight>
                  <a:srgbClr val="00FF00"/>
                </a:highlight>
              </a:rPr>
              <a:t>  </a:t>
            </a:r>
          </a:p>
          <a:p>
            <a:pPr lvl="1"/>
            <a:r>
              <a:rPr lang="en-US" sz="3200" dirty="0" err="1">
                <a:solidFill>
                  <a:srgbClr val="FFFFFF"/>
                </a:solidFill>
              </a:rPr>
              <a:t>Edb</a:t>
            </a:r>
            <a:r>
              <a:rPr lang="en-US" sz="3200" dirty="0">
                <a:solidFill>
                  <a:srgbClr val="FFFFFF"/>
                </a:solidFill>
              </a:rPr>
              <a:t>-debugger </a:t>
            </a:r>
            <a:r>
              <a:rPr lang="en-US" sz="3200" dirty="0">
                <a:highlight>
                  <a:srgbClr val="00FF00"/>
                </a:highlight>
                <a:hlinkClick r:id="rId4"/>
              </a:rPr>
              <a:t>https://github.com/eteran/edb-debugger</a:t>
            </a:r>
            <a:r>
              <a:rPr lang="en-US" sz="3200" dirty="0">
                <a:highlight>
                  <a:srgbClr val="00FF00"/>
                </a:highlight>
              </a:rPr>
              <a:t> </a:t>
            </a:r>
          </a:p>
          <a:p>
            <a:pPr marL="457200" lvl="1" indent="0">
              <a:buNone/>
            </a:pPr>
            <a:endParaRPr lang="en-US" sz="3200" dirty="0"/>
          </a:p>
          <a:p>
            <a:pPr lvl="1"/>
            <a:r>
              <a:rPr lang="en-US" sz="3200" dirty="0">
                <a:solidFill>
                  <a:srgbClr val="FFFFFF"/>
                </a:solidFill>
              </a:rPr>
              <a:t>GDB-Init </a:t>
            </a:r>
            <a:r>
              <a:rPr lang="en-US" sz="3200" dirty="0">
                <a:solidFill>
                  <a:srgbClr val="FFFFFF"/>
                </a:solidFill>
                <a:highlight>
                  <a:srgbClr val="00FF00"/>
                </a:highlight>
                <a:hlinkClick r:id="rId5"/>
              </a:rPr>
              <a:t>https://github.com/gdbinit/Gdbinit</a:t>
            </a:r>
            <a:r>
              <a:rPr lang="en-US" sz="3200" dirty="0">
                <a:solidFill>
                  <a:srgbClr val="FFFFFF"/>
                </a:solidFill>
              </a:rPr>
              <a:t> </a:t>
            </a:r>
          </a:p>
        </p:txBody>
      </p:sp>
    </p:spTree>
    <p:extLst>
      <p:ext uri="{BB962C8B-B14F-4D97-AF65-F5344CB8AC3E}">
        <p14:creationId xmlns:p14="http://schemas.microsoft.com/office/powerpoint/2010/main" val="428102832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39DFE-7F37-4EB1-B503-CD5C684F1F61}"/>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Acknowledgment: </a:t>
            </a:r>
          </a:p>
        </p:txBody>
      </p:sp>
      <p:sp>
        <p:nvSpPr>
          <p:cNvPr id="5" name="Content Placeholder 4">
            <a:extLst>
              <a:ext uri="{FF2B5EF4-FFF2-40B4-BE49-F238E27FC236}">
                <a16:creationId xmlns:a16="http://schemas.microsoft.com/office/drawing/2014/main" id="{DE954530-5613-4C46-8FE1-D9B3274B01F1}"/>
              </a:ext>
            </a:extLst>
          </p:cNvPr>
          <p:cNvSpPr>
            <a:spLocks noGrp="1"/>
          </p:cNvSpPr>
          <p:nvPr>
            <p:ph idx="1"/>
          </p:nvPr>
        </p:nvSpPr>
        <p:spPr>
          <a:xfrm>
            <a:off x="521277" y="1690688"/>
            <a:ext cx="10515600" cy="4351338"/>
          </a:xfrm>
        </p:spPr>
        <p:txBody>
          <a:bodyPr/>
          <a:lstStyle/>
          <a:p>
            <a:r>
              <a:rPr lang="en-US" dirty="0"/>
              <a:t>Binary is not mine. It is part of an open-challenge. </a:t>
            </a:r>
          </a:p>
          <a:p>
            <a:pPr marL="0" indent="0">
              <a:buNone/>
            </a:pPr>
            <a:endParaRPr lang="en-US" dirty="0"/>
          </a:p>
          <a:p>
            <a:r>
              <a:rPr lang="en-US" dirty="0">
                <a:solidFill>
                  <a:prstClr val="white"/>
                </a:solidFill>
              </a:rPr>
              <a:t>Tyrone Wilson, Cyber6 Solutions</a:t>
            </a:r>
          </a:p>
          <a:p>
            <a:pPr marL="0" indent="0">
              <a:buNone/>
            </a:pPr>
            <a:endParaRPr lang="en-US" dirty="0"/>
          </a:p>
          <a:p>
            <a:endParaRPr lang="en-US" dirty="0">
              <a:highlight>
                <a:srgbClr val="00FF00"/>
              </a:highlight>
            </a:endParaRPr>
          </a:p>
          <a:p>
            <a:endParaRPr lang="en-US" dirty="0">
              <a:highlight>
                <a:srgbClr val="00FF00"/>
              </a:highlight>
            </a:endParaRPr>
          </a:p>
        </p:txBody>
      </p:sp>
    </p:spTree>
    <p:extLst>
      <p:ext uri="{BB962C8B-B14F-4D97-AF65-F5344CB8AC3E}">
        <p14:creationId xmlns:p14="http://schemas.microsoft.com/office/powerpoint/2010/main" val="85011797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lipart&#10;&#10;Description automatically generated">
            <a:extLst>
              <a:ext uri="{FF2B5EF4-FFF2-40B4-BE49-F238E27FC236}">
                <a16:creationId xmlns:a16="http://schemas.microsoft.com/office/drawing/2014/main" id="{A7C3B382-5F3D-414A-9B0F-C1C756CA9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293" y="2781857"/>
            <a:ext cx="5069382" cy="2369936"/>
          </a:xfrm>
          <a:prstGeom prst="rect">
            <a:avLst/>
          </a:prstGeom>
        </p:spPr>
      </p:pic>
      <p:sp>
        <p:nvSpPr>
          <p:cNvPr id="28" name="Freeform: Shape 23">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29" name="Freeform: Shape 25">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B93F57-26FD-4930-A55D-089CD0F3CCC2}"/>
              </a:ext>
            </a:extLst>
          </p:cNvPr>
          <p:cNvSpPr>
            <a:spLocks noGrp="1"/>
          </p:cNvSpPr>
          <p:nvPr>
            <p:ph idx="1"/>
          </p:nvPr>
        </p:nvSpPr>
        <p:spPr>
          <a:xfrm>
            <a:off x="7781373" y="2279151"/>
            <a:ext cx="3627063" cy="3387145"/>
          </a:xfrm>
        </p:spPr>
        <p:txBody>
          <a:bodyPr anchor="ctr">
            <a:normAutofit/>
          </a:bodyPr>
          <a:lstStyle/>
          <a:p>
            <a:pPr marL="457200" lvl="1" indent="0">
              <a:buNone/>
            </a:pPr>
            <a:endParaRPr lang="en-US" dirty="0"/>
          </a:p>
          <a:p>
            <a:pPr lvl="1"/>
            <a:r>
              <a:rPr lang="en-US" dirty="0"/>
              <a:t>All programs present at my </a:t>
            </a:r>
            <a:r>
              <a:rPr lang="en-US" dirty="0">
                <a:hlinkClick r:id="rId3"/>
              </a:rPr>
              <a:t>GITHUB</a:t>
            </a:r>
            <a:r>
              <a:rPr lang="en-US" dirty="0">
                <a:highlight>
                  <a:srgbClr val="00FF00"/>
                </a:highlight>
              </a:rPr>
              <a:t>	</a:t>
            </a:r>
            <a:r>
              <a:rPr lang="en-US" dirty="0"/>
              <a:t>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2774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7C90A2-94C1-4BAD-B268-AAB9A81D29EA}"/>
              </a:ext>
            </a:extLst>
          </p:cNvPr>
          <p:cNvSpPr>
            <a:spLocks noGrp="1"/>
          </p:cNvSpPr>
          <p:nvPr>
            <p:ph type="title"/>
          </p:nvPr>
        </p:nvSpPr>
        <p:spPr>
          <a:xfrm>
            <a:off x="655320" y="365125"/>
            <a:ext cx="9013052" cy="1623312"/>
          </a:xfrm>
        </p:spPr>
        <p:txBody>
          <a:bodyPr anchor="b">
            <a:normAutofit/>
          </a:bodyPr>
          <a:lstStyle/>
          <a:p>
            <a:r>
              <a:rPr lang="en-US" sz="4000"/>
              <a:t>Prerequisite </a:t>
            </a:r>
          </a:p>
        </p:txBody>
      </p:sp>
      <p:cxnSp>
        <p:nvCxnSpPr>
          <p:cNvPr id="21" name="Straight Arrow Connector 20">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B9D40D-3DA2-4244-8563-D9D835BCA77D}"/>
              </a:ext>
            </a:extLst>
          </p:cNvPr>
          <p:cNvSpPr>
            <a:spLocks noGrp="1"/>
          </p:cNvSpPr>
          <p:nvPr>
            <p:ph idx="1"/>
          </p:nvPr>
        </p:nvSpPr>
        <p:spPr>
          <a:xfrm>
            <a:off x="655320" y="2644518"/>
            <a:ext cx="9013052" cy="3327251"/>
          </a:xfrm>
        </p:spPr>
        <p:txBody>
          <a:bodyPr>
            <a:normAutofit/>
          </a:bodyPr>
          <a:lstStyle/>
          <a:p>
            <a:r>
              <a:rPr lang="en-US" sz="2000"/>
              <a:t>Perseverance</a:t>
            </a:r>
          </a:p>
          <a:p>
            <a:r>
              <a:rPr lang="en-US" sz="2000"/>
              <a:t>Basic knowledge of programming language, preferably Python or Perl</a:t>
            </a:r>
          </a:p>
          <a:p>
            <a:r>
              <a:rPr lang="en-US" sz="2000"/>
              <a:t>Basic understanding of memory layout for a process</a:t>
            </a:r>
          </a:p>
          <a:p>
            <a:r>
              <a:rPr lang="en-US" sz="2000"/>
              <a:t>Basic knowledge of assembly instructions</a:t>
            </a:r>
          </a:p>
          <a:p>
            <a:r>
              <a:rPr lang="en-US" sz="2000"/>
              <a:t>Familiarity with debugging tools</a:t>
            </a:r>
          </a:p>
          <a:p>
            <a:pPr lvl="1"/>
            <a:r>
              <a:rPr lang="en-US" sz="2000"/>
              <a:t>Linux: edb, gdb</a:t>
            </a:r>
          </a:p>
          <a:p>
            <a:pPr lvl="1"/>
            <a:r>
              <a:rPr lang="en-US" sz="2000"/>
              <a:t>Windows: ollyDbg. </a:t>
            </a:r>
          </a:p>
        </p:txBody>
      </p:sp>
    </p:spTree>
    <p:extLst>
      <p:ext uri="{BB962C8B-B14F-4D97-AF65-F5344CB8AC3E}">
        <p14:creationId xmlns:p14="http://schemas.microsoft.com/office/powerpoint/2010/main" val="38585648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261003-FBA7-4C89-A4AA-9D8BFD3DCE77}"/>
              </a:ext>
            </a:extLst>
          </p:cNvPr>
          <p:cNvSpPr>
            <a:spLocks noGrp="1"/>
          </p:cNvSpPr>
          <p:nvPr>
            <p:ph type="title"/>
          </p:nvPr>
        </p:nvSpPr>
        <p:spPr>
          <a:xfrm>
            <a:off x="655320" y="365125"/>
            <a:ext cx="9013052" cy="1623312"/>
          </a:xfrm>
        </p:spPr>
        <p:txBody>
          <a:bodyPr anchor="b">
            <a:normAutofit/>
          </a:bodyPr>
          <a:lstStyle/>
          <a:p>
            <a:r>
              <a:rPr lang="en-US" sz="4000"/>
              <a:t>Assembly Instructions</a:t>
            </a:r>
          </a:p>
        </p:txBody>
      </p:sp>
      <p:cxnSp>
        <p:nvCxnSpPr>
          <p:cNvPr id="23" name="Straight Arrow Connector 18">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393B4E-23E9-4574-8BFE-279009143101}"/>
              </a:ext>
            </a:extLst>
          </p:cNvPr>
          <p:cNvSpPr>
            <a:spLocks noGrp="1"/>
          </p:cNvSpPr>
          <p:nvPr>
            <p:ph idx="1"/>
          </p:nvPr>
        </p:nvSpPr>
        <p:spPr>
          <a:xfrm>
            <a:off x="655319" y="2644518"/>
            <a:ext cx="9177049" cy="3684357"/>
          </a:xfrm>
        </p:spPr>
        <p:txBody>
          <a:bodyPr>
            <a:normAutofit/>
          </a:bodyPr>
          <a:lstStyle/>
          <a:p>
            <a:r>
              <a:rPr lang="en-US" sz="1700" dirty="0"/>
              <a:t>Important registers</a:t>
            </a:r>
          </a:p>
          <a:p>
            <a:pPr lvl="1"/>
            <a:r>
              <a:rPr lang="en-US" sz="1700" dirty="0"/>
              <a:t>RSP : stores content on top of a stack</a:t>
            </a:r>
          </a:p>
          <a:p>
            <a:pPr lvl="1"/>
            <a:r>
              <a:rPr lang="en-US" sz="1700" dirty="0"/>
              <a:t>RIP: stores address for next instruction </a:t>
            </a:r>
          </a:p>
          <a:p>
            <a:pPr lvl="1"/>
            <a:r>
              <a:rPr lang="en-US" sz="1700" dirty="0"/>
              <a:t>RDI, RSI and RDX: stores first three arguments passed to a method</a:t>
            </a:r>
          </a:p>
          <a:p>
            <a:r>
              <a:rPr lang="en-US" sz="1700" dirty="0"/>
              <a:t>Important instructions</a:t>
            </a:r>
          </a:p>
          <a:p>
            <a:pPr lvl="1"/>
            <a:r>
              <a:rPr lang="en-US" sz="1700" dirty="0"/>
              <a:t>MOV  &lt;</a:t>
            </a:r>
            <a:r>
              <a:rPr lang="en-US" sz="1700" dirty="0" err="1"/>
              <a:t>dest</a:t>
            </a:r>
            <a:r>
              <a:rPr lang="en-US" sz="1700" dirty="0"/>
              <a:t>&gt;, &lt;</a:t>
            </a:r>
            <a:r>
              <a:rPr lang="en-US" sz="1700" dirty="0" err="1"/>
              <a:t>src</a:t>
            </a:r>
            <a:r>
              <a:rPr lang="en-US" sz="1700" dirty="0"/>
              <a:t>&gt;</a:t>
            </a:r>
          </a:p>
          <a:p>
            <a:pPr lvl="2"/>
            <a:r>
              <a:rPr lang="en-US" sz="1700" dirty="0"/>
              <a:t>Copy value from source to destination</a:t>
            </a:r>
          </a:p>
          <a:p>
            <a:pPr lvl="1"/>
            <a:r>
              <a:rPr lang="en-US" sz="1700" dirty="0"/>
              <a:t>Call &lt;address&gt;</a:t>
            </a:r>
          </a:p>
          <a:p>
            <a:pPr lvl="2"/>
            <a:r>
              <a:rPr lang="en-US" sz="1700" dirty="0"/>
              <a:t>Change RIP to specified address </a:t>
            </a:r>
          </a:p>
          <a:p>
            <a:pPr lvl="1"/>
            <a:r>
              <a:rPr lang="en-US" sz="1700" dirty="0"/>
              <a:t>Ret</a:t>
            </a:r>
          </a:p>
          <a:p>
            <a:pPr lvl="2"/>
            <a:r>
              <a:rPr lang="en-US" sz="1700" dirty="0"/>
              <a:t>Pop  to RIP</a:t>
            </a:r>
          </a:p>
          <a:p>
            <a:pPr lvl="1"/>
            <a:endParaRPr lang="en-US" sz="1700" dirty="0"/>
          </a:p>
        </p:txBody>
      </p:sp>
    </p:spTree>
    <p:extLst>
      <p:ext uri="{BB962C8B-B14F-4D97-AF65-F5344CB8AC3E}">
        <p14:creationId xmlns:p14="http://schemas.microsoft.com/office/powerpoint/2010/main" val="18879439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8AB1E2-2F46-4F96-8128-8881E528CA75}"/>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kern="1200">
                <a:solidFill>
                  <a:schemeClr val="tx1"/>
                </a:solidFill>
                <a:latin typeface="+mj-lt"/>
                <a:ea typeface="+mj-ea"/>
                <a:cs typeface="+mj-cs"/>
              </a:rPr>
              <a:t>Stack (Last in First Out)</a:t>
            </a:r>
          </a:p>
        </p:txBody>
      </p:sp>
      <p:sp>
        <p:nvSpPr>
          <p:cNvPr id="7" name="Content Placeholder 6">
            <a:extLst>
              <a:ext uri="{FF2B5EF4-FFF2-40B4-BE49-F238E27FC236}">
                <a16:creationId xmlns:a16="http://schemas.microsoft.com/office/drawing/2014/main" id="{84DC1E84-43F5-41E4-B982-2608A073C6CF}"/>
              </a:ext>
            </a:extLst>
          </p:cNvPr>
          <p:cNvSpPr>
            <a:spLocks noGrp="1"/>
          </p:cNvSpPr>
          <p:nvPr>
            <p:ph sz="half" idx="2"/>
          </p:nvPr>
        </p:nvSpPr>
        <p:spPr>
          <a:xfrm>
            <a:off x="838200" y="2191807"/>
            <a:ext cx="4936067" cy="3985155"/>
          </a:xfrm>
        </p:spPr>
        <p:txBody>
          <a:bodyPr vert="horz" lIns="91440" tIns="45720" rIns="91440" bIns="45720" rtlCol="0">
            <a:normAutofit/>
          </a:bodyPr>
          <a:lstStyle/>
          <a:p>
            <a:r>
              <a:rPr lang="en-US" sz="2000"/>
              <a:t>PUSH </a:t>
            </a:r>
          </a:p>
          <a:p>
            <a:pPr lvl="1"/>
            <a:r>
              <a:rPr lang="en-US" sz="2000"/>
              <a:t>Moves data onto stack</a:t>
            </a:r>
          </a:p>
          <a:p>
            <a:pPr lvl="1"/>
            <a:r>
              <a:rPr lang="en-US" sz="2000"/>
              <a:t>Removes 8 bytes from RSP</a:t>
            </a:r>
          </a:p>
          <a:p>
            <a:pPr marL="457200" lvl="1"/>
            <a:endParaRPr lang="en-US" sz="2000"/>
          </a:p>
          <a:p>
            <a:r>
              <a:rPr lang="en-US" sz="2000"/>
              <a:t>POP</a:t>
            </a:r>
          </a:p>
          <a:p>
            <a:pPr lvl="1"/>
            <a:r>
              <a:rPr lang="en-US" sz="2000"/>
              <a:t>Removes data from top of stack</a:t>
            </a:r>
          </a:p>
          <a:p>
            <a:pPr lvl="1"/>
            <a:r>
              <a:rPr lang="en-US" sz="2000"/>
              <a:t>Adds 8 bytes to RSP</a:t>
            </a:r>
          </a:p>
        </p:txBody>
      </p:sp>
      <p:pic>
        <p:nvPicPr>
          <p:cNvPr id="4" name="Content Placeholder 3">
            <a:extLst>
              <a:ext uri="{FF2B5EF4-FFF2-40B4-BE49-F238E27FC236}">
                <a16:creationId xmlns:a16="http://schemas.microsoft.com/office/drawing/2014/main" id="{6E793604-68D8-4F7D-8D10-398D84C31D9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67918" y="2191807"/>
            <a:ext cx="4035601" cy="3985156"/>
          </a:xfrm>
          <a:prstGeom prst="rect">
            <a:avLst/>
          </a:prstGeom>
        </p:spPr>
      </p:pic>
    </p:spTree>
    <p:extLst>
      <p:ext uri="{BB962C8B-B14F-4D97-AF65-F5344CB8AC3E}">
        <p14:creationId xmlns:p14="http://schemas.microsoft.com/office/powerpoint/2010/main" val="4011534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51B66-25C9-4710-A993-228C9094DE2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Stack-frame layout</a:t>
            </a:r>
          </a:p>
        </p:txBody>
      </p:sp>
      <p:cxnSp>
        <p:nvCxnSpPr>
          <p:cNvPr id="36" name="Straight Connector 3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A11E9EBD-3A2A-4A2E-9948-C5009B3F0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30" y="2426818"/>
            <a:ext cx="5243191" cy="3997637"/>
          </a:xfrm>
          <a:prstGeom prst="rect">
            <a:avLst/>
          </a:prstGeom>
        </p:spPr>
      </p:pic>
      <p:cxnSp>
        <p:nvCxnSpPr>
          <p:cNvPr id="37" name="Straight Connector 3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54D4E319-2B21-432B-B7A3-09F3029CE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2918439"/>
            <a:ext cx="5455917" cy="3014394"/>
          </a:xfrm>
          <a:prstGeom prst="rect">
            <a:avLst/>
          </a:prstGeom>
        </p:spPr>
      </p:pic>
    </p:spTree>
    <p:extLst>
      <p:ext uri="{BB962C8B-B14F-4D97-AF65-F5344CB8AC3E}">
        <p14:creationId xmlns:p14="http://schemas.microsoft.com/office/powerpoint/2010/main" val="366059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a:t>Stack-based Buffer overflow</a:t>
            </a:r>
          </a:p>
        </p:txBody>
      </p:sp>
      <p:cxnSp>
        <p:nvCxnSpPr>
          <p:cNvPr id="11" name="Straight Arrow Connector 10">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655320" y="2644518"/>
            <a:ext cx="9013052" cy="3327251"/>
          </a:xfrm>
        </p:spPr>
        <p:txBody>
          <a:bodyPr>
            <a:normAutofit/>
          </a:bodyPr>
          <a:lstStyle/>
          <a:p>
            <a:r>
              <a:rPr lang="en-US" sz="2000"/>
              <a:t>A buffer overflow is an anomaly where a program, while writing data to a buffer, </a:t>
            </a:r>
            <a:r>
              <a:rPr lang="en-US" sz="2000" b="1"/>
              <a:t>overruns the buffer's boundary and overwrites adjacent memory</a:t>
            </a:r>
          </a:p>
          <a:p>
            <a:pPr marL="0" indent="0">
              <a:buNone/>
            </a:pPr>
            <a:endParaRPr lang="en-US" sz="2000" b="1"/>
          </a:p>
          <a:p>
            <a:r>
              <a:rPr lang="en-US" sz="2000"/>
              <a:t>Buffer overflows can be triggered by inputs that are designed to execute code, or alter the way the program operates</a:t>
            </a:r>
          </a:p>
          <a:p>
            <a:endParaRPr lang="en-US" sz="2000"/>
          </a:p>
          <a:p>
            <a:r>
              <a:rPr lang="en-US" sz="2000"/>
              <a:t>By overwriting the return address in a stack frame. Once the function returns, execution will resume at the return address as specified by the attacker, usually a user input filled buffer.</a:t>
            </a:r>
          </a:p>
          <a:p>
            <a:endParaRPr lang="en-US" sz="2000"/>
          </a:p>
        </p:txBody>
      </p:sp>
      <p:sp>
        <p:nvSpPr>
          <p:cNvPr id="3" name="Slide Number Placeholder 2"/>
          <p:cNvSpPr>
            <a:spLocks noGrp="1"/>
          </p:cNvSpPr>
          <p:nvPr>
            <p:ph type="sldNum" sz="quarter" idx="12"/>
          </p:nvPr>
        </p:nvSpPr>
        <p:spPr>
          <a:xfrm>
            <a:off x="11084767" y="6350238"/>
            <a:ext cx="365760" cy="365125"/>
          </a:xfrm>
          <a:prstGeom prst="ellipse">
            <a:avLst/>
          </a:prstGeom>
          <a:solidFill>
            <a:srgbClr val="595959"/>
          </a:solidFill>
        </p:spPr>
        <p:txBody>
          <a:bodyPr>
            <a:normAutofit/>
          </a:bodyPr>
          <a:lstStyle/>
          <a:p>
            <a:pPr algn="ctr">
              <a:spcAft>
                <a:spcPts val="600"/>
              </a:spcAft>
            </a:pPr>
            <a:fld id="{C1C70833-25EE-4E97-8912-CE15B356F6FE}" type="slidenum">
              <a:rPr lang="en-US" sz="1050">
                <a:solidFill>
                  <a:srgbClr val="FFFFFF"/>
                </a:solidFill>
              </a:rPr>
              <a:pPr algn="ctr">
                <a:spcAft>
                  <a:spcPts val="600"/>
                </a:spcAft>
              </a:pPr>
              <a:t>7</a:t>
            </a:fld>
            <a:endParaRPr lang="en-US" sz="1050">
              <a:solidFill>
                <a:srgbClr val="FFFFFF"/>
              </a:solidFill>
            </a:endParaRPr>
          </a:p>
        </p:txBody>
      </p:sp>
    </p:spTree>
    <p:extLst>
      <p:ext uri="{BB962C8B-B14F-4D97-AF65-F5344CB8AC3E}">
        <p14:creationId xmlns:p14="http://schemas.microsoft.com/office/powerpoint/2010/main" val="11846021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ADEB9-DA00-42EC-A2D5-23E98F99C78B}"/>
              </a:ext>
            </a:extLst>
          </p:cNvPr>
          <p:cNvSpPr>
            <a:spLocks noGrp="1"/>
          </p:cNvSpPr>
          <p:nvPr>
            <p:ph type="title"/>
          </p:nvPr>
        </p:nvSpPr>
        <p:spPr>
          <a:xfrm>
            <a:off x="833002" y="365125"/>
            <a:ext cx="10520702" cy="1325563"/>
          </a:xfrm>
        </p:spPr>
        <p:txBody>
          <a:bodyPr>
            <a:normAutofit/>
          </a:bodyPr>
          <a:lstStyle/>
          <a:p>
            <a:r>
              <a:rPr lang="en-US">
                <a:solidFill>
                  <a:srgbClr val="FFFFFF"/>
                </a:solidFill>
              </a:rPr>
              <a:t>DEMONSTRATION.</a:t>
            </a:r>
          </a:p>
        </p:txBody>
      </p:sp>
      <p:sp>
        <p:nvSpPr>
          <p:cNvPr id="3" name="Content Placeholder 2">
            <a:extLst>
              <a:ext uri="{FF2B5EF4-FFF2-40B4-BE49-F238E27FC236}">
                <a16:creationId xmlns:a16="http://schemas.microsoft.com/office/drawing/2014/main" id="{7774547A-9911-414B-A6E6-3CF42E85AD9A}"/>
              </a:ext>
            </a:extLst>
          </p:cNvPr>
          <p:cNvSpPr>
            <a:spLocks noGrp="1"/>
          </p:cNvSpPr>
          <p:nvPr>
            <p:ph idx="1"/>
          </p:nvPr>
        </p:nvSpPr>
        <p:spPr>
          <a:xfrm>
            <a:off x="838201" y="2022601"/>
            <a:ext cx="10515598" cy="4154361"/>
          </a:xfrm>
        </p:spPr>
        <p:txBody>
          <a:bodyPr>
            <a:noAutofit/>
          </a:bodyPr>
          <a:lstStyle/>
          <a:p>
            <a:r>
              <a:rPr lang="en-US" sz="4400" dirty="0">
                <a:solidFill>
                  <a:srgbClr val="FFFFFF"/>
                </a:solidFill>
              </a:rPr>
              <a:t>Using a 64-bit Linux based executable</a:t>
            </a:r>
          </a:p>
          <a:p>
            <a:r>
              <a:rPr lang="en-US" sz="4400" dirty="0">
                <a:solidFill>
                  <a:srgbClr val="FFFFFF"/>
                </a:solidFill>
              </a:rPr>
              <a:t>source code not available </a:t>
            </a:r>
          </a:p>
          <a:p>
            <a:r>
              <a:rPr lang="en-US" sz="4400" dirty="0">
                <a:solidFill>
                  <a:srgbClr val="FFFFFF"/>
                </a:solidFill>
              </a:rPr>
              <a:t>No stack smashing protection</a:t>
            </a:r>
          </a:p>
          <a:p>
            <a:pPr lvl="1"/>
            <a:r>
              <a:rPr lang="en-US" sz="4400" dirty="0">
                <a:solidFill>
                  <a:srgbClr val="FFFFFF"/>
                </a:solidFill>
              </a:rPr>
              <a:t>ASLR disabled</a:t>
            </a:r>
          </a:p>
          <a:p>
            <a:pPr lvl="1"/>
            <a:r>
              <a:rPr lang="en-US" sz="4400" dirty="0">
                <a:solidFill>
                  <a:srgbClr val="FFFFFF"/>
                </a:solidFill>
              </a:rPr>
              <a:t>Stack is executable. </a:t>
            </a:r>
          </a:p>
          <a:p>
            <a:pPr lvl="1"/>
            <a:r>
              <a:rPr lang="en-US" sz="4400" dirty="0">
                <a:solidFill>
                  <a:srgbClr val="FFFFFF"/>
                </a:solidFill>
              </a:rPr>
              <a:t>No stack canary</a:t>
            </a:r>
          </a:p>
        </p:txBody>
      </p:sp>
    </p:spTree>
    <p:extLst>
      <p:ext uri="{BB962C8B-B14F-4D97-AF65-F5344CB8AC3E}">
        <p14:creationId xmlns:p14="http://schemas.microsoft.com/office/powerpoint/2010/main" val="7886766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4450FD-921E-4A73-BF84-390888C0C416}"/>
              </a:ext>
            </a:extLst>
          </p:cNvPr>
          <p:cNvSpPr>
            <a:spLocks noGrp="1"/>
          </p:cNvSpPr>
          <p:nvPr>
            <p:ph idx="1"/>
          </p:nvPr>
        </p:nvSpPr>
        <p:spPr>
          <a:xfrm>
            <a:off x="67538" y="1954216"/>
            <a:ext cx="5097779" cy="4065986"/>
          </a:xfrm>
        </p:spPr>
        <p:txBody>
          <a:bodyPr anchor="t">
            <a:normAutofit/>
          </a:bodyPr>
          <a:lstStyle/>
          <a:p>
            <a:r>
              <a:rPr lang="en-US" sz="2400" dirty="0">
                <a:solidFill>
                  <a:srgbClr val="FFFFFF"/>
                </a:solidFill>
              </a:rPr>
              <a:t>file &lt;</a:t>
            </a:r>
            <a:r>
              <a:rPr lang="en-US" sz="2400" dirty="0" err="1">
                <a:solidFill>
                  <a:srgbClr val="FFFFFF"/>
                </a:solidFill>
              </a:rPr>
              <a:t>file_name</a:t>
            </a:r>
            <a:r>
              <a:rPr lang="en-US" sz="2400" dirty="0">
                <a:solidFill>
                  <a:srgbClr val="FFFFFF"/>
                </a:solidFill>
              </a:rPr>
              <a:t>&gt; </a:t>
            </a:r>
            <a:r>
              <a:rPr lang="en-US" sz="2400" i="1" dirty="0">
                <a:solidFill>
                  <a:srgbClr val="FFFFFF"/>
                </a:solidFill>
              </a:rPr>
              <a:t>// to know about binary and operating system it supports</a:t>
            </a:r>
          </a:p>
          <a:p>
            <a:endParaRPr lang="en-US" sz="2400" dirty="0">
              <a:solidFill>
                <a:srgbClr val="FFFFFF"/>
              </a:solidFill>
            </a:endParaRPr>
          </a:p>
          <a:p>
            <a:r>
              <a:rPr lang="en-US" sz="2400" dirty="0">
                <a:solidFill>
                  <a:srgbClr val="FFFFFF"/>
                </a:solidFill>
              </a:rPr>
              <a:t>checksec.sh &lt;filename&gt; </a:t>
            </a:r>
            <a:r>
              <a:rPr lang="en-US" sz="2400" i="1" dirty="0">
                <a:solidFill>
                  <a:srgbClr val="FFFFFF"/>
                </a:solidFill>
              </a:rPr>
              <a:t>// to know about security </a:t>
            </a:r>
          </a:p>
          <a:p>
            <a:endParaRPr lang="en-US" sz="2400" dirty="0">
              <a:solidFill>
                <a:srgbClr val="FFFFFF"/>
              </a:solidFill>
            </a:endParaRPr>
          </a:p>
          <a:p>
            <a:r>
              <a:rPr lang="en-US" sz="2400" dirty="0">
                <a:solidFill>
                  <a:srgbClr val="FFFFFF"/>
                </a:solidFill>
              </a:rPr>
              <a:t>Strings &lt;filename&gt; // </a:t>
            </a:r>
            <a:r>
              <a:rPr lang="en-US" sz="2400" i="1" dirty="0">
                <a:solidFill>
                  <a:srgbClr val="FFFFFF"/>
                </a:solidFill>
              </a:rPr>
              <a:t>to know what strings are present inside binary</a:t>
            </a:r>
          </a:p>
        </p:txBody>
      </p:sp>
      <p:pic>
        <p:nvPicPr>
          <p:cNvPr id="5" name="Picture 4" descr="A screenshot of a cell phone&#10;&#10;Description automatically generated">
            <a:extLst>
              <a:ext uri="{FF2B5EF4-FFF2-40B4-BE49-F238E27FC236}">
                <a16:creationId xmlns:a16="http://schemas.microsoft.com/office/drawing/2014/main" id="{9EDE2BB8-D591-4FBA-B70F-0442FC3DB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267" y="2413975"/>
            <a:ext cx="7316943" cy="6585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picture containing food&#10;&#10;Description automatically generated">
            <a:extLst>
              <a:ext uri="{FF2B5EF4-FFF2-40B4-BE49-F238E27FC236}">
                <a16:creationId xmlns:a16="http://schemas.microsoft.com/office/drawing/2014/main" id="{D0846AD8-B018-49AA-9594-20D3826D2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223" y="3936029"/>
            <a:ext cx="7414238" cy="30197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F19C45E-B719-49DB-A6F4-8F072E835D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5317" y="4729249"/>
            <a:ext cx="3617176" cy="2013764"/>
          </a:xfrm>
          <a:prstGeom prst="rect">
            <a:avLst/>
          </a:prstGeom>
        </p:spPr>
      </p:pic>
      <p:sp>
        <p:nvSpPr>
          <p:cNvPr id="41" name="TextBox 40">
            <a:extLst>
              <a:ext uri="{FF2B5EF4-FFF2-40B4-BE49-F238E27FC236}">
                <a16:creationId xmlns:a16="http://schemas.microsoft.com/office/drawing/2014/main" id="{EE754A99-D714-43B8-8C9D-E79AFE2E1A5D}"/>
              </a:ext>
            </a:extLst>
          </p:cNvPr>
          <p:cNvSpPr txBox="1"/>
          <p:nvPr/>
        </p:nvSpPr>
        <p:spPr>
          <a:xfrm>
            <a:off x="3122107" y="460307"/>
            <a:ext cx="5065810" cy="830997"/>
          </a:xfrm>
          <a:prstGeom prst="rect">
            <a:avLst/>
          </a:prstGeom>
          <a:noFill/>
        </p:spPr>
        <p:txBody>
          <a:bodyPr wrap="none" rtlCol="0">
            <a:spAutoFit/>
          </a:bodyPr>
          <a:lstStyle/>
          <a:p>
            <a:r>
              <a:rPr lang="en-US" sz="4800" b="1" dirty="0"/>
              <a:t>Basic Enumeration </a:t>
            </a:r>
          </a:p>
        </p:txBody>
      </p:sp>
    </p:spTree>
    <p:extLst>
      <p:ext uri="{BB962C8B-B14F-4D97-AF65-F5344CB8AC3E}">
        <p14:creationId xmlns:p14="http://schemas.microsoft.com/office/powerpoint/2010/main" val="297392113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1983</Words>
  <Application>Microsoft Office PowerPoint</Application>
  <PresentationFormat>Widescreen</PresentationFormat>
  <Paragraphs>224</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Stack-Buffer Overflow on 64-bit binary</vt:lpstr>
      <vt:lpstr>About Myself</vt:lpstr>
      <vt:lpstr>Prerequisite </vt:lpstr>
      <vt:lpstr>Assembly Instructions</vt:lpstr>
      <vt:lpstr>Stack (Last in First Out)</vt:lpstr>
      <vt:lpstr>Stack-frame layout</vt:lpstr>
      <vt:lpstr>Stack-based Buffer overflow</vt:lpstr>
      <vt:lpstr>DEMONSTRATION.</vt:lpstr>
      <vt:lpstr>PowerPoint Presentation</vt:lpstr>
      <vt:lpstr>PowerPoint Presentation</vt:lpstr>
      <vt:lpstr>Static and dynamic debugging</vt:lpstr>
      <vt:lpstr>Dynamic Debugging</vt:lpstr>
      <vt:lpstr>PowerPoint Presentation</vt:lpstr>
      <vt:lpstr>PowerPoint Presentation</vt:lpstr>
      <vt:lpstr>PowerPoint Presentation</vt:lpstr>
      <vt:lpstr>PowerPoint Presentation</vt:lpstr>
      <vt:lpstr>PowerPoint Presentation</vt:lpstr>
      <vt:lpstr>Final Payload</vt:lpstr>
      <vt:lpstr>Final Payload</vt:lpstr>
      <vt:lpstr>Exploited</vt:lpstr>
      <vt:lpstr>Tools Used</vt:lpstr>
      <vt:lpstr>Acknowledgment: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Stack-Buffer Overflow on 64-bit binary</dc:title>
  <dc:creator>Keshaw Burnwal</dc:creator>
  <cp:lastModifiedBy>Keshaw Burnwal</cp:lastModifiedBy>
  <cp:revision>8</cp:revision>
  <dcterms:created xsi:type="dcterms:W3CDTF">2019-01-09T21:54:19Z</dcterms:created>
  <dcterms:modified xsi:type="dcterms:W3CDTF">2019-01-10T07:31:23Z</dcterms:modified>
</cp:coreProperties>
</file>