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87" r:id="rId3"/>
    <p:sldId id="269" r:id="rId4"/>
    <p:sldId id="270" r:id="rId5"/>
    <p:sldId id="271" r:id="rId6"/>
    <p:sldId id="263" r:id="rId7"/>
    <p:sldId id="293" r:id="rId8"/>
    <p:sldId id="298" r:id="rId9"/>
    <p:sldId id="299" r:id="rId10"/>
    <p:sldId id="289" r:id="rId11"/>
    <p:sldId id="294" r:id="rId12"/>
    <p:sldId id="295" r:id="rId13"/>
    <p:sldId id="290" r:id="rId14"/>
    <p:sldId id="288" r:id="rId15"/>
    <p:sldId id="261" r:id="rId16"/>
    <p:sldId id="297" r:id="rId17"/>
    <p:sldId id="296" r:id="rId18"/>
    <p:sldId id="277" r:id="rId19"/>
    <p:sldId id="274" r:id="rId20"/>
    <p:sldId id="300" r:id="rId21"/>
    <p:sldId id="275" r:id="rId22"/>
    <p:sldId id="278" r:id="rId23"/>
    <p:sldId id="280" r:id="rId24"/>
    <p:sldId id="281" r:id="rId25"/>
    <p:sldId id="282" r:id="rId26"/>
    <p:sldId id="283" r:id="rId27"/>
    <p:sldId id="268" r:id="rId28"/>
    <p:sldId id="302" r:id="rId29"/>
    <p:sldId id="286" r:id="rId30"/>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eaLnBrk="0" fontAlgn="base" hangingPunct="0">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eaLnBrk="0" fontAlgn="base" hangingPunct="0">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eaLnBrk="0" fontAlgn="base" hangingPunct="0">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eaLnBrk="0" fontAlgn="base" hangingPunct="0">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DA"/>
    <a:srgbClr val="006BC4"/>
    <a:srgbClr val="FFD5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5" autoAdjust="0"/>
    <p:restoredTop sz="95606" autoAdjust="0"/>
  </p:normalViewPr>
  <p:slideViewPr>
    <p:cSldViewPr snapToGrid="0" showGuides="1">
      <p:cViewPr varScale="1">
        <p:scale>
          <a:sx n="125" d="100"/>
          <a:sy n="125" d="100"/>
        </p:scale>
        <p:origin x="856" y="176"/>
      </p:cViewPr>
      <p:guideLst>
        <p:guide orient="horz" pos="2160"/>
        <p:guide pos="386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910B4-DC82-4D19-B4B8-FAC9972A6762}" type="datetimeFigureOut">
              <a:rPr lang="zh-TW" altLang="en-US" smtClean="0"/>
              <a:t>2018/11/2</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C5C47-8C1A-4BF6-85A3-5BC70CA5F367}" type="slidenum">
              <a:rPr lang="zh-TW" altLang="en-US" smtClean="0"/>
              <a:t>‹#›</a:t>
            </a:fld>
            <a:endParaRPr lang="zh-TW" altLang="en-US"/>
          </a:p>
        </p:txBody>
      </p:sp>
    </p:spTree>
    <p:extLst>
      <p:ext uri="{BB962C8B-B14F-4D97-AF65-F5344CB8AC3E}">
        <p14:creationId xmlns:p14="http://schemas.microsoft.com/office/powerpoint/2010/main" val="1802554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4E8C5C47-8C1A-4BF6-85A3-5BC70CA5F367}" type="slidenum">
              <a:rPr lang="zh-TW" altLang="en-US" smtClean="0"/>
              <a:t>11</a:t>
            </a:fld>
            <a:endParaRPr lang="zh-TW" altLang="en-US"/>
          </a:p>
        </p:txBody>
      </p:sp>
    </p:spTree>
    <p:extLst>
      <p:ext uri="{BB962C8B-B14F-4D97-AF65-F5344CB8AC3E}">
        <p14:creationId xmlns:p14="http://schemas.microsoft.com/office/powerpoint/2010/main" val="2040234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10</a:t>
            </a:r>
            <a:endParaRPr lang="zh-TW" altLang="en-US" dirty="0"/>
          </a:p>
          <a:p>
            <a:endParaRPr lang="zh-TW" altLang="en-US" dirty="0"/>
          </a:p>
        </p:txBody>
      </p:sp>
      <p:sp>
        <p:nvSpPr>
          <p:cNvPr id="4" name="Slide Number Placeholder 3"/>
          <p:cNvSpPr>
            <a:spLocks noGrp="1"/>
          </p:cNvSpPr>
          <p:nvPr>
            <p:ph type="sldNum" sz="quarter" idx="10"/>
          </p:nvPr>
        </p:nvSpPr>
        <p:spPr/>
        <p:txBody>
          <a:bodyPr/>
          <a:lstStyle/>
          <a:p>
            <a:fld id="{4E8C5C47-8C1A-4BF6-85A3-5BC70CA5F367}" type="slidenum">
              <a:rPr lang="zh-TW" altLang="en-US" smtClean="0"/>
              <a:t>12</a:t>
            </a:fld>
            <a:endParaRPr lang="zh-TW" altLang="en-US"/>
          </a:p>
        </p:txBody>
      </p:sp>
    </p:spTree>
    <p:extLst>
      <p:ext uri="{BB962C8B-B14F-4D97-AF65-F5344CB8AC3E}">
        <p14:creationId xmlns:p14="http://schemas.microsoft.com/office/powerpoint/2010/main" val="45580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40</a:t>
            </a:r>
            <a:endParaRPr lang="zh-TW" altLang="en-US" dirty="0"/>
          </a:p>
        </p:txBody>
      </p:sp>
      <p:sp>
        <p:nvSpPr>
          <p:cNvPr id="4" name="Slide Number Placeholder 3"/>
          <p:cNvSpPr>
            <a:spLocks noGrp="1"/>
          </p:cNvSpPr>
          <p:nvPr>
            <p:ph type="sldNum" sz="quarter" idx="10"/>
          </p:nvPr>
        </p:nvSpPr>
        <p:spPr/>
        <p:txBody>
          <a:bodyPr/>
          <a:lstStyle/>
          <a:p>
            <a:fld id="{4E8C5C47-8C1A-4BF6-85A3-5BC70CA5F367}" type="slidenum">
              <a:rPr lang="zh-TW" altLang="en-US" smtClean="0"/>
              <a:t>13</a:t>
            </a:fld>
            <a:endParaRPr lang="zh-TW" altLang="en-US"/>
          </a:p>
        </p:txBody>
      </p:sp>
    </p:spTree>
    <p:extLst>
      <p:ext uri="{BB962C8B-B14F-4D97-AF65-F5344CB8AC3E}">
        <p14:creationId xmlns:p14="http://schemas.microsoft.com/office/powerpoint/2010/main" val="1185114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40</a:t>
            </a:r>
            <a:endParaRPr lang="zh-TW" altLang="en-US" dirty="0"/>
          </a:p>
        </p:txBody>
      </p:sp>
      <p:sp>
        <p:nvSpPr>
          <p:cNvPr id="4" name="Slide Number Placeholder 3"/>
          <p:cNvSpPr>
            <a:spLocks noGrp="1"/>
          </p:cNvSpPr>
          <p:nvPr>
            <p:ph type="sldNum" sz="quarter" idx="10"/>
          </p:nvPr>
        </p:nvSpPr>
        <p:spPr/>
        <p:txBody>
          <a:bodyPr/>
          <a:lstStyle/>
          <a:p>
            <a:fld id="{4E8C5C47-8C1A-4BF6-85A3-5BC70CA5F367}" type="slidenum">
              <a:rPr lang="zh-TW" altLang="en-US" smtClean="0"/>
              <a:t>15</a:t>
            </a:fld>
            <a:endParaRPr lang="zh-TW" altLang="en-US"/>
          </a:p>
        </p:txBody>
      </p:sp>
    </p:spTree>
    <p:extLst>
      <p:ext uri="{BB962C8B-B14F-4D97-AF65-F5344CB8AC3E}">
        <p14:creationId xmlns:p14="http://schemas.microsoft.com/office/powerpoint/2010/main" val="34869154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a:off x="609601" y="2335895"/>
            <a:ext cx="6345767" cy="0"/>
          </a:xfrm>
          <a:prstGeom prst="line">
            <a:avLst/>
          </a:prstGeom>
          <a:ln w="127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810751" y="370250"/>
            <a:ext cx="1955800" cy="658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09600" y="352335"/>
            <a:ext cx="7341195" cy="1897381"/>
          </a:xfrm>
        </p:spPr>
        <p:txBody>
          <a:bodyPr lIns="0" rIns="0" rtlCol="0" anchor="b">
            <a:noAutofit/>
          </a:bodyPr>
          <a:lstStyle>
            <a:lvl1pPr>
              <a:lnSpc>
                <a:spcPct val="80000"/>
              </a:lnSpc>
              <a:defRPr lang="en-US" baseline="0" dirty="0">
                <a:solidFill>
                  <a:schemeClr val="tx2"/>
                </a:solidFill>
                <a:latin typeface="Segoe UI Light" panose="020B0502040204020203" pitchFamily="34" charset="0"/>
              </a:defRPr>
            </a:lvl1pPr>
          </a:lstStyle>
          <a:p>
            <a:pPr lvl="0"/>
            <a:r>
              <a:rPr lang="en-US" altLang="zh-TW"/>
              <a:t>Click to edit Master title style</a:t>
            </a:r>
            <a:endParaRPr lang="en-US" dirty="0"/>
          </a:p>
        </p:txBody>
      </p:sp>
      <p:sp>
        <p:nvSpPr>
          <p:cNvPr id="3" name="Subtitle 2"/>
          <p:cNvSpPr>
            <a:spLocks noGrp="1"/>
          </p:cNvSpPr>
          <p:nvPr>
            <p:ph type="subTitle" idx="1"/>
          </p:nvPr>
        </p:nvSpPr>
        <p:spPr>
          <a:xfrm>
            <a:off x="609600" y="2447697"/>
            <a:ext cx="6344787" cy="426720"/>
          </a:xfrm>
        </p:spPr>
        <p:txBody>
          <a:bodyPr lIns="0" rIns="0" rtlCol="0">
            <a:normAutofit/>
          </a:bodyPr>
          <a:lstStyle>
            <a:lvl1pPr marL="0" indent="0">
              <a:buNone/>
              <a:defRPr lang="en-US" sz="1867" baseline="0" dirty="0">
                <a:solidFill>
                  <a:schemeClr val="tx1"/>
                </a:solidFill>
              </a:defRPr>
            </a:lvl1pPr>
          </a:lstStyle>
          <a:p>
            <a:pPr lvl="0"/>
            <a:r>
              <a:rPr lang="en-US" altLang="zh-TW"/>
              <a:t>Click to edit Master subtitle style</a:t>
            </a:r>
            <a:endParaRPr lang="en-US" dirty="0"/>
          </a:p>
        </p:txBody>
      </p:sp>
    </p:spTree>
    <p:extLst>
      <p:ext uri="{BB962C8B-B14F-4D97-AF65-F5344CB8AC3E}">
        <p14:creationId xmlns:p14="http://schemas.microsoft.com/office/powerpoint/2010/main" val="2007759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Title - Dark">
    <p:spTree>
      <p:nvGrpSpPr>
        <p:cNvPr id="1" name=""/>
        <p:cNvGrpSpPr/>
        <p:nvPr/>
      </p:nvGrpSpPr>
      <p:grpSpPr>
        <a:xfrm>
          <a:off x="0" y="0"/>
          <a:ext cx="0" cy="0"/>
          <a:chOff x="0" y="0"/>
          <a:chExt cx="0" cy="0"/>
        </a:xfrm>
      </p:grpSpPr>
      <p:pic>
        <p:nvPicPr>
          <p:cNvPr id="4" name="Picture 3" descr="PPT_DividerPage.pn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8684" y="-48684"/>
            <a:ext cx="12280901" cy="6925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8684" y="6267451"/>
            <a:ext cx="12314768" cy="63288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2400">
              <a:solidFill>
                <a:srgbClr val="FFFFFF"/>
              </a:solidFill>
              <a:latin typeface="Calibri" charset="0"/>
              <a:ea typeface="ＭＳ Ｐゴシック" charset="0"/>
              <a:cs typeface="ＭＳ Ｐゴシック" charset="0"/>
            </a:endParaRPr>
          </a:p>
        </p:txBody>
      </p:sp>
      <p:cxnSp>
        <p:nvCxnSpPr>
          <p:cNvPr id="6" name="Straight Arrow Connector 5"/>
          <p:cNvCxnSpPr/>
          <p:nvPr/>
        </p:nvCxnSpPr>
        <p:spPr>
          <a:xfrm>
            <a:off x="948267" y="6441018"/>
            <a:ext cx="0" cy="245533"/>
          </a:xfrm>
          <a:prstGeom prst="straightConnector1">
            <a:avLst/>
          </a:prstGeom>
          <a:ln w="12700">
            <a:solidFill>
              <a:srgbClr val="BCBEC0"/>
            </a:solidFill>
            <a:prstDash val="sysDot"/>
            <a:tailEnd type="none"/>
          </a:ln>
          <a:effectLst/>
        </p:spPr>
        <p:style>
          <a:lnRef idx="2">
            <a:schemeClr val="accent1"/>
          </a:lnRef>
          <a:fillRef idx="0">
            <a:schemeClr val="accent1"/>
          </a:fillRef>
          <a:effectRef idx="1">
            <a:schemeClr val="accent1"/>
          </a:effectRef>
          <a:fontRef idx="minor">
            <a:schemeClr val="tx1"/>
          </a:fontRef>
        </p:style>
      </p:cxnSp>
      <p:sp>
        <p:nvSpPr>
          <p:cNvPr id="7" name="TextBox 6"/>
          <p:cNvSpPr txBox="1">
            <a:spLocks noChangeArrowheads="1"/>
          </p:cNvSpPr>
          <p:nvPr/>
        </p:nvSpPr>
        <p:spPr bwMode="auto">
          <a:xfrm>
            <a:off x="1113367" y="6373284"/>
            <a:ext cx="2040467" cy="37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eaLnBrk="1" hangingPunct="1">
              <a:defRPr/>
            </a:pPr>
            <a:r>
              <a:rPr lang="en-US" altLang="en-US" sz="1067" dirty="0">
                <a:solidFill>
                  <a:srgbClr val="7F7F7F"/>
                </a:solidFill>
                <a:cs typeface="+mn-cs"/>
              </a:rPr>
              <a:t>Copyright 2018 Trend Micro Inc.</a:t>
            </a:r>
          </a:p>
        </p:txBody>
      </p:sp>
      <p:sp>
        <p:nvSpPr>
          <p:cNvPr id="8" name="TextBox 7"/>
          <p:cNvSpPr txBox="1">
            <a:spLocks noChangeArrowheads="1"/>
          </p:cNvSpPr>
          <p:nvPr/>
        </p:nvSpPr>
        <p:spPr bwMode="auto">
          <a:xfrm>
            <a:off x="609601" y="6373284"/>
            <a:ext cx="309033" cy="37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defRPr/>
            </a:pPr>
            <a:fld id="{F4AD40E4-0F87-D445-B970-ED7045192DE5}" type="slidenum">
              <a:rPr lang="en-US" sz="1067" smtClean="0">
                <a:solidFill>
                  <a:srgbClr val="7F7F7F"/>
                </a:solidFill>
              </a:rPr>
              <a:pPr eaLnBrk="1" hangingPunct="1">
                <a:defRPr/>
              </a:pPr>
              <a:t>‹#›</a:t>
            </a:fld>
            <a:endParaRPr lang="en-US" sz="1067">
              <a:solidFill>
                <a:srgbClr val="7F7F7F"/>
              </a:solidFill>
            </a:endParaRPr>
          </a:p>
        </p:txBody>
      </p:sp>
      <p:cxnSp>
        <p:nvCxnSpPr>
          <p:cNvPr id="9" name="Straight Connector 8"/>
          <p:cNvCxnSpPr/>
          <p:nvPr/>
        </p:nvCxnSpPr>
        <p:spPr>
          <a:xfrm>
            <a:off x="791020" y="4288688"/>
            <a:ext cx="10363200" cy="0"/>
          </a:xfrm>
          <a:prstGeom prst="line">
            <a:avLst/>
          </a:prstGeom>
          <a:ln w="127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pic>
        <p:nvPicPr>
          <p:cNvPr id="10" name="Picture 9" descr="Trend_Logo.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759018" y="6333067"/>
            <a:ext cx="1162049" cy="416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91020" y="1919817"/>
            <a:ext cx="9144000" cy="2378683"/>
          </a:xfrm>
        </p:spPr>
        <p:txBody>
          <a:bodyPr bIns="91440" anchor="b"/>
          <a:lstStyle>
            <a:lvl1pPr algn="l">
              <a:defRPr sz="4800" b="0" cap="none">
                <a:solidFill>
                  <a:schemeClr val="bg1"/>
                </a:solidFill>
              </a:defRPr>
            </a:lvl1pPr>
          </a:lstStyle>
          <a:p>
            <a:r>
              <a:rPr lang="en-US" altLang="zh-TW"/>
              <a:t>Click to edit Master title style</a:t>
            </a:r>
            <a:endParaRPr lang="en-US" dirty="0"/>
          </a:p>
        </p:txBody>
      </p:sp>
      <p:sp>
        <p:nvSpPr>
          <p:cNvPr id="3" name="Text Placeholder 2"/>
          <p:cNvSpPr>
            <a:spLocks noGrp="1"/>
          </p:cNvSpPr>
          <p:nvPr>
            <p:ph type="body" idx="1"/>
          </p:nvPr>
        </p:nvSpPr>
        <p:spPr>
          <a:xfrm>
            <a:off x="791020" y="4298500"/>
            <a:ext cx="9144000" cy="1007272"/>
          </a:xfrm>
        </p:spPr>
        <p:txBody>
          <a:bodyPr tIns="91440">
            <a:normAutofit/>
          </a:bodyPr>
          <a:lstStyle>
            <a:lvl1pPr marL="0" indent="0">
              <a:buNone/>
              <a:defRPr sz="2133" cap="all">
                <a:solidFill>
                  <a:schemeClr val="accent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ltLang="zh-TW"/>
              <a:t>Edit Master text styles</a:t>
            </a:r>
          </a:p>
        </p:txBody>
      </p:sp>
    </p:spTree>
    <p:extLst>
      <p:ext uri="{BB962C8B-B14F-4D97-AF65-F5344CB8AC3E}">
        <p14:creationId xmlns:p14="http://schemas.microsoft.com/office/powerpoint/2010/main" val="37639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Title Only">
    <p:spTree>
      <p:nvGrpSpPr>
        <p:cNvPr id="1" name=""/>
        <p:cNvGrpSpPr/>
        <p:nvPr/>
      </p:nvGrpSpPr>
      <p:grpSpPr>
        <a:xfrm>
          <a:off x="0" y="0"/>
          <a:ext cx="0" cy="0"/>
          <a:chOff x="0" y="0"/>
          <a:chExt cx="0" cy="0"/>
        </a:xfrm>
      </p:grpSpPr>
      <p:sp>
        <p:nvSpPr>
          <p:cNvPr id="3" name="Rectangle 2"/>
          <p:cNvSpPr/>
          <p:nvPr/>
        </p:nvSpPr>
        <p:spPr>
          <a:xfrm>
            <a:off x="1" y="6248400"/>
            <a:ext cx="12187767" cy="60325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2400">
              <a:solidFill>
                <a:srgbClr val="FFFFFF"/>
              </a:solidFill>
              <a:latin typeface="Calibri" charset="0"/>
              <a:ea typeface="ＭＳ Ｐゴシック" charset="0"/>
              <a:cs typeface="ＭＳ Ｐゴシック" charset="0"/>
            </a:endParaRPr>
          </a:p>
        </p:txBody>
      </p:sp>
      <p:cxnSp>
        <p:nvCxnSpPr>
          <p:cNvPr id="4" name="Straight Arrow Connector 3"/>
          <p:cNvCxnSpPr/>
          <p:nvPr/>
        </p:nvCxnSpPr>
        <p:spPr>
          <a:xfrm>
            <a:off x="948267" y="6441018"/>
            <a:ext cx="0" cy="245533"/>
          </a:xfrm>
          <a:prstGeom prst="straightConnector1">
            <a:avLst/>
          </a:prstGeom>
          <a:ln w="12700">
            <a:solidFill>
              <a:srgbClr val="BCBEC0"/>
            </a:solidFill>
            <a:prstDash val="sysDot"/>
            <a:tailEnd type="none"/>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1113367" y="6373284"/>
            <a:ext cx="2040467" cy="37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eaLnBrk="1" hangingPunct="1">
              <a:defRPr/>
            </a:pPr>
            <a:r>
              <a:rPr lang="en-US" altLang="en-US" sz="1067" dirty="0">
                <a:solidFill>
                  <a:srgbClr val="7F7F7F"/>
                </a:solidFill>
                <a:cs typeface="+mn-cs"/>
              </a:rPr>
              <a:t>Copyright 2018 Trend Micro Inc.</a:t>
            </a:r>
          </a:p>
        </p:txBody>
      </p:sp>
      <p:sp>
        <p:nvSpPr>
          <p:cNvPr id="6" name="TextBox 5"/>
          <p:cNvSpPr txBox="1">
            <a:spLocks noChangeArrowheads="1"/>
          </p:cNvSpPr>
          <p:nvPr/>
        </p:nvSpPr>
        <p:spPr bwMode="auto">
          <a:xfrm>
            <a:off x="609601" y="6373284"/>
            <a:ext cx="309033" cy="37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defRPr/>
            </a:pPr>
            <a:fld id="{254965D2-80C0-1A45-9A24-F6B60E31FA3F}" type="slidenum">
              <a:rPr lang="en-US" sz="1067" smtClean="0">
                <a:solidFill>
                  <a:srgbClr val="7F7F7F"/>
                </a:solidFill>
              </a:rPr>
              <a:pPr eaLnBrk="1" hangingPunct="1">
                <a:defRPr/>
              </a:pPr>
              <a:t>‹#›</a:t>
            </a:fld>
            <a:endParaRPr lang="en-US" sz="1067">
              <a:solidFill>
                <a:srgbClr val="7F7F7F"/>
              </a:solidFill>
            </a:endParaRPr>
          </a:p>
        </p:txBody>
      </p:sp>
      <p:pic>
        <p:nvPicPr>
          <p:cNvPr id="7"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0759018" y="6345898"/>
            <a:ext cx="1162049" cy="39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4118" y="495894"/>
            <a:ext cx="10672233" cy="708479"/>
          </a:xfrm>
        </p:spPr>
        <p:txBody>
          <a:bodyPr lIns="0" tIns="0" rIns="0" bIns="91440" anchor="b"/>
          <a:lstStyle>
            <a:lvl1pPr>
              <a:defRPr sz="3733" b="0">
                <a:solidFill>
                  <a:schemeClr val="tx2"/>
                </a:solidFill>
                <a:latin typeface="Segoe UI Light" panose="020B0502040204020203" pitchFamily="34" charset="0"/>
              </a:defRPr>
            </a:lvl1pPr>
          </a:lstStyle>
          <a:p>
            <a:r>
              <a:rPr lang="en-US" altLang="zh-TW"/>
              <a:t>Click to edit Master title style</a:t>
            </a:r>
            <a:endParaRPr lang="en-US" dirty="0"/>
          </a:p>
        </p:txBody>
      </p:sp>
    </p:spTree>
    <p:extLst>
      <p:ext uri="{BB962C8B-B14F-4D97-AF65-F5344CB8AC3E}">
        <p14:creationId xmlns:p14="http://schemas.microsoft.com/office/powerpoint/2010/main" val="64610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Title, Subtitle &amp; Bullets">
    <p:spTree>
      <p:nvGrpSpPr>
        <p:cNvPr id="1" name=""/>
        <p:cNvGrpSpPr/>
        <p:nvPr/>
      </p:nvGrpSpPr>
      <p:grpSpPr>
        <a:xfrm>
          <a:off x="0" y="0"/>
          <a:ext cx="0" cy="0"/>
          <a:chOff x="0" y="0"/>
          <a:chExt cx="0" cy="0"/>
        </a:xfrm>
      </p:grpSpPr>
      <p:sp>
        <p:nvSpPr>
          <p:cNvPr id="4" name="Rectangle 3"/>
          <p:cNvSpPr/>
          <p:nvPr/>
        </p:nvSpPr>
        <p:spPr>
          <a:xfrm>
            <a:off x="1" y="6248400"/>
            <a:ext cx="12187767" cy="60325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2400">
              <a:solidFill>
                <a:srgbClr val="FFFFFF"/>
              </a:solidFill>
              <a:latin typeface="Calibri" charset="0"/>
              <a:ea typeface="ＭＳ Ｐゴシック" charset="0"/>
              <a:cs typeface="ＭＳ Ｐゴシック" charset="0"/>
            </a:endParaRPr>
          </a:p>
        </p:txBody>
      </p:sp>
      <p:cxnSp>
        <p:nvCxnSpPr>
          <p:cNvPr id="5" name="Straight Arrow Connector 4"/>
          <p:cNvCxnSpPr/>
          <p:nvPr/>
        </p:nvCxnSpPr>
        <p:spPr>
          <a:xfrm>
            <a:off x="948267" y="6441018"/>
            <a:ext cx="0" cy="245533"/>
          </a:xfrm>
          <a:prstGeom prst="straightConnector1">
            <a:avLst/>
          </a:prstGeom>
          <a:ln w="12700">
            <a:solidFill>
              <a:srgbClr val="BCBEC0"/>
            </a:solidFill>
            <a:prstDash val="sysDot"/>
            <a:tailEnd type="none"/>
          </a:ln>
          <a:effectLst/>
        </p:spPr>
        <p:style>
          <a:lnRef idx="2">
            <a:schemeClr val="accent1"/>
          </a:lnRef>
          <a:fillRef idx="0">
            <a:schemeClr val="accent1"/>
          </a:fillRef>
          <a:effectRef idx="1">
            <a:schemeClr val="accent1"/>
          </a:effectRef>
          <a:fontRef idx="minor">
            <a:schemeClr val="tx1"/>
          </a:fontRef>
        </p:style>
      </p:cxnSp>
      <p:sp>
        <p:nvSpPr>
          <p:cNvPr id="6" name="TextBox 5"/>
          <p:cNvSpPr txBox="1">
            <a:spLocks noChangeArrowheads="1"/>
          </p:cNvSpPr>
          <p:nvPr/>
        </p:nvSpPr>
        <p:spPr bwMode="auto">
          <a:xfrm>
            <a:off x="1113367" y="6373284"/>
            <a:ext cx="2040467" cy="37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eaLnBrk="1" hangingPunct="1">
              <a:defRPr/>
            </a:pPr>
            <a:r>
              <a:rPr lang="en-US" altLang="en-US" sz="1067" dirty="0">
                <a:solidFill>
                  <a:srgbClr val="7F7F7F"/>
                </a:solidFill>
                <a:cs typeface="+mn-cs"/>
              </a:rPr>
              <a:t>Copyright 2018 Trend Micro Inc.</a:t>
            </a:r>
          </a:p>
        </p:txBody>
      </p:sp>
      <p:sp>
        <p:nvSpPr>
          <p:cNvPr id="7" name="TextBox 6"/>
          <p:cNvSpPr txBox="1">
            <a:spLocks noChangeArrowheads="1"/>
          </p:cNvSpPr>
          <p:nvPr/>
        </p:nvSpPr>
        <p:spPr bwMode="auto">
          <a:xfrm>
            <a:off x="609601" y="6373284"/>
            <a:ext cx="309033" cy="37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defRPr/>
            </a:pPr>
            <a:fld id="{297D2F0C-4A77-AD41-AF9F-264D887F88E7}" type="slidenum">
              <a:rPr lang="en-US" sz="1067" smtClean="0">
                <a:solidFill>
                  <a:srgbClr val="7F7F7F"/>
                </a:solidFill>
              </a:rPr>
              <a:pPr eaLnBrk="1" hangingPunct="1">
                <a:defRPr/>
              </a:pPr>
              <a:t>‹#›</a:t>
            </a:fld>
            <a:endParaRPr lang="en-US" sz="1067">
              <a:solidFill>
                <a:srgbClr val="7F7F7F"/>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0759018" y="6345898"/>
            <a:ext cx="1162049" cy="39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4118" y="495893"/>
            <a:ext cx="10672233" cy="708480"/>
          </a:xfrm>
        </p:spPr>
        <p:txBody>
          <a:bodyPr lIns="0" tIns="0" rIns="0" bIns="91440" anchor="b"/>
          <a:lstStyle>
            <a:lvl1pPr>
              <a:defRPr sz="3733">
                <a:solidFill>
                  <a:schemeClr val="tx2"/>
                </a:solidFill>
                <a:latin typeface="Segoe UI Light" panose="020B0502040204020203" pitchFamily="34" charset="0"/>
              </a:defRPr>
            </a:lvl1pPr>
          </a:lstStyle>
          <a:p>
            <a:r>
              <a:rPr lang="en-US" altLang="zh-TW"/>
              <a:t>Click to edit Master title style</a:t>
            </a:r>
            <a:endParaRPr lang="en-US" dirty="0"/>
          </a:p>
        </p:txBody>
      </p:sp>
      <p:sp>
        <p:nvSpPr>
          <p:cNvPr id="12" name="Content Placeholder 2"/>
          <p:cNvSpPr>
            <a:spLocks noGrp="1"/>
          </p:cNvSpPr>
          <p:nvPr>
            <p:ph idx="1"/>
          </p:nvPr>
        </p:nvSpPr>
        <p:spPr>
          <a:xfrm>
            <a:off x="764118" y="1341395"/>
            <a:ext cx="10672233" cy="4890072"/>
          </a:xfrm>
        </p:spPr>
        <p:txBody>
          <a:bodyPr/>
          <a:lstStyle>
            <a:lvl1pPr>
              <a:buClr>
                <a:schemeClr val="tx2"/>
              </a:buClr>
              <a:defRPr sz="3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a:buClr>
                <a:schemeClr val="tx2"/>
              </a:buClr>
              <a:defRPr sz="2667">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a:buClr>
                <a:schemeClr val="tx2"/>
              </a:buClr>
              <a:defRPr sz="24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a:buClr>
                <a:schemeClr val="tx2"/>
              </a:buClr>
              <a:defRPr sz="2133">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a:buClr>
                <a:schemeClr val="tx2"/>
              </a:buClr>
              <a:defRPr sz="1867">
                <a:solidFill>
                  <a:schemeClr val="tx1"/>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19175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 y="6248400"/>
            <a:ext cx="12187767" cy="60325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2400">
              <a:solidFill>
                <a:srgbClr val="FFFFFF"/>
              </a:solidFill>
              <a:latin typeface="Calibri" charset="0"/>
              <a:ea typeface="ＭＳ Ｐゴシック" charset="0"/>
              <a:cs typeface="ＭＳ Ｐゴシック" charset="0"/>
            </a:endParaRPr>
          </a:p>
        </p:txBody>
      </p:sp>
      <p:cxnSp>
        <p:nvCxnSpPr>
          <p:cNvPr id="3" name="Straight Arrow Connector 2"/>
          <p:cNvCxnSpPr/>
          <p:nvPr/>
        </p:nvCxnSpPr>
        <p:spPr>
          <a:xfrm>
            <a:off x="948267" y="6441018"/>
            <a:ext cx="0" cy="245533"/>
          </a:xfrm>
          <a:prstGeom prst="straightConnector1">
            <a:avLst/>
          </a:prstGeom>
          <a:ln w="12700">
            <a:solidFill>
              <a:srgbClr val="BCBEC0"/>
            </a:solidFill>
            <a:prstDash val="sysDot"/>
            <a:tailEnd type="none"/>
          </a:ln>
          <a:effectLst/>
        </p:spPr>
        <p:style>
          <a:lnRef idx="2">
            <a:schemeClr val="accent1"/>
          </a:lnRef>
          <a:fillRef idx="0">
            <a:schemeClr val="accent1"/>
          </a:fillRef>
          <a:effectRef idx="1">
            <a:schemeClr val="accent1"/>
          </a:effectRef>
          <a:fontRef idx="minor">
            <a:schemeClr val="tx1"/>
          </a:fontRef>
        </p:style>
      </p:cxnSp>
      <p:sp>
        <p:nvSpPr>
          <p:cNvPr id="4" name="TextBox 3"/>
          <p:cNvSpPr txBox="1">
            <a:spLocks noChangeArrowheads="1"/>
          </p:cNvSpPr>
          <p:nvPr/>
        </p:nvSpPr>
        <p:spPr bwMode="auto">
          <a:xfrm>
            <a:off x="1113367" y="6373284"/>
            <a:ext cx="2040467" cy="37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eaLnBrk="1" hangingPunct="1">
              <a:defRPr/>
            </a:pPr>
            <a:r>
              <a:rPr lang="en-US" altLang="en-US" sz="1067" dirty="0">
                <a:solidFill>
                  <a:srgbClr val="7F7F7F"/>
                </a:solidFill>
                <a:cs typeface="+mn-cs"/>
              </a:rPr>
              <a:t>Copyright 2018 Trend Micro Inc.</a:t>
            </a:r>
          </a:p>
        </p:txBody>
      </p:sp>
      <p:sp>
        <p:nvSpPr>
          <p:cNvPr id="5" name="TextBox 4"/>
          <p:cNvSpPr txBox="1">
            <a:spLocks noChangeArrowheads="1"/>
          </p:cNvSpPr>
          <p:nvPr/>
        </p:nvSpPr>
        <p:spPr bwMode="auto">
          <a:xfrm>
            <a:off x="609601" y="6373284"/>
            <a:ext cx="309033" cy="37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defRPr/>
            </a:pPr>
            <a:fld id="{2AE3BCBD-32E3-9B4D-B998-977141E63401}" type="slidenum">
              <a:rPr lang="en-US" sz="1067" smtClean="0">
                <a:solidFill>
                  <a:srgbClr val="7F7F7F"/>
                </a:solidFill>
              </a:rPr>
              <a:pPr eaLnBrk="1" hangingPunct="1">
                <a:defRPr/>
              </a:pPr>
              <a:t>‹#›</a:t>
            </a:fld>
            <a:endParaRPr lang="en-US" sz="1067">
              <a:solidFill>
                <a:srgbClr val="7F7F7F"/>
              </a:solidFill>
            </a:endParaRPr>
          </a:p>
        </p:txBody>
      </p:sp>
      <p:pic>
        <p:nvPicPr>
          <p:cNvPr id="6"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0759018" y="6345898"/>
            <a:ext cx="1162049" cy="39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6388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64118" y="275167"/>
            <a:ext cx="10672233" cy="69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endParaRPr lang="en-US" dirty="0"/>
          </a:p>
        </p:txBody>
      </p:sp>
      <p:sp>
        <p:nvSpPr>
          <p:cNvPr id="1027" name="Text Placeholder 2"/>
          <p:cNvSpPr>
            <a:spLocks noGrp="1"/>
          </p:cNvSpPr>
          <p:nvPr>
            <p:ph type="body" idx="1"/>
          </p:nvPr>
        </p:nvSpPr>
        <p:spPr bwMode="auto">
          <a:xfrm>
            <a:off x="764118" y="1198033"/>
            <a:ext cx="10672233"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3254638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609585" rtl="0" eaLnBrk="1" fontAlgn="base" hangingPunct="1">
        <a:spcBef>
          <a:spcPct val="0"/>
        </a:spcBef>
        <a:spcAft>
          <a:spcPct val="0"/>
        </a:spcAft>
        <a:defRPr sz="3733" kern="1200">
          <a:solidFill>
            <a:schemeClr val="tx2"/>
          </a:solidFill>
          <a:latin typeface="Segoe UI Light" panose="020B0502040204020203" pitchFamily="34" charset="0"/>
          <a:ea typeface="ＭＳ Ｐゴシック" charset="-128"/>
          <a:cs typeface="Segoe UI Light" panose="020B0502040204020203" pitchFamily="34" charset="0"/>
        </a:defRPr>
      </a:lvl1pPr>
      <a:lvl2pPr algn="l" defTabSz="609585" rtl="0" eaLnBrk="1" fontAlgn="base" hangingPunct="1">
        <a:spcBef>
          <a:spcPct val="0"/>
        </a:spcBef>
        <a:spcAft>
          <a:spcPct val="0"/>
        </a:spcAft>
        <a:defRPr sz="4800">
          <a:solidFill>
            <a:srgbClr val="636466"/>
          </a:solidFill>
          <a:latin typeface="Calibri" charset="0"/>
          <a:ea typeface="ＭＳ Ｐゴシック" charset="-128"/>
          <a:cs typeface="Calibri" charset="0"/>
        </a:defRPr>
      </a:lvl2pPr>
      <a:lvl3pPr algn="l" defTabSz="609585" rtl="0" eaLnBrk="1" fontAlgn="base" hangingPunct="1">
        <a:spcBef>
          <a:spcPct val="0"/>
        </a:spcBef>
        <a:spcAft>
          <a:spcPct val="0"/>
        </a:spcAft>
        <a:defRPr sz="4800">
          <a:solidFill>
            <a:srgbClr val="636466"/>
          </a:solidFill>
          <a:latin typeface="Calibri" charset="0"/>
          <a:ea typeface="ＭＳ Ｐゴシック" charset="-128"/>
          <a:cs typeface="Calibri" charset="0"/>
        </a:defRPr>
      </a:lvl3pPr>
      <a:lvl4pPr algn="l" defTabSz="609585" rtl="0" eaLnBrk="1" fontAlgn="base" hangingPunct="1">
        <a:spcBef>
          <a:spcPct val="0"/>
        </a:spcBef>
        <a:spcAft>
          <a:spcPct val="0"/>
        </a:spcAft>
        <a:defRPr sz="4800">
          <a:solidFill>
            <a:srgbClr val="636466"/>
          </a:solidFill>
          <a:latin typeface="Calibri" charset="0"/>
          <a:ea typeface="ＭＳ Ｐゴシック" charset="-128"/>
          <a:cs typeface="Calibri" charset="0"/>
        </a:defRPr>
      </a:lvl4pPr>
      <a:lvl5pPr algn="l" defTabSz="609585" rtl="0" eaLnBrk="1" fontAlgn="base" hangingPunct="1">
        <a:spcBef>
          <a:spcPct val="0"/>
        </a:spcBef>
        <a:spcAft>
          <a:spcPct val="0"/>
        </a:spcAft>
        <a:defRPr sz="4800">
          <a:solidFill>
            <a:srgbClr val="636466"/>
          </a:solidFill>
          <a:latin typeface="Calibri" charset="0"/>
          <a:ea typeface="ＭＳ Ｐゴシック" charset="-128"/>
          <a:cs typeface="Calibri" charset="0"/>
        </a:defRPr>
      </a:lvl5pPr>
      <a:lvl6pPr marL="609585" algn="l" defTabSz="609585" rtl="0" eaLnBrk="1" fontAlgn="base" hangingPunct="1">
        <a:spcBef>
          <a:spcPct val="0"/>
        </a:spcBef>
        <a:spcAft>
          <a:spcPct val="0"/>
        </a:spcAft>
        <a:defRPr sz="4800">
          <a:solidFill>
            <a:srgbClr val="636466"/>
          </a:solidFill>
          <a:latin typeface="Calibri" charset="0"/>
          <a:ea typeface="ＭＳ Ｐゴシック" charset="-128"/>
        </a:defRPr>
      </a:lvl6pPr>
      <a:lvl7pPr marL="1219170" algn="l" defTabSz="609585" rtl="0" eaLnBrk="1" fontAlgn="base" hangingPunct="1">
        <a:spcBef>
          <a:spcPct val="0"/>
        </a:spcBef>
        <a:spcAft>
          <a:spcPct val="0"/>
        </a:spcAft>
        <a:defRPr sz="4800">
          <a:solidFill>
            <a:srgbClr val="636466"/>
          </a:solidFill>
          <a:latin typeface="Calibri" charset="0"/>
          <a:ea typeface="ＭＳ Ｐゴシック" charset="-128"/>
        </a:defRPr>
      </a:lvl7pPr>
      <a:lvl8pPr marL="1828754" algn="l" defTabSz="609585" rtl="0" eaLnBrk="1" fontAlgn="base" hangingPunct="1">
        <a:spcBef>
          <a:spcPct val="0"/>
        </a:spcBef>
        <a:spcAft>
          <a:spcPct val="0"/>
        </a:spcAft>
        <a:defRPr sz="4800">
          <a:solidFill>
            <a:srgbClr val="636466"/>
          </a:solidFill>
          <a:latin typeface="Calibri" charset="0"/>
          <a:ea typeface="ＭＳ Ｐゴシック" charset="-128"/>
        </a:defRPr>
      </a:lvl8pPr>
      <a:lvl9pPr marL="2438339" algn="l" defTabSz="609585" rtl="0" eaLnBrk="1" fontAlgn="base" hangingPunct="1">
        <a:spcBef>
          <a:spcPct val="0"/>
        </a:spcBef>
        <a:spcAft>
          <a:spcPct val="0"/>
        </a:spcAft>
        <a:defRPr sz="4800">
          <a:solidFill>
            <a:srgbClr val="636466"/>
          </a:solidFill>
          <a:latin typeface="Calibri" charset="0"/>
          <a:ea typeface="ＭＳ Ｐゴシック" charset="-128"/>
        </a:defRPr>
      </a:lvl9pPr>
    </p:titleStyle>
    <p:bodyStyle>
      <a:lvl1pPr marL="457189" indent="-457189" algn="l" defTabSz="609585" rtl="0" eaLnBrk="1" fontAlgn="base" hangingPunct="1">
        <a:spcBef>
          <a:spcPct val="20000"/>
        </a:spcBef>
        <a:spcAft>
          <a:spcPct val="0"/>
        </a:spcAft>
        <a:buClr>
          <a:srgbClr val="ED1C24"/>
        </a:buClr>
        <a:buFont typeface="Arial" charset="0"/>
        <a:buChar char="•"/>
        <a:defRPr sz="3200" kern="1200">
          <a:solidFill>
            <a:schemeClr val="tx1"/>
          </a:solidFill>
          <a:latin typeface="Dotum" panose="020B0600000101010101" pitchFamily="34" charset="-127"/>
          <a:ea typeface="Dotum" panose="020B0600000101010101" pitchFamily="34" charset="-127"/>
          <a:cs typeface="Dotum" panose="020B0600000101010101" pitchFamily="34" charset="-127"/>
        </a:defRPr>
      </a:lvl1pPr>
      <a:lvl2pPr marL="990575" indent="-380990" algn="l" defTabSz="609585" rtl="0" eaLnBrk="1" fontAlgn="base" hangingPunct="1">
        <a:spcBef>
          <a:spcPct val="20000"/>
        </a:spcBef>
        <a:spcAft>
          <a:spcPct val="0"/>
        </a:spcAft>
        <a:buClr>
          <a:srgbClr val="ED1C24"/>
        </a:buClr>
        <a:buFont typeface="Arial" charset="0"/>
        <a:buChar char="–"/>
        <a:defRPr sz="2667" kern="1200">
          <a:solidFill>
            <a:schemeClr val="tx1"/>
          </a:solidFill>
          <a:latin typeface="Dotum" panose="020B0600000101010101" pitchFamily="34" charset="-127"/>
          <a:ea typeface="Dotum" panose="020B0600000101010101" pitchFamily="34" charset="-127"/>
          <a:cs typeface="Dotum" panose="020B0600000101010101" pitchFamily="34" charset="-127"/>
        </a:defRPr>
      </a:lvl2pPr>
      <a:lvl3pPr marL="1523962" indent="-304792" algn="l" defTabSz="609585" rtl="0" eaLnBrk="1" fontAlgn="base" hangingPunct="1">
        <a:spcBef>
          <a:spcPct val="20000"/>
        </a:spcBef>
        <a:spcAft>
          <a:spcPct val="0"/>
        </a:spcAft>
        <a:buClr>
          <a:srgbClr val="ED1C24"/>
        </a:buClr>
        <a:buFont typeface="Arial" charset="0"/>
        <a:buChar char="•"/>
        <a:defRPr sz="2400" kern="1200">
          <a:solidFill>
            <a:schemeClr val="tx1"/>
          </a:solidFill>
          <a:latin typeface="Dotum" panose="020B0600000101010101" pitchFamily="34" charset="-127"/>
          <a:ea typeface="Dotum" panose="020B0600000101010101" pitchFamily="34" charset="-127"/>
          <a:cs typeface="Dotum" panose="020B0600000101010101" pitchFamily="34" charset="-127"/>
        </a:defRPr>
      </a:lvl3pPr>
      <a:lvl4pPr marL="2133547" indent="-304792" algn="l" defTabSz="609585" rtl="0" eaLnBrk="1" fontAlgn="base" hangingPunct="1">
        <a:spcBef>
          <a:spcPct val="20000"/>
        </a:spcBef>
        <a:spcAft>
          <a:spcPct val="0"/>
        </a:spcAft>
        <a:buClr>
          <a:srgbClr val="ED1C24"/>
        </a:buClr>
        <a:buFont typeface="Arial" charset="0"/>
        <a:buChar char="–"/>
        <a:defRPr sz="2133" kern="1200">
          <a:solidFill>
            <a:schemeClr val="tx1"/>
          </a:solidFill>
          <a:latin typeface="Dotum" panose="020B0600000101010101" pitchFamily="34" charset="-127"/>
          <a:ea typeface="Dotum" panose="020B0600000101010101" pitchFamily="34" charset="-127"/>
          <a:cs typeface="Dotum" panose="020B0600000101010101" pitchFamily="34" charset="-127"/>
        </a:defRPr>
      </a:lvl4pPr>
      <a:lvl5pPr marL="2743131" indent="-304792" algn="l" defTabSz="609585" rtl="0" eaLnBrk="1" fontAlgn="base" hangingPunct="1">
        <a:spcBef>
          <a:spcPct val="20000"/>
        </a:spcBef>
        <a:spcAft>
          <a:spcPct val="0"/>
        </a:spcAft>
        <a:buClr>
          <a:srgbClr val="ED1C24"/>
        </a:buClr>
        <a:buFont typeface="Arial" charset="0"/>
        <a:buChar char="»"/>
        <a:defRPr sz="1867" kern="1200">
          <a:solidFill>
            <a:schemeClr val="tx1"/>
          </a:solidFill>
          <a:latin typeface="Dotum" panose="020B0600000101010101" pitchFamily="34" charset="-127"/>
          <a:ea typeface="Dotum" panose="020B0600000101010101" pitchFamily="34" charset="-127"/>
          <a:cs typeface="Dotum" panose="020B0600000101010101" pitchFamily="34" charset="-127"/>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30000"/>
              </a:lnSpc>
            </a:pPr>
            <a:r>
              <a:rPr lang="en-US" altLang="zh-TW" sz="3200" b="1" dirty="0"/>
              <a:t>2018 11.12 TP CAB User Experience Workshop Proposal</a:t>
            </a:r>
            <a:endParaRPr lang="zh-TW" altLang="en-US" sz="3200" b="1" dirty="0"/>
          </a:p>
        </p:txBody>
      </p:sp>
      <p:sp>
        <p:nvSpPr>
          <p:cNvPr id="3" name="Subtitle 2"/>
          <p:cNvSpPr>
            <a:spLocks noGrp="1"/>
          </p:cNvSpPr>
          <p:nvPr>
            <p:ph type="subTitle" idx="1"/>
          </p:nvPr>
        </p:nvSpPr>
        <p:spPr/>
        <p:txBody>
          <a:bodyPr/>
          <a:lstStyle/>
          <a:p>
            <a:r>
              <a:rPr lang="en-US" altLang="zh-TW" dirty="0"/>
              <a:t>Pacha Chen</a:t>
            </a:r>
            <a:r>
              <a:rPr lang="zh-TW" altLang="en-US" dirty="0"/>
              <a:t>｜</a:t>
            </a:r>
            <a:r>
              <a:rPr lang="en-US" altLang="zh-TW" dirty="0"/>
              <a:t>UX</a:t>
            </a:r>
            <a:r>
              <a:rPr lang="zh-TW" altLang="en-US" dirty="0"/>
              <a:t> </a:t>
            </a:r>
            <a:r>
              <a:rPr lang="en-US" altLang="zh-TW" dirty="0"/>
              <a:t>Researcher, HIE</a:t>
            </a:r>
            <a:endParaRPr lang="zh-TW" altLang="en-US" dirty="0"/>
          </a:p>
        </p:txBody>
      </p:sp>
    </p:spTree>
    <p:extLst>
      <p:ext uri="{BB962C8B-B14F-4D97-AF65-F5344CB8AC3E}">
        <p14:creationId xmlns:p14="http://schemas.microsoft.com/office/powerpoint/2010/main" val="43994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Rectangle 11"/>
          <p:cNvSpPr/>
          <p:nvPr/>
        </p:nvSpPr>
        <p:spPr>
          <a:xfrm>
            <a:off x="7562157" y="854649"/>
            <a:ext cx="814580" cy="104810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13" name="Rectangle 12"/>
          <p:cNvSpPr/>
          <p:nvPr/>
        </p:nvSpPr>
        <p:spPr>
          <a:xfrm>
            <a:off x="7858338" y="854649"/>
            <a:ext cx="814580" cy="104810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14" name="Rectangle 13"/>
          <p:cNvSpPr/>
          <p:nvPr/>
        </p:nvSpPr>
        <p:spPr>
          <a:xfrm>
            <a:off x="10421083" y="2841280"/>
            <a:ext cx="814580" cy="104810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15" name="Rectangle 14"/>
          <p:cNvSpPr/>
          <p:nvPr/>
        </p:nvSpPr>
        <p:spPr>
          <a:xfrm>
            <a:off x="10421083" y="3029059"/>
            <a:ext cx="814580" cy="104810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16" name="Rectangle 15"/>
          <p:cNvSpPr/>
          <p:nvPr/>
        </p:nvSpPr>
        <p:spPr>
          <a:xfrm>
            <a:off x="8589764" y="5235665"/>
            <a:ext cx="814580" cy="104810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17" name="Rectangle 16"/>
          <p:cNvSpPr/>
          <p:nvPr/>
        </p:nvSpPr>
        <p:spPr>
          <a:xfrm>
            <a:off x="8296454" y="5232515"/>
            <a:ext cx="814580" cy="105125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18" name="Rectangle 17"/>
          <p:cNvSpPr/>
          <p:nvPr/>
        </p:nvSpPr>
        <p:spPr>
          <a:xfrm>
            <a:off x="5611014" y="3443027"/>
            <a:ext cx="814580" cy="104810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19" name="Rectangle 18"/>
          <p:cNvSpPr/>
          <p:nvPr/>
        </p:nvSpPr>
        <p:spPr>
          <a:xfrm>
            <a:off x="5611014" y="3236980"/>
            <a:ext cx="814580" cy="104810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0" name="Rectangle 19"/>
          <p:cNvSpPr/>
          <p:nvPr/>
        </p:nvSpPr>
        <p:spPr>
          <a:xfrm>
            <a:off x="8003144" y="5232514"/>
            <a:ext cx="814580" cy="105125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1" name="Rectangle 20"/>
          <p:cNvSpPr/>
          <p:nvPr/>
        </p:nvSpPr>
        <p:spPr>
          <a:xfrm>
            <a:off x="8154519" y="851498"/>
            <a:ext cx="814580" cy="105125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2" name="Rectangle 21"/>
          <p:cNvSpPr/>
          <p:nvPr/>
        </p:nvSpPr>
        <p:spPr>
          <a:xfrm>
            <a:off x="5611014" y="3030933"/>
            <a:ext cx="814580" cy="104810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3" name="Rectangle 22"/>
          <p:cNvSpPr/>
          <p:nvPr/>
        </p:nvSpPr>
        <p:spPr>
          <a:xfrm>
            <a:off x="10421083" y="3216838"/>
            <a:ext cx="814580" cy="104810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4" name="Rectangle 23"/>
          <p:cNvSpPr/>
          <p:nvPr/>
        </p:nvSpPr>
        <p:spPr>
          <a:xfrm>
            <a:off x="8450700" y="856601"/>
            <a:ext cx="814580" cy="105125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5" name="Rectangle 24"/>
          <p:cNvSpPr/>
          <p:nvPr/>
        </p:nvSpPr>
        <p:spPr>
          <a:xfrm>
            <a:off x="10421083" y="3397829"/>
            <a:ext cx="814580" cy="105125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6" name="Rectangle 25"/>
          <p:cNvSpPr/>
          <p:nvPr/>
        </p:nvSpPr>
        <p:spPr>
          <a:xfrm>
            <a:off x="7707541" y="5232513"/>
            <a:ext cx="814580" cy="105125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7" name="Rectangle 26"/>
          <p:cNvSpPr/>
          <p:nvPr/>
        </p:nvSpPr>
        <p:spPr>
          <a:xfrm>
            <a:off x="5611014" y="2824886"/>
            <a:ext cx="814580" cy="105125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8" name="Bent Arrow 27"/>
          <p:cNvSpPr/>
          <p:nvPr/>
        </p:nvSpPr>
        <p:spPr>
          <a:xfrm rot="5400000">
            <a:off x="9690762" y="1161762"/>
            <a:ext cx="1368604" cy="1600071"/>
          </a:xfrm>
          <a:prstGeom prst="bentArrow">
            <a:avLst>
              <a:gd name="adj1" fmla="val 23817"/>
              <a:gd name="adj2" fmla="val 25000"/>
              <a:gd name="adj3" fmla="val 25000"/>
              <a:gd name="adj4" fmla="val 44513"/>
            </a:avLst>
          </a:prstGeom>
          <a:solidFill>
            <a:srgbClr val="006BC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29" name="Bent Arrow 28"/>
          <p:cNvSpPr/>
          <p:nvPr/>
        </p:nvSpPr>
        <p:spPr>
          <a:xfrm rot="10800000">
            <a:off x="9697653" y="4657755"/>
            <a:ext cx="1277493" cy="1314168"/>
          </a:xfrm>
          <a:prstGeom prst="bentArrow">
            <a:avLst>
              <a:gd name="adj1" fmla="val 25000"/>
              <a:gd name="adj2" fmla="val 25000"/>
              <a:gd name="adj3" fmla="val 25000"/>
              <a:gd name="adj4" fmla="val 44513"/>
            </a:avLst>
          </a:prstGeom>
          <a:solidFill>
            <a:srgbClr val="006BC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30" name="Bent Arrow 29"/>
          <p:cNvSpPr/>
          <p:nvPr/>
        </p:nvSpPr>
        <p:spPr>
          <a:xfrm rot="16200000">
            <a:off x="5973520" y="4450989"/>
            <a:ext cx="1182305" cy="1563048"/>
          </a:xfrm>
          <a:prstGeom prst="bentArrow">
            <a:avLst>
              <a:gd name="adj1" fmla="val 25000"/>
              <a:gd name="adj2" fmla="val 25000"/>
              <a:gd name="adj3" fmla="val 25000"/>
              <a:gd name="adj4" fmla="val 44513"/>
            </a:avLst>
          </a:prstGeom>
          <a:solidFill>
            <a:srgbClr val="006BC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31" name="Bent Arrow 30"/>
          <p:cNvSpPr/>
          <p:nvPr/>
        </p:nvSpPr>
        <p:spPr>
          <a:xfrm>
            <a:off x="5873981" y="1143593"/>
            <a:ext cx="1472214" cy="1439581"/>
          </a:xfrm>
          <a:prstGeom prst="bentArrow">
            <a:avLst>
              <a:gd name="adj1" fmla="val 23314"/>
              <a:gd name="adj2" fmla="val 21627"/>
              <a:gd name="adj3" fmla="val 25000"/>
              <a:gd name="adj4" fmla="val 47591"/>
            </a:avLst>
          </a:prstGeom>
          <a:solidFill>
            <a:srgbClr val="006BC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32" name="Rectangle 31"/>
          <p:cNvSpPr/>
          <p:nvPr/>
        </p:nvSpPr>
        <p:spPr>
          <a:xfrm>
            <a:off x="10659560" y="1003012"/>
            <a:ext cx="575082" cy="686513"/>
          </a:xfrm>
          <a:prstGeom prst="rect">
            <a:avLst/>
          </a:prstGeom>
          <a:solidFill>
            <a:schemeClr val="bg1"/>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400" dirty="0">
                <a:solidFill>
                  <a:schemeClr val="tx1"/>
                </a:solidFill>
              </a:rPr>
              <a:t>Pain Card</a:t>
            </a:r>
          </a:p>
        </p:txBody>
      </p:sp>
      <p:sp>
        <p:nvSpPr>
          <p:cNvPr id="33" name="Rectangle 32"/>
          <p:cNvSpPr/>
          <p:nvPr/>
        </p:nvSpPr>
        <p:spPr>
          <a:xfrm>
            <a:off x="10960991" y="1288109"/>
            <a:ext cx="575082" cy="686513"/>
          </a:xfrm>
          <a:prstGeom prst="rect">
            <a:avLst/>
          </a:prstGeom>
          <a:solidFill>
            <a:schemeClr val="bg1"/>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400" dirty="0">
                <a:solidFill>
                  <a:schemeClr val="tx1"/>
                </a:solidFill>
              </a:rPr>
              <a:t>Pain Card</a:t>
            </a:r>
          </a:p>
        </p:txBody>
      </p:sp>
      <p:sp>
        <p:nvSpPr>
          <p:cNvPr id="34" name="TextBox 33"/>
          <p:cNvSpPr txBox="1"/>
          <p:nvPr/>
        </p:nvSpPr>
        <p:spPr>
          <a:xfrm>
            <a:off x="530921" y="1914585"/>
            <a:ext cx="4484939" cy="2585323"/>
          </a:xfrm>
          <a:prstGeom prst="rect">
            <a:avLst/>
          </a:prstGeom>
          <a:noFill/>
        </p:spPr>
        <p:txBody>
          <a:bodyPr wrap="square" rtlCol="0">
            <a:spAutoFit/>
          </a:bodyPr>
          <a:lstStyle/>
          <a:p>
            <a:pPr marL="342900" indent="-342900">
              <a:buFont typeface="+mj-lt"/>
              <a:buAutoNum type="arabicPeriod"/>
            </a:pPr>
            <a:r>
              <a:rPr lang="en-US" altLang="zh-TW" dirty="0">
                <a:solidFill>
                  <a:schemeClr val="tx1">
                    <a:lumMod val="50000"/>
                  </a:schemeClr>
                </a:solidFill>
                <a:latin typeface="Calibri"/>
                <a:cs typeface="Calibri"/>
              </a:rPr>
              <a:t>Leave the one you think is important. You can only have *2 cards at most.</a:t>
            </a:r>
          </a:p>
          <a:p>
            <a:pPr marL="342900" indent="-342900">
              <a:buFont typeface="+mj-lt"/>
              <a:buAutoNum type="arabicPeriod"/>
            </a:pPr>
            <a:r>
              <a:rPr lang="en-US" altLang="zh-TW" dirty="0">
                <a:solidFill>
                  <a:schemeClr val="tx1">
                    <a:lumMod val="50000"/>
                  </a:schemeClr>
                </a:solidFill>
                <a:latin typeface="Calibri"/>
                <a:cs typeface="Calibri"/>
              </a:rPr>
              <a:t>Give out the rest of the cards to your right hand side.</a:t>
            </a:r>
          </a:p>
          <a:p>
            <a:pPr marL="342900" indent="-342900">
              <a:buFont typeface="+mj-lt"/>
              <a:buAutoNum type="arabicPeriod"/>
            </a:pPr>
            <a:r>
              <a:rPr lang="en-US" altLang="zh-TW" dirty="0">
                <a:solidFill>
                  <a:schemeClr val="tx1">
                    <a:lumMod val="50000"/>
                  </a:schemeClr>
                </a:solidFill>
                <a:latin typeface="Calibri"/>
                <a:cs typeface="Calibri"/>
              </a:rPr>
              <a:t>N people = N rounds of the shifting process </a:t>
            </a:r>
          </a:p>
          <a:p>
            <a:pPr marL="342900" indent="-342900">
              <a:buFont typeface="+mj-lt"/>
              <a:buAutoNum type="arabicPeriod"/>
            </a:pPr>
            <a:r>
              <a:rPr lang="en-US" altLang="zh-TW" dirty="0">
                <a:solidFill>
                  <a:schemeClr val="tx1">
                    <a:lumMod val="50000"/>
                  </a:schemeClr>
                </a:solidFill>
                <a:latin typeface="Calibri"/>
                <a:cs typeface="Calibri"/>
              </a:rPr>
              <a:t>When the shifting process finishes, everyone just discard the extra cards to remain at most two cards in your hand.</a:t>
            </a:r>
          </a:p>
        </p:txBody>
      </p:sp>
      <p:sp>
        <p:nvSpPr>
          <p:cNvPr id="35" name="TextBox 34"/>
          <p:cNvSpPr txBox="1"/>
          <p:nvPr/>
        </p:nvSpPr>
        <p:spPr>
          <a:xfrm>
            <a:off x="8359952" y="1875192"/>
            <a:ext cx="362600" cy="461665"/>
          </a:xfrm>
          <a:prstGeom prst="rect">
            <a:avLst/>
          </a:prstGeom>
          <a:noFill/>
        </p:spPr>
        <p:txBody>
          <a:bodyPr wrap="none" rtlCol="0">
            <a:spAutoFit/>
          </a:bodyPr>
          <a:lstStyle/>
          <a:p>
            <a:r>
              <a:rPr lang="en-US" altLang="zh-TW" sz="2400" dirty="0">
                <a:solidFill>
                  <a:schemeClr val="tx1"/>
                </a:solidFill>
                <a:latin typeface="Calibri"/>
                <a:cs typeface="Calibri"/>
              </a:rPr>
              <a:t>A</a:t>
            </a:r>
            <a:endParaRPr lang="zh-TW" altLang="en-US" sz="2400" dirty="0">
              <a:solidFill>
                <a:schemeClr val="tx1"/>
              </a:solidFill>
              <a:latin typeface="Calibri"/>
              <a:cs typeface="Calibri"/>
            </a:endParaRPr>
          </a:p>
        </p:txBody>
      </p:sp>
      <p:sp>
        <p:nvSpPr>
          <p:cNvPr id="36" name="TextBox 35"/>
          <p:cNvSpPr txBox="1"/>
          <p:nvPr/>
        </p:nvSpPr>
        <p:spPr>
          <a:xfrm>
            <a:off x="10012678" y="3322277"/>
            <a:ext cx="362600" cy="461665"/>
          </a:xfrm>
          <a:prstGeom prst="rect">
            <a:avLst/>
          </a:prstGeom>
          <a:noFill/>
        </p:spPr>
        <p:txBody>
          <a:bodyPr wrap="none" rtlCol="0">
            <a:spAutoFit/>
          </a:bodyPr>
          <a:lstStyle/>
          <a:p>
            <a:r>
              <a:rPr lang="en-US" altLang="zh-TW" sz="2400" dirty="0">
                <a:solidFill>
                  <a:schemeClr val="tx1"/>
                </a:solidFill>
                <a:latin typeface="Calibri"/>
                <a:cs typeface="Calibri"/>
              </a:rPr>
              <a:t>B</a:t>
            </a:r>
            <a:endParaRPr lang="zh-TW" altLang="en-US" sz="2400" dirty="0">
              <a:solidFill>
                <a:schemeClr val="tx1"/>
              </a:solidFill>
              <a:latin typeface="Calibri"/>
              <a:cs typeface="Calibri"/>
            </a:endParaRPr>
          </a:p>
        </p:txBody>
      </p:sp>
      <p:sp>
        <p:nvSpPr>
          <p:cNvPr id="37" name="TextBox 36"/>
          <p:cNvSpPr txBox="1"/>
          <p:nvPr/>
        </p:nvSpPr>
        <p:spPr>
          <a:xfrm>
            <a:off x="8415678" y="4770847"/>
            <a:ext cx="348172" cy="461665"/>
          </a:xfrm>
          <a:prstGeom prst="rect">
            <a:avLst/>
          </a:prstGeom>
          <a:noFill/>
        </p:spPr>
        <p:txBody>
          <a:bodyPr wrap="none" rtlCol="0">
            <a:spAutoFit/>
          </a:bodyPr>
          <a:lstStyle/>
          <a:p>
            <a:r>
              <a:rPr lang="en-US" altLang="zh-TW" sz="2400" dirty="0">
                <a:solidFill>
                  <a:schemeClr val="tx1"/>
                </a:solidFill>
                <a:latin typeface="Calibri"/>
                <a:cs typeface="Calibri"/>
              </a:rPr>
              <a:t>C</a:t>
            </a:r>
            <a:endParaRPr lang="zh-TW" altLang="en-US" sz="2400" dirty="0">
              <a:solidFill>
                <a:schemeClr val="tx1"/>
              </a:solidFill>
              <a:latin typeface="Calibri"/>
              <a:cs typeface="Calibri"/>
            </a:endParaRPr>
          </a:p>
        </p:txBody>
      </p:sp>
      <p:sp>
        <p:nvSpPr>
          <p:cNvPr id="38" name="TextBox 37"/>
          <p:cNvSpPr txBox="1"/>
          <p:nvPr/>
        </p:nvSpPr>
        <p:spPr>
          <a:xfrm>
            <a:off x="6407685" y="3322276"/>
            <a:ext cx="373820" cy="461665"/>
          </a:xfrm>
          <a:prstGeom prst="rect">
            <a:avLst/>
          </a:prstGeom>
          <a:noFill/>
        </p:spPr>
        <p:txBody>
          <a:bodyPr wrap="none" rtlCol="0">
            <a:spAutoFit/>
          </a:bodyPr>
          <a:lstStyle/>
          <a:p>
            <a:r>
              <a:rPr lang="en-US" altLang="zh-TW" sz="2400" dirty="0">
                <a:solidFill>
                  <a:schemeClr val="tx1"/>
                </a:solidFill>
                <a:latin typeface="Calibri"/>
                <a:cs typeface="Calibri"/>
              </a:rPr>
              <a:t>D</a:t>
            </a:r>
            <a:endParaRPr lang="zh-TW" altLang="en-US" sz="2400" dirty="0">
              <a:solidFill>
                <a:schemeClr val="tx1"/>
              </a:solidFill>
              <a:latin typeface="Calibri"/>
              <a:cs typeface="Calibri"/>
            </a:endParaRPr>
          </a:p>
        </p:txBody>
      </p:sp>
      <p:sp>
        <p:nvSpPr>
          <p:cNvPr id="42" name="Rectangle 41"/>
          <p:cNvSpPr/>
          <p:nvPr/>
        </p:nvSpPr>
        <p:spPr>
          <a:xfrm>
            <a:off x="10421083" y="5443178"/>
            <a:ext cx="575082" cy="686513"/>
          </a:xfrm>
          <a:prstGeom prst="rect">
            <a:avLst/>
          </a:prstGeom>
          <a:solidFill>
            <a:schemeClr val="bg1"/>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400" dirty="0">
                <a:solidFill>
                  <a:schemeClr val="tx1"/>
                </a:solidFill>
              </a:rPr>
              <a:t>Pain Card</a:t>
            </a:r>
          </a:p>
        </p:txBody>
      </p:sp>
      <p:sp>
        <p:nvSpPr>
          <p:cNvPr id="43" name="Rectangle 42"/>
          <p:cNvSpPr/>
          <p:nvPr/>
        </p:nvSpPr>
        <p:spPr>
          <a:xfrm>
            <a:off x="10827765" y="5107452"/>
            <a:ext cx="575082" cy="686513"/>
          </a:xfrm>
          <a:prstGeom prst="rect">
            <a:avLst/>
          </a:prstGeom>
          <a:solidFill>
            <a:schemeClr val="bg1"/>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400" dirty="0">
                <a:solidFill>
                  <a:schemeClr val="tx1"/>
                </a:solidFill>
              </a:rPr>
              <a:t>Pain Card</a:t>
            </a:r>
          </a:p>
        </p:txBody>
      </p:sp>
      <p:sp>
        <p:nvSpPr>
          <p:cNvPr id="44" name="Rectangle 43"/>
          <p:cNvSpPr/>
          <p:nvPr/>
        </p:nvSpPr>
        <p:spPr>
          <a:xfrm>
            <a:off x="5719475" y="5450709"/>
            <a:ext cx="575082" cy="686513"/>
          </a:xfrm>
          <a:prstGeom prst="rect">
            <a:avLst/>
          </a:prstGeom>
          <a:solidFill>
            <a:schemeClr val="bg1"/>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400" dirty="0">
                <a:solidFill>
                  <a:schemeClr val="tx1"/>
                </a:solidFill>
              </a:rPr>
              <a:t>Pain Card</a:t>
            </a:r>
          </a:p>
        </p:txBody>
      </p:sp>
      <p:sp>
        <p:nvSpPr>
          <p:cNvPr id="45" name="Rectangle 44"/>
          <p:cNvSpPr/>
          <p:nvPr/>
        </p:nvSpPr>
        <p:spPr>
          <a:xfrm>
            <a:off x="6173714" y="5545440"/>
            <a:ext cx="575082" cy="686513"/>
          </a:xfrm>
          <a:prstGeom prst="rect">
            <a:avLst/>
          </a:prstGeom>
          <a:solidFill>
            <a:schemeClr val="bg1"/>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400" dirty="0">
                <a:solidFill>
                  <a:schemeClr val="tx1"/>
                </a:solidFill>
              </a:rPr>
              <a:t>Pain Card</a:t>
            </a:r>
          </a:p>
        </p:txBody>
      </p:sp>
      <p:sp>
        <p:nvSpPr>
          <p:cNvPr id="46" name="Rectangle 45"/>
          <p:cNvSpPr/>
          <p:nvPr/>
        </p:nvSpPr>
        <p:spPr>
          <a:xfrm>
            <a:off x="5376833" y="1384165"/>
            <a:ext cx="575082" cy="686513"/>
          </a:xfrm>
          <a:prstGeom prst="rect">
            <a:avLst/>
          </a:prstGeom>
          <a:solidFill>
            <a:schemeClr val="bg1"/>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400" dirty="0">
                <a:solidFill>
                  <a:schemeClr val="tx1"/>
                </a:solidFill>
              </a:rPr>
              <a:t>Pain Card</a:t>
            </a:r>
          </a:p>
        </p:txBody>
      </p:sp>
      <p:sp>
        <p:nvSpPr>
          <p:cNvPr id="47" name="Rectangle 46"/>
          <p:cNvSpPr/>
          <p:nvPr/>
        </p:nvSpPr>
        <p:spPr>
          <a:xfrm>
            <a:off x="5622256" y="1033620"/>
            <a:ext cx="575082" cy="686513"/>
          </a:xfrm>
          <a:prstGeom prst="rect">
            <a:avLst/>
          </a:prstGeom>
          <a:solidFill>
            <a:schemeClr val="bg1"/>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400" dirty="0">
                <a:solidFill>
                  <a:schemeClr val="tx1"/>
                </a:solidFill>
              </a:rPr>
              <a:t>Pain Card</a:t>
            </a:r>
          </a:p>
        </p:txBody>
      </p:sp>
      <p:sp>
        <p:nvSpPr>
          <p:cNvPr id="49" name="Rectangle 48"/>
          <p:cNvSpPr/>
          <p:nvPr/>
        </p:nvSpPr>
        <p:spPr>
          <a:xfrm>
            <a:off x="5965805" y="796964"/>
            <a:ext cx="575082" cy="686513"/>
          </a:xfrm>
          <a:prstGeom prst="rect">
            <a:avLst/>
          </a:prstGeom>
          <a:solidFill>
            <a:schemeClr val="bg1"/>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400" dirty="0">
                <a:solidFill>
                  <a:schemeClr val="tx1"/>
                </a:solidFill>
              </a:rPr>
              <a:t>Pain Card</a:t>
            </a:r>
          </a:p>
        </p:txBody>
      </p:sp>
      <p:sp>
        <p:nvSpPr>
          <p:cNvPr id="50" name="TextBox 49"/>
          <p:cNvSpPr txBox="1"/>
          <p:nvPr/>
        </p:nvSpPr>
        <p:spPr>
          <a:xfrm>
            <a:off x="0" y="0"/>
            <a:ext cx="1614545" cy="400110"/>
          </a:xfrm>
          <a:prstGeom prst="rect">
            <a:avLst/>
          </a:prstGeom>
          <a:solidFill>
            <a:schemeClr val="tx1"/>
          </a:solidFill>
        </p:spPr>
        <p:txBody>
          <a:bodyPr wrap="none" rtlCol="0">
            <a:spAutoFit/>
          </a:bodyPr>
          <a:lstStyle/>
          <a:p>
            <a:r>
              <a:rPr lang="en-US" altLang="zh-TW" sz="2000" dirty="0">
                <a:solidFill>
                  <a:schemeClr val="bg1"/>
                </a:solidFill>
                <a:latin typeface="Arial" panose="020B0604020202020204" pitchFamily="34" charset="0"/>
                <a:cs typeface="Arial" panose="020B0604020202020204" pitchFamily="34" charset="0"/>
              </a:rPr>
              <a:t>RESEARCH</a:t>
            </a:r>
            <a:endParaRPr lang="zh-TW" altLang="en-US" sz="2000" dirty="0">
              <a:solidFill>
                <a:schemeClr val="bg1"/>
              </a:solidFill>
              <a:latin typeface="Arial" panose="020B0604020202020204" pitchFamily="34" charset="0"/>
              <a:cs typeface="Arial" panose="020B0604020202020204" pitchFamily="34" charset="0"/>
            </a:endParaRPr>
          </a:p>
        </p:txBody>
      </p:sp>
      <p:sp>
        <p:nvSpPr>
          <p:cNvPr id="51" name="TextBox 50"/>
          <p:cNvSpPr txBox="1"/>
          <p:nvPr/>
        </p:nvSpPr>
        <p:spPr>
          <a:xfrm>
            <a:off x="530922" y="922737"/>
            <a:ext cx="4078956" cy="646331"/>
          </a:xfrm>
          <a:prstGeom prst="rect">
            <a:avLst/>
          </a:prstGeom>
          <a:noFill/>
        </p:spPr>
        <p:txBody>
          <a:bodyPr wrap="square" rtlCol="0">
            <a:spAutoFit/>
          </a:bodyPr>
          <a:lstStyle/>
          <a:p>
            <a:pPr marL="227013" indent="-227013"/>
            <a:r>
              <a:rPr lang="en-US" altLang="zh-TW" dirty="0">
                <a:solidFill>
                  <a:schemeClr val="tx2"/>
                </a:solidFill>
                <a:latin typeface="Calibri"/>
                <a:cs typeface="Calibri"/>
              </a:rPr>
              <a:t>0. Facilitator helps distribute pain cards to each team member.</a:t>
            </a:r>
          </a:p>
        </p:txBody>
      </p:sp>
      <p:grpSp>
        <p:nvGrpSpPr>
          <p:cNvPr id="52" name="Group 51"/>
          <p:cNvGrpSpPr/>
          <p:nvPr/>
        </p:nvGrpSpPr>
        <p:grpSpPr>
          <a:xfrm>
            <a:off x="7615284" y="2928397"/>
            <a:ext cx="1789060" cy="1221461"/>
            <a:chOff x="2873830" y="4548161"/>
            <a:chExt cx="1789060" cy="1221461"/>
          </a:xfrm>
        </p:grpSpPr>
        <p:sp>
          <p:nvSpPr>
            <p:cNvPr id="53" name="Rectangle 52"/>
            <p:cNvSpPr/>
            <p:nvPr/>
          </p:nvSpPr>
          <p:spPr>
            <a:xfrm>
              <a:off x="2873830" y="4584698"/>
              <a:ext cx="1789060" cy="1184924"/>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4" name="TextBox 53"/>
            <p:cNvSpPr txBox="1"/>
            <p:nvPr/>
          </p:nvSpPr>
          <p:spPr>
            <a:xfrm>
              <a:off x="3379181" y="4548161"/>
              <a:ext cx="875304" cy="369332"/>
            </a:xfrm>
            <a:prstGeom prst="rect">
              <a:avLst/>
            </a:prstGeom>
            <a:noFill/>
          </p:spPr>
          <p:txBody>
            <a:bodyPr wrap="none" rtlCol="0">
              <a:spAutoFit/>
            </a:bodyPr>
            <a:lstStyle/>
            <a:p>
              <a:r>
                <a:rPr lang="en-US" altLang="zh-TW" dirty="0">
                  <a:solidFill>
                    <a:schemeClr val="tx1"/>
                  </a:solidFill>
                  <a:latin typeface="Calibri"/>
                  <a:cs typeface="Calibri"/>
                </a:rPr>
                <a:t>Discard</a:t>
              </a:r>
              <a:endParaRPr lang="zh-TW" altLang="en-US" dirty="0">
                <a:solidFill>
                  <a:schemeClr val="tx1"/>
                </a:solidFill>
                <a:latin typeface="Calibri"/>
                <a:cs typeface="Calibri"/>
              </a:endParaRPr>
            </a:p>
          </p:txBody>
        </p:sp>
      </p:grpSp>
    </p:spTree>
    <p:extLst>
      <p:ext uri="{BB962C8B-B14F-4D97-AF65-F5344CB8AC3E}">
        <p14:creationId xmlns:p14="http://schemas.microsoft.com/office/powerpoint/2010/main" val="1978021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562157" y="854649"/>
            <a:ext cx="814580" cy="104810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13" name="Rectangle 12"/>
          <p:cNvSpPr/>
          <p:nvPr/>
        </p:nvSpPr>
        <p:spPr>
          <a:xfrm>
            <a:off x="7858338" y="854649"/>
            <a:ext cx="814580" cy="104810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14" name="Rectangle 13"/>
          <p:cNvSpPr/>
          <p:nvPr/>
        </p:nvSpPr>
        <p:spPr>
          <a:xfrm>
            <a:off x="10421083" y="2841280"/>
            <a:ext cx="814580" cy="104810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15" name="Rectangle 14"/>
          <p:cNvSpPr/>
          <p:nvPr/>
        </p:nvSpPr>
        <p:spPr>
          <a:xfrm>
            <a:off x="10421083" y="3029059"/>
            <a:ext cx="814580" cy="104810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16" name="Rectangle 15"/>
          <p:cNvSpPr/>
          <p:nvPr/>
        </p:nvSpPr>
        <p:spPr>
          <a:xfrm>
            <a:off x="8589764" y="5235665"/>
            <a:ext cx="814580" cy="104810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17" name="Rectangle 16"/>
          <p:cNvSpPr/>
          <p:nvPr/>
        </p:nvSpPr>
        <p:spPr>
          <a:xfrm>
            <a:off x="8296454" y="5232515"/>
            <a:ext cx="814580" cy="105125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18" name="Rectangle 17"/>
          <p:cNvSpPr/>
          <p:nvPr/>
        </p:nvSpPr>
        <p:spPr>
          <a:xfrm>
            <a:off x="5611014" y="3443027"/>
            <a:ext cx="814580" cy="104810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19" name="Rectangle 18"/>
          <p:cNvSpPr/>
          <p:nvPr/>
        </p:nvSpPr>
        <p:spPr>
          <a:xfrm>
            <a:off x="5611014" y="3236980"/>
            <a:ext cx="814580" cy="104810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0" name="Rectangle 19"/>
          <p:cNvSpPr/>
          <p:nvPr/>
        </p:nvSpPr>
        <p:spPr>
          <a:xfrm>
            <a:off x="8003144" y="5232514"/>
            <a:ext cx="814580" cy="105125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1" name="Rectangle 20"/>
          <p:cNvSpPr/>
          <p:nvPr/>
        </p:nvSpPr>
        <p:spPr>
          <a:xfrm>
            <a:off x="8154519" y="851498"/>
            <a:ext cx="814580" cy="105125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2" name="Rectangle 21"/>
          <p:cNvSpPr/>
          <p:nvPr/>
        </p:nvSpPr>
        <p:spPr>
          <a:xfrm>
            <a:off x="5611014" y="3030933"/>
            <a:ext cx="814580" cy="104810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3" name="Rectangle 22"/>
          <p:cNvSpPr/>
          <p:nvPr/>
        </p:nvSpPr>
        <p:spPr>
          <a:xfrm>
            <a:off x="10421083" y="3216838"/>
            <a:ext cx="814580" cy="104810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4" name="Rectangle 23"/>
          <p:cNvSpPr/>
          <p:nvPr/>
        </p:nvSpPr>
        <p:spPr>
          <a:xfrm>
            <a:off x="8450700" y="856601"/>
            <a:ext cx="814580" cy="105125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5" name="Rectangle 24"/>
          <p:cNvSpPr/>
          <p:nvPr/>
        </p:nvSpPr>
        <p:spPr>
          <a:xfrm>
            <a:off x="10421083" y="3397829"/>
            <a:ext cx="814580" cy="105125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6" name="Rectangle 25"/>
          <p:cNvSpPr/>
          <p:nvPr/>
        </p:nvSpPr>
        <p:spPr>
          <a:xfrm>
            <a:off x="7707541" y="5232513"/>
            <a:ext cx="814580" cy="105125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7" name="Rectangle 26"/>
          <p:cNvSpPr/>
          <p:nvPr/>
        </p:nvSpPr>
        <p:spPr>
          <a:xfrm>
            <a:off x="5611014" y="2824886"/>
            <a:ext cx="814580" cy="105125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8" name="Bent Arrow 27"/>
          <p:cNvSpPr/>
          <p:nvPr/>
        </p:nvSpPr>
        <p:spPr>
          <a:xfrm rot="5400000">
            <a:off x="9690762" y="1161762"/>
            <a:ext cx="1368604" cy="1600071"/>
          </a:xfrm>
          <a:prstGeom prst="bentArrow">
            <a:avLst>
              <a:gd name="adj1" fmla="val 23817"/>
              <a:gd name="adj2" fmla="val 25000"/>
              <a:gd name="adj3" fmla="val 25000"/>
              <a:gd name="adj4" fmla="val 44513"/>
            </a:avLst>
          </a:prstGeom>
          <a:solidFill>
            <a:srgbClr val="006BC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29" name="Bent Arrow 28"/>
          <p:cNvSpPr/>
          <p:nvPr/>
        </p:nvSpPr>
        <p:spPr>
          <a:xfrm rot="10800000">
            <a:off x="9697653" y="4657755"/>
            <a:ext cx="1277493" cy="1314168"/>
          </a:xfrm>
          <a:prstGeom prst="bentArrow">
            <a:avLst>
              <a:gd name="adj1" fmla="val 25000"/>
              <a:gd name="adj2" fmla="val 25000"/>
              <a:gd name="adj3" fmla="val 25000"/>
              <a:gd name="adj4" fmla="val 44513"/>
            </a:avLst>
          </a:prstGeom>
          <a:solidFill>
            <a:srgbClr val="006BC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30" name="Bent Arrow 29"/>
          <p:cNvSpPr/>
          <p:nvPr/>
        </p:nvSpPr>
        <p:spPr>
          <a:xfrm rot="16200000">
            <a:off x="5973520" y="4450989"/>
            <a:ext cx="1182305" cy="1563048"/>
          </a:xfrm>
          <a:prstGeom prst="bentArrow">
            <a:avLst>
              <a:gd name="adj1" fmla="val 25000"/>
              <a:gd name="adj2" fmla="val 25000"/>
              <a:gd name="adj3" fmla="val 25000"/>
              <a:gd name="adj4" fmla="val 44513"/>
            </a:avLst>
          </a:prstGeom>
          <a:solidFill>
            <a:srgbClr val="006BC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31" name="Bent Arrow 30"/>
          <p:cNvSpPr/>
          <p:nvPr/>
        </p:nvSpPr>
        <p:spPr>
          <a:xfrm>
            <a:off x="5873981" y="1143593"/>
            <a:ext cx="1472214" cy="1439581"/>
          </a:xfrm>
          <a:prstGeom prst="bentArrow">
            <a:avLst>
              <a:gd name="adj1" fmla="val 23314"/>
              <a:gd name="adj2" fmla="val 21627"/>
              <a:gd name="adj3" fmla="val 25000"/>
              <a:gd name="adj4" fmla="val 47591"/>
            </a:avLst>
          </a:prstGeom>
          <a:solidFill>
            <a:srgbClr val="006BC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34" name="TextBox 33"/>
          <p:cNvSpPr txBox="1"/>
          <p:nvPr/>
        </p:nvSpPr>
        <p:spPr>
          <a:xfrm>
            <a:off x="530922" y="2028223"/>
            <a:ext cx="4271768" cy="2739211"/>
          </a:xfrm>
          <a:prstGeom prst="rect">
            <a:avLst/>
          </a:prstGeom>
          <a:noFill/>
        </p:spPr>
        <p:txBody>
          <a:bodyPr wrap="square" rtlCol="0">
            <a:spAutoFit/>
          </a:bodyPr>
          <a:lstStyle/>
          <a:p>
            <a:pPr marL="342900" indent="-342900">
              <a:lnSpc>
                <a:spcPct val="150000"/>
              </a:lnSpc>
              <a:spcAft>
                <a:spcPts val="600"/>
              </a:spcAft>
              <a:buFont typeface="+mj-lt"/>
              <a:buAutoNum type="arabicPeriod"/>
            </a:pPr>
            <a:r>
              <a:rPr lang="en-US" altLang="zh-TW" dirty="0">
                <a:solidFill>
                  <a:schemeClr val="tx1">
                    <a:lumMod val="50000"/>
                  </a:schemeClr>
                </a:solidFill>
                <a:latin typeface="Arial" panose="020B0604020202020204" pitchFamily="34" charset="0"/>
                <a:cs typeface="Arial" panose="020B0604020202020204" pitchFamily="34" charset="0"/>
              </a:rPr>
              <a:t>Leave the one you think is important. You can only have *2 cards at most.</a:t>
            </a:r>
          </a:p>
          <a:p>
            <a:pPr marL="342900" indent="-342900">
              <a:lnSpc>
                <a:spcPct val="150000"/>
              </a:lnSpc>
              <a:spcAft>
                <a:spcPts val="600"/>
              </a:spcAft>
              <a:buFont typeface="+mj-lt"/>
              <a:buAutoNum type="arabicPeriod"/>
            </a:pPr>
            <a:r>
              <a:rPr lang="en-US" altLang="zh-TW" dirty="0">
                <a:solidFill>
                  <a:schemeClr val="tx1">
                    <a:lumMod val="50000"/>
                  </a:schemeClr>
                </a:solidFill>
                <a:latin typeface="Arial" panose="020B0604020202020204" pitchFamily="34" charset="0"/>
                <a:cs typeface="Arial" panose="020B0604020202020204" pitchFamily="34" charset="0"/>
              </a:rPr>
              <a:t>Give out the rest of the cards to your right hand side.</a:t>
            </a:r>
          </a:p>
          <a:p>
            <a:pPr marL="342900" indent="-342900">
              <a:lnSpc>
                <a:spcPct val="150000"/>
              </a:lnSpc>
              <a:buFont typeface="+mj-lt"/>
              <a:buAutoNum type="arabicPeriod"/>
            </a:pPr>
            <a:r>
              <a:rPr lang="en-US" altLang="zh-TW" dirty="0">
                <a:solidFill>
                  <a:schemeClr val="tx1">
                    <a:lumMod val="50000"/>
                  </a:schemeClr>
                </a:solidFill>
                <a:latin typeface="Arial" panose="020B0604020202020204" pitchFamily="34" charset="0"/>
                <a:cs typeface="Arial" panose="020B0604020202020204" pitchFamily="34" charset="0"/>
              </a:rPr>
              <a:t>N people = N rounds of the shifting process.</a:t>
            </a:r>
          </a:p>
        </p:txBody>
      </p:sp>
      <p:sp>
        <p:nvSpPr>
          <p:cNvPr id="35" name="TextBox 34"/>
          <p:cNvSpPr txBox="1"/>
          <p:nvPr/>
        </p:nvSpPr>
        <p:spPr>
          <a:xfrm>
            <a:off x="8359952" y="1875192"/>
            <a:ext cx="362600" cy="461665"/>
          </a:xfrm>
          <a:prstGeom prst="rect">
            <a:avLst/>
          </a:prstGeom>
          <a:noFill/>
        </p:spPr>
        <p:txBody>
          <a:bodyPr wrap="none" rtlCol="0">
            <a:spAutoFit/>
          </a:bodyPr>
          <a:lstStyle/>
          <a:p>
            <a:r>
              <a:rPr lang="en-US" altLang="zh-TW" sz="2400" dirty="0">
                <a:solidFill>
                  <a:schemeClr val="tx1"/>
                </a:solidFill>
                <a:latin typeface="Calibri"/>
                <a:cs typeface="Calibri"/>
              </a:rPr>
              <a:t>A</a:t>
            </a:r>
            <a:endParaRPr lang="zh-TW" altLang="en-US" sz="2400" dirty="0">
              <a:solidFill>
                <a:schemeClr val="tx1"/>
              </a:solidFill>
              <a:latin typeface="Calibri"/>
              <a:cs typeface="Calibri"/>
            </a:endParaRPr>
          </a:p>
        </p:txBody>
      </p:sp>
      <p:sp>
        <p:nvSpPr>
          <p:cNvPr id="36" name="TextBox 35"/>
          <p:cNvSpPr txBox="1"/>
          <p:nvPr/>
        </p:nvSpPr>
        <p:spPr>
          <a:xfrm>
            <a:off x="10012678" y="3322277"/>
            <a:ext cx="362600" cy="461665"/>
          </a:xfrm>
          <a:prstGeom prst="rect">
            <a:avLst/>
          </a:prstGeom>
          <a:noFill/>
        </p:spPr>
        <p:txBody>
          <a:bodyPr wrap="none" rtlCol="0">
            <a:spAutoFit/>
          </a:bodyPr>
          <a:lstStyle/>
          <a:p>
            <a:r>
              <a:rPr lang="en-US" altLang="zh-TW" sz="2400" dirty="0">
                <a:solidFill>
                  <a:schemeClr val="tx1"/>
                </a:solidFill>
                <a:latin typeface="Calibri"/>
                <a:cs typeface="Calibri"/>
              </a:rPr>
              <a:t>B</a:t>
            </a:r>
            <a:endParaRPr lang="zh-TW" altLang="en-US" sz="2400" dirty="0">
              <a:solidFill>
                <a:schemeClr val="tx1"/>
              </a:solidFill>
              <a:latin typeface="Calibri"/>
              <a:cs typeface="Calibri"/>
            </a:endParaRPr>
          </a:p>
        </p:txBody>
      </p:sp>
      <p:sp>
        <p:nvSpPr>
          <p:cNvPr id="37" name="TextBox 36"/>
          <p:cNvSpPr txBox="1"/>
          <p:nvPr/>
        </p:nvSpPr>
        <p:spPr>
          <a:xfrm>
            <a:off x="8415678" y="4770847"/>
            <a:ext cx="348172" cy="461665"/>
          </a:xfrm>
          <a:prstGeom prst="rect">
            <a:avLst/>
          </a:prstGeom>
          <a:noFill/>
        </p:spPr>
        <p:txBody>
          <a:bodyPr wrap="none" rtlCol="0">
            <a:spAutoFit/>
          </a:bodyPr>
          <a:lstStyle/>
          <a:p>
            <a:r>
              <a:rPr lang="en-US" altLang="zh-TW" sz="2400" dirty="0">
                <a:solidFill>
                  <a:schemeClr val="tx1"/>
                </a:solidFill>
                <a:latin typeface="Calibri"/>
                <a:cs typeface="Calibri"/>
              </a:rPr>
              <a:t>C</a:t>
            </a:r>
            <a:endParaRPr lang="zh-TW" altLang="en-US" sz="2400" dirty="0">
              <a:solidFill>
                <a:schemeClr val="tx1"/>
              </a:solidFill>
              <a:latin typeface="Calibri"/>
              <a:cs typeface="Calibri"/>
            </a:endParaRPr>
          </a:p>
        </p:txBody>
      </p:sp>
      <p:sp>
        <p:nvSpPr>
          <p:cNvPr id="38" name="TextBox 37"/>
          <p:cNvSpPr txBox="1"/>
          <p:nvPr/>
        </p:nvSpPr>
        <p:spPr>
          <a:xfrm>
            <a:off x="6407685" y="3322276"/>
            <a:ext cx="373820" cy="461665"/>
          </a:xfrm>
          <a:prstGeom prst="rect">
            <a:avLst/>
          </a:prstGeom>
          <a:noFill/>
        </p:spPr>
        <p:txBody>
          <a:bodyPr wrap="none" rtlCol="0">
            <a:spAutoFit/>
          </a:bodyPr>
          <a:lstStyle/>
          <a:p>
            <a:r>
              <a:rPr lang="en-US" altLang="zh-TW" sz="2400" dirty="0">
                <a:solidFill>
                  <a:schemeClr val="tx1"/>
                </a:solidFill>
                <a:latin typeface="Calibri"/>
                <a:cs typeface="Calibri"/>
              </a:rPr>
              <a:t>D</a:t>
            </a:r>
            <a:endParaRPr lang="zh-TW" altLang="en-US" sz="2400" dirty="0">
              <a:solidFill>
                <a:schemeClr val="tx1"/>
              </a:solidFill>
              <a:latin typeface="Calibri"/>
              <a:cs typeface="Calibri"/>
            </a:endParaRPr>
          </a:p>
        </p:txBody>
      </p:sp>
      <p:sp>
        <p:nvSpPr>
          <p:cNvPr id="50" name="TextBox 49"/>
          <p:cNvSpPr txBox="1"/>
          <p:nvPr/>
        </p:nvSpPr>
        <p:spPr>
          <a:xfrm>
            <a:off x="0" y="0"/>
            <a:ext cx="1614545" cy="400110"/>
          </a:xfrm>
          <a:prstGeom prst="rect">
            <a:avLst/>
          </a:prstGeom>
          <a:solidFill>
            <a:schemeClr val="tx1"/>
          </a:solidFill>
        </p:spPr>
        <p:txBody>
          <a:bodyPr wrap="none" rtlCol="0">
            <a:spAutoFit/>
          </a:bodyPr>
          <a:lstStyle/>
          <a:p>
            <a:r>
              <a:rPr lang="en-US" altLang="zh-TW" sz="2000" dirty="0">
                <a:solidFill>
                  <a:schemeClr val="bg1"/>
                </a:solidFill>
                <a:latin typeface="Arial" panose="020B0604020202020204" pitchFamily="34" charset="0"/>
                <a:cs typeface="Arial" panose="020B0604020202020204" pitchFamily="34" charset="0"/>
              </a:rPr>
              <a:t>RESEARCH</a:t>
            </a:r>
            <a:endParaRPr lang="zh-TW" altLang="en-US" sz="2000" dirty="0">
              <a:solidFill>
                <a:schemeClr val="bg1"/>
              </a:solidFill>
              <a:latin typeface="Arial" panose="020B0604020202020204" pitchFamily="34" charset="0"/>
              <a:cs typeface="Arial" panose="020B0604020202020204" pitchFamily="34" charset="0"/>
            </a:endParaRPr>
          </a:p>
        </p:txBody>
      </p:sp>
      <p:sp>
        <p:nvSpPr>
          <p:cNvPr id="51" name="TextBox 50"/>
          <p:cNvSpPr txBox="1"/>
          <p:nvPr/>
        </p:nvSpPr>
        <p:spPr>
          <a:xfrm>
            <a:off x="530922" y="922737"/>
            <a:ext cx="4478048" cy="872034"/>
          </a:xfrm>
          <a:prstGeom prst="rect">
            <a:avLst/>
          </a:prstGeom>
          <a:noFill/>
        </p:spPr>
        <p:txBody>
          <a:bodyPr wrap="square" rtlCol="0">
            <a:spAutoFit/>
          </a:bodyPr>
          <a:lstStyle/>
          <a:p>
            <a:pPr marL="227013" indent="-227013">
              <a:lnSpc>
                <a:spcPct val="150000"/>
              </a:lnSpc>
            </a:pPr>
            <a:r>
              <a:rPr lang="en-US" altLang="zh-TW" dirty="0">
                <a:solidFill>
                  <a:schemeClr val="tx2"/>
                </a:solidFill>
                <a:latin typeface="Arial" panose="020B0604020202020204" pitchFamily="34" charset="0"/>
                <a:cs typeface="Arial" panose="020B0604020202020204" pitchFamily="34" charset="0"/>
              </a:rPr>
              <a:t>0. Facilitator helps distribute pain cards to each team member.</a:t>
            </a:r>
          </a:p>
        </p:txBody>
      </p:sp>
      <p:grpSp>
        <p:nvGrpSpPr>
          <p:cNvPr id="41" name="Group 40"/>
          <p:cNvGrpSpPr/>
          <p:nvPr/>
        </p:nvGrpSpPr>
        <p:grpSpPr>
          <a:xfrm>
            <a:off x="7031523" y="2562283"/>
            <a:ext cx="2935350" cy="2095472"/>
            <a:chOff x="2873830" y="4569673"/>
            <a:chExt cx="1789060" cy="1199949"/>
          </a:xfrm>
        </p:grpSpPr>
        <p:sp>
          <p:nvSpPr>
            <p:cNvPr id="48" name="Rectangle 47"/>
            <p:cNvSpPr/>
            <p:nvPr/>
          </p:nvSpPr>
          <p:spPr>
            <a:xfrm>
              <a:off x="2873830" y="4584698"/>
              <a:ext cx="1789060" cy="1184924"/>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5" name="TextBox 54"/>
            <p:cNvSpPr txBox="1"/>
            <p:nvPr/>
          </p:nvSpPr>
          <p:spPr>
            <a:xfrm>
              <a:off x="3516019" y="4569673"/>
              <a:ext cx="875304" cy="369332"/>
            </a:xfrm>
            <a:prstGeom prst="rect">
              <a:avLst/>
            </a:prstGeom>
            <a:noFill/>
          </p:spPr>
          <p:txBody>
            <a:bodyPr wrap="none" rtlCol="0">
              <a:spAutoFit/>
            </a:bodyPr>
            <a:lstStyle/>
            <a:p>
              <a:r>
                <a:rPr lang="en-US" altLang="zh-TW" dirty="0">
                  <a:solidFill>
                    <a:schemeClr val="tx1"/>
                  </a:solidFill>
                  <a:latin typeface="Calibri"/>
                  <a:cs typeface="Calibri"/>
                </a:rPr>
                <a:t>Discard</a:t>
              </a:r>
              <a:endParaRPr lang="zh-TW" altLang="en-US" dirty="0">
                <a:solidFill>
                  <a:schemeClr val="tx1"/>
                </a:solidFill>
                <a:latin typeface="Calibri"/>
                <a:cs typeface="Calibri"/>
              </a:endParaRPr>
            </a:p>
          </p:txBody>
        </p:sp>
      </p:grpSp>
    </p:spTree>
    <p:extLst>
      <p:ext uri="{BB962C8B-B14F-4D97-AF65-F5344CB8AC3E}">
        <p14:creationId xmlns:p14="http://schemas.microsoft.com/office/powerpoint/2010/main" val="85048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0 0 L 0.125 0 C 0.181 0 0.25 0.069 0.25 0.125 L 0.25 0.25 E" pathEditMode="relative" ptsTypes="">
                                      <p:cBhvr>
                                        <p:cTn id="6" dur="2000" fill="hold"/>
                                        <p:tgtEl>
                                          <p:spTgt spid="24"/>
                                        </p:tgtEl>
                                        <p:attrNameLst>
                                          <p:attrName>ppt_x</p:attrName>
                                          <p:attrName>ppt_y</p:attrName>
                                        </p:attrNameLst>
                                      </p:cBhvr>
                                    </p:animMotion>
                                  </p:childTnLst>
                                </p:cTn>
                              </p:par>
                              <p:par>
                                <p:cTn id="7" presetID="50" presetClass="path" presetSubtype="0" accel="50000" decel="50000" fill="hold" grpId="0" nodeType="withEffect">
                                  <p:stCondLst>
                                    <p:cond delay="0"/>
                                  </p:stCondLst>
                                  <p:childTnLst>
                                    <p:animMotion origin="layout" path="M 0 0 L 0.125 0 C 0.181 0 0.25 0.069 0.25 0.125 L 0.25 0.25 E" pathEditMode="relative" ptsTypes="">
                                      <p:cBhvr>
                                        <p:cTn id="8" dur="2000" fill="hold"/>
                                        <p:tgtEl>
                                          <p:spTgt spid="21"/>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50" presetClass="path" presetSubtype="0" accel="50000" decel="50000" fill="hold" grpId="0" nodeType="clickEffect">
                                  <p:stCondLst>
                                    <p:cond delay="0"/>
                                  </p:stCondLst>
                                  <p:childTnLst>
                                    <p:animMotion origin="layout" path="M -1.04167E-6 -7.40741E-7 L -0.03646 -7.40741E-7 C -0.05286 -7.40741E-7 -0.07292 0.08681 -0.07292 0.15741 L -0.07292 0.31505 " pathEditMode="relative" rAng="0" ptsTypes="AAAA">
                                      <p:cBhvr>
                                        <p:cTn id="12" dur="2000" fill="hold"/>
                                        <p:tgtEl>
                                          <p:spTgt spid="25"/>
                                        </p:tgtEl>
                                        <p:attrNameLst>
                                          <p:attrName>ppt_x</p:attrName>
                                          <p:attrName>ppt_y</p:attrName>
                                        </p:attrNameLst>
                                      </p:cBhvr>
                                      <p:rCtr x="-3646" y="15741"/>
                                    </p:animMotion>
                                  </p:childTnLst>
                                </p:cTn>
                              </p:par>
                              <p:par>
                                <p:cTn id="13" presetID="50" presetClass="path" presetSubtype="0" accel="50000" decel="50000" fill="hold" grpId="0" nodeType="withEffect">
                                  <p:stCondLst>
                                    <p:cond delay="0"/>
                                  </p:stCondLst>
                                  <p:childTnLst>
                                    <p:animMotion origin="layout" path="M -1.04167E-6 -3.7037E-7 L -0.03646 -3.7037E-7 C -0.05286 -3.7037E-7 -0.07292 0.08681 -0.07292 0.15741 L -0.07292 0.31505 " pathEditMode="relative" rAng="0" ptsTypes="AAAA">
                                      <p:cBhvr>
                                        <p:cTn id="14" dur="2000" fill="hold"/>
                                        <p:tgtEl>
                                          <p:spTgt spid="23"/>
                                        </p:tgtEl>
                                        <p:attrNameLst>
                                          <p:attrName>ppt_x</p:attrName>
                                          <p:attrName>ppt_y</p:attrName>
                                        </p:attrNameLst>
                                      </p:cBhvr>
                                      <p:rCtr x="-3646" y="15741"/>
                                    </p:animMotion>
                                  </p:childTnLst>
                                </p:cTn>
                              </p:par>
                            </p:childTnLst>
                          </p:cTn>
                        </p:par>
                      </p:childTnLst>
                    </p:cTn>
                  </p:par>
                  <p:par>
                    <p:cTn id="15" fill="hold">
                      <p:stCondLst>
                        <p:cond delay="indefinite"/>
                      </p:stCondLst>
                      <p:childTnLst>
                        <p:par>
                          <p:cTn id="16" fill="hold">
                            <p:stCondLst>
                              <p:cond delay="0"/>
                            </p:stCondLst>
                            <p:childTnLst>
                              <p:par>
                                <p:cTn id="17" presetID="50" presetClass="path" presetSubtype="0" accel="50000" decel="50000" fill="hold" grpId="0" nodeType="clickEffect">
                                  <p:stCondLst>
                                    <p:cond delay="0"/>
                                  </p:stCondLst>
                                  <p:childTnLst>
                                    <p:animMotion origin="layout" path="M -4.79167E-6 -3.33333E-6 L -0.13203 -3.33333E-6 C -0.19101 -3.33333E-6 -0.26341 -0.07384 -0.26341 -0.13333 L -0.26341 -0.26597 " pathEditMode="relative" rAng="0" ptsTypes="AAAA">
                                      <p:cBhvr>
                                        <p:cTn id="18" dur="2000" fill="hold"/>
                                        <p:tgtEl>
                                          <p:spTgt spid="26"/>
                                        </p:tgtEl>
                                        <p:attrNameLst>
                                          <p:attrName>ppt_x</p:attrName>
                                          <p:attrName>ppt_y</p:attrName>
                                        </p:attrNameLst>
                                      </p:cBhvr>
                                      <p:rCtr x="-13177" y="-13310"/>
                                    </p:animMotion>
                                  </p:childTnLst>
                                </p:cTn>
                              </p:par>
                              <p:par>
                                <p:cTn id="19" presetID="50" presetClass="path" presetSubtype="0" accel="50000" decel="50000" fill="hold" grpId="0" nodeType="withEffect">
                                  <p:stCondLst>
                                    <p:cond delay="0"/>
                                  </p:stCondLst>
                                  <p:childTnLst>
                                    <p:animMotion origin="layout" path="M -3.54167E-6 -3.33333E-6 L -0.13203 -3.33333E-6 C -0.19101 -3.33333E-6 -0.26341 -0.07384 -0.26341 -0.13333 L -0.26341 -0.26597 " pathEditMode="relative" rAng="0" ptsTypes="AAAA">
                                      <p:cBhvr>
                                        <p:cTn id="20" dur="2000" fill="hold"/>
                                        <p:tgtEl>
                                          <p:spTgt spid="20"/>
                                        </p:tgtEl>
                                        <p:attrNameLst>
                                          <p:attrName>ppt_x</p:attrName>
                                          <p:attrName>ppt_y</p:attrName>
                                        </p:attrNameLst>
                                      </p:cBhvr>
                                      <p:rCtr x="-13177" y="-13310"/>
                                    </p:animMotion>
                                  </p:childTnLst>
                                </p:cTn>
                              </p:par>
                            </p:childTnLst>
                          </p:cTn>
                        </p:par>
                      </p:childTnLst>
                    </p:cTn>
                  </p:par>
                  <p:par>
                    <p:cTn id="21" fill="hold">
                      <p:stCondLst>
                        <p:cond delay="indefinite"/>
                      </p:stCondLst>
                      <p:childTnLst>
                        <p:par>
                          <p:cTn id="22" fill="hold">
                            <p:stCondLst>
                              <p:cond delay="0"/>
                            </p:stCondLst>
                            <p:childTnLst>
                              <p:par>
                                <p:cTn id="23" presetID="50" presetClass="path" presetSubtype="0" accel="50000" decel="50000" fill="hold" grpId="0" nodeType="clickEffect">
                                  <p:stCondLst>
                                    <p:cond delay="0"/>
                                  </p:stCondLst>
                                  <p:childTnLst>
                                    <p:animMotion origin="layout" path="M 3.33333E-6 -3.33333E-6 L 0.04101 -3.33333E-6 C 0.05924 -3.33333E-6 0.08203 -0.09259 0.08203 -0.16782 L 0.08203 -0.33495 " pathEditMode="relative" rAng="0" ptsTypes="AAAA">
                                      <p:cBhvr>
                                        <p:cTn id="24" dur="2000" fill="hold"/>
                                        <p:tgtEl>
                                          <p:spTgt spid="27"/>
                                        </p:tgtEl>
                                        <p:attrNameLst>
                                          <p:attrName>ppt_x</p:attrName>
                                          <p:attrName>ppt_y</p:attrName>
                                        </p:attrNameLst>
                                      </p:cBhvr>
                                      <p:rCtr x="4102" y="-16759"/>
                                    </p:animMotion>
                                  </p:childTnLst>
                                </p:cTn>
                              </p:par>
                              <p:par>
                                <p:cTn id="25" presetID="50" presetClass="path" presetSubtype="0" accel="50000" decel="50000" fill="hold" grpId="0" nodeType="withEffect">
                                  <p:stCondLst>
                                    <p:cond delay="0"/>
                                  </p:stCondLst>
                                  <p:childTnLst>
                                    <p:animMotion origin="layout" path="M 2.08333E-7 2.96296E-6 L 0.04648 2.96296E-6 C 0.06719 2.96296E-6 0.0931 -0.07246 0.0931 -0.13102 L 0.0931 -0.26111 " pathEditMode="relative" rAng="0" ptsTypes="AAAA">
                                      <p:cBhvr>
                                        <p:cTn id="26" dur="2000" fill="hold"/>
                                        <p:tgtEl>
                                          <p:spTgt spid="22"/>
                                        </p:tgtEl>
                                        <p:attrNameLst>
                                          <p:attrName>ppt_x</p:attrName>
                                          <p:attrName>ppt_y</p:attrName>
                                        </p:attrNameLst>
                                      </p:cBhvr>
                                      <p:rCtr x="4648" y="-13056"/>
                                    </p:animMotion>
                                  </p:childTnLst>
                                </p:cTn>
                              </p:par>
                              <p:par>
                                <p:cTn id="27" presetID="50" presetClass="path" presetSubtype="0" accel="50000" decel="50000" fill="hold" grpId="0" nodeType="withEffect">
                                  <p:stCondLst>
                                    <p:cond delay="0"/>
                                  </p:stCondLst>
                                  <p:childTnLst>
                                    <p:animMotion origin="layout" path="M 2.08333E-7 3.7037E-7 L 0.0582 3.7037E-7 C 0.08398 3.7037E-7 0.11654 -0.07153 0.11654 -0.12963 L 0.11654 -0.2581 " pathEditMode="relative" rAng="0" ptsTypes="AAAA">
                                      <p:cBhvr>
                                        <p:cTn id="28" dur="2000" fill="hold"/>
                                        <p:tgtEl>
                                          <p:spTgt spid="19"/>
                                        </p:tgtEl>
                                        <p:attrNameLst>
                                          <p:attrName>ppt_x</p:attrName>
                                          <p:attrName>ppt_y</p:attrName>
                                        </p:attrNameLst>
                                      </p:cBhvr>
                                      <p:rCtr x="5820" y="-12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7031523" y="2562283"/>
            <a:ext cx="2935350" cy="2095472"/>
            <a:chOff x="2873830" y="4569673"/>
            <a:chExt cx="1789060" cy="1199949"/>
          </a:xfrm>
        </p:grpSpPr>
        <p:sp>
          <p:nvSpPr>
            <p:cNvPr id="53" name="Rectangle 52"/>
            <p:cNvSpPr/>
            <p:nvPr/>
          </p:nvSpPr>
          <p:spPr>
            <a:xfrm>
              <a:off x="2873830" y="4584698"/>
              <a:ext cx="1789060" cy="1184924"/>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4" name="TextBox 53"/>
            <p:cNvSpPr txBox="1"/>
            <p:nvPr/>
          </p:nvSpPr>
          <p:spPr>
            <a:xfrm>
              <a:off x="3516019" y="4569673"/>
              <a:ext cx="875304" cy="369332"/>
            </a:xfrm>
            <a:prstGeom prst="rect">
              <a:avLst/>
            </a:prstGeom>
            <a:noFill/>
          </p:spPr>
          <p:txBody>
            <a:bodyPr wrap="none" rtlCol="0">
              <a:spAutoFit/>
            </a:bodyPr>
            <a:lstStyle/>
            <a:p>
              <a:r>
                <a:rPr lang="en-US" altLang="zh-TW" dirty="0">
                  <a:solidFill>
                    <a:schemeClr val="tx1"/>
                  </a:solidFill>
                  <a:latin typeface="Calibri"/>
                  <a:cs typeface="Calibri"/>
                </a:rPr>
                <a:t>Discard</a:t>
              </a:r>
              <a:endParaRPr lang="zh-TW" altLang="en-US" dirty="0">
                <a:solidFill>
                  <a:schemeClr val="tx1"/>
                </a:solidFill>
                <a:latin typeface="Calibri"/>
                <a:cs typeface="Calibri"/>
              </a:endParaRPr>
            </a:p>
          </p:txBody>
        </p:sp>
      </p:grpSp>
      <p:sp>
        <p:nvSpPr>
          <p:cNvPr id="12" name="Rectangle 11"/>
          <p:cNvSpPr/>
          <p:nvPr/>
        </p:nvSpPr>
        <p:spPr>
          <a:xfrm>
            <a:off x="7562157" y="854649"/>
            <a:ext cx="814580" cy="104810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13" name="Rectangle 12"/>
          <p:cNvSpPr/>
          <p:nvPr/>
        </p:nvSpPr>
        <p:spPr>
          <a:xfrm>
            <a:off x="7858338" y="854649"/>
            <a:ext cx="814580" cy="104810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14" name="Rectangle 13"/>
          <p:cNvSpPr/>
          <p:nvPr/>
        </p:nvSpPr>
        <p:spPr>
          <a:xfrm>
            <a:off x="10421083" y="2841280"/>
            <a:ext cx="814580" cy="104810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15" name="Rectangle 14"/>
          <p:cNvSpPr/>
          <p:nvPr/>
        </p:nvSpPr>
        <p:spPr>
          <a:xfrm>
            <a:off x="10421083" y="3029059"/>
            <a:ext cx="814580" cy="104810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16" name="Rectangle 15"/>
          <p:cNvSpPr/>
          <p:nvPr/>
        </p:nvSpPr>
        <p:spPr>
          <a:xfrm>
            <a:off x="8589764" y="5235665"/>
            <a:ext cx="814580" cy="104810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17" name="Rectangle 16"/>
          <p:cNvSpPr/>
          <p:nvPr/>
        </p:nvSpPr>
        <p:spPr>
          <a:xfrm>
            <a:off x="8296454" y="5232515"/>
            <a:ext cx="814580" cy="105125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19" name="Rectangle 18"/>
          <p:cNvSpPr/>
          <p:nvPr/>
        </p:nvSpPr>
        <p:spPr>
          <a:xfrm>
            <a:off x="5611014" y="3236980"/>
            <a:ext cx="814580" cy="104810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0" name="Rectangle 19"/>
          <p:cNvSpPr/>
          <p:nvPr/>
        </p:nvSpPr>
        <p:spPr>
          <a:xfrm>
            <a:off x="8003144" y="5232514"/>
            <a:ext cx="814580" cy="105125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1" name="Rectangle 20"/>
          <p:cNvSpPr/>
          <p:nvPr/>
        </p:nvSpPr>
        <p:spPr>
          <a:xfrm>
            <a:off x="8154519" y="851498"/>
            <a:ext cx="814580" cy="105125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2" name="Rectangle 21"/>
          <p:cNvSpPr/>
          <p:nvPr/>
        </p:nvSpPr>
        <p:spPr>
          <a:xfrm>
            <a:off x="5611014" y="3030933"/>
            <a:ext cx="814580" cy="104810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3" name="Rectangle 22"/>
          <p:cNvSpPr/>
          <p:nvPr/>
        </p:nvSpPr>
        <p:spPr>
          <a:xfrm>
            <a:off x="10421083" y="3216838"/>
            <a:ext cx="814580" cy="104810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4" name="Rectangle 23"/>
          <p:cNvSpPr/>
          <p:nvPr/>
        </p:nvSpPr>
        <p:spPr>
          <a:xfrm>
            <a:off x="8464023" y="848432"/>
            <a:ext cx="814580" cy="105125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5" name="Rectangle 24"/>
          <p:cNvSpPr/>
          <p:nvPr/>
        </p:nvSpPr>
        <p:spPr>
          <a:xfrm>
            <a:off x="10421083" y="3397829"/>
            <a:ext cx="814580" cy="105125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6" name="Rectangle 25"/>
          <p:cNvSpPr/>
          <p:nvPr/>
        </p:nvSpPr>
        <p:spPr>
          <a:xfrm>
            <a:off x="7707541" y="5232513"/>
            <a:ext cx="814580" cy="105125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7" name="Rectangle 26"/>
          <p:cNvSpPr/>
          <p:nvPr/>
        </p:nvSpPr>
        <p:spPr>
          <a:xfrm>
            <a:off x="5611014" y="2824886"/>
            <a:ext cx="814580" cy="1051253"/>
          </a:xfrm>
          <a:prstGeom prst="rect">
            <a:avLst/>
          </a:prstGeom>
          <a:solidFill>
            <a:schemeClr val="bg1"/>
          </a:solid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
        <p:nvSpPr>
          <p:cNvPr id="28" name="Bent Arrow 27"/>
          <p:cNvSpPr/>
          <p:nvPr/>
        </p:nvSpPr>
        <p:spPr>
          <a:xfrm rot="5400000">
            <a:off x="9690762" y="1161762"/>
            <a:ext cx="1368604" cy="1600071"/>
          </a:xfrm>
          <a:prstGeom prst="bentArrow">
            <a:avLst>
              <a:gd name="adj1" fmla="val 23817"/>
              <a:gd name="adj2" fmla="val 25000"/>
              <a:gd name="adj3" fmla="val 25000"/>
              <a:gd name="adj4" fmla="val 44513"/>
            </a:avLst>
          </a:prstGeom>
          <a:solidFill>
            <a:srgbClr val="006BC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29" name="Bent Arrow 28"/>
          <p:cNvSpPr/>
          <p:nvPr/>
        </p:nvSpPr>
        <p:spPr>
          <a:xfrm rot="10800000">
            <a:off x="9697653" y="4657755"/>
            <a:ext cx="1277493" cy="1314168"/>
          </a:xfrm>
          <a:prstGeom prst="bentArrow">
            <a:avLst>
              <a:gd name="adj1" fmla="val 25000"/>
              <a:gd name="adj2" fmla="val 25000"/>
              <a:gd name="adj3" fmla="val 25000"/>
              <a:gd name="adj4" fmla="val 44513"/>
            </a:avLst>
          </a:prstGeom>
          <a:solidFill>
            <a:srgbClr val="006BC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30" name="Bent Arrow 29"/>
          <p:cNvSpPr/>
          <p:nvPr/>
        </p:nvSpPr>
        <p:spPr>
          <a:xfrm rot="16200000">
            <a:off x="5973520" y="4450989"/>
            <a:ext cx="1182305" cy="1563048"/>
          </a:xfrm>
          <a:prstGeom prst="bentArrow">
            <a:avLst>
              <a:gd name="adj1" fmla="val 25000"/>
              <a:gd name="adj2" fmla="val 25000"/>
              <a:gd name="adj3" fmla="val 25000"/>
              <a:gd name="adj4" fmla="val 44513"/>
            </a:avLst>
          </a:prstGeom>
          <a:solidFill>
            <a:srgbClr val="006BC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31" name="Bent Arrow 30"/>
          <p:cNvSpPr/>
          <p:nvPr/>
        </p:nvSpPr>
        <p:spPr>
          <a:xfrm>
            <a:off x="5873981" y="1143593"/>
            <a:ext cx="1472214" cy="1439581"/>
          </a:xfrm>
          <a:prstGeom prst="bentArrow">
            <a:avLst>
              <a:gd name="adj1" fmla="val 23314"/>
              <a:gd name="adj2" fmla="val 21627"/>
              <a:gd name="adj3" fmla="val 25000"/>
              <a:gd name="adj4" fmla="val 47591"/>
            </a:avLst>
          </a:prstGeom>
          <a:solidFill>
            <a:srgbClr val="006BC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34" name="TextBox 33"/>
          <p:cNvSpPr txBox="1"/>
          <p:nvPr/>
        </p:nvSpPr>
        <p:spPr>
          <a:xfrm>
            <a:off x="580718" y="1143593"/>
            <a:ext cx="4484939" cy="3831818"/>
          </a:xfrm>
          <a:prstGeom prst="rect">
            <a:avLst/>
          </a:prstGeom>
          <a:noFill/>
        </p:spPr>
        <p:txBody>
          <a:bodyPr wrap="square" rtlCol="0">
            <a:spAutoFit/>
          </a:bodyPr>
          <a:lstStyle/>
          <a:p>
            <a:pPr marL="342900" indent="-342900">
              <a:lnSpc>
                <a:spcPct val="150000"/>
              </a:lnSpc>
              <a:buFont typeface="+mj-lt"/>
              <a:buAutoNum type="arabicPeriod"/>
            </a:pPr>
            <a:r>
              <a:rPr lang="en-US" altLang="zh-TW" dirty="0">
                <a:solidFill>
                  <a:schemeClr val="tx1">
                    <a:lumMod val="50000"/>
                  </a:schemeClr>
                </a:solidFill>
                <a:latin typeface="Arial" panose="020B0604020202020204" pitchFamily="34" charset="0"/>
                <a:cs typeface="Arial" panose="020B0604020202020204" pitchFamily="34" charset="0"/>
              </a:rPr>
              <a:t>When the shifting process finishes, everyone just discard the extra cards to remain at most two cards in your hand.</a:t>
            </a:r>
          </a:p>
          <a:p>
            <a:pPr marL="342900" indent="-342900">
              <a:lnSpc>
                <a:spcPct val="150000"/>
              </a:lnSpc>
              <a:buFont typeface="+mj-lt"/>
              <a:buAutoNum type="arabicPeriod"/>
            </a:pPr>
            <a:r>
              <a:rPr lang="en-US" altLang="zh-TW" dirty="0">
                <a:solidFill>
                  <a:schemeClr val="tx1">
                    <a:lumMod val="50000"/>
                  </a:schemeClr>
                </a:solidFill>
                <a:latin typeface="Arial" panose="020B0604020202020204" pitchFamily="34" charset="0"/>
                <a:cs typeface="Arial" panose="020B0604020202020204" pitchFamily="34" charset="0"/>
              </a:rPr>
              <a:t>“A” shares what pains he picked, and then B, C, D.</a:t>
            </a:r>
          </a:p>
          <a:p>
            <a:pPr marL="342900" indent="-342900">
              <a:lnSpc>
                <a:spcPct val="150000"/>
              </a:lnSpc>
              <a:buFont typeface="+mj-lt"/>
              <a:buAutoNum type="arabicPeriod"/>
            </a:pPr>
            <a:r>
              <a:rPr lang="en-US" altLang="zh-TW" dirty="0">
                <a:solidFill>
                  <a:schemeClr val="tx1">
                    <a:lumMod val="50000"/>
                  </a:schemeClr>
                </a:solidFill>
                <a:latin typeface="Arial" panose="020B0604020202020204" pitchFamily="34" charset="0"/>
                <a:cs typeface="Arial" panose="020B0604020202020204" pitchFamily="34" charset="0"/>
              </a:rPr>
              <a:t>When sharing the pains, participant needs to finish the corresponding task (see next slide)</a:t>
            </a:r>
          </a:p>
        </p:txBody>
      </p:sp>
      <p:sp>
        <p:nvSpPr>
          <p:cNvPr id="35" name="TextBox 34"/>
          <p:cNvSpPr txBox="1"/>
          <p:nvPr/>
        </p:nvSpPr>
        <p:spPr>
          <a:xfrm>
            <a:off x="8367465" y="1909806"/>
            <a:ext cx="362600" cy="461665"/>
          </a:xfrm>
          <a:prstGeom prst="rect">
            <a:avLst/>
          </a:prstGeom>
          <a:noFill/>
        </p:spPr>
        <p:txBody>
          <a:bodyPr wrap="none" rtlCol="0">
            <a:spAutoFit/>
          </a:bodyPr>
          <a:lstStyle/>
          <a:p>
            <a:r>
              <a:rPr lang="en-US" altLang="zh-TW" sz="2400" dirty="0">
                <a:solidFill>
                  <a:schemeClr val="tx1"/>
                </a:solidFill>
                <a:latin typeface="Calibri"/>
                <a:cs typeface="Calibri"/>
              </a:rPr>
              <a:t>A</a:t>
            </a:r>
            <a:endParaRPr lang="zh-TW" altLang="en-US" sz="2400" dirty="0">
              <a:solidFill>
                <a:schemeClr val="tx1"/>
              </a:solidFill>
              <a:latin typeface="Calibri"/>
              <a:cs typeface="Calibri"/>
            </a:endParaRPr>
          </a:p>
        </p:txBody>
      </p:sp>
      <p:sp>
        <p:nvSpPr>
          <p:cNvPr id="36" name="TextBox 35"/>
          <p:cNvSpPr txBox="1"/>
          <p:nvPr/>
        </p:nvSpPr>
        <p:spPr>
          <a:xfrm>
            <a:off x="10012678" y="3322277"/>
            <a:ext cx="362600" cy="461665"/>
          </a:xfrm>
          <a:prstGeom prst="rect">
            <a:avLst/>
          </a:prstGeom>
          <a:noFill/>
        </p:spPr>
        <p:txBody>
          <a:bodyPr wrap="none" rtlCol="0">
            <a:spAutoFit/>
          </a:bodyPr>
          <a:lstStyle/>
          <a:p>
            <a:r>
              <a:rPr lang="en-US" altLang="zh-TW" sz="2400" dirty="0">
                <a:solidFill>
                  <a:schemeClr val="tx1"/>
                </a:solidFill>
                <a:latin typeface="Calibri"/>
                <a:cs typeface="Calibri"/>
              </a:rPr>
              <a:t>B</a:t>
            </a:r>
            <a:endParaRPr lang="zh-TW" altLang="en-US" sz="2400" dirty="0">
              <a:solidFill>
                <a:schemeClr val="tx1"/>
              </a:solidFill>
              <a:latin typeface="Calibri"/>
              <a:cs typeface="Calibri"/>
            </a:endParaRPr>
          </a:p>
        </p:txBody>
      </p:sp>
      <p:sp>
        <p:nvSpPr>
          <p:cNvPr id="37" name="TextBox 36"/>
          <p:cNvSpPr txBox="1"/>
          <p:nvPr/>
        </p:nvSpPr>
        <p:spPr>
          <a:xfrm>
            <a:off x="8415678" y="4770847"/>
            <a:ext cx="348172" cy="461665"/>
          </a:xfrm>
          <a:prstGeom prst="rect">
            <a:avLst/>
          </a:prstGeom>
          <a:noFill/>
        </p:spPr>
        <p:txBody>
          <a:bodyPr wrap="none" rtlCol="0">
            <a:spAutoFit/>
          </a:bodyPr>
          <a:lstStyle/>
          <a:p>
            <a:r>
              <a:rPr lang="en-US" altLang="zh-TW" sz="2400" dirty="0">
                <a:solidFill>
                  <a:schemeClr val="tx1"/>
                </a:solidFill>
                <a:latin typeface="Calibri"/>
                <a:cs typeface="Calibri"/>
              </a:rPr>
              <a:t>C</a:t>
            </a:r>
            <a:endParaRPr lang="zh-TW" altLang="en-US" sz="2400" dirty="0">
              <a:solidFill>
                <a:schemeClr val="tx1"/>
              </a:solidFill>
              <a:latin typeface="Calibri"/>
              <a:cs typeface="Calibri"/>
            </a:endParaRPr>
          </a:p>
        </p:txBody>
      </p:sp>
      <p:sp>
        <p:nvSpPr>
          <p:cNvPr id="38" name="TextBox 37"/>
          <p:cNvSpPr txBox="1"/>
          <p:nvPr/>
        </p:nvSpPr>
        <p:spPr>
          <a:xfrm>
            <a:off x="6407685" y="3322276"/>
            <a:ext cx="373820" cy="461665"/>
          </a:xfrm>
          <a:prstGeom prst="rect">
            <a:avLst/>
          </a:prstGeom>
          <a:noFill/>
        </p:spPr>
        <p:txBody>
          <a:bodyPr wrap="none" rtlCol="0">
            <a:spAutoFit/>
          </a:bodyPr>
          <a:lstStyle/>
          <a:p>
            <a:r>
              <a:rPr lang="en-US" altLang="zh-TW" sz="2400" dirty="0">
                <a:solidFill>
                  <a:schemeClr val="tx1"/>
                </a:solidFill>
                <a:latin typeface="Calibri"/>
                <a:cs typeface="Calibri"/>
              </a:rPr>
              <a:t>D</a:t>
            </a:r>
            <a:endParaRPr lang="zh-TW" altLang="en-US" sz="2400" dirty="0">
              <a:solidFill>
                <a:schemeClr val="tx1"/>
              </a:solidFill>
              <a:latin typeface="Calibri"/>
              <a:cs typeface="Calibri"/>
            </a:endParaRPr>
          </a:p>
        </p:txBody>
      </p:sp>
      <p:sp>
        <p:nvSpPr>
          <p:cNvPr id="50" name="TextBox 49"/>
          <p:cNvSpPr txBox="1"/>
          <p:nvPr/>
        </p:nvSpPr>
        <p:spPr>
          <a:xfrm>
            <a:off x="0" y="0"/>
            <a:ext cx="1614545" cy="400110"/>
          </a:xfrm>
          <a:prstGeom prst="rect">
            <a:avLst/>
          </a:prstGeom>
          <a:solidFill>
            <a:schemeClr val="tx1"/>
          </a:solidFill>
        </p:spPr>
        <p:txBody>
          <a:bodyPr wrap="none" rtlCol="0">
            <a:spAutoFit/>
          </a:bodyPr>
          <a:lstStyle/>
          <a:p>
            <a:r>
              <a:rPr lang="en-US" altLang="zh-TW" sz="2000" dirty="0">
                <a:solidFill>
                  <a:schemeClr val="bg1"/>
                </a:solidFill>
                <a:latin typeface="Arial" panose="020B0604020202020204" pitchFamily="34" charset="0"/>
                <a:cs typeface="Arial" panose="020B0604020202020204" pitchFamily="34" charset="0"/>
              </a:rPr>
              <a:t>RESEARCH</a:t>
            </a:r>
            <a:endParaRPr lang="zh-TW" altLang="en-US" sz="2000" dirty="0">
              <a:solidFill>
                <a:schemeClr val="bg1"/>
              </a:solidFill>
              <a:latin typeface="Arial" panose="020B0604020202020204" pitchFamily="34" charset="0"/>
              <a:cs typeface="Arial" panose="020B0604020202020204" pitchFamily="34" charset="0"/>
            </a:endParaRPr>
          </a:p>
        </p:txBody>
      </p:sp>
      <p:sp>
        <p:nvSpPr>
          <p:cNvPr id="41" name="Rectangle 40"/>
          <p:cNvSpPr/>
          <p:nvPr/>
        </p:nvSpPr>
        <p:spPr>
          <a:xfrm>
            <a:off x="8734673" y="848430"/>
            <a:ext cx="814580" cy="104810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Pain Card</a:t>
            </a:r>
          </a:p>
        </p:txBody>
      </p:sp>
    </p:spTree>
    <p:extLst>
      <p:ext uri="{BB962C8B-B14F-4D97-AF65-F5344CB8AC3E}">
        <p14:creationId xmlns:p14="http://schemas.microsoft.com/office/powerpoint/2010/main" val="249219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0 L 0 0.25 E" pathEditMode="relative" ptsTypes="">
                                      <p:cBhvr>
                                        <p:cTn id="6" dur="2000" fill="hold"/>
                                        <p:tgtEl>
                                          <p:spTgt spid="12"/>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0 0 L 0 0.25 E" pathEditMode="relative" ptsTypes="">
                                      <p:cBhvr>
                                        <p:cTn id="8" dur="2000" fill="hold"/>
                                        <p:tgtEl>
                                          <p:spTgt spid="13"/>
                                        </p:tgtEl>
                                        <p:attrNameLst>
                                          <p:attrName>ppt_x</p:attrName>
                                          <p:attrName>ppt_y</p:attrName>
                                        </p:attrNameLst>
                                      </p:cBhvr>
                                    </p:animMotion>
                                  </p:childTnLst>
                                </p:cTn>
                              </p:par>
                              <p:par>
                                <p:cTn id="9" presetID="42" presetClass="path" presetSubtype="0" accel="50000" decel="50000" fill="hold" grpId="0" nodeType="withEffect">
                                  <p:stCondLst>
                                    <p:cond delay="0"/>
                                  </p:stCondLst>
                                  <p:childTnLst>
                                    <p:animMotion origin="layout" path="M 0 0 L 0 0.25 E" pathEditMode="relative" ptsTypes="">
                                      <p:cBhvr>
                                        <p:cTn id="10" dur="2000" fill="hold"/>
                                        <p:tgtEl>
                                          <p:spTgt spid="24"/>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1.04167E-6 -7.40741E-7 L -0.14088 0.00718 " pathEditMode="relative" rAng="0" ptsTypes="AA">
                                      <p:cBhvr>
                                        <p:cTn id="14" dur="2000" fill="hold"/>
                                        <p:tgtEl>
                                          <p:spTgt spid="25"/>
                                        </p:tgtEl>
                                        <p:attrNameLst>
                                          <p:attrName>ppt_x</p:attrName>
                                          <p:attrName>ppt_y</p:attrName>
                                        </p:attrNameLst>
                                      </p:cBhvr>
                                      <p:rCtr x="-7044" y="347"/>
                                    </p:animMotion>
                                  </p:childTnLst>
                                </p:cTn>
                              </p:par>
                              <p:par>
                                <p:cTn id="15" presetID="42" presetClass="path" presetSubtype="0" accel="50000" decel="50000" fill="hold" grpId="0" nodeType="withEffect">
                                  <p:stCondLst>
                                    <p:cond delay="0"/>
                                  </p:stCondLst>
                                  <p:childTnLst>
                                    <p:animMotion origin="layout" path="M -1.04167E-6 -7.40741E-7 L -0.14088 0.06111 " pathEditMode="relative" rAng="0" ptsTypes="AA">
                                      <p:cBhvr>
                                        <p:cTn id="16" dur="2000" fill="hold"/>
                                        <p:tgtEl>
                                          <p:spTgt spid="14"/>
                                        </p:tgtEl>
                                        <p:attrNameLst>
                                          <p:attrName>ppt_x</p:attrName>
                                          <p:attrName>ppt_y</p:attrName>
                                        </p:attrNameLst>
                                      </p:cBhvr>
                                      <p:rCtr x="-7044" y="3056"/>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4.79167E-6 -3.33333E-6 L 0.00495 -0.22916 " pathEditMode="relative" rAng="0" ptsTypes="AA">
                                      <p:cBhvr>
                                        <p:cTn id="20" dur="2000" fill="hold"/>
                                        <p:tgtEl>
                                          <p:spTgt spid="26"/>
                                        </p:tgtEl>
                                        <p:attrNameLst>
                                          <p:attrName>ppt_x</p:attrName>
                                          <p:attrName>ppt_y</p:attrName>
                                        </p:attrNameLst>
                                      </p:cBhvr>
                                      <p:rCtr x="247" y="-11458"/>
                                    </p:animMotion>
                                  </p:childTnLst>
                                </p:cTn>
                              </p:par>
                              <p:par>
                                <p:cTn id="21" presetID="42" presetClass="path" presetSubtype="0" accel="50000" decel="50000" fill="hold" grpId="0" nodeType="withEffect">
                                  <p:stCondLst>
                                    <p:cond delay="0"/>
                                  </p:stCondLst>
                                  <p:childTnLst>
                                    <p:animMotion origin="layout" path="M -3.54167E-6 -3.33333E-6 L -0.00494 -0.22916 " pathEditMode="relative" rAng="0" ptsTypes="AA">
                                      <p:cBhvr>
                                        <p:cTn id="22" dur="2000" fill="hold"/>
                                        <p:tgtEl>
                                          <p:spTgt spid="20"/>
                                        </p:tgtEl>
                                        <p:attrNameLst>
                                          <p:attrName>ppt_x</p:attrName>
                                          <p:attrName>ppt_y</p:attrName>
                                        </p:attrNameLst>
                                      </p:cBhvr>
                                      <p:rCtr x="-247" y="-11458"/>
                                    </p:animMotion>
                                  </p:childTnLst>
                                </p:cTn>
                              </p:par>
                              <p:par>
                                <p:cTn id="23" presetID="42" presetClass="path" presetSubtype="0" accel="50000" decel="50000" fill="hold" grpId="0" nodeType="withEffect">
                                  <p:stCondLst>
                                    <p:cond delay="0"/>
                                  </p:stCondLst>
                                  <p:childTnLst>
                                    <p:animMotion origin="layout" path="M -2.08333E-6 -3.33333E-6 L 0.00222 -0.22916 " pathEditMode="relative" rAng="0" ptsTypes="AA">
                                      <p:cBhvr>
                                        <p:cTn id="24" dur="2000" fill="hold"/>
                                        <p:tgtEl>
                                          <p:spTgt spid="17"/>
                                        </p:tgtEl>
                                        <p:attrNameLst>
                                          <p:attrName>ppt_x</p:attrName>
                                          <p:attrName>ppt_y</p:attrName>
                                        </p:attrNameLst>
                                      </p:cBhvr>
                                      <p:rCtr x="104" y="-11458"/>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0" nodeType="clickEffect">
                                  <p:stCondLst>
                                    <p:cond delay="0"/>
                                  </p:stCondLst>
                                  <p:childTnLst>
                                    <p:animMotion origin="layout" path="M 2.08333E-7 4.07407E-6 L 0.13854 0.04305 " pathEditMode="relative" rAng="0" ptsTypes="AA">
                                      <p:cBhvr>
                                        <p:cTn id="28" dur="2000" fill="hold"/>
                                        <p:tgtEl>
                                          <p:spTgt spid="27"/>
                                        </p:tgtEl>
                                        <p:attrNameLst>
                                          <p:attrName>ppt_x</p:attrName>
                                          <p:attrName>ppt_y</p:attrName>
                                        </p:attrNameLst>
                                      </p:cBhvr>
                                      <p:rCtr x="6927" y="21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7" grpId="0" animBg="1"/>
      <p:bldP spid="20" grpId="0" animBg="1"/>
      <p:bldP spid="24" grpId="0" animBg="1"/>
      <p:bldP spid="25" grpId="0" animBg="1"/>
      <p:bldP spid="2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4118" y="3842984"/>
            <a:ext cx="1318682" cy="169672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altLang="zh-TW" dirty="0">
                <a:solidFill>
                  <a:schemeClr val="tx1"/>
                </a:solidFill>
              </a:rPr>
              <a:t> </a:t>
            </a:r>
            <a:r>
              <a:rPr lang="en-US" altLang="zh-TW" sz="1600" b="1" dirty="0">
                <a:solidFill>
                  <a:schemeClr val="tx1"/>
                </a:solidFill>
              </a:rPr>
              <a:t>Task Card</a:t>
            </a:r>
          </a:p>
        </p:txBody>
      </p:sp>
      <p:sp>
        <p:nvSpPr>
          <p:cNvPr id="4" name="Rectangle 3"/>
          <p:cNvSpPr/>
          <p:nvPr/>
        </p:nvSpPr>
        <p:spPr>
          <a:xfrm>
            <a:off x="764118" y="1414066"/>
            <a:ext cx="1318682" cy="169672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altLang="zh-TW" sz="1600" b="1" dirty="0">
                <a:solidFill>
                  <a:schemeClr val="tx1"/>
                </a:solidFill>
              </a:rPr>
              <a:t>Pain Card</a:t>
            </a:r>
          </a:p>
        </p:txBody>
      </p:sp>
      <p:sp>
        <p:nvSpPr>
          <p:cNvPr id="5" name="Oval 4"/>
          <p:cNvSpPr/>
          <p:nvPr/>
        </p:nvSpPr>
        <p:spPr>
          <a:xfrm>
            <a:off x="764118" y="3906846"/>
            <a:ext cx="244929" cy="244929"/>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400" b="1" dirty="0">
                <a:solidFill>
                  <a:schemeClr val="bg1"/>
                </a:solidFill>
              </a:rPr>
              <a:t>1</a:t>
            </a:r>
            <a:endParaRPr lang="zh-TW" altLang="en-US" sz="1400" b="1" dirty="0">
              <a:solidFill>
                <a:schemeClr val="bg1"/>
              </a:solidFill>
            </a:endParaRPr>
          </a:p>
        </p:txBody>
      </p:sp>
      <p:sp>
        <p:nvSpPr>
          <p:cNvPr id="7" name="Oval 6"/>
          <p:cNvSpPr/>
          <p:nvPr/>
        </p:nvSpPr>
        <p:spPr>
          <a:xfrm>
            <a:off x="1837871" y="2865857"/>
            <a:ext cx="244929" cy="244929"/>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400" b="1" dirty="0">
                <a:solidFill>
                  <a:schemeClr val="bg1"/>
                </a:solidFill>
              </a:rPr>
              <a:t>1</a:t>
            </a:r>
            <a:endParaRPr lang="zh-TW" altLang="en-US" sz="1400" b="1" dirty="0">
              <a:solidFill>
                <a:schemeClr val="bg1"/>
              </a:solidFill>
            </a:endParaRPr>
          </a:p>
        </p:txBody>
      </p:sp>
      <p:sp>
        <p:nvSpPr>
          <p:cNvPr id="8" name="TextBox 7"/>
          <p:cNvSpPr txBox="1"/>
          <p:nvPr/>
        </p:nvSpPr>
        <p:spPr>
          <a:xfrm>
            <a:off x="764118" y="4497956"/>
            <a:ext cx="1244297" cy="584775"/>
          </a:xfrm>
          <a:prstGeom prst="rect">
            <a:avLst/>
          </a:prstGeom>
          <a:noFill/>
        </p:spPr>
        <p:txBody>
          <a:bodyPr wrap="square" rtlCol="0">
            <a:spAutoFit/>
          </a:bodyPr>
          <a:lstStyle/>
          <a:p>
            <a:pPr algn="ctr"/>
            <a:r>
              <a:rPr lang="en-US" altLang="zh-TW" sz="1600" dirty="0">
                <a:solidFill>
                  <a:schemeClr val="tx1"/>
                </a:solidFill>
                <a:latin typeface="Calibri"/>
                <a:cs typeface="Calibri"/>
              </a:rPr>
              <a:t>Draw your journey</a:t>
            </a:r>
            <a:endParaRPr lang="zh-TW" altLang="en-US" sz="1600" dirty="0">
              <a:solidFill>
                <a:schemeClr val="tx1"/>
              </a:solidFill>
              <a:latin typeface="Calibri"/>
              <a:cs typeface="Calibri"/>
            </a:endParaRPr>
          </a:p>
        </p:txBody>
      </p:sp>
      <p:sp>
        <p:nvSpPr>
          <p:cNvPr id="9" name="Rectangle 8"/>
          <p:cNvSpPr/>
          <p:nvPr/>
        </p:nvSpPr>
        <p:spPr>
          <a:xfrm>
            <a:off x="2299003" y="3842984"/>
            <a:ext cx="1318682" cy="169672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altLang="zh-TW" dirty="0">
                <a:solidFill>
                  <a:schemeClr val="tx1"/>
                </a:solidFill>
              </a:rPr>
              <a:t> </a:t>
            </a:r>
            <a:r>
              <a:rPr lang="en-US" altLang="zh-TW" sz="1600" b="1" dirty="0">
                <a:solidFill>
                  <a:schemeClr val="tx1"/>
                </a:solidFill>
              </a:rPr>
              <a:t>Task Card</a:t>
            </a:r>
          </a:p>
        </p:txBody>
      </p:sp>
      <p:sp>
        <p:nvSpPr>
          <p:cNvPr id="10" name="Oval 9"/>
          <p:cNvSpPr/>
          <p:nvPr/>
        </p:nvSpPr>
        <p:spPr>
          <a:xfrm>
            <a:off x="2299003" y="3906846"/>
            <a:ext cx="244929" cy="244929"/>
          </a:xfrm>
          <a:prstGeom prst="ellipse">
            <a:avLst/>
          </a:prstGeom>
          <a:solidFill>
            <a:srgbClr val="0077DA"/>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400" b="1" dirty="0">
                <a:solidFill>
                  <a:schemeClr val="bg1"/>
                </a:solidFill>
              </a:rPr>
              <a:t>2</a:t>
            </a:r>
            <a:endParaRPr lang="zh-TW" altLang="en-US" sz="1400" b="1" dirty="0">
              <a:solidFill>
                <a:schemeClr val="bg1"/>
              </a:solidFill>
            </a:endParaRPr>
          </a:p>
        </p:txBody>
      </p:sp>
      <p:sp>
        <p:nvSpPr>
          <p:cNvPr id="11" name="TextBox 10"/>
          <p:cNvSpPr txBox="1"/>
          <p:nvPr/>
        </p:nvSpPr>
        <p:spPr>
          <a:xfrm>
            <a:off x="2258182" y="4260964"/>
            <a:ext cx="1397177" cy="1261884"/>
          </a:xfrm>
          <a:prstGeom prst="rect">
            <a:avLst/>
          </a:prstGeom>
          <a:noFill/>
        </p:spPr>
        <p:txBody>
          <a:bodyPr wrap="square" rtlCol="0">
            <a:spAutoFit/>
          </a:bodyPr>
          <a:lstStyle/>
          <a:p>
            <a:pPr algn="ctr"/>
            <a:r>
              <a:rPr lang="en-US" altLang="zh-TW" sz="1400" b="1" dirty="0">
                <a:solidFill>
                  <a:schemeClr val="tx1"/>
                </a:solidFill>
                <a:latin typeface="Calibri"/>
                <a:cs typeface="Calibri"/>
              </a:rPr>
              <a:t>Answer the question:</a:t>
            </a:r>
          </a:p>
          <a:p>
            <a:pPr algn="ctr"/>
            <a:r>
              <a:rPr lang="en-US" altLang="zh-TW" sz="1200" dirty="0">
                <a:latin typeface="Calibri"/>
                <a:cs typeface="Calibri"/>
              </a:rPr>
              <a:t>How do you balance between the performance and security?</a:t>
            </a:r>
            <a:endParaRPr lang="zh-TW" altLang="en-US" sz="1200" dirty="0">
              <a:solidFill>
                <a:schemeClr val="tx1"/>
              </a:solidFill>
              <a:latin typeface="Calibri"/>
              <a:cs typeface="Calibri"/>
            </a:endParaRPr>
          </a:p>
        </p:txBody>
      </p:sp>
      <p:sp>
        <p:nvSpPr>
          <p:cNvPr id="34" name="TextBox 33"/>
          <p:cNvSpPr txBox="1"/>
          <p:nvPr/>
        </p:nvSpPr>
        <p:spPr>
          <a:xfrm>
            <a:off x="4126940" y="2398914"/>
            <a:ext cx="7468947" cy="2585323"/>
          </a:xfrm>
          <a:prstGeom prst="rect">
            <a:avLst/>
          </a:prstGeom>
          <a:noFill/>
        </p:spPr>
        <p:txBody>
          <a:bodyPr wrap="square" rtlCol="0" anchor="ctr">
            <a:spAutoFit/>
          </a:bodyPr>
          <a:lstStyle/>
          <a:p>
            <a:pPr marL="342900" indent="-342900">
              <a:lnSpc>
                <a:spcPct val="150000"/>
              </a:lnSpc>
              <a:buFont typeface="+mj-lt"/>
              <a:buAutoNum type="arabicPeriod"/>
            </a:pPr>
            <a:r>
              <a:rPr lang="en-US" altLang="zh-TW" dirty="0">
                <a:solidFill>
                  <a:schemeClr val="tx1">
                    <a:lumMod val="50000"/>
                  </a:schemeClr>
                </a:solidFill>
                <a:latin typeface="Arial" panose="020B0604020202020204" pitchFamily="34" charset="0"/>
                <a:cs typeface="Arial" panose="020B0604020202020204" pitchFamily="34" charset="0"/>
              </a:rPr>
              <a:t>Based on the card you pick, find the corresponding task card to finish the task.</a:t>
            </a:r>
          </a:p>
          <a:p>
            <a:pPr marL="342900" indent="-342900">
              <a:lnSpc>
                <a:spcPct val="150000"/>
              </a:lnSpc>
              <a:buFont typeface="+mj-lt"/>
              <a:buAutoNum type="arabicPeriod"/>
            </a:pPr>
            <a:r>
              <a:rPr lang="en-US" altLang="zh-TW" dirty="0">
                <a:solidFill>
                  <a:schemeClr val="tx1">
                    <a:lumMod val="50000"/>
                  </a:schemeClr>
                </a:solidFill>
                <a:latin typeface="Arial" panose="020B0604020202020204" pitchFamily="34" charset="0"/>
                <a:cs typeface="Arial" panose="020B0604020202020204" pitchFamily="34" charset="0"/>
              </a:rPr>
              <a:t>After everyone finish the task, facilitator gives everyone a chance to add additional pains that are not in the card set, and describe their reasons or scenarios</a:t>
            </a:r>
          </a:p>
          <a:p>
            <a:pPr marL="342900" indent="-342900">
              <a:lnSpc>
                <a:spcPct val="150000"/>
              </a:lnSpc>
              <a:buFont typeface="+mj-lt"/>
              <a:buAutoNum type="arabicPeriod"/>
            </a:pPr>
            <a:r>
              <a:rPr lang="en-US" altLang="zh-TW" dirty="0">
                <a:solidFill>
                  <a:schemeClr val="tx1">
                    <a:lumMod val="50000"/>
                  </a:schemeClr>
                </a:solidFill>
                <a:latin typeface="Arial" panose="020B0604020202020204" pitchFamily="34" charset="0"/>
                <a:cs typeface="Arial" panose="020B0604020202020204" pitchFamily="34" charset="0"/>
              </a:rPr>
              <a:t>At the end, each team needs to pick your top *3 pain points.</a:t>
            </a:r>
          </a:p>
        </p:txBody>
      </p:sp>
      <p:sp>
        <p:nvSpPr>
          <p:cNvPr id="35" name="TextBox 34"/>
          <p:cNvSpPr txBox="1"/>
          <p:nvPr/>
        </p:nvSpPr>
        <p:spPr>
          <a:xfrm>
            <a:off x="0" y="0"/>
            <a:ext cx="1614545" cy="400110"/>
          </a:xfrm>
          <a:prstGeom prst="rect">
            <a:avLst/>
          </a:prstGeom>
          <a:solidFill>
            <a:schemeClr val="tx1"/>
          </a:solidFill>
        </p:spPr>
        <p:txBody>
          <a:bodyPr wrap="none" rtlCol="0">
            <a:spAutoFit/>
          </a:bodyPr>
          <a:lstStyle/>
          <a:p>
            <a:r>
              <a:rPr lang="en-US" altLang="zh-TW" sz="2000" dirty="0">
                <a:solidFill>
                  <a:schemeClr val="bg1"/>
                </a:solidFill>
                <a:latin typeface="Arial" panose="020B0604020202020204" pitchFamily="34" charset="0"/>
                <a:cs typeface="Arial" panose="020B0604020202020204" pitchFamily="34" charset="0"/>
              </a:rPr>
              <a:t>RESEARCH</a:t>
            </a:r>
            <a:endParaRPr lang="zh-TW" altLang="en-US" sz="2000"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4126940" y="1679579"/>
            <a:ext cx="7614603" cy="507831"/>
          </a:xfrm>
          <a:prstGeom prst="rect">
            <a:avLst/>
          </a:prstGeom>
          <a:noFill/>
        </p:spPr>
        <p:txBody>
          <a:bodyPr wrap="square" rtlCol="0">
            <a:spAutoFit/>
          </a:bodyPr>
          <a:lstStyle/>
          <a:p>
            <a:pPr marL="227013" indent="-227013">
              <a:lnSpc>
                <a:spcPct val="150000"/>
              </a:lnSpc>
            </a:pPr>
            <a:r>
              <a:rPr lang="en-US" altLang="zh-TW" dirty="0">
                <a:solidFill>
                  <a:schemeClr val="tx2"/>
                </a:solidFill>
                <a:latin typeface="Arial" panose="020B0604020202020204" pitchFamily="34" charset="0"/>
                <a:cs typeface="Arial" panose="020B0604020202020204" pitchFamily="34" charset="0"/>
              </a:rPr>
              <a:t>0.  Each pain card will have a related task for them to finish.</a:t>
            </a:r>
          </a:p>
        </p:txBody>
      </p:sp>
      <p:sp>
        <p:nvSpPr>
          <p:cNvPr id="3" name="TextBox 2"/>
          <p:cNvSpPr txBox="1"/>
          <p:nvPr/>
        </p:nvSpPr>
        <p:spPr>
          <a:xfrm>
            <a:off x="685623" y="1970038"/>
            <a:ext cx="1475672" cy="584775"/>
          </a:xfrm>
          <a:prstGeom prst="rect">
            <a:avLst/>
          </a:prstGeom>
          <a:noFill/>
        </p:spPr>
        <p:txBody>
          <a:bodyPr wrap="square" rtlCol="0">
            <a:spAutoFit/>
          </a:bodyPr>
          <a:lstStyle/>
          <a:p>
            <a:pPr algn="ctr"/>
            <a:r>
              <a:rPr lang="en-US" altLang="zh-TW" sz="1600" dirty="0">
                <a:solidFill>
                  <a:schemeClr val="tx1"/>
                </a:solidFill>
                <a:latin typeface="Calibri"/>
                <a:cs typeface="Calibri"/>
              </a:rPr>
              <a:t>Exhausting tuning process </a:t>
            </a:r>
            <a:endParaRPr lang="zh-TW" altLang="en-US" sz="1600" dirty="0">
              <a:solidFill>
                <a:schemeClr val="tx1"/>
              </a:solidFill>
              <a:latin typeface="Calibri"/>
              <a:cs typeface="Calibri"/>
            </a:endParaRPr>
          </a:p>
        </p:txBody>
      </p:sp>
      <p:sp>
        <p:nvSpPr>
          <p:cNvPr id="37" name="Rectangle 36"/>
          <p:cNvSpPr/>
          <p:nvPr/>
        </p:nvSpPr>
        <p:spPr>
          <a:xfrm>
            <a:off x="2336677" y="1414066"/>
            <a:ext cx="1318682" cy="169672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altLang="zh-TW" sz="1600" b="1" dirty="0">
                <a:solidFill>
                  <a:schemeClr val="tx1"/>
                </a:solidFill>
              </a:rPr>
              <a:t>Pain Card</a:t>
            </a:r>
          </a:p>
        </p:txBody>
      </p:sp>
      <p:sp>
        <p:nvSpPr>
          <p:cNvPr id="39" name="TextBox 38"/>
          <p:cNvSpPr txBox="1"/>
          <p:nvPr/>
        </p:nvSpPr>
        <p:spPr>
          <a:xfrm>
            <a:off x="2258182" y="1785372"/>
            <a:ext cx="1475672" cy="954107"/>
          </a:xfrm>
          <a:prstGeom prst="rect">
            <a:avLst/>
          </a:prstGeom>
          <a:noFill/>
        </p:spPr>
        <p:txBody>
          <a:bodyPr wrap="square" rtlCol="0">
            <a:spAutoFit/>
          </a:bodyPr>
          <a:lstStyle/>
          <a:p>
            <a:pPr algn="ctr"/>
            <a:r>
              <a:rPr lang="en-US" altLang="zh-TW" sz="1400" dirty="0">
                <a:solidFill>
                  <a:schemeClr val="tx1"/>
                </a:solidFill>
                <a:latin typeface="Calibri"/>
                <a:cs typeface="Calibri"/>
              </a:rPr>
              <a:t>I want to enable more filters, but worried about the performance.</a:t>
            </a:r>
            <a:endParaRPr lang="zh-TW" altLang="en-US" sz="1400" dirty="0">
              <a:solidFill>
                <a:schemeClr val="tx1"/>
              </a:solidFill>
              <a:latin typeface="Calibri"/>
              <a:cs typeface="Calibri"/>
            </a:endParaRPr>
          </a:p>
        </p:txBody>
      </p:sp>
      <p:sp>
        <p:nvSpPr>
          <p:cNvPr id="40" name="Oval 39"/>
          <p:cNvSpPr/>
          <p:nvPr/>
        </p:nvSpPr>
        <p:spPr>
          <a:xfrm>
            <a:off x="3410430" y="2865856"/>
            <a:ext cx="244929" cy="244929"/>
          </a:xfrm>
          <a:prstGeom prst="ellipse">
            <a:avLst/>
          </a:prstGeom>
          <a:solidFill>
            <a:srgbClr val="0077DA"/>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400" b="1" dirty="0">
                <a:solidFill>
                  <a:schemeClr val="bg1"/>
                </a:solidFill>
              </a:rPr>
              <a:t>2</a:t>
            </a:r>
            <a:endParaRPr lang="zh-TW" altLang="en-US" sz="1400" b="1" dirty="0">
              <a:solidFill>
                <a:schemeClr val="bg1"/>
              </a:solidFill>
            </a:endParaRPr>
          </a:p>
        </p:txBody>
      </p:sp>
    </p:spTree>
    <p:extLst>
      <p:ext uri="{BB962C8B-B14F-4D97-AF65-F5344CB8AC3E}">
        <p14:creationId xmlns:p14="http://schemas.microsoft.com/office/powerpoint/2010/main" val="2684630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15" name="Rectangle 14"/>
          <p:cNvSpPr/>
          <p:nvPr/>
        </p:nvSpPr>
        <p:spPr>
          <a:xfrm>
            <a:off x="6096001" y="1689094"/>
            <a:ext cx="5611588"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000" dirty="0"/>
              <a:t>Top 3 Pain Points</a:t>
            </a:r>
            <a:endParaRPr lang="zh-TW" altLang="en-US" sz="2000" dirty="0"/>
          </a:p>
        </p:txBody>
      </p:sp>
      <p:sp>
        <p:nvSpPr>
          <p:cNvPr id="16" name="Rectangle 15"/>
          <p:cNvSpPr/>
          <p:nvPr/>
        </p:nvSpPr>
        <p:spPr>
          <a:xfrm>
            <a:off x="6106889" y="2449286"/>
            <a:ext cx="1779814" cy="1726050"/>
          </a:xfrm>
          <a:prstGeom prst="rect">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7" name="Rectangle 16"/>
          <p:cNvSpPr/>
          <p:nvPr/>
        </p:nvSpPr>
        <p:spPr>
          <a:xfrm>
            <a:off x="8017332" y="2449286"/>
            <a:ext cx="1779814" cy="1726050"/>
          </a:xfrm>
          <a:prstGeom prst="rect">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8" name="Rectangle 17"/>
          <p:cNvSpPr/>
          <p:nvPr/>
        </p:nvSpPr>
        <p:spPr>
          <a:xfrm>
            <a:off x="9927775" y="2449286"/>
            <a:ext cx="1779814" cy="1726050"/>
          </a:xfrm>
          <a:prstGeom prst="rect">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9" name="Oval 18"/>
          <p:cNvSpPr/>
          <p:nvPr/>
        </p:nvSpPr>
        <p:spPr>
          <a:xfrm>
            <a:off x="6902906" y="2476585"/>
            <a:ext cx="187779" cy="187779"/>
          </a:xfrm>
          <a:prstGeom prst="ellipse">
            <a:avLst/>
          </a:prstGeom>
          <a:solidFill>
            <a:schemeClr val="accent2">
              <a:lumMod val="75000"/>
            </a:schemeClr>
          </a:solidFill>
          <a:ln>
            <a:noFill/>
          </a:ln>
          <a:effectLst>
            <a:outerShdw blurRad="44450" dist="27940" dir="5400000" algn="ctr">
              <a:srgbClr val="000000">
                <a:alpha val="3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2" name="Oval 21"/>
          <p:cNvSpPr/>
          <p:nvPr/>
        </p:nvSpPr>
        <p:spPr>
          <a:xfrm>
            <a:off x="8803148" y="2475892"/>
            <a:ext cx="187779" cy="187779"/>
          </a:xfrm>
          <a:prstGeom prst="ellipse">
            <a:avLst/>
          </a:prstGeom>
          <a:solidFill>
            <a:schemeClr val="accent2">
              <a:lumMod val="75000"/>
            </a:schemeClr>
          </a:solidFill>
          <a:ln>
            <a:noFill/>
          </a:ln>
          <a:effectLst>
            <a:outerShdw blurRad="44450" dist="27940" dir="5400000" algn="ctr">
              <a:srgbClr val="000000">
                <a:alpha val="3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3" name="Oval 22"/>
          <p:cNvSpPr/>
          <p:nvPr/>
        </p:nvSpPr>
        <p:spPr>
          <a:xfrm>
            <a:off x="10723792" y="2475892"/>
            <a:ext cx="187779" cy="187779"/>
          </a:xfrm>
          <a:prstGeom prst="ellipse">
            <a:avLst/>
          </a:prstGeom>
          <a:solidFill>
            <a:schemeClr val="accent2">
              <a:lumMod val="75000"/>
            </a:schemeClr>
          </a:solidFill>
          <a:ln>
            <a:noFill/>
          </a:ln>
          <a:effectLst>
            <a:outerShdw blurRad="44450" dist="27940" dir="5400000" algn="ctr">
              <a:srgbClr val="000000">
                <a:alpha val="3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4" name="Rectangle 23"/>
          <p:cNvSpPr/>
          <p:nvPr/>
        </p:nvSpPr>
        <p:spPr>
          <a:xfrm>
            <a:off x="6337454" y="4478328"/>
            <a:ext cx="1318682" cy="135921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Scenario Card</a:t>
            </a:r>
          </a:p>
        </p:txBody>
      </p:sp>
      <p:sp>
        <p:nvSpPr>
          <p:cNvPr id="25" name="Rectangle 24"/>
          <p:cNvSpPr/>
          <p:nvPr/>
        </p:nvSpPr>
        <p:spPr>
          <a:xfrm>
            <a:off x="8247898" y="4478328"/>
            <a:ext cx="1318682" cy="135921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Scenario Card</a:t>
            </a:r>
          </a:p>
        </p:txBody>
      </p:sp>
      <p:sp>
        <p:nvSpPr>
          <p:cNvPr id="26" name="Rectangle 25"/>
          <p:cNvSpPr/>
          <p:nvPr/>
        </p:nvSpPr>
        <p:spPr>
          <a:xfrm>
            <a:off x="10158342" y="4478328"/>
            <a:ext cx="1318682" cy="135921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Scenario Card</a:t>
            </a:r>
          </a:p>
        </p:txBody>
      </p:sp>
      <p:sp>
        <p:nvSpPr>
          <p:cNvPr id="27" name="Rectangle 26"/>
          <p:cNvSpPr/>
          <p:nvPr/>
        </p:nvSpPr>
        <p:spPr>
          <a:xfrm>
            <a:off x="6200410" y="4698764"/>
            <a:ext cx="1318682" cy="135921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Task Result</a:t>
            </a:r>
          </a:p>
        </p:txBody>
      </p:sp>
      <p:sp>
        <p:nvSpPr>
          <p:cNvPr id="28" name="Rectangle 27"/>
          <p:cNvSpPr/>
          <p:nvPr/>
        </p:nvSpPr>
        <p:spPr>
          <a:xfrm>
            <a:off x="8143807" y="4698764"/>
            <a:ext cx="1318682" cy="135921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Task Result</a:t>
            </a:r>
          </a:p>
        </p:txBody>
      </p:sp>
      <p:sp>
        <p:nvSpPr>
          <p:cNvPr id="29" name="Rectangle 28"/>
          <p:cNvSpPr/>
          <p:nvPr/>
        </p:nvSpPr>
        <p:spPr>
          <a:xfrm>
            <a:off x="9950160" y="4698764"/>
            <a:ext cx="1318682" cy="135921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Task Result</a:t>
            </a:r>
          </a:p>
        </p:txBody>
      </p:sp>
      <p:sp>
        <p:nvSpPr>
          <p:cNvPr id="38" name="TextBox 37"/>
          <p:cNvSpPr txBox="1"/>
          <p:nvPr/>
        </p:nvSpPr>
        <p:spPr>
          <a:xfrm>
            <a:off x="764118" y="2992983"/>
            <a:ext cx="5136147" cy="872034"/>
          </a:xfrm>
          <a:prstGeom prst="rect">
            <a:avLst/>
          </a:prstGeom>
          <a:noFill/>
        </p:spPr>
        <p:txBody>
          <a:bodyPr wrap="square" rtlCol="0" anchor="ctr">
            <a:spAutoFit/>
          </a:bodyPr>
          <a:lstStyle/>
          <a:p>
            <a:pPr>
              <a:lnSpc>
                <a:spcPct val="150000"/>
              </a:lnSpc>
            </a:pPr>
            <a:r>
              <a:rPr lang="en-US" altLang="zh-TW" dirty="0">
                <a:solidFill>
                  <a:schemeClr val="tx1">
                    <a:lumMod val="50000"/>
                  </a:schemeClr>
                </a:solidFill>
                <a:latin typeface="Arial" panose="020B0604020202020204" pitchFamily="34" charset="0"/>
                <a:cs typeface="Arial" panose="020B0604020202020204" pitchFamily="34" charset="0"/>
              </a:rPr>
              <a:t>Facilitator helps submit your top 3 pain points along with the result of task or scenarios.</a:t>
            </a:r>
          </a:p>
        </p:txBody>
      </p:sp>
    </p:spTree>
    <p:extLst>
      <p:ext uri="{BB962C8B-B14F-4D97-AF65-F5344CB8AC3E}">
        <p14:creationId xmlns:p14="http://schemas.microsoft.com/office/powerpoint/2010/main" val="281227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Rectangle 17"/>
          <p:cNvSpPr/>
          <p:nvPr/>
        </p:nvSpPr>
        <p:spPr>
          <a:xfrm>
            <a:off x="7256601" y="5109348"/>
            <a:ext cx="4234980" cy="778711"/>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 name="Title 1"/>
          <p:cNvSpPr>
            <a:spLocks noGrp="1"/>
          </p:cNvSpPr>
          <p:nvPr>
            <p:ph type="title"/>
          </p:nvPr>
        </p:nvSpPr>
        <p:spPr/>
        <p:txBody>
          <a:bodyPr anchor="ctr"/>
          <a:lstStyle/>
          <a:p>
            <a:r>
              <a:rPr lang="en-US" altLang="zh-TW" sz="2800" b="1" dirty="0"/>
              <a:t>How might things change when…</a:t>
            </a:r>
            <a:endParaRPr lang="zh-TW" altLang="en-US" sz="2800" b="1" dirty="0"/>
          </a:p>
        </p:txBody>
      </p:sp>
      <p:sp>
        <p:nvSpPr>
          <p:cNvPr id="3" name="Content Placeholder 2"/>
          <p:cNvSpPr>
            <a:spLocks noGrp="1"/>
          </p:cNvSpPr>
          <p:nvPr>
            <p:ph idx="1"/>
          </p:nvPr>
        </p:nvSpPr>
        <p:spPr>
          <a:xfrm>
            <a:off x="668147" y="2227052"/>
            <a:ext cx="6243165" cy="2098325"/>
          </a:xfrm>
        </p:spPr>
        <p:txBody>
          <a:bodyPr/>
          <a:lstStyle/>
          <a:p>
            <a:pPr marL="0" indent="0">
              <a:spcAft>
                <a:spcPts val="600"/>
              </a:spcAft>
              <a:buNone/>
            </a:pPr>
            <a:r>
              <a:rPr lang="en-US" altLang="zh-TW" sz="1600" dirty="0">
                <a:solidFill>
                  <a:schemeClr val="tx1">
                    <a:lumMod val="50000"/>
                  </a:schemeClr>
                </a:solidFill>
              </a:rPr>
              <a:t>Situation Examples:</a:t>
            </a:r>
          </a:p>
          <a:p>
            <a:pPr>
              <a:spcAft>
                <a:spcPts val="600"/>
              </a:spcAft>
            </a:pPr>
            <a:r>
              <a:rPr lang="en-US" altLang="zh-TW" sz="1600" dirty="0">
                <a:solidFill>
                  <a:schemeClr val="tx1">
                    <a:lumMod val="50000"/>
                  </a:schemeClr>
                </a:solidFill>
              </a:rPr>
              <a:t>All of your infrastructure are in the cloud (ex: cloud-based IPS)</a:t>
            </a:r>
          </a:p>
          <a:p>
            <a:pPr>
              <a:spcAft>
                <a:spcPts val="600"/>
              </a:spcAft>
            </a:pPr>
            <a:r>
              <a:rPr lang="en-US" altLang="zh-TW" sz="1600" dirty="0">
                <a:solidFill>
                  <a:schemeClr val="tx1">
                    <a:lumMod val="50000"/>
                  </a:schemeClr>
                </a:solidFill>
              </a:rPr>
              <a:t>It is </a:t>
            </a:r>
            <a:r>
              <a:rPr lang="en-US" altLang="zh-TW" sz="1600" dirty="0" err="1">
                <a:solidFill>
                  <a:schemeClr val="tx1">
                    <a:lumMod val="50000"/>
                  </a:schemeClr>
                </a:solidFill>
              </a:rPr>
              <a:t>IoT</a:t>
            </a:r>
            <a:r>
              <a:rPr lang="en-US" altLang="zh-TW" sz="1600" dirty="0">
                <a:solidFill>
                  <a:schemeClr val="tx1">
                    <a:lumMod val="50000"/>
                  </a:schemeClr>
                </a:solidFill>
              </a:rPr>
              <a:t> era</a:t>
            </a:r>
          </a:p>
          <a:p>
            <a:pPr>
              <a:spcAft>
                <a:spcPts val="600"/>
              </a:spcAft>
            </a:pPr>
            <a:r>
              <a:rPr lang="en-US" altLang="zh-TW" sz="1600" dirty="0">
                <a:solidFill>
                  <a:schemeClr val="tx1">
                    <a:lumMod val="50000"/>
                  </a:schemeClr>
                </a:solidFill>
              </a:rPr>
              <a:t>You are building an intelligence-driven SOC</a:t>
            </a:r>
          </a:p>
          <a:p>
            <a:r>
              <a:rPr lang="en-US" altLang="zh-TW" sz="1600" dirty="0"/>
              <a:t>…</a:t>
            </a:r>
            <a:endParaRPr lang="zh-TW" altLang="en-US" sz="1600" dirty="0"/>
          </a:p>
        </p:txBody>
      </p:sp>
      <p:sp>
        <p:nvSpPr>
          <p:cNvPr id="4" name="TextBox 3"/>
          <p:cNvSpPr txBox="1"/>
          <p:nvPr/>
        </p:nvSpPr>
        <p:spPr>
          <a:xfrm>
            <a:off x="670383" y="1095811"/>
            <a:ext cx="10851233" cy="969496"/>
          </a:xfrm>
          <a:prstGeom prst="rect">
            <a:avLst/>
          </a:prstGeom>
          <a:noFill/>
        </p:spPr>
        <p:txBody>
          <a:bodyPr wrap="square" rtlCol="0">
            <a:spAutoFit/>
          </a:bodyPr>
          <a:lstStyle/>
          <a:p>
            <a:pPr>
              <a:lnSpc>
                <a:spcPct val="150000"/>
              </a:lnSpc>
            </a:pPr>
            <a:r>
              <a:rPr lang="en-US" altLang="zh-TW" sz="2000" b="1" u="sng" dirty="0">
                <a:solidFill>
                  <a:schemeClr val="tx1"/>
                </a:solidFill>
                <a:latin typeface="Arial" panose="020B0604020202020204" pitchFamily="34" charset="0"/>
                <a:cs typeface="Arial" panose="020B0604020202020204" pitchFamily="34" charset="0"/>
              </a:rPr>
              <a:t>The goal</a:t>
            </a:r>
            <a:r>
              <a:rPr lang="en-US" altLang="zh-TW" dirty="0">
                <a:solidFill>
                  <a:schemeClr val="tx1"/>
                </a:solidFill>
                <a:latin typeface="Arial" panose="020B0604020202020204" pitchFamily="34" charset="0"/>
                <a:cs typeface="Arial" panose="020B0604020202020204" pitchFamily="34" charset="0"/>
              </a:rPr>
              <a:t>: Identify what needs may emerge in the future. Select the most likely and worth to </a:t>
            </a:r>
            <a:r>
              <a:rPr lang="en-US" altLang="zh-TW" dirty="0">
                <a:latin typeface="Arial" panose="020B0604020202020204" pitchFamily="34" charset="0"/>
                <a:cs typeface="Arial" panose="020B0604020202020204" pitchFamily="34" charset="0"/>
              </a:rPr>
              <a:t>fulfill needs </a:t>
            </a:r>
            <a:r>
              <a:rPr lang="en-US" altLang="zh-TW" dirty="0">
                <a:solidFill>
                  <a:schemeClr val="tx1"/>
                </a:solidFill>
                <a:latin typeface="Arial" panose="020B0604020202020204" pitchFamily="34" charset="0"/>
                <a:cs typeface="Arial" panose="020B0604020202020204" pitchFamily="34" charset="0"/>
              </a:rPr>
              <a:t>in the future.</a:t>
            </a:r>
            <a:endParaRPr lang="zh-TW" altLang="en-US" dirty="0">
              <a:solidFill>
                <a:schemeClr val="tx1"/>
              </a:solidFill>
              <a:latin typeface="Arial" panose="020B0604020202020204" pitchFamily="34" charset="0"/>
              <a:cs typeface="Arial" panose="020B0604020202020204" pitchFamily="34" charset="0"/>
            </a:endParaRPr>
          </a:p>
        </p:txBody>
      </p:sp>
      <p:grpSp>
        <p:nvGrpSpPr>
          <p:cNvPr id="6" name="Group 5"/>
          <p:cNvGrpSpPr/>
          <p:nvPr/>
        </p:nvGrpSpPr>
        <p:grpSpPr>
          <a:xfrm>
            <a:off x="7626548" y="2271789"/>
            <a:ext cx="1318682" cy="2047256"/>
            <a:chOff x="764118" y="4089219"/>
            <a:chExt cx="1318682" cy="2047256"/>
          </a:xfrm>
        </p:grpSpPr>
        <p:sp>
          <p:nvSpPr>
            <p:cNvPr id="7" name="Rectangle 6"/>
            <p:cNvSpPr/>
            <p:nvPr/>
          </p:nvSpPr>
          <p:spPr>
            <a:xfrm>
              <a:off x="764118" y="4089219"/>
              <a:ext cx="1318682" cy="169672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Future Card</a:t>
              </a:r>
            </a:p>
          </p:txBody>
        </p:sp>
        <p:sp>
          <p:nvSpPr>
            <p:cNvPr id="8" name="TextBox 7"/>
            <p:cNvSpPr txBox="1"/>
            <p:nvPr/>
          </p:nvSpPr>
          <p:spPr>
            <a:xfrm>
              <a:off x="1091477" y="5797921"/>
              <a:ext cx="663964" cy="338554"/>
            </a:xfrm>
            <a:prstGeom prst="rect">
              <a:avLst/>
            </a:prstGeom>
            <a:noFill/>
          </p:spPr>
          <p:txBody>
            <a:bodyPr wrap="none" rtlCol="0">
              <a:spAutoFit/>
            </a:bodyPr>
            <a:lstStyle/>
            <a:p>
              <a:pPr algn="ctr"/>
              <a:r>
                <a:rPr lang="en-US" altLang="zh-TW" sz="1600" dirty="0">
                  <a:solidFill>
                    <a:schemeClr val="tx1"/>
                  </a:solidFill>
                  <a:latin typeface="Arial" panose="020B0604020202020204" pitchFamily="34" charset="0"/>
                  <a:cs typeface="Arial" panose="020B0604020202020204" pitchFamily="34" charset="0"/>
                </a:rPr>
                <a:t>Front</a:t>
              </a:r>
              <a:endParaRPr lang="zh-TW" altLang="en-US" sz="1600" dirty="0">
                <a:solidFill>
                  <a:schemeClr val="tx1"/>
                </a:solidFill>
                <a:latin typeface="Arial" panose="020B0604020202020204" pitchFamily="34" charset="0"/>
                <a:cs typeface="Arial" panose="020B0604020202020204" pitchFamily="34" charset="0"/>
              </a:endParaRPr>
            </a:p>
          </p:txBody>
        </p:sp>
      </p:grpSp>
      <p:grpSp>
        <p:nvGrpSpPr>
          <p:cNvPr id="9" name="Group 8"/>
          <p:cNvGrpSpPr/>
          <p:nvPr/>
        </p:nvGrpSpPr>
        <p:grpSpPr>
          <a:xfrm>
            <a:off x="9551867" y="2271789"/>
            <a:ext cx="1318682" cy="2047256"/>
            <a:chOff x="2460837" y="4089219"/>
            <a:chExt cx="1318682" cy="2047256"/>
          </a:xfrm>
        </p:grpSpPr>
        <p:sp>
          <p:nvSpPr>
            <p:cNvPr id="10" name="Rectangle 9"/>
            <p:cNvSpPr/>
            <p:nvPr/>
          </p:nvSpPr>
          <p:spPr>
            <a:xfrm>
              <a:off x="2460837" y="4089219"/>
              <a:ext cx="1318682" cy="169672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a:solidFill>
                  <a:schemeClr val="tx1">
                    <a:lumMod val="60000"/>
                    <a:lumOff val="40000"/>
                  </a:schemeClr>
                </a:solidFill>
              </a:endParaRPr>
            </a:p>
          </p:txBody>
        </p:sp>
        <p:sp>
          <p:nvSpPr>
            <p:cNvPr id="11" name="TextBox 10"/>
            <p:cNvSpPr txBox="1"/>
            <p:nvPr/>
          </p:nvSpPr>
          <p:spPr>
            <a:xfrm>
              <a:off x="2800218" y="5797921"/>
              <a:ext cx="639919" cy="338554"/>
            </a:xfrm>
            <a:prstGeom prst="rect">
              <a:avLst/>
            </a:prstGeom>
            <a:noFill/>
          </p:spPr>
          <p:txBody>
            <a:bodyPr wrap="none" rtlCol="0">
              <a:spAutoFit/>
            </a:bodyPr>
            <a:lstStyle/>
            <a:p>
              <a:pPr algn="ctr"/>
              <a:r>
                <a:rPr lang="en-US" altLang="zh-TW" sz="1600" dirty="0">
                  <a:solidFill>
                    <a:schemeClr val="tx1"/>
                  </a:solidFill>
                  <a:latin typeface="Arial" panose="020B0604020202020204" pitchFamily="34" charset="0"/>
                  <a:cs typeface="Arial" panose="020B0604020202020204" pitchFamily="34" charset="0"/>
                </a:rPr>
                <a:t>Back</a:t>
              </a:r>
              <a:endParaRPr lang="zh-TW" altLang="en-US" sz="1600" dirty="0">
                <a:solidFill>
                  <a:schemeClr val="tx1"/>
                </a:solidFill>
                <a:latin typeface="Arial" panose="020B0604020202020204" pitchFamily="34" charset="0"/>
                <a:cs typeface="Arial" panose="020B0604020202020204" pitchFamily="34" charset="0"/>
              </a:endParaRPr>
            </a:p>
          </p:txBody>
        </p:sp>
        <p:sp>
          <p:nvSpPr>
            <p:cNvPr id="12" name="Rectangle 11"/>
            <p:cNvSpPr/>
            <p:nvPr/>
          </p:nvSpPr>
          <p:spPr>
            <a:xfrm>
              <a:off x="2539378" y="4768302"/>
              <a:ext cx="1137556" cy="338554"/>
            </a:xfrm>
            <a:prstGeom prst="rect">
              <a:avLst/>
            </a:prstGeom>
          </p:spPr>
          <p:txBody>
            <a:bodyPr wrap="none">
              <a:spAutoFit/>
            </a:bodyPr>
            <a:lstStyle/>
            <a:p>
              <a:pPr algn="ctr"/>
              <a:r>
                <a:rPr lang="en-US" altLang="zh-TW" sz="1600" i="1" dirty="0"/>
                <a:t>Description</a:t>
              </a:r>
              <a:endParaRPr lang="zh-TW" altLang="en-US" sz="1600" i="1" dirty="0">
                <a:solidFill>
                  <a:schemeClr val="tx1">
                    <a:lumMod val="60000"/>
                    <a:lumOff val="40000"/>
                  </a:schemeClr>
                </a:solidFill>
              </a:endParaRPr>
            </a:p>
          </p:txBody>
        </p:sp>
      </p:grpSp>
      <p:sp>
        <p:nvSpPr>
          <p:cNvPr id="16" name="Content Placeholder 2"/>
          <p:cNvSpPr txBox="1">
            <a:spLocks/>
          </p:cNvSpPr>
          <p:nvPr/>
        </p:nvSpPr>
        <p:spPr bwMode="auto">
          <a:xfrm>
            <a:off x="668147" y="4366202"/>
            <a:ext cx="6011724" cy="1935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457189" indent="-457189" algn="l" defTabSz="609585" rtl="0" eaLnBrk="1" fontAlgn="base" hangingPunct="1">
              <a:spcBef>
                <a:spcPct val="20000"/>
              </a:spcBef>
              <a:spcAft>
                <a:spcPct val="0"/>
              </a:spcAft>
              <a:buClr>
                <a:schemeClr val="tx2"/>
              </a:buClr>
              <a:buFont typeface="Arial"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90575" indent="-380990" algn="l" defTabSz="609585" rtl="0" eaLnBrk="1" fontAlgn="base" hangingPunct="1">
              <a:spcBef>
                <a:spcPct val="20000"/>
              </a:spcBef>
              <a:spcAft>
                <a:spcPct val="0"/>
              </a:spcAft>
              <a:buClr>
                <a:schemeClr val="tx2"/>
              </a:buClr>
              <a:buFont typeface="Arial" charset="0"/>
              <a:buChar char="–"/>
              <a:defRPr sz="2667"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523962" indent="-304792" algn="l" defTabSz="609585" rtl="0" eaLnBrk="1" fontAlgn="base" hangingPunct="1">
              <a:spcBef>
                <a:spcPct val="20000"/>
              </a:spcBef>
              <a:spcAft>
                <a:spcPct val="0"/>
              </a:spcAft>
              <a:buClr>
                <a:schemeClr val="tx2"/>
              </a:buClr>
              <a:buFont typeface="Arial"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2133547" indent="-304792" algn="l" defTabSz="609585" rtl="0" eaLnBrk="1" fontAlgn="base" hangingPunct="1">
              <a:spcBef>
                <a:spcPct val="20000"/>
              </a:spcBef>
              <a:spcAft>
                <a:spcPct val="0"/>
              </a:spcAft>
              <a:buClr>
                <a:schemeClr val="tx2"/>
              </a:buClr>
              <a:buFont typeface="Arial" charset="0"/>
              <a:buChar char="–"/>
              <a:defRPr sz="2133"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743131" indent="-304792" algn="l" defTabSz="609585" rtl="0" eaLnBrk="1" fontAlgn="base" hangingPunct="1">
              <a:spcBef>
                <a:spcPct val="20000"/>
              </a:spcBef>
              <a:spcAft>
                <a:spcPct val="0"/>
              </a:spcAft>
              <a:buClr>
                <a:schemeClr val="tx2"/>
              </a:buClr>
              <a:buFont typeface="Arial" charset="0"/>
              <a:buChar char="»"/>
              <a:defRPr sz="1867"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spcAft>
                <a:spcPts val="600"/>
              </a:spcAft>
              <a:buFont typeface="Arial" charset="0"/>
              <a:buNone/>
            </a:pPr>
            <a:r>
              <a:rPr lang="en-US" altLang="zh-TW" sz="1800" dirty="0">
                <a:solidFill>
                  <a:schemeClr val="tx1">
                    <a:lumMod val="50000"/>
                  </a:schemeClr>
                </a:solidFill>
              </a:rPr>
              <a:t>Rules:</a:t>
            </a:r>
          </a:p>
          <a:p>
            <a:pPr>
              <a:spcAft>
                <a:spcPts val="600"/>
              </a:spcAft>
            </a:pPr>
            <a:r>
              <a:rPr lang="en-US" altLang="zh-TW" sz="1600" dirty="0">
                <a:solidFill>
                  <a:schemeClr val="tx1">
                    <a:lumMod val="50000"/>
                  </a:schemeClr>
                </a:solidFill>
              </a:rPr>
              <a:t>Draw a situation card from the deck.</a:t>
            </a:r>
          </a:p>
          <a:p>
            <a:pPr>
              <a:spcAft>
                <a:spcPts val="600"/>
              </a:spcAft>
            </a:pPr>
            <a:r>
              <a:rPr lang="en-US" altLang="zh-TW" sz="1600" dirty="0">
                <a:solidFill>
                  <a:schemeClr val="tx1">
                    <a:lumMod val="50000"/>
                  </a:schemeClr>
                </a:solidFill>
              </a:rPr>
              <a:t>Everyone writes down what needs will emerge in the future.</a:t>
            </a:r>
          </a:p>
          <a:p>
            <a:pPr>
              <a:spcAft>
                <a:spcPts val="600"/>
              </a:spcAft>
            </a:pPr>
            <a:r>
              <a:rPr lang="en-US" altLang="zh-TW" sz="1600" dirty="0">
                <a:solidFill>
                  <a:schemeClr val="tx1">
                    <a:lumMod val="50000"/>
                  </a:schemeClr>
                </a:solidFill>
              </a:rPr>
              <a:t>Then, select top 3 emerging needs that most likely happen and valuable</a:t>
            </a:r>
            <a:endParaRPr lang="zh-TW" altLang="en-US" sz="1600" dirty="0">
              <a:solidFill>
                <a:schemeClr val="tx1">
                  <a:lumMod val="50000"/>
                </a:schemeClr>
              </a:solidFill>
            </a:endParaRPr>
          </a:p>
        </p:txBody>
      </p:sp>
      <p:grpSp>
        <p:nvGrpSpPr>
          <p:cNvPr id="19" name="Group 18"/>
          <p:cNvGrpSpPr/>
          <p:nvPr/>
        </p:nvGrpSpPr>
        <p:grpSpPr>
          <a:xfrm>
            <a:off x="7644718" y="4802948"/>
            <a:ext cx="1070073" cy="656936"/>
            <a:chOff x="7573369" y="5537274"/>
            <a:chExt cx="1070073" cy="656936"/>
          </a:xfrm>
        </p:grpSpPr>
        <p:sp>
          <p:nvSpPr>
            <p:cNvPr id="13" name="Rectangle 12"/>
            <p:cNvSpPr/>
            <p:nvPr/>
          </p:nvSpPr>
          <p:spPr>
            <a:xfrm>
              <a:off x="7573369" y="5537274"/>
              <a:ext cx="1070073" cy="65693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TW" sz="1600" dirty="0">
                <a:solidFill>
                  <a:schemeClr val="tx1">
                    <a:lumMod val="50000"/>
                  </a:schemeClr>
                </a:solidFill>
              </a:endParaRPr>
            </a:p>
          </p:txBody>
        </p:sp>
        <p:sp>
          <p:nvSpPr>
            <p:cNvPr id="5" name="Rectangle 4"/>
            <p:cNvSpPr/>
            <p:nvPr/>
          </p:nvSpPr>
          <p:spPr>
            <a:xfrm>
              <a:off x="7573369" y="5603223"/>
              <a:ext cx="1070073" cy="523220"/>
            </a:xfrm>
            <a:prstGeom prst="rect">
              <a:avLst/>
            </a:prstGeom>
          </p:spPr>
          <p:txBody>
            <a:bodyPr wrap="square">
              <a:spAutoFit/>
            </a:bodyPr>
            <a:lstStyle/>
            <a:p>
              <a:pPr algn="ctr"/>
              <a:r>
                <a:rPr lang="en-US" altLang="zh-TW" sz="1400" dirty="0">
                  <a:solidFill>
                    <a:schemeClr val="tx1">
                      <a:lumMod val="50000"/>
                    </a:schemeClr>
                  </a:solidFill>
                </a:rPr>
                <a:t>Emerging Needs Card</a:t>
              </a:r>
            </a:p>
          </p:txBody>
        </p:sp>
      </p:grpSp>
      <p:grpSp>
        <p:nvGrpSpPr>
          <p:cNvPr id="20" name="Group 19"/>
          <p:cNvGrpSpPr/>
          <p:nvPr/>
        </p:nvGrpSpPr>
        <p:grpSpPr>
          <a:xfrm>
            <a:off x="8910696" y="4802948"/>
            <a:ext cx="1070073" cy="656936"/>
            <a:chOff x="7573369" y="5537274"/>
            <a:chExt cx="1070073" cy="656936"/>
          </a:xfrm>
        </p:grpSpPr>
        <p:sp>
          <p:nvSpPr>
            <p:cNvPr id="21" name="Rectangle 20"/>
            <p:cNvSpPr/>
            <p:nvPr/>
          </p:nvSpPr>
          <p:spPr>
            <a:xfrm>
              <a:off x="7573369" y="5537274"/>
              <a:ext cx="1070073" cy="65693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TW" sz="1600" dirty="0">
                <a:solidFill>
                  <a:schemeClr val="tx1">
                    <a:lumMod val="50000"/>
                  </a:schemeClr>
                </a:solidFill>
              </a:endParaRPr>
            </a:p>
          </p:txBody>
        </p:sp>
        <p:sp>
          <p:nvSpPr>
            <p:cNvPr id="22" name="Rectangle 21"/>
            <p:cNvSpPr/>
            <p:nvPr/>
          </p:nvSpPr>
          <p:spPr>
            <a:xfrm>
              <a:off x="7573369" y="5603223"/>
              <a:ext cx="1070073" cy="523220"/>
            </a:xfrm>
            <a:prstGeom prst="rect">
              <a:avLst/>
            </a:prstGeom>
          </p:spPr>
          <p:txBody>
            <a:bodyPr wrap="square">
              <a:spAutoFit/>
            </a:bodyPr>
            <a:lstStyle/>
            <a:p>
              <a:pPr algn="ctr"/>
              <a:r>
                <a:rPr lang="en-US" altLang="zh-TW" sz="1400" dirty="0">
                  <a:solidFill>
                    <a:schemeClr val="tx1">
                      <a:lumMod val="50000"/>
                    </a:schemeClr>
                  </a:solidFill>
                </a:rPr>
                <a:t>Emerging Needs Card</a:t>
              </a:r>
            </a:p>
          </p:txBody>
        </p:sp>
      </p:grpSp>
      <p:grpSp>
        <p:nvGrpSpPr>
          <p:cNvPr id="23" name="Group 22"/>
          <p:cNvGrpSpPr/>
          <p:nvPr/>
        </p:nvGrpSpPr>
        <p:grpSpPr>
          <a:xfrm>
            <a:off x="10126793" y="4802039"/>
            <a:ext cx="1070073" cy="656936"/>
            <a:chOff x="7573369" y="5537274"/>
            <a:chExt cx="1070073" cy="656936"/>
          </a:xfrm>
        </p:grpSpPr>
        <p:sp>
          <p:nvSpPr>
            <p:cNvPr id="24" name="Rectangle 23"/>
            <p:cNvSpPr/>
            <p:nvPr/>
          </p:nvSpPr>
          <p:spPr>
            <a:xfrm>
              <a:off x="7573369" y="5537274"/>
              <a:ext cx="1070073" cy="65693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TW" sz="1600" dirty="0">
                <a:solidFill>
                  <a:schemeClr val="tx1">
                    <a:lumMod val="50000"/>
                  </a:schemeClr>
                </a:solidFill>
              </a:endParaRPr>
            </a:p>
          </p:txBody>
        </p:sp>
        <p:sp>
          <p:nvSpPr>
            <p:cNvPr id="25" name="Rectangle 24"/>
            <p:cNvSpPr/>
            <p:nvPr/>
          </p:nvSpPr>
          <p:spPr>
            <a:xfrm>
              <a:off x="7573369" y="5603223"/>
              <a:ext cx="1070073" cy="523220"/>
            </a:xfrm>
            <a:prstGeom prst="rect">
              <a:avLst/>
            </a:prstGeom>
          </p:spPr>
          <p:txBody>
            <a:bodyPr wrap="square">
              <a:spAutoFit/>
            </a:bodyPr>
            <a:lstStyle/>
            <a:p>
              <a:pPr algn="ctr"/>
              <a:r>
                <a:rPr lang="en-US" altLang="zh-TW" sz="1400" dirty="0">
                  <a:solidFill>
                    <a:schemeClr val="tx1">
                      <a:lumMod val="50000"/>
                    </a:schemeClr>
                  </a:solidFill>
                </a:rPr>
                <a:t>Emerging Needs Card</a:t>
              </a:r>
            </a:p>
          </p:txBody>
        </p:sp>
      </p:grpSp>
      <p:sp>
        <p:nvSpPr>
          <p:cNvPr id="26" name="TextBox 25"/>
          <p:cNvSpPr txBox="1"/>
          <p:nvPr/>
        </p:nvSpPr>
        <p:spPr>
          <a:xfrm>
            <a:off x="8675937" y="5547114"/>
            <a:ext cx="1539589" cy="338554"/>
          </a:xfrm>
          <a:prstGeom prst="rect">
            <a:avLst/>
          </a:prstGeom>
          <a:noFill/>
        </p:spPr>
        <p:txBody>
          <a:bodyPr wrap="none" rtlCol="0">
            <a:spAutoFit/>
          </a:bodyPr>
          <a:lstStyle/>
          <a:p>
            <a:r>
              <a:rPr lang="en-US" altLang="zh-TW" sz="1600" dirty="0">
                <a:solidFill>
                  <a:schemeClr val="tx1"/>
                </a:solidFill>
                <a:latin typeface="Calibri"/>
                <a:cs typeface="Calibri"/>
              </a:rPr>
              <a:t>Emerging Needs</a:t>
            </a:r>
            <a:endParaRPr lang="zh-TW" altLang="en-US" sz="1600" dirty="0">
              <a:solidFill>
                <a:schemeClr val="tx1"/>
              </a:solidFill>
              <a:latin typeface="Calibri"/>
              <a:cs typeface="Calibri"/>
            </a:endParaRPr>
          </a:p>
        </p:txBody>
      </p:sp>
      <p:sp>
        <p:nvSpPr>
          <p:cNvPr id="27" name="TextBox 26"/>
          <p:cNvSpPr txBox="1"/>
          <p:nvPr/>
        </p:nvSpPr>
        <p:spPr>
          <a:xfrm>
            <a:off x="0" y="0"/>
            <a:ext cx="1614545" cy="400110"/>
          </a:xfrm>
          <a:prstGeom prst="rect">
            <a:avLst/>
          </a:prstGeom>
          <a:solidFill>
            <a:schemeClr val="tx1"/>
          </a:solidFill>
        </p:spPr>
        <p:txBody>
          <a:bodyPr wrap="none" rtlCol="0">
            <a:spAutoFit/>
          </a:bodyPr>
          <a:lstStyle/>
          <a:p>
            <a:r>
              <a:rPr lang="en-US" altLang="zh-TW" sz="2000" dirty="0">
                <a:solidFill>
                  <a:schemeClr val="bg1"/>
                </a:solidFill>
                <a:latin typeface="Arial" panose="020B0604020202020204" pitchFamily="34" charset="0"/>
                <a:cs typeface="Arial" panose="020B0604020202020204" pitchFamily="34" charset="0"/>
              </a:rPr>
              <a:t>RESEARCH</a:t>
            </a:r>
            <a:endParaRPr lang="zh-TW" alt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0520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614545" cy="400110"/>
          </a:xfrm>
          <a:prstGeom prst="rect">
            <a:avLst/>
          </a:prstGeom>
          <a:solidFill>
            <a:schemeClr val="tx1"/>
          </a:solidFill>
        </p:spPr>
        <p:txBody>
          <a:bodyPr wrap="none" rtlCol="0">
            <a:spAutoFit/>
          </a:bodyPr>
          <a:lstStyle/>
          <a:p>
            <a:r>
              <a:rPr lang="en-US" altLang="zh-TW" sz="2000" dirty="0">
                <a:solidFill>
                  <a:schemeClr val="bg1"/>
                </a:solidFill>
                <a:latin typeface="Arial" panose="020B0604020202020204" pitchFamily="34" charset="0"/>
                <a:cs typeface="Arial" panose="020B0604020202020204" pitchFamily="34" charset="0"/>
              </a:rPr>
              <a:t>RESEARCH</a:t>
            </a:r>
            <a:endParaRPr lang="zh-TW" altLang="en-US" sz="2000" dirty="0">
              <a:solidFill>
                <a:schemeClr val="bg1"/>
              </a:solidFill>
              <a:latin typeface="Arial" panose="020B0604020202020204" pitchFamily="34" charset="0"/>
              <a:cs typeface="Arial" panose="020B0604020202020204" pitchFamily="34" charset="0"/>
            </a:endParaRPr>
          </a:p>
        </p:txBody>
      </p:sp>
      <p:sp>
        <p:nvSpPr>
          <p:cNvPr id="5" name="Title 3"/>
          <p:cNvSpPr>
            <a:spLocks noGrp="1"/>
          </p:cNvSpPr>
          <p:nvPr>
            <p:ph type="title"/>
          </p:nvPr>
        </p:nvSpPr>
        <p:spPr>
          <a:xfrm>
            <a:off x="685300" y="591696"/>
            <a:ext cx="11017976" cy="938002"/>
          </a:xfrm>
        </p:spPr>
        <p:txBody>
          <a:bodyPr anchor="ctr"/>
          <a:lstStyle/>
          <a:p>
            <a:pPr>
              <a:lnSpc>
                <a:spcPct val="130000"/>
              </a:lnSpc>
            </a:pPr>
            <a:r>
              <a:rPr lang="en-US" altLang="zh-TW" sz="2400" dirty="0">
                <a:latin typeface="Arial" panose="020B0604020202020204" pitchFamily="34" charset="0"/>
                <a:cs typeface="Arial" panose="020B0604020202020204" pitchFamily="34" charset="0"/>
              </a:rPr>
              <a:t>Only looking at existing problems is not enough, as an experienced consultant, you’ve noticed some trends and needs will be emerging in the future. </a:t>
            </a:r>
            <a:endParaRPr lang="zh-TW" altLang="en-US" sz="2800" dirty="0">
              <a:latin typeface="Arial" panose="020B0604020202020204" pitchFamily="34" charset="0"/>
              <a:cs typeface="Arial" panose="020B0604020202020204" pitchFamily="34" charset="0"/>
            </a:endParaRPr>
          </a:p>
        </p:txBody>
      </p:sp>
      <p:sp>
        <p:nvSpPr>
          <p:cNvPr id="7" name="Rectangle 6"/>
          <p:cNvSpPr/>
          <p:nvPr/>
        </p:nvSpPr>
        <p:spPr>
          <a:xfrm>
            <a:off x="747183" y="2041053"/>
            <a:ext cx="1318682" cy="169672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Future Card</a:t>
            </a:r>
          </a:p>
        </p:txBody>
      </p:sp>
      <p:sp>
        <p:nvSpPr>
          <p:cNvPr id="9" name="Rectangle 8"/>
          <p:cNvSpPr/>
          <p:nvPr/>
        </p:nvSpPr>
        <p:spPr>
          <a:xfrm>
            <a:off x="899583" y="2193453"/>
            <a:ext cx="1318682" cy="169672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Future Card</a:t>
            </a:r>
          </a:p>
        </p:txBody>
      </p:sp>
      <p:sp>
        <p:nvSpPr>
          <p:cNvPr id="10" name="Rectangle 9"/>
          <p:cNvSpPr/>
          <p:nvPr/>
        </p:nvSpPr>
        <p:spPr>
          <a:xfrm>
            <a:off x="1051983" y="2345853"/>
            <a:ext cx="1318682" cy="169672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Future Card</a:t>
            </a:r>
          </a:p>
        </p:txBody>
      </p:sp>
      <p:sp>
        <p:nvSpPr>
          <p:cNvPr id="11" name="Rectangle 10"/>
          <p:cNvSpPr/>
          <p:nvPr/>
        </p:nvSpPr>
        <p:spPr>
          <a:xfrm>
            <a:off x="1204383" y="2498253"/>
            <a:ext cx="1318682" cy="169672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Future Card</a:t>
            </a:r>
          </a:p>
        </p:txBody>
      </p:sp>
      <p:sp>
        <p:nvSpPr>
          <p:cNvPr id="12" name="TextBox 11"/>
          <p:cNvSpPr txBox="1"/>
          <p:nvPr/>
        </p:nvSpPr>
        <p:spPr>
          <a:xfrm>
            <a:off x="3336402" y="1888947"/>
            <a:ext cx="8114962" cy="1754326"/>
          </a:xfrm>
          <a:prstGeom prst="rect">
            <a:avLst/>
          </a:prstGeom>
          <a:noFill/>
        </p:spPr>
        <p:txBody>
          <a:bodyPr wrap="square" rtlCol="0" anchor="ctr">
            <a:spAutoFit/>
          </a:bodyPr>
          <a:lstStyle/>
          <a:p>
            <a:pPr marL="342900" indent="-342900">
              <a:lnSpc>
                <a:spcPct val="150000"/>
              </a:lnSpc>
              <a:buFont typeface="+mj-lt"/>
              <a:buAutoNum type="arabicPeriod"/>
            </a:pPr>
            <a:r>
              <a:rPr lang="en-US" altLang="zh-TW" dirty="0">
                <a:solidFill>
                  <a:schemeClr val="tx1">
                    <a:lumMod val="50000"/>
                  </a:schemeClr>
                </a:solidFill>
                <a:latin typeface="Arial" panose="020B0604020202020204" pitchFamily="34" charset="0"/>
                <a:cs typeface="Arial" panose="020B0604020202020204" pitchFamily="34" charset="0"/>
              </a:rPr>
              <a:t>Randomly draw a future card.</a:t>
            </a:r>
          </a:p>
          <a:p>
            <a:pPr marL="342900" indent="-342900">
              <a:lnSpc>
                <a:spcPct val="150000"/>
              </a:lnSpc>
              <a:buFont typeface="+mj-lt"/>
              <a:buAutoNum type="arabicPeriod"/>
            </a:pPr>
            <a:r>
              <a:rPr lang="en-US" altLang="zh-TW" dirty="0">
                <a:solidFill>
                  <a:schemeClr val="tx1">
                    <a:lumMod val="50000"/>
                  </a:schemeClr>
                </a:solidFill>
                <a:latin typeface="Arial" panose="020B0604020202020204" pitchFamily="34" charset="0"/>
                <a:cs typeface="Arial" panose="020B0604020202020204" pitchFamily="34" charset="0"/>
              </a:rPr>
              <a:t>Discuss what needs will emerge and how will the future look like.</a:t>
            </a:r>
          </a:p>
          <a:p>
            <a:pPr marL="342900" indent="-342900">
              <a:lnSpc>
                <a:spcPct val="150000"/>
              </a:lnSpc>
              <a:buFont typeface="+mj-lt"/>
              <a:buAutoNum type="arabicPeriod"/>
            </a:pPr>
            <a:r>
              <a:rPr lang="en-US" altLang="zh-TW" dirty="0">
                <a:solidFill>
                  <a:schemeClr val="tx1">
                    <a:lumMod val="50000"/>
                  </a:schemeClr>
                </a:solidFill>
                <a:latin typeface="Arial" panose="020B0604020202020204" pitchFamily="34" charset="0"/>
                <a:cs typeface="Arial" panose="020B0604020202020204" pitchFamily="34" charset="0"/>
              </a:rPr>
              <a:t>Select top 3 emerging needs that most likely happen and valuable to be fulfilled. Also needs to provide your reasons for choosing them.</a:t>
            </a:r>
          </a:p>
        </p:txBody>
      </p:sp>
      <p:grpSp>
        <p:nvGrpSpPr>
          <p:cNvPr id="14" name="Group 13"/>
          <p:cNvGrpSpPr/>
          <p:nvPr/>
        </p:nvGrpSpPr>
        <p:grpSpPr>
          <a:xfrm>
            <a:off x="5388628" y="4452571"/>
            <a:ext cx="1070073" cy="656936"/>
            <a:chOff x="7573369" y="5537274"/>
            <a:chExt cx="1070073" cy="656936"/>
          </a:xfrm>
        </p:grpSpPr>
        <p:sp>
          <p:nvSpPr>
            <p:cNvPr id="15" name="Rectangle 14"/>
            <p:cNvSpPr/>
            <p:nvPr/>
          </p:nvSpPr>
          <p:spPr>
            <a:xfrm>
              <a:off x="7573369" y="5537274"/>
              <a:ext cx="1070073" cy="65693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TW" sz="1600" dirty="0">
                <a:solidFill>
                  <a:schemeClr val="tx1">
                    <a:lumMod val="50000"/>
                  </a:schemeClr>
                </a:solidFill>
              </a:endParaRPr>
            </a:p>
          </p:txBody>
        </p:sp>
        <p:sp>
          <p:nvSpPr>
            <p:cNvPr id="16" name="Rectangle 15"/>
            <p:cNvSpPr/>
            <p:nvPr/>
          </p:nvSpPr>
          <p:spPr>
            <a:xfrm>
              <a:off x="7573369" y="5603223"/>
              <a:ext cx="1070073" cy="523220"/>
            </a:xfrm>
            <a:prstGeom prst="rect">
              <a:avLst/>
            </a:prstGeom>
          </p:spPr>
          <p:txBody>
            <a:bodyPr wrap="square">
              <a:spAutoFit/>
            </a:bodyPr>
            <a:lstStyle/>
            <a:p>
              <a:pPr algn="ctr"/>
              <a:r>
                <a:rPr lang="en-US" altLang="zh-TW" sz="1400" dirty="0">
                  <a:solidFill>
                    <a:schemeClr val="tx1">
                      <a:lumMod val="50000"/>
                    </a:schemeClr>
                  </a:solidFill>
                </a:rPr>
                <a:t>Emerging Needs</a:t>
              </a:r>
            </a:p>
          </p:txBody>
        </p:sp>
      </p:grpSp>
      <p:grpSp>
        <p:nvGrpSpPr>
          <p:cNvPr id="17" name="Group 16"/>
          <p:cNvGrpSpPr/>
          <p:nvPr/>
        </p:nvGrpSpPr>
        <p:grpSpPr>
          <a:xfrm>
            <a:off x="6654606" y="4452571"/>
            <a:ext cx="1070073" cy="656936"/>
            <a:chOff x="7573369" y="5537274"/>
            <a:chExt cx="1070073" cy="656936"/>
          </a:xfrm>
        </p:grpSpPr>
        <p:sp>
          <p:nvSpPr>
            <p:cNvPr id="18" name="Rectangle 17"/>
            <p:cNvSpPr/>
            <p:nvPr/>
          </p:nvSpPr>
          <p:spPr>
            <a:xfrm>
              <a:off x="7573369" y="5537274"/>
              <a:ext cx="1070073" cy="65693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TW" sz="1600" dirty="0">
                <a:solidFill>
                  <a:schemeClr val="tx1">
                    <a:lumMod val="50000"/>
                  </a:schemeClr>
                </a:solidFill>
              </a:endParaRPr>
            </a:p>
          </p:txBody>
        </p:sp>
        <p:sp>
          <p:nvSpPr>
            <p:cNvPr id="19" name="Rectangle 18"/>
            <p:cNvSpPr/>
            <p:nvPr/>
          </p:nvSpPr>
          <p:spPr>
            <a:xfrm>
              <a:off x="7573369" y="5603223"/>
              <a:ext cx="1070073" cy="523220"/>
            </a:xfrm>
            <a:prstGeom prst="rect">
              <a:avLst/>
            </a:prstGeom>
          </p:spPr>
          <p:txBody>
            <a:bodyPr wrap="square">
              <a:spAutoFit/>
            </a:bodyPr>
            <a:lstStyle/>
            <a:p>
              <a:pPr algn="ctr"/>
              <a:r>
                <a:rPr lang="en-US" altLang="zh-TW" sz="1400" dirty="0">
                  <a:solidFill>
                    <a:schemeClr val="tx1">
                      <a:lumMod val="50000"/>
                    </a:schemeClr>
                  </a:solidFill>
                </a:rPr>
                <a:t>Emerging Needs</a:t>
              </a:r>
            </a:p>
          </p:txBody>
        </p:sp>
      </p:grpSp>
      <p:grpSp>
        <p:nvGrpSpPr>
          <p:cNvPr id="20" name="Group 19"/>
          <p:cNvGrpSpPr/>
          <p:nvPr/>
        </p:nvGrpSpPr>
        <p:grpSpPr>
          <a:xfrm>
            <a:off x="7870703" y="4451662"/>
            <a:ext cx="1070073" cy="656936"/>
            <a:chOff x="7573369" y="5537274"/>
            <a:chExt cx="1070073" cy="656936"/>
          </a:xfrm>
        </p:grpSpPr>
        <p:sp>
          <p:nvSpPr>
            <p:cNvPr id="21" name="Rectangle 20"/>
            <p:cNvSpPr/>
            <p:nvPr/>
          </p:nvSpPr>
          <p:spPr>
            <a:xfrm>
              <a:off x="7573369" y="5537274"/>
              <a:ext cx="1070073" cy="65693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TW" sz="1600" dirty="0">
                <a:solidFill>
                  <a:schemeClr val="tx1">
                    <a:lumMod val="50000"/>
                  </a:schemeClr>
                </a:solidFill>
              </a:endParaRPr>
            </a:p>
          </p:txBody>
        </p:sp>
        <p:sp>
          <p:nvSpPr>
            <p:cNvPr id="22" name="Rectangle 21"/>
            <p:cNvSpPr/>
            <p:nvPr/>
          </p:nvSpPr>
          <p:spPr>
            <a:xfrm>
              <a:off x="7573369" y="5603223"/>
              <a:ext cx="1070073" cy="523220"/>
            </a:xfrm>
            <a:prstGeom prst="rect">
              <a:avLst/>
            </a:prstGeom>
          </p:spPr>
          <p:txBody>
            <a:bodyPr wrap="square">
              <a:spAutoFit/>
            </a:bodyPr>
            <a:lstStyle/>
            <a:p>
              <a:pPr algn="ctr"/>
              <a:r>
                <a:rPr lang="en-US" altLang="zh-TW" sz="1400" dirty="0">
                  <a:solidFill>
                    <a:schemeClr val="tx1">
                      <a:lumMod val="50000"/>
                    </a:schemeClr>
                  </a:solidFill>
                </a:rPr>
                <a:t>Emerging Needs</a:t>
              </a:r>
            </a:p>
          </p:txBody>
        </p:sp>
      </p:grpSp>
      <p:sp>
        <p:nvSpPr>
          <p:cNvPr id="23" name="TextBox 22"/>
          <p:cNvSpPr txBox="1"/>
          <p:nvPr/>
        </p:nvSpPr>
        <p:spPr>
          <a:xfrm>
            <a:off x="5000511" y="3899970"/>
            <a:ext cx="4234980" cy="338554"/>
          </a:xfrm>
          <a:prstGeom prst="rect">
            <a:avLst/>
          </a:prstGeom>
          <a:solidFill>
            <a:schemeClr val="bg2"/>
          </a:solidFill>
        </p:spPr>
        <p:txBody>
          <a:bodyPr wrap="square" rtlCol="0">
            <a:spAutoFit/>
          </a:bodyPr>
          <a:lstStyle/>
          <a:p>
            <a:pPr algn="ctr"/>
            <a:r>
              <a:rPr lang="en-US" altLang="zh-TW" sz="1600" b="1" dirty="0">
                <a:solidFill>
                  <a:schemeClr val="bg1"/>
                </a:solidFill>
                <a:latin typeface="Calibri"/>
                <a:cs typeface="Calibri"/>
              </a:rPr>
              <a:t>Emerging Needs</a:t>
            </a:r>
            <a:endParaRPr lang="zh-TW" altLang="en-US" sz="1600" b="1" dirty="0">
              <a:solidFill>
                <a:schemeClr val="bg1"/>
              </a:solidFill>
              <a:latin typeface="Calibri"/>
              <a:cs typeface="Calibri"/>
            </a:endParaRPr>
          </a:p>
        </p:txBody>
      </p:sp>
      <p:grpSp>
        <p:nvGrpSpPr>
          <p:cNvPr id="25" name="Group 24"/>
          <p:cNvGrpSpPr/>
          <p:nvPr/>
        </p:nvGrpSpPr>
        <p:grpSpPr>
          <a:xfrm>
            <a:off x="5371536" y="5375517"/>
            <a:ext cx="1087165" cy="1008192"/>
            <a:chOff x="7573369" y="5537274"/>
            <a:chExt cx="1087165" cy="656936"/>
          </a:xfrm>
        </p:grpSpPr>
        <p:sp>
          <p:nvSpPr>
            <p:cNvPr id="26" name="Rectangle 25"/>
            <p:cNvSpPr/>
            <p:nvPr/>
          </p:nvSpPr>
          <p:spPr>
            <a:xfrm>
              <a:off x="7573369" y="5537274"/>
              <a:ext cx="1070073" cy="65693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TW" sz="1600" dirty="0">
                <a:solidFill>
                  <a:schemeClr val="tx1">
                    <a:lumMod val="50000"/>
                  </a:schemeClr>
                </a:solidFill>
              </a:endParaRPr>
            </a:p>
          </p:txBody>
        </p:sp>
        <p:sp>
          <p:nvSpPr>
            <p:cNvPr id="27" name="Rectangle 26"/>
            <p:cNvSpPr/>
            <p:nvPr/>
          </p:nvSpPr>
          <p:spPr>
            <a:xfrm>
              <a:off x="7590461" y="5537274"/>
              <a:ext cx="1070073" cy="307777"/>
            </a:xfrm>
            <a:prstGeom prst="rect">
              <a:avLst/>
            </a:prstGeom>
          </p:spPr>
          <p:txBody>
            <a:bodyPr wrap="square">
              <a:spAutoFit/>
            </a:bodyPr>
            <a:lstStyle/>
            <a:p>
              <a:pPr algn="ctr"/>
              <a:r>
                <a:rPr lang="en-US" altLang="zh-TW" sz="1400" dirty="0">
                  <a:solidFill>
                    <a:schemeClr val="tx1">
                      <a:lumMod val="50000"/>
                    </a:schemeClr>
                  </a:solidFill>
                </a:rPr>
                <a:t>Reasons</a:t>
              </a:r>
            </a:p>
          </p:txBody>
        </p:sp>
      </p:grpSp>
      <p:grpSp>
        <p:nvGrpSpPr>
          <p:cNvPr id="28" name="Group 27"/>
          <p:cNvGrpSpPr/>
          <p:nvPr/>
        </p:nvGrpSpPr>
        <p:grpSpPr>
          <a:xfrm>
            <a:off x="6637514" y="5384062"/>
            <a:ext cx="1087165" cy="1008192"/>
            <a:chOff x="7573369" y="5537274"/>
            <a:chExt cx="1087165" cy="656936"/>
          </a:xfrm>
        </p:grpSpPr>
        <p:sp>
          <p:nvSpPr>
            <p:cNvPr id="29" name="Rectangle 28"/>
            <p:cNvSpPr/>
            <p:nvPr/>
          </p:nvSpPr>
          <p:spPr>
            <a:xfrm>
              <a:off x="7573369" y="5537274"/>
              <a:ext cx="1070073" cy="65693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TW" sz="1600" dirty="0">
                <a:solidFill>
                  <a:schemeClr val="tx1">
                    <a:lumMod val="50000"/>
                  </a:schemeClr>
                </a:solidFill>
              </a:endParaRPr>
            </a:p>
          </p:txBody>
        </p:sp>
        <p:sp>
          <p:nvSpPr>
            <p:cNvPr id="30" name="Rectangle 29"/>
            <p:cNvSpPr/>
            <p:nvPr/>
          </p:nvSpPr>
          <p:spPr>
            <a:xfrm>
              <a:off x="7590461" y="5537274"/>
              <a:ext cx="1070073" cy="307777"/>
            </a:xfrm>
            <a:prstGeom prst="rect">
              <a:avLst/>
            </a:prstGeom>
          </p:spPr>
          <p:txBody>
            <a:bodyPr wrap="square">
              <a:spAutoFit/>
            </a:bodyPr>
            <a:lstStyle/>
            <a:p>
              <a:pPr algn="ctr"/>
              <a:r>
                <a:rPr lang="en-US" altLang="zh-TW" sz="1400" dirty="0">
                  <a:solidFill>
                    <a:schemeClr val="tx1">
                      <a:lumMod val="50000"/>
                    </a:schemeClr>
                  </a:solidFill>
                </a:rPr>
                <a:t>Reasons</a:t>
              </a:r>
            </a:p>
          </p:txBody>
        </p:sp>
      </p:grpSp>
      <p:grpSp>
        <p:nvGrpSpPr>
          <p:cNvPr id="31" name="Group 30"/>
          <p:cNvGrpSpPr/>
          <p:nvPr/>
        </p:nvGrpSpPr>
        <p:grpSpPr>
          <a:xfrm>
            <a:off x="7870703" y="5375517"/>
            <a:ext cx="1087165" cy="1008192"/>
            <a:chOff x="7573369" y="5537274"/>
            <a:chExt cx="1087165" cy="656936"/>
          </a:xfrm>
        </p:grpSpPr>
        <p:sp>
          <p:nvSpPr>
            <p:cNvPr id="32" name="Rectangle 31"/>
            <p:cNvSpPr/>
            <p:nvPr/>
          </p:nvSpPr>
          <p:spPr>
            <a:xfrm>
              <a:off x="7573369" y="5537274"/>
              <a:ext cx="1070073" cy="65693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TW" sz="1600" dirty="0">
                <a:solidFill>
                  <a:schemeClr val="tx1">
                    <a:lumMod val="50000"/>
                  </a:schemeClr>
                </a:solidFill>
              </a:endParaRPr>
            </a:p>
          </p:txBody>
        </p:sp>
        <p:sp>
          <p:nvSpPr>
            <p:cNvPr id="33" name="Rectangle 32"/>
            <p:cNvSpPr/>
            <p:nvPr/>
          </p:nvSpPr>
          <p:spPr>
            <a:xfrm>
              <a:off x="7590461" y="5537274"/>
              <a:ext cx="1070073" cy="307777"/>
            </a:xfrm>
            <a:prstGeom prst="rect">
              <a:avLst/>
            </a:prstGeom>
          </p:spPr>
          <p:txBody>
            <a:bodyPr wrap="square">
              <a:spAutoFit/>
            </a:bodyPr>
            <a:lstStyle/>
            <a:p>
              <a:pPr algn="ctr"/>
              <a:r>
                <a:rPr lang="en-US" altLang="zh-TW" sz="1400" dirty="0">
                  <a:solidFill>
                    <a:schemeClr val="tx1">
                      <a:lumMod val="50000"/>
                    </a:schemeClr>
                  </a:solidFill>
                </a:rPr>
                <a:t>Reasons</a:t>
              </a:r>
            </a:p>
          </p:txBody>
        </p:sp>
      </p:grpSp>
    </p:spTree>
    <p:extLst>
      <p:ext uri="{BB962C8B-B14F-4D97-AF65-F5344CB8AC3E}">
        <p14:creationId xmlns:p14="http://schemas.microsoft.com/office/powerpoint/2010/main" val="2139429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a:t>Break</a:t>
            </a:r>
            <a:endParaRPr lang="zh-TW" altLang="en-US" dirty="0"/>
          </a:p>
        </p:txBody>
      </p:sp>
      <p:sp>
        <p:nvSpPr>
          <p:cNvPr id="5" name="Text Placeholder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711759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4118" y="1461406"/>
            <a:ext cx="1962753" cy="424543"/>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TW" dirty="0">
                <a:solidFill>
                  <a:schemeClr val="tx1">
                    <a:lumMod val="50000"/>
                  </a:schemeClr>
                </a:solidFill>
              </a:rPr>
              <a:t>1.</a:t>
            </a:r>
            <a:endParaRPr lang="zh-TW" altLang="en-US" dirty="0">
              <a:solidFill>
                <a:schemeClr val="tx1">
                  <a:lumMod val="50000"/>
                </a:schemeClr>
              </a:solidFill>
            </a:endParaRPr>
          </a:p>
        </p:txBody>
      </p:sp>
      <p:sp>
        <p:nvSpPr>
          <p:cNvPr id="4" name="Rectangle 3"/>
          <p:cNvSpPr/>
          <p:nvPr/>
        </p:nvSpPr>
        <p:spPr>
          <a:xfrm>
            <a:off x="764117" y="2134819"/>
            <a:ext cx="1962753" cy="424543"/>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TW" dirty="0">
                <a:solidFill>
                  <a:schemeClr val="tx1">
                    <a:lumMod val="50000"/>
                  </a:schemeClr>
                </a:solidFill>
              </a:rPr>
              <a:t>2.</a:t>
            </a:r>
            <a:endParaRPr lang="zh-TW" altLang="en-US" dirty="0">
              <a:solidFill>
                <a:schemeClr val="tx1">
                  <a:lumMod val="50000"/>
                </a:schemeClr>
              </a:solidFill>
            </a:endParaRPr>
          </a:p>
        </p:txBody>
      </p:sp>
      <p:sp>
        <p:nvSpPr>
          <p:cNvPr id="5" name="Rectangle 4"/>
          <p:cNvSpPr/>
          <p:nvPr/>
        </p:nvSpPr>
        <p:spPr>
          <a:xfrm>
            <a:off x="764117" y="2808232"/>
            <a:ext cx="1962753" cy="424543"/>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TW" dirty="0">
                <a:solidFill>
                  <a:schemeClr val="tx1">
                    <a:lumMod val="50000"/>
                  </a:schemeClr>
                </a:solidFill>
              </a:rPr>
              <a:t>3.</a:t>
            </a:r>
            <a:endParaRPr lang="zh-TW" altLang="en-US" dirty="0">
              <a:solidFill>
                <a:schemeClr val="tx1">
                  <a:lumMod val="50000"/>
                </a:schemeClr>
              </a:solidFill>
            </a:endParaRPr>
          </a:p>
        </p:txBody>
      </p:sp>
      <p:sp>
        <p:nvSpPr>
          <p:cNvPr id="6" name="Rectangle 5"/>
          <p:cNvSpPr/>
          <p:nvPr/>
        </p:nvSpPr>
        <p:spPr>
          <a:xfrm>
            <a:off x="764116" y="3543018"/>
            <a:ext cx="1962753" cy="424543"/>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TW" dirty="0">
                <a:solidFill>
                  <a:schemeClr val="tx1">
                    <a:lumMod val="50000"/>
                  </a:schemeClr>
                </a:solidFill>
              </a:rPr>
              <a:t>4.</a:t>
            </a:r>
            <a:endParaRPr lang="zh-TW" altLang="en-US" dirty="0">
              <a:solidFill>
                <a:schemeClr val="tx1">
                  <a:lumMod val="50000"/>
                </a:schemeClr>
              </a:solidFill>
            </a:endParaRPr>
          </a:p>
        </p:txBody>
      </p:sp>
      <p:sp>
        <p:nvSpPr>
          <p:cNvPr id="7" name="Rectangle 6"/>
          <p:cNvSpPr/>
          <p:nvPr/>
        </p:nvSpPr>
        <p:spPr>
          <a:xfrm>
            <a:off x="764115" y="4191657"/>
            <a:ext cx="1962753" cy="424543"/>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TW" dirty="0">
                <a:solidFill>
                  <a:schemeClr val="tx1">
                    <a:lumMod val="50000"/>
                  </a:schemeClr>
                </a:solidFill>
              </a:rPr>
              <a:t>5.</a:t>
            </a:r>
            <a:endParaRPr lang="zh-TW" altLang="en-US" dirty="0">
              <a:solidFill>
                <a:schemeClr val="tx1">
                  <a:lumMod val="50000"/>
                </a:schemeClr>
              </a:solidFill>
            </a:endParaRPr>
          </a:p>
        </p:txBody>
      </p:sp>
      <p:sp>
        <p:nvSpPr>
          <p:cNvPr id="8" name="Rectangle 7"/>
          <p:cNvSpPr/>
          <p:nvPr/>
        </p:nvSpPr>
        <p:spPr>
          <a:xfrm>
            <a:off x="764114" y="4840296"/>
            <a:ext cx="1962753" cy="424543"/>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TW" dirty="0">
                <a:solidFill>
                  <a:schemeClr val="tx1">
                    <a:lumMod val="50000"/>
                  </a:schemeClr>
                </a:solidFill>
              </a:rPr>
              <a:t>6.</a:t>
            </a:r>
            <a:endParaRPr lang="zh-TW" altLang="en-US" dirty="0">
              <a:solidFill>
                <a:schemeClr val="tx1">
                  <a:lumMod val="50000"/>
                </a:schemeClr>
              </a:solidFill>
            </a:endParaRPr>
          </a:p>
        </p:txBody>
      </p:sp>
      <p:sp>
        <p:nvSpPr>
          <p:cNvPr id="9" name="Rectangle 8"/>
          <p:cNvSpPr/>
          <p:nvPr/>
        </p:nvSpPr>
        <p:spPr>
          <a:xfrm>
            <a:off x="764114" y="5538483"/>
            <a:ext cx="1962753" cy="424543"/>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TW" dirty="0">
                <a:solidFill>
                  <a:schemeClr val="tx1">
                    <a:lumMod val="50000"/>
                  </a:schemeClr>
                </a:solidFill>
              </a:rPr>
              <a:t>7.</a:t>
            </a:r>
            <a:endParaRPr lang="zh-TW" altLang="en-US" dirty="0">
              <a:solidFill>
                <a:schemeClr val="tx1">
                  <a:lumMod val="50000"/>
                </a:schemeClr>
              </a:solidFill>
            </a:endParaRPr>
          </a:p>
        </p:txBody>
      </p:sp>
      <p:sp>
        <p:nvSpPr>
          <p:cNvPr id="15" name="TextBox 14"/>
          <p:cNvSpPr txBox="1"/>
          <p:nvPr/>
        </p:nvSpPr>
        <p:spPr>
          <a:xfrm>
            <a:off x="3418729" y="1155811"/>
            <a:ext cx="7940709" cy="2585323"/>
          </a:xfrm>
          <a:prstGeom prst="rect">
            <a:avLst/>
          </a:prstGeom>
          <a:noFill/>
        </p:spPr>
        <p:txBody>
          <a:bodyPr wrap="square" rtlCol="0" anchor="ctr">
            <a:spAutoFit/>
          </a:bodyPr>
          <a:lstStyle/>
          <a:p>
            <a:pPr marL="285750" indent="-285750">
              <a:lnSpc>
                <a:spcPct val="150000"/>
              </a:lnSpc>
              <a:buFont typeface="Arial" panose="020B0604020202020204" pitchFamily="34" charset="0"/>
              <a:buChar char="•"/>
            </a:pPr>
            <a:r>
              <a:rPr lang="en-US" altLang="zh-TW" dirty="0">
                <a:solidFill>
                  <a:schemeClr val="tx2"/>
                </a:solidFill>
                <a:latin typeface="Arial" panose="020B0604020202020204" pitchFamily="34" charset="0"/>
                <a:cs typeface="Arial" panose="020B0604020202020204" pitchFamily="34" charset="0"/>
              </a:rPr>
              <a:t>During the break time, facilitators consolidate those pains and needs and remove duplicated items.</a:t>
            </a:r>
          </a:p>
          <a:p>
            <a:pPr marL="285750" indent="-285750">
              <a:lnSpc>
                <a:spcPct val="150000"/>
              </a:lnSpc>
              <a:buFont typeface="Arial" panose="020B0604020202020204" pitchFamily="34" charset="0"/>
              <a:buChar char="•"/>
            </a:pPr>
            <a:r>
              <a:rPr lang="en-US" altLang="zh-TW" dirty="0">
                <a:solidFill>
                  <a:schemeClr val="tx2"/>
                </a:solidFill>
                <a:latin typeface="Arial" panose="020B0604020202020204" pitchFamily="34" charset="0"/>
                <a:cs typeface="Arial" panose="020B0604020202020204" pitchFamily="34" charset="0"/>
              </a:rPr>
              <a:t>PMs review the list of pains and needs, and prioritize each items based on the business value you foresee.</a:t>
            </a:r>
          </a:p>
          <a:p>
            <a:pPr marL="285750" indent="-285750">
              <a:lnSpc>
                <a:spcPct val="150000"/>
              </a:lnSpc>
              <a:buFont typeface="Arial" panose="020B0604020202020204" pitchFamily="34" charset="0"/>
              <a:buChar char="•"/>
            </a:pPr>
            <a:r>
              <a:rPr lang="en-US" altLang="zh-TW" dirty="0">
                <a:solidFill>
                  <a:schemeClr val="tx2"/>
                </a:solidFill>
                <a:latin typeface="Arial" panose="020B0604020202020204" pitchFamily="34" charset="0"/>
                <a:cs typeface="Arial" panose="020B0604020202020204" pitchFamily="34" charset="0"/>
              </a:rPr>
              <a:t>Priority represents the value of pains/needs. The mapping between priority and value will based on Fibonacci number (1, 1, 2, 3, 5, 8, 13…)</a:t>
            </a:r>
          </a:p>
        </p:txBody>
      </p:sp>
      <p:graphicFrame>
        <p:nvGraphicFramePr>
          <p:cNvPr id="16" name="Table 15"/>
          <p:cNvGraphicFramePr>
            <a:graphicFrameLocks noGrp="1"/>
          </p:cNvGraphicFramePr>
          <p:nvPr>
            <p:extLst>
              <p:ext uri="{D42A27DB-BD31-4B8C-83A1-F6EECF244321}">
                <p14:modId xmlns:p14="http://schemas.microsoft.com/office/powerpoint/2010/main" val="4036050303"/>
              </p:ext>
            </p:extLst>
          </p:nvPr>
        </p:nvGraphicFramePr>
        <p:xfrm>
          <a:off x="3828927" y="4037300"/>
          <a:ext cx="2520598" cy="2225040"/>
        </p:xfrm>
        <a:graphic>
          <a:graphicData uri="http://schemas.openxmlformats.org/drawingml/2006/table">
            <a:tbl>
              <a:tblPr firstRow="1" bandRow="1">
                <a:tableStyleId>{7E9639D4-E3E2-4D34-9284-5A2195B3D0D7}</a:tableStyleId>
              </a:tblPr>
              <a:tblGrid>
                <a:gridCol w="1281458">
                  <a:extLst>
                    <a:ext uri="{9D8B030D-6E8A-4147-A177-3AD203B41FA5}">
                      <a16:colId xmlns:a16="http://schemas.microsoft.com/office/drawing/2014/main" val="2087215873"/>
                    </a:ext>
                  </a:extLst>
                </a:gridCol>
                <a:gridCol w="1239140">
                  <a:extLst>
                    <a:ext uri="{9D8B030D-6E8A-4147-A177-3AD203B41FA5}">
                      <a16:colId xmlns:a16="http://schemas.microsoft.com/office/drawing/2014/main" val="1956094169"/>
                    </a:ext>
                  </a:extLst>
                </a:gridCol>
              </a:tblGrid>
              <a:tr h="370840">
                <a:tc>
                  <a:txBody>
                    <a:bodyPr/>
                    <a:lstStyle/>
                    <a:p>
                      <a:pPr algn="ctr"/>
                      <a:r>
                        <a:rPr lang="en-US" altLang="zh-TW" sz="1800" dirty="0"/>
                        <a:t>Priority</a:t>
                      </a:r>
                      <a:endParaRPr lang="zh-TW" altLang="en-US" sz="1800" dirty="0"/>
                    </a:p>
                  </a:txBody>
                  <a:tcPr/>
                </a:tc>
                <a:tc>
                  <a:txBody>
                    <a:bodyPr/>
                    <a:lstStyle/>
                    <a:p>
                      <a:pPr algn="ctr"/>
                      <a:r>
                        <a:rPr lang="en-US" altLang="zh-TW" sz="1800" dirty="0"/>
                        <a:t>Value</a:t>
                      </a:r>
                      <a:endParaRPr lang="zh-TW" altLang="en-US" sz="1800" dirty="0"/>
                    </a:p>
                  </a:txBody>
                  <a:tcPr/>
                </a:tc>
                <a:extLst>
                  <a:ext uri="{0D108BD9-81ED-4DB2-BD59-A6C34878D82A}">
                    <a16:rowId xmlns:a16="http://schemas.microsoft.com/office/drawing/2014/main" val="719104712"/>
                  </a:ext>
                </a:extLst>
              </a:tr>
              <a:tr h="370840">
                <a:tc>
                  <a:txBody>
                    <a:bodyPr/>
                    <a:lstStyle/>
                    <a:p>
                      <a:pPr algn="ctr"/>
                      <a:r>
                        <a:rPr lang="en-US" altLang="zh-TW" sz="1800" dirty="0"/>
                        <a:t>1</a:t>
                      </a:r>
                      <a:endParaRPr lang="zh-TW" altLang="en-US" sz="1800" dirty="0"/>
                    </a:p>
                  </a:txBody>
                  <a:tcPr/>
                </a:tc>
                <a:tc>
                  <a:txBody>
                    <a:bodyPr/>
                    <a:lstStyle/>
                    <a:p>
                      <a:pPr algn="ctr"/>
                      <a:r>
                        <a:rPr lang="en-US" altLang="zh-TW" sz="1800" dirty="0"/>
                        <a:t>8</a:t>
                      </a:r>
                      <a:endParaRPr lang="zh-TW" altLang="en-US" sz="1800" dirty="0"/>
                    </a:p>
                  </a:txBody>
                  <a:tcPr/>
                </a:tc>
                <a:extLst>
                  <a:ext uri="{0D108BD9-81ED-4DB2-BD59-A6C34878D82A}">
                    <a16:rowId xmlns:a16="http://schemas.microsoft.com/office/drawing/2014/main" val="3341937919"/>
                  </a:ext>
                </a:extLst>
              </a:tr>
              <a:tr h="370840">
                <a:tc>
                  <a:txBody>
                    <a:bodyPr/>
                    <a:lstStyle/>
                    <a:p>
                      <a:pPr algn="ctr"/>
                      <a:r>
                        <a:rPr lang="en-US" altLang="zh-TW" sz="1800" dirty="0"/>
                        <a:t>2</a:t>
                      </a:r>
                      <a:endParaRPr lang="zh-TW" altLang="en-US" sz="1800" dirty="0"/>
                    </a:p>
                  </a:txBody>
                  <a:tcPr/>
                </a:tc>
                <a:tc>
                  <a:txBody>
                    <a:bodyPr/>
                    <a:lstStyle/>
                    <a:p>
                      <a:pPr algn="ctr"/>
                      <a:r>
                        <a:rPr lang="en-US" altLang="zh-TW" sz="1800" dirty="0"/>
                        <a:t>5</a:t>
                      </a:r>
                      <a:endParaRPr lang="zh-TW" altLang="en-US" sz="1800" dirty="0"/>
                    </a:p>
                  </a:txBody>
                  <a:tcPr/>
                </a:tc>
                <a:extLst>
                  <a:ext uri="{0D108BD9-81ED-4DB2-BD59-A6C34878D82A}">
                    <a16:rowId xmlns:a16="http://schemas.microsoft.com/office/drawing/2014/main" val="3247801427"/>
                  </a:ext>
                </a:extLst>
              </a:tr>
              <a:tr h="370840">
                <a:tc>
                  <a:txBody>
                    <a:bodyPr/>
                    <a:lstStyle/>
                    <a:p>
                      <a:pPr algn="ctr"/>
                      <a:r>
                        <a:rPr lang="en-US" altLang="zh-TW" sz="1800" dirty="0"/>
                        <a:t>3</a:t>
                      </a:r>
                      <a:endParaRPr lang="zh-TW" altLang="en-US" sz="1800" dirty="0"/>
                    </a:p>
                  </a:txBody>
                  <a:tcPr/>
                </a:tc>
                <a:tc>
                  <a:txBody>
                    <a:bodyPr/>
                    <a:lstStyle/>
                    <a:p>
                      <a:pPr algn="ctr"/>
                      <a:r>
                        <a:rPr lang="en-US" altLang="zh-TW" sz="1800" dirty="0"/>
                        <a:t>3</a:t>
                      </a:r>
                      <a:endParaRPr lang="zh-TW" altLang="en-US" sz="1800" dirty="0"/>
                    </a:p>
                  </a:txBody>
                  <a:tcPr/>
                </a:tc>
                <a:extLst>
                  <a:ext uri="{0D108BD9-81ED-4DB2-BD59-A6C34878D82A}">
                    <a16:rowId xmlns:a16="http://schemas.microsoft.com/office/drawing/2014/main" val="3565507830"/>
                  </a:ext>
                </a:extLst>
              </a:tr>
              <a:tr h="370840">
                <a:tc>
                  <a:txBody>
                    <a:bodyPr/>
                    <a:lstStyle/>
                    <a:p>
                      <a:pPr algn="ctr"/>
                      <a:r>
                        <a:rPr lang="en-US" altLang="zh-TW" sz="1800" dirty="0"/>
                        <a:t>4</a:t>
                      </a:r>
                      <a:endParaRPr lang="zh-TW" altLang="en-US" sz="1800" dirty="0"/>
                    </a:p>
                  </a:txBody>
                  <a:tcPr/>
                </a:tc>
                <a:tc>
                  <a:txBody>
                    <a:bodyPr/>
                    <a:lstStyle/>
                    <a:p>
                      <a:pPr algn="ctr"/>
                      <a:r>
                        <a:rPr lang="en-US" altLang="zh-TW" sz="1800" dirty="0"/>
                        <a:t>2</a:t>
                      </a:r>
                      <a:endParaRPr lang="zh-TW" altLang="en-US" sz="1800" dirty="0"/>
                    </a:p>
                  </a:txBody>
                  <a:tcPr/>
                </a:tc>
                <a:extLst>
                  <a:ext uri="{0D108BD9-81ED-4DB2-BD59-A6C34878D82A}">
                    <a16:rowId xmlns:a16="http://schemas.microsoft.com/office/drawing/2014/main" val="3855351699"/>
                  </a:ext>
                </a:extLst>
              </a:tr>
              <a:tr h="370840">
                <a:tc>
                  <a:txBody>
                    <a:bodyPr/>
                    <a:lstStyle/>
                    <a:p>
                      <a:pPr algn="ctr"/>
                      <a:r>
                        <a:rPr lang="en-US" altLang="zh-TW" sz="1800" dirty="0"/>
                        <a:t>5</a:t>
                      </a:r>
                      <a:endParaRPr lang="zh-TW" altLang="en-US" sz="1800" dirty="0"/>
                    </a:p>
                  </a:txBody>
                  <a:tcPr/>
                </a:tc>
                <a:tc>
                  <a:txBody>
                    <a:bodyPr/>
                    <a:lstStyle/>
                    <a:p>
                      <a:pPr algn="ctr"/>
                      <a:r>
                        <a:rPr lang="en-US" altLang="zh-TW" sz="1800" dirty="0"/>
                        <a:t>1</a:t>
                      </a:r>
                      <a:endParaRPr lang="zh-TW" altLang="en-US" sz="1800" dirty="0"/>
                    </a:p>
                  </a:txBody>
                  <a:tcPr/>
                </a:tc>
                <a:extLst>
                  <a:ext uri="{0D108BD9-81ED-4DB2-BD59-A6C34878D82A}">
                    <a16:rowId xmlns:a16="http://schemas.microsoft.com/office/drawing/2014/main" val="47729550"/>
                  </a:ext>
                </a:extLst>
              </a:tr>
            </a:tbl>
          </a:graphicData>
        </a:graphic>
      </p:graphicFrame>
      <p:sp>
        <p:nvSpPr>
          <p:cNvPr id="17" name="Title 3"/>
          <p:cNvSpPr>
            <a:spLocks noGrp="1"/>
          </p:cNvSpPr>
          <p:nvPr>
            <p:ph type="title"/>
          </p:nvPr>
        </p:nvSpPr>
        <p:spPr>
          <a:xfrm>
            <a:off x="623525" y="260762"/>
            <a:ext cx="11017976" cy="938002"/>
          </a:xfrm>
        </p:spPr>
        <p:txBody>
          <a:bodyPr anchor="ctr"/>
          <a:lstStyle/>
          <a:p>
            <a:pPr>
              <a:lnSpc>
                <a:spcPct val="130000"/>
              </a:lnSpc>
            </a:pPr>
            <a:r>
              <a:rPr lang="en-US" altLang="zh-TW" sz="2400" dirty="0">
                <a:latin typeface="Arial" panose="020B0604020202020204" pitchFamily="34" charset="0"/>
                <a:cs typeface="Arial" panose="020B0604020202020204" pitchFamily="34" charset="0"/>
              </a:rPr>
              <a:t>Backstage preparation.</a:t>
            </a:r>
            <a:endParaRPr lang="zh-TW"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1435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8" name="Oval 7"/>
          <p:cNvSpPr/>
          <p:nvPr/>
        </p:nvSpPr>
        <p:spPr>
          <a:xfrm>
            <a:off x="2262736" y="3215940"/>
            <a:ext cx="450120" cy="454829"/>
          </a:xfrm>
          <a:prstGeom prst="ellipse">
            <a:avLst/>
          </a:prstGeom>
          <a:pattFill prst="pct80">
            <a:fgClr>
              <a:schemeClr val="accent1">
                <a:lumMod val="75000"/>
              </a:schemeClr>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grpSp>
        <p:nvGrpSpPr>
          <p:cNvPr id="11" name="Group 10"/>
          <p:cNvGrpSpPr/>
          <p:nvPr/>
        </p:nvGrpSpPr>
        <p:grpSpPr>
          <a:xfrm>
            <a:off x="459269" y="2629819"/>
            <a:ext cx="1627071" cy="1627071"/>
            <a:chOff x="802167" y="2572672"/>
            <a:chExt cx="1627071" cy="1627071"/>
          </a:xfrm>
        </p:grpSpPr>
        <p:sp>
          <p:nvSpPr>
            <p:cNvPr id="7" name="Donut 6"/>
            <p:cNvSpPr/>
            <p:nvPr/>
          </p:nvSpPr>
          <p:spPr>
            <a:xfrm>
              <a:off x="802167" y="2572672"/>
              <a:ext cx="1627071" cy="1627071"/>
            </a:xfrm>
            <a:prstGeom prst="donut">
              <a:avLst>
                <a:gd name="adj" fmla="val 9811"/>
              </a:avLst>
            </a:prstGeom>
            <a:pattFill prst="pct90">
              <a:fgClr>
                <a:schemeClr val="tx1"/>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TextBox 9"/>
            <p:cNvSpPr txBox="1"/>
            <p:nvPr/>
          </p:nvSpPr>
          <p:spPr>
            <a:xfrm>
              <a:off x="945486" y="3186152"/>
              <a:ext cx="1340432" cy="400110"/>
            </a:xfrm>
            <a:prstGeom prst="rect">
              <a:avLst/>
            </a:prstGeom>
            <a:noFill/>
          </p:spPr>
          <p:txBody>
            <a:bodyPr wrap="none" rtlCol="0">
              <a:spAutoFit/>
            </a:bodyPr>
            <a:lstStyle/>
            <a:p>
              <a:pPr algn="ctr"/>
              <a:r>
                <a:rPr lang="en-US" altLang="zh-TW" sz="2000" b="1" dirty="0">
                  <a:solidFill>
                    <a:schemeClr val="tx1"/>
                  </a:solidFill>
                  <a:latin typeface="Arial" panose="020B0604020202020204" pitchFamily="34" charset="0"/>
                  <a:cs typeface="Arial" panose="020B0604020202020204" pitchFamily="34" charset="0"/>
                </a:rPr>
                <a:t>Research</a:t>
              </a:r>
              <a:endParaRPr lang="zh-TW" altLang="en-US" sz="2000" b="1" dirty="0">
                <a:solidFill>
                  <a:schemeClr val="tx1"/>
                </a:solidFill>
                <a:latin typeface="Arial" panose="020B0604020202020204" pitchFamily="34" charset="0"/>
                <a:cs typeface="Arial" panose="020B0604020202020204" pitchFamily="34" charset="0"/>
              </a:endParaRPr>
            </a:p>
          </p:txBody>
        </p:sp>
      </p:grpSp>
      <p:grpSp>
        <p:nvGrpSpPr>
          <p:cNvPr id="12" name="Group 11"/>
          <p:cNvGrpSpPr/>
          <p:nvPr/>
        </p:nvGrpSpPr>
        <p:grpSpPr>
          <a:xfrm>
            <a:off x="3507762" y="2629819"/>
            <a:ext cx="1627071" cy="1627071"/>
            <a:chOff x="802167" y="2572672"/>
            <a:chExt cx="1627071" cy="1627071"/>
          </a:xfrm>
        </p:grpSpPr>
        <p:sp>
          <p:nvSpPr>
            <p:cNvPr id="13" name="Donut 12"/>
            <p:cNvSpPr/>
            <p:nvPr/>
          </p:nvSpPr>
          <p:spPr>
            <a:xfrm>
              <a:off x="802167" y="2572672"/>
              <a:ext cx="1627071" cy="1627071"/>
            </a:xfrm>
            <a:prstGeom prst="donut">
              <a:avLst>
                <a:gd name="adj" fmla="val 9811"/>
              </a:avLst>
            </a:prstGeom>
            <a:pattFill prst="pct90">
              <a:fgClr>
                <a:schemeClr val="accent5"/>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TextBox 13"/>
            <p:cNvSpPr txBox="1"/>
            <p:nvPr/>
          </p:nvSpPr>
          <p:spPr>
            <a:xfrm>
              <a:off x="958477" y="3032264"/>
              <a:ext cx="1314450" cy="707886"/>
            </a:xfrm>
            <a:prstGeom prst="rect">
              <a:avLst/>
            </a:prstGeom>
            <a:noFill/>
          </p:spPr>
          <p:txBody>
            <a:bodyPr wrap="square" rtlCol="0">
              <a:spAutoFit/>
            </a:bodyPr>
            <a:lstStyle/>
            <a:p>
              <a:pPr algn="ctr"/>
              <a:r>
                <a:rPr lang="en-US" altLang="zh-TW" sz="2000" b="1" dirty="0">
                  <a:solidFill>
                    <a:schemeClr val="tx1"/>
                  </a:solidFill>
                  <a:latin typeface="Arial" panose="020B0604020202020204" pitchFamily="34" charset="0"/>
                  <a:cs typeface="Arial" panose="020B0604020202020204" pitchFamily="34" charset="0"/>
                </a:rPr>
                <a:t>Product Planning</a:t>
              </a:r>
              <a:endParaRPr lang="zh-TW" altLang="en-US" sz="2000" b="1" dirty="0">
                <a:solidFill>
                  <a:schemeClr val="tx1"/>
                </a:solidFill>
                <a:latin typeface="Arial" panose="020B0604020202020204" pitchFamily="34" charset="0"/>
                <a:cs typeface="Arial" panose="020B0604020202020204" pitchFamily="34" charset="0"/>
              </a:endParaRPr>
            </a:p>
          </p:txBody>
        </p:sp>
      </p:grpSp>
      <p:grpSp>
        <p:nvGrpSpPr>
          <p:cNvPr id="15" name="Group 14"/>
          <p:cNvGrpSpPr/>
          <p:nvPr/>
        </p:nvGrpSpPr>
        <p:grpSpPr>
          <a:xfrm>
            <a:off x="6556255" y="2629819"/>
            <a:ext cx="1627071" cy="1627071"/>
            <a:chOff x="802167" y="2572672"/>
            <a:chExt cx="1627071" cy="1627071"/>
          </a:xfrm>
        </p:grpSpPr>
        <p:sp>
          <p:nvSpPr>
            <p:cNvPr id="16" name="Donut 15"/>
            <p:cNvSpPr/>
            <p:nvPr/>
          </p:nvSpPr>
          <p:spPr>
            <a:xfrm>
              <a:off x="802167" y="2572672"/>
              <a:ext cx="1627071" cy="1627071"/>
            </a:xfrm>
            <a:prstGeom prst="donut">
              <a:avLst>
                <a:gd name="adj" fmla="val 9811"/>
              </a:avLst>
            </a:prstGeom>
            <a:pattFill prst="pct80">
              <a:fgClr>
                <a:srgbClr val="FFC000"/>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TextBox 16"/>
            <p:cNvSpPr txBox="1"/>
            <p:nvPr/>
          </p:nvSpPr>
          <p:spPr>
            <a:xfrm>
              <a:off x="958477" y="3186153"/>
              <a:ext cx="1314450" cy="400110"/>
            </a:xfrm>
            <a:prstGeom prst="rect">
              <a:avLst/>
            </a:prstGeom>
            <a:noFill/>
          </p:spPr>
          <p:txBody>
            <a:bodyPr wrap="square" rtlCol="0">
              <a:spAutoFit/>
            </a:bodyPr>
            <a:lstStyle/>
            <a:p>
              <a:pPr algn="ctr"/>
              <a:r>
                <a:rPr lang="en-US" altLang="zh-TW" sz="2000" b="1" dirty="0">
                  <a:solidFill>
                    <a:schemeClr val="tx1"/>
                  </a:solidFill>
                  <a:latin typeface="Arial" panose="020B0604020202020204" pitchFamily="34" charset="0"/>
                  <a:cs typeface="Arial" panose="020B0604020202020204" pitchFamily="34" charset="0"/>
                </a:rPr>
                <a:t>Design</a:t>
              </a:r>
              <a:endParaRPr lang="zh-TW" altLang="en-US" sz="2000" b="1" dirty="0">
                <a:solidFill>
                  <a:schemeClr val="tx1"/>
                </a:solidFill>
                <a:latin typeface="Arial" panose="020B0604020202020204" pitchFamily="34" charset="0"/>
                <a:cs typeface="Arial" panose="020B0604020202020204" pitchFamily="34" charset="0"/>
              </a:endParaRPr>
            </a:p>
          </p:txBody>
        </p:sp>
      </p:grpSp>
      <p:grpSp>
        <p:nvGrpSpPr>
          <p:cNvPr id="18" name="Group 17"/>
          <p:cNvGrpSpPr/>
          <p:nvPr/>
        </p:nvGrpSpPr>
        <p:grpSpPr>
          <a:xfrm>
            <a:off x="9551026" y="2629819"/>
            <a:ext cx="1627071" cy="1627071"/>
            <a:chOff x="802167" y="2572672"/>
            <a:chExt cx="1627071" cy="1627071"/>
          </a:xfrm>
        </p:grpSpPr>
        <p:sp>
          <p:nvSpPr>
            <p:cNvPr id="19" name="Donut 18"/>
            <p:cNvSpPr/>
            <p:nvPr/>
          </p:nvSpPr>
          <p:spPr>
            <a:xfrm>
              <a:off x="802167" y="2572672"/>
              <a:ext cx="1627071" cy="1627071"/>
            </a:xfrm>
            <a:prstGeom prst="donut">
              <a:avLst>
                <a:gd name="adj" fmla="val 9811"/>
              </a:avLst>
            </a:prstGeom>
            <a:pattFill prst="pct90">
              <a:fgClr>
                <a:schemeClr val="tx2"/>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TextBox 19"/>
            <p:cNvSpPr txBox="1"/>
            <p:nvPr/>
          </p:nvSpPr>
          <p:spPr>
            <a:xfrm>
              <a:off x="958477" y="3186153"/>
              <a:ext cx="1314450" cy="400110"/>
            </a:xfrm>
            <a:prstGeom prst="rect">
              <a:avLst/>
            </a:prstGeom>
            <a:noFill/>
          </p:spPr>
          <p:txBody>
            <a:bodyPr wrap="square" rtlCol="0">
              <a:spAutoFit/>
            </a:bodyPr>
            <a:lstStyle/>
            <a:p>
              <a:pPr algn="ctr"/>
              <a:r>
                <a:rPr lang="en-US" altLang="zh-TW" sz="2000" b="1" dirty="0">
                  <a:solidFill>
                    <a:schemeClr val="tx1"/>
                  </a:solidFill>
                  <a:latin typeface="Arial" panose="020B0604020202020204" pitchFamily="34" charset="0"/>
                  <a:cs typeface="Arial" panose="020B0604020202020204" pitchFamily="34" charset="0"/>
                </a:rPr>
                <a:t>Sell</a:t>
              </a:r>
              <a:endParaRPr lang="zh-TW" altLang="en-US" sz="2000" b="1" dirty="0">
                <a:solidFill>
                  <a:schemeClr val="tx1"/>
                </a:solidFill>
                <a:latin typeface="Arial" panose="020B0604020202020204" pitchFamily="34" charset="0"/>
                <a:cs typeface="Arial" panose="020B0604020202020204" pitchFamily="34" charset="0"/>
              </a:endParaRPr>
            </a:p>
          </p:txBody>
        </p:sp>
      </p:grpSp>
      <p:grpSp>
        <p:nvGrpSpPr>
          <p:cNvPr id="28" name="Group 27"/>
          <p:cNvGrpSpPr/>
          <p:nvPr/>
        </p:nvGrpSpPr>
        <p:grpSpPr>
          <a:xfrm>
            <a:off x="11291772" y="3188021"/>
            <a:ext cx="505379" cy="510666"/>
            <a:chOff x="11377066" y="3155365"/>
            <a:chExt cx="505379" cy="510666"/>
          </a:xfrm>
        </p:grpSpPr>
        <p:sp>
          <p:nvSpPr>
            <p:cNvPr id="26" name="Oval 25"/>
            <p:cNvSpPr/>
            <p:nvPr/>
          </p:nvSpPr>
          <p:spPr>
            <a:xfrm>
              <a:off x="11377066" y="3155365"/>
              <a:ext cx="505379" cy="510666"/>
            </a:xfrm>
            <a:prstGeom prst="ellipse">
              <a:avLst/>
            </a:prstGeom>
            <a:solidFill>
              <a:schemeClr val="bg2"/>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7" name="Oval 26"/>
            <p:cNvSpPr/>
            <p:nvPr/>
          </p:nvSpPr>
          <p:spPr>
            <a:xfrm>
              <a:off x="11432325" y="3211202"/>
              <a:ext cx="394861" cy="398992"/>
            </a:xfrm>
            <a:prstGeom prst="ellipse">
              <a:avLst/>
            </a:prstGeom>
            <a:pattFill prst="pct80">
              <a:fgClr>
                <a:schemeClr val="bg2"/>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grpSp>
      <p:sp>
        <p:nvSpPr>
          <p:cNvPr id="29" name="Oval 28"/>
          <p:cNvSpPr/>
          <p:nvPr/>
        </p:nvSpPr>
        <p:spPr>
          <a:xfrm>
            <a:off x="2838336" y="3215940"/>
            <a:ext cx="450120" cy="454829"/>
          </a:xfrm>
          <a:prstGeom prst="ellipse">
            <a:avLst/>
          </a:prstGeom>
          <a:pattFill prst="pct80">
            <a:fgClr>
              <a:schemeClr val="accent1">
                <a:lumMod val="75000"/>
              </a:schemeClr>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0" name="Oval 29"/>
          <p:cNvSpPr/>
          <p:nvPr/>
        </p:nvSpPr>
        <p:spPr>
          <a:xfrm>
            <a:off x="5303223" y="3215940"/>
            <a:ext cx="450120" cy="454829"/>
          </a:xfrm>
          <a:prstGeom prst="ellipse">
            <a:avLst/>
          </a:prstGeom>
          <a:pattFill prst="pct80">
            <a:fgClr>
              <a:srgbClr val="006BC4"/>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1" name="Oval 30"/>
          <p:cNvSpPr/>
          <p:nvPr/>
        </p:nvSpPr>
        <p:spPr>
          <a:xfrm>
            <a:off x="5870940" y="3215940"/>
            <a:ext cx="450120" cy="454829"/>
          </a:xfrm>
          <a:prstGeom prst="ellipse">
            <a:avLst/>
          </a:prstGeom>
          <a:pattFill prst="pct80">
            <a:fgClr>
              <a:srgbClr val="006BC4"/>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2" name="Oval 31"/>
          <p:cNvSpPr/>
          <p:nvPr/>
        </p:nvSpPr>
        <p:spPr>
          <a:xfrm>
            <a:off x="8352334" y="3215940"/>
            <a:ext cx="450120" cy="454829"/>
          </a:xfrm>
          <a:prstGeom prst="ellipse">
            <a:avLst/>
          </a:prstGeom>
          <a:pattFill prst="pct80">
            <a:fgClr>
              <a:srgbClr val="FFD54F"/>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3" name="Oval 32"/>
          <p:cNvSpPr/>
          <p:nvPr/>
        </p:nvSpPr>
        <p:spPr>
          <a:xfrm>
            <a:off x="8916129" y="3215940"/>
            <a:ext cx="450120" cy="454829"/>
          </a:xfrm>
          <a:prstGeom prst="ellipse">
            <a:avLst/>
          </a:prstGeom>
          <a:pattFill prst="pct80">
            <a:fgClr>
              <a:srgbClr val="FFD54F"/>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pic>
        <p:nvPicPr>
          <p:cNvPr id="3" name="Picture 2"/>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918584">
            <a:off x="3995764" y="4390950"/>
            <a:ext cx="651064" cy="651064"/>
          </a:xfrm>
          <a:prstGeom prst="rect">
            <a:avLst/>
          </a:prstGeom>
        </p:spPr>
      </p:pic>
    </p:spTree>
    <p:extLst>
      <p:ext uri="{BB962C8B-B14F-4D97-AF65-F5344CB8AC3E}">
        <p14:creationId xmlns:p14="http://schemas.microsoft.com/office/powerpoint/2010/main" val="4256955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US" altLang="zh-TW" sz="2800" b="1" dirty="0">
                <a:latin typeface="Arial" panose="020B0604020202020204" pitchFamily="34" charset="0"/>
                <a:cs typeface="Arial" panose="020B0604020202020204" pitchFamily="34" charset="0"/>
              </a:rPr>
              <a:t>Agenda</a:t>
            </a:r>
            <a:endParaRPr lang="zh-TW" altLang="en-US" sz="2800" b="1" dirty="0">
              <a:latin typeface="Arial" panose="020B0604020202020204" pitchFamily="34" charset="0"/>
              <a:cs typeface="Arial" panose="020B0604020202020204"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365913638"/>
              </p:ext>
            </p:extLst>
          </p:nvPr>
        </p:nvGraphicFramePr>
        <p:xfrm>
          <a:off x="764118" y="1204373"/>
          <a:ext cx="9971918" cy="5099319"/>
        </p:xfrm>
        <a:graphic>
          <a:graphicData uri="http://schemas.openxmlformats.org/drawingml/2006/table">
            <a:tbl>
              <a:tblPr/>
              <a:tblGrid>
                <a:gridCol w="1946425">
                  <a:extLst>
                    <a:ext uri="{9D8B030D-6E8A-4147-A177-3AD203B41FA5}">
                      <a16:colId xmlns:a16="http://schemas.microsoft.com/office/drawing/2014/main" val="72303177"/>
                    </a:ext>
                  </a:extLst>
                </a:gridCol>
                <a:gridCol w="5666014">
                  <a:extLst>
                    <a:ext uri="{9D8B030D-6E8A-4147-A177-3AD203B41FA5}">
                      <a16:colId xmlns:a16="http://schemas.microsoft.com/office/drawing/2014/main" val="1125963600"/>
                    </a:ext>
                  </a:extLst>
                </a:gridCol>
                <a:gridCol w="767443">
                  <a:extLst>
                    <a:ext uri="{9D8B030D-6E8A-4147-A177-3AD203B41FA5}">
                      <a16:colId xmlns:a16="http://schemas.microsoft.com/office/drawing/2014/main" val="1143252204"/>
                    </a:ext>
                  </a:extLst>
                </a:gridCol>
                <a:gridCol w="1592036">
                  <a:extLst>
                    <a:ext uri="{9D8B030D-6E8A-4147-A177-3AD203B41FA5}">
                      <a16:colId xmlns:a16="http://schemas.microsoft.com/office/drawing/2014/main" val="694435220"/>
                    </a:ext>
                  </a:extLst>
                </a:gridCol>
              </a:tblGrid>
              <a:tr h="347319">
                <a:tc>
                  <a:txBody>
                    <a:bodyPr/>
                    <a:lstStyle/>
                    <a:p>
                      <a:pPr algn="l" fontAlgn="ctr"/>
                      <a:r>
                        <a:rPr lang="en-US" sz="1800" b="1" i="0" u="none" strike="noStrike" dirty="0">
                          <a:solidFill>
                            <a:schemeClr val="bg1"/>
                          </a:solidFill>
                          <a:effectLst/>
                          <a:latin typeface="Arial Unicode MS" panose="020B0604020202020204" pitchFamily="34" charset="-120"/>
                          <a:ea typeface="Arial Unicode MS" panose="020B0604020202020204" pitchFamily="34" charset="-120"/>
                        </a:rPr>
                        <a:t>Time</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solidFill>
                      <a:schemeClr val="bg2"/>
                    </a:solidFill>
                  </a:tcPr>
                </a:tc>
                <a:tc>
                  <a:txBody>
                    <a:bodyPr/>
                    <a:lstStyle/>
                    <a:p>
                      <a:pPr algn="l" fontAlgn="ctr"/>
                      <a:r>
                        <a:rPr lang="en-US" sz="1800" b="1" i="0" u="none" strike="noStrike" dirty="0">
                          <a:solidFill>
                            <a:schemeClr val="bg1"/>
                          </a:solidFill>
                          <a:effectLst/>
                          <a:latin typeface="Arial Unicode MS" panose="020B0604020202020204" pitchFamily="34" charset="-120"/>
                          <a:ea typeface="Arial Unicode MS" panose="020B0604020202020204" pitchFamily="34" charset="-120"/>
                        </a:rPr>
                        <a:t>Activity</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solidFill>
                      <a:schemeClr val="bg2"/>
                    </a:solidFill>
                  </a:tcPr>
                </a:tc>
                <a:tc>
                  <a:txBody>
                    <a:bodyPr/>
                    <a:lstStyle/>
                    <a:p>
                      <a:pPr algn="ctr" fontAlgn="ctr"/>
                      <a:r>
                        <a:rPr lang="en-US" sz="1800" b="1" i="0" u="none" strike="noStrike" dirty="0">
                          <a:solidFill>
                            <a:schemeClr val="bg1"/>
                          </a:solidFill>
                          <a:effectLst/>
                          <a:latin typeface="Arial Unicode MS" panose="020B0604020202020204" pitchFamily="34" charset="-120"/>
                          <a:ea typeface="Arial Unicode MS" panose="020B0604020202020204" pitchFamily="34" charset="-120"/>
                        </a:rPr>
                        <a:t>Time</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solidFill>
                      <a:schemeClr val="bg2"/>
                    </a:solidFill>
                  </a:tcPr>
                </a:tc>
                <a:tc>
                  <a:txBody>
                    <a:bodyPr/>
                    <a:lstStyle/>
                    <a:p>
                      <a:pPr algn="ctr" fontAlgn="ctr"/>
                      <a:r>
                        <a:rPr lang="en-US" sz="1800" b="1" i="0" u="none" strike="noStrike" dirty="0">
                          <a:solidFill>
                            <a:schemeClr val="bg1"/>
                          </a:solidFill>
                          <a:effectLst/>
                          <a:latin typeface="Arial Unicode MS" panose="020B0604020202020204" pitchFamily="34" charset="-120"/>
                          <a:ea typeface="Arial Unicode MS" panose="020B0604020202020204" pitchFamily="34" charset="-120"/>
                        </a:rPr>
                        <a:t>Owner</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3740404671"/>
                  </a:ext>
                </a:extLst>
              </a:tr>
              <a:tr h="432000">
                <a:tc>
                  <a:txBody>
                    <a:bodyPr/>
                    <a:lstStyle/>
                    <a:p>
                      <a:pPr algn="l"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12:00pm-12:05pm</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marL="88900" indent="0" algn="l"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Opening</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5</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Russ?</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4211951569"/>
                  </a:ext>
                </a:extLst>
              </a:tr>
              <a:tr h="432000">
                <a:tc>
                  <a:txBody>
                    <a:bodyPr/>
                    <a:lstStyle/>
                    <a:p>
                      <a:pPr algn="l"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12:05pm-12:25pm</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marL="88900" indent="0" algn="l"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Update from</a:t>
                      </a:r>
                      <a:r>
                        <a:rPr lang="en-US" sz="1800" b="0" i="0" u="none" strike="noStrike" baseline="0"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last year</a:t>
                      </a:r>
                      <a:r>
                        <a:rPr lang="en-US" sz="1800" b="0" i="0" u="none" strike="noStrike" baseline="0"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 CAB UX workshop</a:t>
                      </a:r>
                      <a:endPar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20</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Russ /</a:t>
                      </a:r>
                      <a:r>
                        <a:rPr lang="en-US" sz="1800" b="0" i="0" u="none" strike="noStrike" baseline="0"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Michael</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3031239059"/>
                  </a:ext>
                </a:extLst>
              </a:tr>
              <a:tr h="432000">
                <a:tc>
                  <a:txBody>
                    <a:bodyPr/>
                    <a:lstStyle/>
                    <a:p>
                      <a:pPr algn="l"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12:25pm-12:30pm</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marL="88900" indent="0" algn="l"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Workshop overview</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5</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Pacha</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2472625392"/>
                  </a:ext>
                </a:extLst>
              </a:tr>
              <a:tr h="432000">
                <a:tc>
                  <a:txBody>
                    <a:bodyPr/>
                    <a:lstStyle/>
                    <a:p>
                      <a:pPr algn="l"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12:30pm-01:00pm</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noFill/>
                  </a:tcPr>
                </a:tc>
                <a:tc>
                  <a:txBody>
                    <a:bodyPr/>
                    <a:lstStyle/>
                    <a:p>
                      <a:pPr marL="88900" indent="0" algn="l"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Warm up game</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30</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noFill/>
                  </a:tcPr>
                </a:tc>
                <a:tc>
                  <a:txBody>
                    <a:bodyPr/>
                    <a:lstStyle/>
                    <a:p>
                      <a:pPr marL="0" marR="0" lvl="0" indent="0" algn="ctr" defTabSz="609585" rtl="0" eaLnBrk="1" fontAlgn="ctr" latinLnBrk="0" hangingPunct="1">
                        <a:lnSpc>
                          <a:spcPct val="100000"/>
                        </a:lnSpc>
                        <a:spcBef>
                          <a:spcPts val="0"/>
                        </a:spcBef>
                        <a:spcAft>
                          <a:spcPts val="0"/>
                        </a:spcAft>
                        <a:buClrTx/>
                        <a:buSzTx/>
                        <a:buFontTx/>
                        <a:buNone/>
                        <a:tabLst/>
                        <a:defRPr/>
                      </a:pPr>
                      <a:r>
                        <a:rPr lang="en-US" altLang="zh-TW"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Pacha</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953253864"/>
                  </a:ext>
                </a:extLst>
              </a:tr>
              <a:tr h="432000">
                <a:tc>
                  <a:txBody>
                    <a:bodyPr/>
                    <a:lstStyle/>
                    <a:p>
                      <a:pPr algn="l"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01:00pm-02:30pm</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marL="88900" indent="0" algn="l"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Research</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90</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ctr" fontAlgn="ctr"/>
                      <a:r>
                        <a:rPr lang="en-US" altLang="zh-TW"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Pacha</a:t>
                      </a:r>
                      <a:endPar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2747392622"/>
                  </a:ext>
                </a:extLst>
              </a:tr>
              <a:tr h="432000">
                <a:tc>
                  <a:txBody>
                    <a:bodyPr/>
                    <a:lstStyle/>
                    <a:p>
                      <a:pPr algn="l"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02:30pm-02:40pm</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solidFill>
                      <a:schemeClr val="tx2">
                        <a:lumMod val="20000"/>
                        <a:lumOff val="80000"/>
                      </a:schemeClr>
                    </a:solidFill>
                  </a:tcPr>
                </a:tc>
                <a:tc>
                  <a:txBody>
                    <a:bodyPr/>
                    <a:lstStyle/>
                    <a:p>
                      <a:pPr marL="88900" marR="0" lvl="0" indent="0" algn="l" defTabSz="609585" rtl="0" eaLnBrk="1" fontAlgn="ctr" latinLnBrk="0" hangingPunct="1">
                        <a:lnSpc>
                          <a:spcPct val="100000"/>
                        </a:lnSpc>
                        <a:spcBef>
                          <a:spcPts val="0"/>
                        </a:spcBef>
                        <a:spcAft>
                          <a:spcPts val="0"/>
                        </a:spcAft>
                        <a:buClrTx/>
                        <a:buSzTx/>
                        <a:buFontTx/>
                        <a:buNone/>
                        <a:tabLst/>
                        <a:defRPr/>
                      </a:pPr>
                      <a:r>
                        <a:rPr lang="en-US" altLang="zh-TW"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Break</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solidFill>
                      <a:schemeClr val="tx2">
                        <a:lumMod val="20000"/>
                        <a:lumOff val="80000"/>
                      </a:schemeClr>
                    </a:solidFill>
                  </a:tcPr>
                </a:tc>
                <a:tc>
                  <a:txBody>
                    <a:bodyPr/>
                    <a:lstStyle/>
                    <a:p>
                      <a:pPr marL="0" marR="0" lvl="0" indent="0" algn="ctr" defTabSz="609585" rtl="0" eaLnBrk="1" fontAlgn="ctr" latinLnBrk="0" hangingPunct="1">
                        <a:lnSpc>
                          <a:spcPct val="100000"/>
                        </a:lnSpc>
                        <a:spcBef>
                          <a:spcPts val="0"/>
                        </a:spcBef>
                        <a:spcAft>
                          <a:spcPts val="0"/>
                        </a:spcAft>
                        <a:buClrTx/>
                        <a:buSzTx/>
                        <a:buFontTx/>
                        <a:buNone/>
                        <a:tabLst/>
                        <a:defRPr/>
                      </a:pPr>
                      <a:r>
                        <a:rPr lang="en-US" altLang="zh-TW"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10</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solidFill>
                      <a:schemeClr val="tx2">
                        <a:lumMod val="20000"/>
                        <a:lumOff val="80000"/>
                      </a:schemeClr>
                    </a:solidFill>
                  </a:tcPr>
                </a:tc>
                <a:tc>
                  <a:txBody>
                    <a:bodyPr/>
                    <a:lstStyle/>
                    <a:p>
                      <a:pPr marL="0" marR="0" lvl="0" indent="0" algn="ctr" defTabSz="609585" rtl="0" eaLnBrk="1" fontAlgn="ctr" latinLnBrk="0" hangingPunct="1">
                        <a:lnSpc>
                          <a:spcPct val="100000"/>
                        </a:lnSpc>
                        <a:spcBef>
                          <a:spcPts val="0"/>
                        </a:spcBef>
                        <a:spcAft>
                          <a:spcPts val="0"/>
                        </a:spcAft>
                        <a:buClrTx/>
                        <a:buSzTx/>
                        <a:buFontTx/>
                        <a:buNone/>
                        <a:tabLst/>
                        <a:defRPr/>
                      </a:pPr>
                      <a:endParaRPr lang="en-US" altLang="zh-TW"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851591015"/>
                  </a:ext>
                </a:extLst>
              </a:tr>
              <a:tr h="432000">
                <a:tc>
                  <a:txBody>
                    <a:bodyPr/>
                    <a:lstStyle/>
                    <a:p>
                      <a:pPr algn="l"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02:40pm-03:25pm</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marL="88900" marR="0" lvl="0" indent="0" algn="l" defTabSz="609585" rtl="0" eaLnBrk="1" fontAlgn="ctr" latinLnBrk="0" hangingPunct="1">
                        <a:lnSpc>
                          <a:spcPct val="100000"/>
                        </a:lnSpc>
                        <a:spcBef>
                          <a:spcPts val="0"/>
                        </a:spcBef>
                        <a:spcAft>
                          <a:spcPts val="0"/>
                        </a:spcAft>
                        <a:buClrTx/>
                        <a:buSzTx/>
                        <a:buFontTx/>
                        <a:buNone/>
                        <a:tabLst/>
                        <a:defRPr/>
                      </a:pPr>
                      <a:r>
                        <a:rPr lang="en-US" altLang="zh-TW"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Product planning</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marL="0" marR="0" lvl="0" indent="0" algn="ctr" defTabSz="609585" rtl="0" eaLnBrk="1" fontAlgn="ctr" latinLnBrk="0" hangingPunct="1">
                        <a:lnSpc>
                          <a:spcPct val="100000"/>
                        </a:lnSpc>
                        <a:spcBef>
                          <a:spcPts val="0"/>
                        </a:spcBef>
                        <a:spcAft>
                          <a:spcPts val="0"/>
                        </a:spcAft>
                        <a:buClrTx/>
                        <a:buSzTx/>
                        <a:buFontTx/>
                        <a:buNone/>
                        <a:tabLst/>
                        <a:defRPr/>
                      </a:pPr>
                      <a:r>
                        <a:rPr lang="en-US" altLang="zh-TW"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45</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marL="0" marR="0" lvl="0" indent="0" algn="ctr" defTabSz="609585" rtl="0" eaLnBrk="1" fontAlgn="ctr" latinLnBrk="0" hangingPunct="1">
                        <a:lnSpc>
                          <a:spcPct val="100000"/>
                        </a:lnSpc>
                        <a:spcBef>
                          <a:spcPts val="0"/>
                        </a:spcBef>
                        <a:spcAft>
                          <a:spcPts val="0"/>
                        </a:spcAft>
                        <a:buClrTx/>
                        <a:buSzTx/>
                        <a:buFontTx/>
                        <a:buNone/>
                        <a:tabLst/>
                        <a:defRPr/>
                      </a:pPr>
                      <a:r>
                        <a:rPr lang="en-US" altLang="zh-TW"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Pacha</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5399641"/>
                  </a:ext>
                </a:extLst>
              </a:tr>
              <a:tr h="432000">
                <a:tc>
                  <a:txBody>
                    <a:bodyPr/>
                    <a:lstStyle/>
                    <a:p>
                      <a:pPr algn="l"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03:25pm-04:15pm</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marL="88900" indent="0" algn="l"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Product design</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50</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ctr" fontAlgn="ctr"/>
                      <a:r>
                        <a:rPr lang="en-US" altLang="zh-TW"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Pacha</a:t>
                      </a:r>
                      <a:endPar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2651070655"/>
                  </a:ext>
                </a:extLst>
              </a:tr>
              <a:tr h="432000">
                <a:tc>
                  <a:txBody>
                    <a:bodyPr/>
                    <a:lstStyle/>
                    <a:p>
                      <a:pPr algn="l"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04:15pm-04:45pm</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marL="88900" indent="0" algn="l"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Sell</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30</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ctr" fontAlgn="ctr"/>
                      <a:r>
                        <a:rPr lang="en-US" altLang="zh-TW"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Pacha</a:t>
                      </a:r>
                      <a:endPar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3024131694"/>
                  </a:ext>
                </a:extLst>
              </a:tr>
              <a:tr h="432000">
                <a:tc>
                  <a:txBody>
                    <a:bodyPr/>
                    <a:lstStyle/>
                    <a:p>
                      <a:pPr algn="l"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04:45pm-04:50pm</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marL="88900" indent="0" algn="l"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Vote</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5</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ctr" fontAlgn="ctr"/>
                      <a:r>
                        <a:rPr lang="en-US" altLang="zh-TW"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Pacha</a:t>
                      </a:r>
                      <a:endPar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2062690934"/>
                  </a:ext>
                </a:extLst>
              </a:tr>
              <a:tr h="432000">
                <a:tc>
                  <a:txBody>
                    <a:bodyPr/>
                    <a:lstStyle/>
                    <a:p>
                      <a:pPr algn="l"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04:50pm-05:00pm</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marL="88900" indent="0" algn="l"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Closing</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10</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Russ?</a:t>
                      </a:r>
                    </a:p>
                  </a:txBody>
                  <a:tcPr marL="7315" marR="7315" marT="7315" marB="0" anchor="ctr">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3265442611"/>
                  </a:ext>
                </a:extLst>
              </a:tr>
            </a:tbl>
          </a:graphicData>
        </a:graphic>
      </p:graphicFrame>
    </p:spTree>
    <p:extLst>
      <p:ext uri="{BB962C8B-B14F-4D97-AF65-F5344CB8AC3E}">
        <p14:creationId xmlns:p14="http://schemas.microsoft.com/office/powerpoint/2010/main" val="1751540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zh-TW" sz="2800" dirty="0">
                <a:latin typeface="Arial" panose="020B0604020202020204" pitchFamily="34" charset="0"/>
                <a:cs typeface="Arial" panose="020B0604020202020204" pitchFamily="34" charset="0"/>
              </a:rPr>
              <a:t>Making a product roadmap (Wish List)</a:t>
            </a:r>
            <a:endParaRPr lang="zh-TW" altLang="en-US" sz="2800" dirty="0">
              <a:latin typeface="Arial" panose="020B0604020202020204" pitchFamily="34" charset="0"/>
              <a:cs typeface="Arial" panose="020B0604020202020204" pitchFamily="34" charset="0"/>
            </a:endParaRPr>
          </a:p>
        </p:txBody>
      </p:sp>
      <p:sp>
        <p:nvSpPr>
          <p:cNvPr id="3" name="Rectangle 2"/>
          <p:cNvSpPr/>
          <p:nvPr/>
        </p:nvSpPr>
        <p:spPr>
          <a:xfrm>
            <a:off x="764118" y="1461406"/>
            <a:ext cx="1962753" cy="424543"/>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TW" dirty="0">
                <a:solidFill>
                  <a:schemeClr val="tx1">
                    <a:lumMod val="50000"/>
                  </a:schemeClr>
                </a:solidFill>
              </a:rPr>
              <a:t>1.</a:t>
            </a:r>
            <a:endParaRPr lang="zh-TW" altLang="en-US" dirty="0">
              <a:solidFill>
                <a:schemeClr val="tx1">
                  <a:lumMod val="50000"/>
                </a:schemeClr>
              </a:solidFill>
            </a:endParaRPr>
          </a:p>
        </p:txBody>
      </p:sp>
      <p:sp>
        <p:nvSpPr>
          <p:cNvPr id="4" name="Rectangle 3"/>
          <p:cNvSpPr/>
          <p:nvPr/>
        </p:nvSpPr>
        <p:spPr>
          <a:xfrm>
            <a:off x="764117" y="2134819"/>
            <a:ext cx="1962753" cy="424543"/>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TW" dirty="0">
                <a:solidFill>
                  <a:schemeClr val="tx1">
                    <a:lumMod val="50000"/>
                  </a:schemeClr>
                </a:solidFill>
              </a:rPr>
              <a:t>2.</a:t>
            </a:r>
            <a:endParaRPr lang="zh-TW" altLang="en-US" dirty="0">
              <a:solidFill>
                <a:schemeClr val="tx1">
                  <a:lumMod val="50000"/>
                </a:schemeClr>
              </a:solidFill>
            </a:endParaRPr>
          </a:p>
        </p:txBody>
      </p:sp>
      <p:sp>
        <p:nvSpPr>
          <p:cNvPr id="5" name="Rectangle 4"/>
          <p:cNvSpPr/>
          <p:nvPr/>
        </p:nvSpPr>
        <p:spPr>
          <a:xfrm>
            <a:off x="764117" y="2808232"/>
            <a:ext cx="1962753" cy="424543"/>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TW" dirty="0">
                <a:solidFill>
                  <a:schemeClr val="tx1">
                    <a:lumMod val="50000"/>
                  </a:schemeClr>
                </a:solidFill>
              </a:rPr>
              <a:t>3.</a:t>
            </a:r>
            <a:endParaRPr lang="zh-TW" altLang="en-US" dirty="0">
              <a:solidFill>
                <a:schemeClr val="tx1">
                  <a:lumMod val="50000"/>
                </a:schemeClr>
              </a:solidFill>
            </a:endParaRPr>
          </a:p>
        </p:txBody>
      </p:sp>
      <p:sp>
        <p:nvSpPr>
          <p:cNvPr id="6" name="Rectangle 5"/>
          <p:cNvSpPr/>
          <p:nvPr/>
        </p:nvSpPr>
        <p:spPr>
          <a:xfrm>
            <a:off x="764116" y="3543018"/>
            <a:ext cx="1962753" cy="424543"/>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TW" dirty="0">
                <a:solidFill>
                  <a:schemeClr val="tx1">
                    <a:lumMod val="50000"/>
                  </a:schemeClr>
                </a:solidFill>
              </a:rPr>
              <a:t>4.</a:t>
            </a:r>
            <a:endParaRPr lang="zh-TW" altLang="en-US" dirty="0">
              <a:solidFill>
                <a:schemeClr val="tx1">
                  <a:lumMod val="50000"/>
                </a:schemeClr>
              </a:solidFill>
            </a:endParaRPr>
          </a:p>
        </p:txBody>
      </p:sp>
      <p:sp>
        <p:nvSpPr>
          <p:cNvPr id="7" name="Rectangle 6"/>
          <p:cNvSpPr/>
          <p:nvPr/>
        </p:nvSpPr>
        <p:spPr>
          <a:xfrm>
            <a:off x="764115" y="4191657"/>
            <a:ext cx="1962753" cy="424543"/>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TW" dirty="0">
                <a:solidFill>
                  <a:schemeClr val="tx1">
                    <a:lumMod val="50000"/>
                  </a:schemeClr>
                </a:solidFill>
              </a:rPr>
              <a:t>5.</a:t>
            </a:r>
            <a:endParaRPr lang="zh-TW" altLang="en-US" dirty="0">
              <a:solidFill>
                <a:schemeClr val="tx1">
                  <a:lumMod val="50000"/>
                </a:schemeClr>
              </a:solidFill>
            </a:endParaRPr>
          </a:p>
        </p:txBody>
      </p:sp>
      <p:sp>
        <p:nvSpPr>
          <p:cNvPr id="8" name="Rectangle 7"/>
          <p:cNvSpPr/>
          <p:nvPr/>
        </p:nvSpPr>
        <p:spPr>
          <a:xfrm>
            <a:off x="764114" y="4840296"/>
            <a:ext cx="1962753" cy="424543"/>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TW" dirty="0">
                <a:solidFill>
                  <a:schemeClr val="tx1">
                    <a:lumMod val="50000"/>
                  </a:schemeClr>
                </a:solidFill>
              </a:rPr>
              <a:t>6.</a:t>
            </a:r>
            <a:endParaRPr lang="zh-TW" altLang="en-US" dirty="0">
              <a:solidFill>
                <a:schemeClr val="tx1">
                  <a:lumMod val="50000"/>
                </a:schemeClr>
              </a:solidFill>
            </a:endParaRPr>
          </a:p>
        </p:txBody>
      </p:sp>
      <p:sp>
        <p:nvSpPr>
          <p:cNvPr id="9" name="Rectangle 8"/>
          <p:cNvSpPr/>
          <p:nvPr/>
        </p:nvSpPr>
        <p:spPr>
          <a:xfrm>
            <a:off x="764114" y="5538483"/>
            <a:ext cx="1962753" cy="424543"/>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TW" dirty="0">
                <a:solidFill>
                  <a:schemeClr val="tx1">
                    <a:lumMod val="50000"/>
                  </a:schemeClr>
                </a:solidFill>
              </a:rPr>
              <a:t>7.</a:t>
            </a:r>
            <a:endParaRPr lang="zh-TW" altLang="en-US" dirty="0">
              <a:solidFill>
                <a:schemeClr val="tx1">
                  <a:lumMod val="50000"/>
                </a:schemeClr>
              </a:solidFill>
            </a:endParaRPr>
          </a:p>
        </p:txBody>
      </p:sp>
      <p:sp>
        <p:nvSpPr>
          <p:cNvPr id="10" name="Rounded Rectangle 9"/>
          <p:cNvSpPr/>
          <p:nvPr/>
        </p:nvSpPr>
        <p:spPr>
          <a:xfrm>
            <a:off x="8829099" y="1413290"/>
            <a:ext cx="2588203" cy="2838699"/>
          </a:xfrm>
          <a:prstGeom prst="roundRect">
            <a:avLst>
              <a:gd name="adj" fmla="val 5000"/>
            </a:avLst>
          </a:prstGeom>
          <a:solidFill>
            <a:schemeClr val="tx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ounded Rectangle 10"/>
          <p:cNvSpPr/>
          <p:nvPr/>
        </p:nvSpPr>
        <p:spPr>
          <a:xfrm>
            <a:off x="6223804" y="1427124"/>
            <a:ext cx="2588203" cy="2838699"/>
          </a:xfrm>
          <a:prstGeom prst="roundRect">
            <a:avLst>
              <a:gd name="adj" fmla="val 5000"/>
            </a:avLst>
          </a:prstGeom>
          <a:solidFill>
            <a:srgbClr val="0077D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2" name="Group 11"/>
          <p:cNvGrpSpPr/>
          <p:nvPr/>
        </p:nvGrpSpPr>
        <p:grpSpPr>
          <a:xfrm>
            <a:off x="3606325" y="1409336"/>
            <a:ext cx="7855193" cy="2855014"/>
            <a:chOff x="615" y="1102781"/>
            <a:chExt cx="8034114" cy="3194845"/>
          </a:xfrm>
          <a:solidFill>
            <a:srgbClr val="FFD54F"/>
          </a:solidFill>
        </p:grpSpPr>
        <p:sp>
          <p:nvSpPr>
            <p:cNvPr id="13" name="Rounded Rectangle 12"/>
            <p:cNvSpPr/>
            <p:nvPr/>
          </p:nvSpPr>
          <p:spPr>
            <a:xfrm>
              <a:off x="615" y="1121039"/>
              <a:ext cx="2647156" cy="3176587"/>
            </a:xfrm>
            <a:prstGeom prst="roundRect">
              <a:avLst>
                <a:gd name="adj" fmla="val 5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ounded Rectangle 4"/>
            <p:cNvSpPr txBox="1"/>
            <p:nvPr/>
          </p:nvSpPr>
          <p:spPr>
            <a:xfrm>
              <a:off x="615" y="1121039"/>
              <a:ext cx="2647155" cy="529431"/>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102870" rIns="133350" bIns="0" numCol="1" spcCol="1270" anchor="t" anchorCtr="0">
              <a:noAutofit/>
            </a:bodyPr>
            <a:lstStyle/>
            <a:p>
              <a:pPr lvl="0" algn="ctr" defTabSz="1333500">
                <a:lnSpc>
                  <a:spcPct val="90000"/>
                </a:lnSpc>
                <a:spcBef>
                  <a:spcPct val="0"/>
                </a:spcBef>
                <a:spcAft>
                  <a:spcPct val="35000"/>
                </a:spcAft>
              </a:pPr>
              <a:r>
                <a:rPr lang="en-US" altLang="zh-TW" sz="2400" b="1" dirty="0">
                  <a:solidFill>
                    <a:schemeClr val="tx1">
                      <a:lumMod val="50000"/>
                    </a:schemeClr>
                  </a:solidFill>
                  <a:latin typeface="Arial" panose="020B0604020202020204" pitchFamily="34" charset="0"/>
                  <a:cs typeface="Arial" panose="020B0604020202020204" pitchFamily="34" charset="0"/>
                </a:rPr>
                <a:t>Priority One</a:t>
              </a:r>
              <a:endParaRPr lang="en-US" altLang="zh-TW" sz="2400" b="1" kern="1200" dirty="0">
                <a:solidFill>
                  <a:schemeClr val="tx1">
                    <a:lumMod val="50000"/>
                  </a:schemeClr>
                </a:solidFill>
                <a:latin typeface="Arial" panose="020B0604020202020204" pitchFamily="34" charset="0"/>
                <a:cs typeface="Arial" panose="020B0604020202020204" pitchFamily="34" charset="0"/>
              </a:endParaRPr>
            </a:p>
          </p:txBody>
        </p:sp>
        <p:sp>
          <p:nvSpPr>
            <p:cNvPr id="15" name="Rounded Rectangle 4"/>
            <p:cNvSpPr txBox="1"/>
            <p:nvPr/>
          </p:nvSpPr>
          <p:spPr>
            <a:xfrm>
              <a:off x="2740421" y="1121039"/>
              <a:ext cx="2647155" cy="529431"/>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102870" rIns="133350" bIns="0" numCol="1" spcCol="1270" anchor="t" anchorCtr="0">
              <a:noAutofit/>
            </a:bodyPr>
            <a:lstStyle/>
            <a:p>
              <a:pPr lvl="0" algn="ctr" defTabSz="1333500">
                <a:lnSpc>
                  <a:spcPct val="90000"/>
                </a:lnSpc>
                <a:spcBef>
                  <a:spcPct val="0"/>
                </a:spcBef>
                <a:spcAft>
                  <a:spcPct val="35000"/>
                </a:spcAft>
              </a:pPr>
              <a:r>
                <a:rPr lang="en-US" altLang="zh-TW" sz="2400" b="1" dirty="0">
                  <a:solidFill>
                    <a:schemeClr val="bg1"/>
                  </a:solidFill>
                  <a:latin typeface="Arial" panose="020B0604020202020204" pitchFamily="34" charset="0"/>
                  <a:cs typeface="Arial" panose="020B0604020202020204" pitchFamily="34" charset="0"/>
                </a:rPr>
                <a:t>Priority</a:t>
              </a:r>
              <a:r>
                <a:rPr lang="en-US" altLang="zh-TW" sz="2400" b="1" dirty="0">
                  <a:solidFill>
                    <a:schemeClr val="tx1">
                      <a:lumMod val="50000"/>
                    </a:schemeClr>
                  </a:solidFill>
                  <a:latin typeface="Arial" panose="020B0604020202020204" pitchFamily="34" charset="0"/>
                  <a:cs typeface="Arial" panose="020B0604020202020204" pitchFamily="34" charset="0"/>
                </a:rPr>
                <a:t> </a:t>
              </a:r>
              <a:r>
                <a:rPr lang="en-US" altLang="zh-TW" sz="2400" b="1" dirty="0">
                  <a:solidFill>
                    <a:schemeClr val="bg1"/>
                  </a:solidFill>
                  <a:latin typeface="Arial" panose="020B0604020202020204" pitchFamily="34" charset="0"/>
                  <a:cs typeface="Arial" panose="020B0604020202020204" pitchFamily="34" charset="0"/>
                </a:rPr>
                <a:t>Two</a:t>
              </a:r>
              <a:endParaRPr lang="en-US" altLang="zh-TW" sz="2400" b="1" kern="1200" dirty="0">
                <a:solidFill>
                  <a:schemeClr val="bg1"/>
                </a:solidFill>
                <a:latin typeface="Arial" panose="020B0604020202020204" pitchFamily="34" charset="0"/>
                <a:cs typeface="Arial" panose="020B0604020202020204" pitchFamily="34" charset="0"/>
              </a:endParaRPr>
            </a:p>
          </p:txBody>
        </p:sp>
        <p:sp>
          <p:nvSpPr>
            <p:cNvPr id="16" name="Rounded Rectangle 4"/>
            <p:cNvSpPr txBox="1"/>
            <p:nvPr/>
          </p:nvSpPr>
          <p:spPr>
            <a:xfrm>
              <a:off x="5387575" y="1102781"/>
              <a:ext cx="2647154" cy="529431"/>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102870" rIns="133350" bIns="0" numCol="1" spcCol="1270" anchor="t" anchorCtr="0">
              <a:noAutofit/>
            </a:bodyPr>
            <a:lstStyle/>
            <a:p>
              <a:pPr lvl="0" algn="ctr" defTabSz="1333500">
                <a:lnSpc>
                  <a:spcPct val="90000"/>
                </a:lnSpc>
                <a:spcBef>
                  <a:spcPct val="0"/>
                </a:spcBef>
                <a:spcAft>
                  <a:spcPct val="35000"/>
                </a:spcAft>
              </a:pPr>
              <a:r>
                <a:rPr lang="en-US" altLang="zh-TW" sz="2400" b="1" dirty="0">
                  <a:solidFill>
                    <a:schemeClr val="bg1"/>
                  </a:solidFill>
                  <a:latin typeface="Arial" panose="020B0604020202020204" pitchFamily="34" charset="0"/>
                  <a:cs typeface="Arial" panose="020B0604020202020204" pitchFamily="34" charset="0"/>
                </a:rPr>
                <a:t>Priority</a:t>
              </a:r>
              <a:r>
                <a:rPr lang="en-US" altLang="zh-TW" sz="2400" b="1" dirty="0">
                  <a:solidFill>
                    <a:schemeClr val="tx1">
                      <a:lumMod val="50000"/>
                    </a:schemeClr>
                  </a:solidFill>
                  <a:latin typeface="Arial" panose="020B0604020202020204" pitchFamily="34" charset="0"/>
                  <a:cs typeface="Arial" panose="020B0604020202020204" pitchFamily="34" charset="0"/>
                </a:rPr>
                <a:t> </a:t>
              </a:r>
              <a:r>
                <a:rPr lang="en-US" altLang="zh-TW" sz="2400" b="1" dirty="0">
                  <a:solidFill>
                    <a:schemeClr val="bg1"/>
                  </a:solidFill>
                  <a:latin typeface="Arial" panose="020B0604020202020204" pitchFamily="34" charset="0"/>
                  <a:cs typeface="Arial" panose="020B0604020202020204" pitchFamily="34" charset="0"/>
                </a:rPr>
                <a:t>Three</a:t>
              </a:r>
              <a:endParaRPr lang="en-US" altLang="zh-TW" sz="2400" b="1" kern="1200" dirty="0">
                <a:solidFill>
                  <a:schemeClr val="bg1"/>
                </a:solidFill>
                <a:latin typeface="Arial" panose="020B0604020202020204" pitchFamily="34" charset="0"/>
                <a:cs typeface="Arial" panose="020B0604020202020204" pitchFamily="34" charset="0"/>
              </a:endParaRPr>
            </a:p>
          </p:txBody>
        </p:sp>
      </p:grpSp>
      <p:sp>
        <p:nvSpPr>
          <p:cNvPr id="17" name="Flowchart: Extract 16"/>
          <p:cNvSpPr/>
          <p:nvPr/>
        </p:nvSpPr>
        <p:spPr>
          <a:xfrm rot="5400000">
            <a:off x="5985991" y="3773446"/>
            <a:ext cx="417071" cy="388230"/>
          </a:xfrm>
          <a:prstGeom prst="flowChartExtract">
            <a:avLst/>
          </a:prstGeom>
          <a:ln>
            <a:solidFill>
              <a:schemeClr val="bg1">
                <a:lumMod val="75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Flowchart: Extract 17"/>
          <p:cNvSpPr/>
          <p:nvPr/>
        </p:nvSpPr>
        <p:spPr>
          <a:xfrm rot="5400000">
            <a:off x="8725798" y="3773446"/>
            <a:ext cx="417071" cy="388230"/>
          </a:xfrm>
          <a:prstGeom prst="flowChartExtract">
            <a:avLst/>
          </a:prstGeom>
          <a:ln>
            <a:solidFill>
              <a:schemeClr val="bg1">
                <a:lumMod val="75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Rectangle 18"/>
          <p:cNvSpPr/>
          <p:nvPr/>
        </p:nvSpPr>
        <p:spPr>
          <a:xfrm>
            <a:off x="3612416" y="4388339"/>
            <a:ext cx="7849102" cy="2092881"/>
          </a:xfrm>
          <a:prstGeom prst="rect">
            <a:avLst/>
          </a:prstGeom>
        </p:spPr>
        <p:txBody>
          <a:bodyPr wrap="square">
            <a:spAutoFit/>
          </a:bodyPr>
          <a:lstStyle/>
          <a:p>
            <a:pPr marL="285750" lvl="0" indent="-285750">
              <a:lnSpc>
                <a:spcPct val="150000"/>
              </a:lnSpc>
              <a:spcAft>
                <a:spcPts val="600"/>
              </a:spcAft>
              <a:buFont typeface="Arial" panose="020B0604020202020204" pitchFamily="34" charset="0"/>
              <a:buChar char="•"/>
            </a:pPr>
            <a:r>
              <a:rPr lang="en-US" altLang="zh-TW" sz="1600" dirty="0">
                <a:solidFill>
                  <a:srgbClr val="4D4D4F"/>
                </a:solidFill>
                <a:latin typeface="Arial" panose="020B0604020202020204" pitchFamily="34" charset="0"/>
                <a:cs typeface="Arial" panose="020B0604020202020204" pitchFamily="34" charset="0"/>
              </a:rPr>
              <a:t>Each team selects top 3 pains/needs from the list as their product roadmap. Put the most valuable and worth to solve problem as the priority one.</a:t>
            </a:r>
          </a:p>
          <a:p>
            <a:pPr marL="742950" lvl="1" indent="-285750">
              <a:lnSpc>
                <a:spcPct val="150000"/>
              </a:lnSpc>
              <a:spcAft>
                <a:spcPts val="600"/>
              </a:spcAft>
              <a:buFont typeface="Arial" panose="020B0604020202020204" pitchFamily="34" charset="0"/>
              <a:buChar char="•"/>
            </a:pPr>
            <a:r>
              <a:rPr lang="en-US" altLang="zh-TW" sz="1600" dirty="0">
                <a:solidFill>
                  <a:srgbClr val="4D4D4F"/>
                </a:solidFill>
                <a:latin typeface="Arial" panose="020B0604020202020204" pitchFamily="34" charset="0"/>
                <a:cs typeface="Arial" panose="020B0604020202020204" pitchFamily="34" charset="0"/>
              </a:rPr>
              <a:t>But at this stage, they don’t know the value of each item.</a:t>
            </a:r>
          </a:p>
          <a:p>
            <a:pPr marL="285750" lvl="0" indent="-285750">
              <a:lnSpc>
                <a:spcPct val="150000"/>
              </a:lnSpc>
              <a:spcAft>
                <a:spcPts val="600"/>
              </a:spcAft>
              <a:buFont typeface="Arial" panose="020B0604020202020204" pitchFamily="34" charset="0"/>
              <a:buChar char="•"/>
            </a:pPr>
            <a:r>
              <a:rPr lang="en-US" altLang="zh-TW" sz="1600" dirty="0">
                <a:solidFill>
                  <a:srgbClr val="4D4D4F"/>
                </a:solidFill>
                <a:latin typeface="Arial" panose="020B0604020202020204" pitchFamily="34" charset="0"/>
                <a:cs typeface="Arial" panose="020B0604020202020204" pitchFamily="34" charset="0"/>
              </a:rPr>
              <a:t>Later on, they will bid on those problems. They can only design the one they buy through the bidding.</a:t>
            </a:r>
            <a:endParaRPr lang="zh-TW" altLang="en-US" sz="1600" dirty="0">
              <a:solidFill>
                <a:srgbClr val="4D4D4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0994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t>Auction</a:t>
            </a:r>
            <a:endParaRPr lang="zh-TW" altLang="en-US" b="1" dirty="0"/>
          </a:p>
        </p:txBody>
      </p:sp>
      <p:sp>
        <p:nvSpPr>
          <p:cNvPr id="3" name="Rectangle 2"/>
          <p:cNvSpPr/>
          <p:nvPr/>
        </p:nvSpPr>
        <p:spPr>
          <a:xfrm>
            <a:off x="764118" y="1494063"/>
            <a:ext cx="1962753" cy="424543"/>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TW" dirty="0">
                <a:solidFill>
                  <a:schemeClr val="tx1">
                    <a:lumMod val="50000"/>
                  </a:schemeClr>
                </a:solidFill>
              </a:rPr>
              <a:t>1.</a:t>
            </a:r>
            <a:endParaRPr lang="zh-TW" altLang="en-US" dirty="0">
              <a:solidFill>
                <a:schemeClr val="tx1">
                  <a:lumMod val="50000"/>
                </a:schemeClr>
              </a:solidFill>
            </a:endParaRPr>
          </a:p>
        </p:txBody>
      </p:sp>
      <p:sp>
        <p:nvSpPr>
          <p:cNvPr id="4" name="Rectangle 3"/>
          <p:cNvSpPr/>
          <p:nvPr/>
        </p:nvSpPr>
        <p:spPr>
          <a:xfrm>
            <a:off x="764117" y="2167476"/>
            <a:ext cx="1962753" cy="424543"/>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TW" dirty="0">
                <a:solidFill>
                  <a:schemeClr val="tx1">
                    <a:lumMod val="50000"/>
                  </a:schemeClr>
                </a:solidFill>
              </a:rPr>
              <a:t>2.</a:t>
            </a:r>
            <a:endParaRPr lang="zh-TW" altLang="en-US" dirty="0">
              <a:solidFill>
                <a:schemeClr val="tx1">
                  <a:lumMod val="50000"/>
                </a:schemeClr>
              </a:solidFill>
            </a:endParaRPr>
          </a:p>
        </p:txBody>
      </p:sp>
      <p:sp>
        <p:nvSpPr>
          <p:cNvPr id="5" name="Rectangle 4"/>
          <p:cNvSpPr/>
          <p:nvPr/>
        </p:nvSpPr>
        <p:spPr>
          <a:xfrm>
            <a:off x="764117" y="2840889"/>
            <a:ext cx="1962753" cy="424543"/>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TW" dirty="0">
                <a:solidFill>
                  <a:schemeClr val="tx1">
                    <a:lumMod val="50000"/>
                  </a:schemeClr>
                </a:solidFill>
              </a:rPr>
              <a:t>3.</a:t>
            </a:r>
            <a:endParaRPr lang="zh-TW" altLang="en-US" dirty="0">
              <a:solidFill>
                <a:schemeClr val="tx1">
                  <a:lumMod val="50000"/>
                </a:schemeClr>
              </a:solidFill>
            </a:endParaRPr>
          </a:p>
        </p:txBody>
      </p:sp>
      <p:sp>
        <p:nvSpPr>
          <p:cNvPr id="6" name="Rectangle 5"/>
          <p:cNvSpPr/>
          <p:nvPr/>
        </p:nvSpPr>
        <p:spPr>
          <a:xfrm>
            <a:off x="764116" y="3575675"/>
            <a:ext cx="1962753" cy="424543"/>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TW" dirty="0">
                <a:solidFill>
                  <a:schemeClr val="tx1">
                    <a:lumMod val="50000"/>
                  </a:schemeClr>
                </a:solidFill>
              </a:rPr>
              <a:t>4.</a:t>
            </a:r>
            <a:endParaRPr lang="zh-TW" altLang="en-US" dirty="0">
              <a:solidFill>
                <a:schemeClr val="tx1">
                  <a:lumMod val="50000"/>
                </a:schemeClr>
              </a:solidFill>
            </a:endParaRPr>
          </a:p>
        </p:txBody>
      </p:sp>
      <p:sp>
        <p:nvSpPr>
          <p:cNvPr id="7" name="Rectangle 6"/>
          <p:cNvSpPr/>
          <p:nvPr/>
        </p:nvSpPr>
        <p:spPr>
          <a:xfrm>
            <a:off x="764115" y="4224314"/>
            <a:ext cx="1962753" cy="424543"/>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TW" dirty="0">
                <a:solidFill>
                  <a:schemeClr val="tx1">
                    <a:lumMod val="50000"/>
                  </a:schemeClr>
                </a:solidFill>
              </a:rPr>
              <a:t>5.</a:t>
            </a:r>
            <a:endParaRPr lang="zh-TW" altLang="en-US" dirty="0">
              <a:solidFill>
                <a:schemeClr val="tx1">
                  <a:lumMod val="50000"/>
                </a:schemeClr>
              </a:solidFill>
            </a:endParaRPr>
          </a:p>
        </p:txBody>
      </p:sp>
      <p:sp>
        <p:nvSpPr>
          <p:cNvPr id="8" name="Rectangle 7"/>
          <p:cNvSpPr/>
          <p:nvPr/>
        </p:nvSpPr>
        <p:spPr>
          <a:xfrm>
            <a:off x="764114" y="4872953"/>
            <a:ext cx="1962753" cy="424543"/>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TW" dirty="0">
                <a:solidFill>
                  <a:schemeClr val="tx1">
                    <a:lumMod val="50000"/>
                  </a:schemeClr>
                </a:solidFill>
              </a:rPr>
              <a:t>6.</a:t>
            </a:r>
            <a:endParaRPr lang="zh-TW" altLang="en-US" dirty="0">
              <a:solidFill>
                <a:schemeClr val="tx1">
                  <a:lumMod val="50000"/>
                </a:schemeClr>
              </a:solidFill>
            </a:endParaRPr>
          </a:p>
        </p:txBody>
      </p:sp>
      <p:sp>
        <p:nvSpPr>
          <p:cNvPr id="9" name="Rectangle 8"/>
          <p:cNvSpPr/>
          <p:nvPr/>
        </p:nvSpPr>
        <p:spPr>
          <a:xfrm>
            <a:off x="764114" y="5571140"/>
            <a:ext cx="1962753" cy="424543"/>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TW" dirty="0">
                <a:solidFill>
                  <a:schemeClr val="tx1">
                    <a:lumMod val="50000"/>
                  </a:schemeClr>
                </a:solidFill>
              </a:rPr>
              <a:t>7.</a:t>
            </a:r>
            <a:endParaRPr lang="zh-TW" altLang="en-US" dirty="0">
              <a:solidFill>
                <a:schemeClr val="tx1">
                  <a:lumMod val="50000"/>
                </a:schemeClr>
              </a:solidFill>
            </a:endParaRPr>
          </a:p>
        </p:txBody>
      </p:sp>
      <p:sp>
        <p:nvSpPr>
          <p:cNvPr id="10" name="Content Placeholder 2"/>
          <p:cNvSpPr txBox="1">
            <a:spLocks/>
          </p:cNvSpPr>
          <p:nvPr/>
        </p:nvSpPr>
        <p:spPr bwMode="auto">
          <a:xfrm>
            <a:off x="3688931" y="1382173"/>
            <a:ext cx="7675754" cy="384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457189" indent="-457189" algn="l" defTabSz="609585" rtl="0" eaLnBrk="1" fontAlgn="base" hangingPunct="1">
              <a:spcBef>
                <a:spcPct val="20000"/>
              </a:spcBef>
              <a:spcAft>
                <a:spcPct val="0"/>
              </a:spcAft>
              <a:buClr>
                <a:schemeClr val="tx2"/>
              </a:buClr>
              <a:buFont typeface="Arial"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90575" indent="-380990" algn="l" defTabSz="609585" rtl="0" eaLnBrk="1" fontAlgn="base" hangingPunct="1">
              <a:spcBef>
                <a:spcPct val="20000"/>
              </a:spcBef>
              <a:spcAft>
                <a:spcPct val="0"/>
              </a:spcAft>
              <a:buClr>
                <a:schemeClr val="tx2"/>
              </a:buClr>
              <a:buFont typeface="Arial" charset="0"/>
              <a:buChar char="–"/>
              <a:defRPr sz="2667"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523962" indent="-304792" algn="l" defTabSz="609585" rtl="0" eaLnBrk="1" fontAlgn="base" hangingPunct="1">
              <a:spcBef>
                <a:spcPct val="20000"/>
              </a:spcBef>
              <a:spcAft>
                <a:spcPct val="0"/>
              </a:spcAft>
              <a:buClr>
                <a:schemeClr val="tx2"/>
              </a:buClr>
              <a:buFont typeface="Arial"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2133547" indent="-304792" algn="l" defTabSz="609585" rtl="0" eaLnBrk="1" fontAlgn="base" hangingPunct="1">
              <a:spcBef>
                <a:spcPct val="20000"/>
              </a:spcBef>
              <a:spcAft>
                <a:spcPct val="0"/>
              </a:spcAft>
              <a:buClr>
                <a:schemeClr val="tx2"/>
              </a:buClr>
              <a:buFont typeface="Arial" charset="0"/>
              <a:buChar char="–"/>
              <a:defRPr sz="2133"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743131" indent="-304792" algn="l" defTabSz="609585" rtl="0" eaLnBrk="1" fontAlgn="base" hangingPunct="1">
              <a:spcBef>
                <a:spcPct val="20000"/>
              </a:spcBef>
              <a:spcAft>
                <a:spcPct val="0"/>
              </a:spcAft>
              <a:buClr>
                <a:schemeClr val="tx2"/>
              </a:buClr>
              <a:buFont typeface="Arial" charset="0"/>
              <a:buChar char="»"/>
              <a:defRPr sz="1867"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Aft>
                <a:spcPts val="600"/>
              </a:spcAft>
            </a:pPr>
            <a:r>
              <a:rPr lang="en-US" altLang="zh-TW" sz="1800" dirty="0">
                <a:solidFill>
                  <a:schemeClr val="tx2"/>
                </a:solidFill>
                <a:latin typeface="Arial" panose="020B0604020202020204" pitchFamily="34" charset="0"/>
                <a:cs typeface="Arial" panose="020B0604020202020204" pitchFamily="34" charset="0"/>
              </a:rPr>
              <a:t>Each team will be given the same *amount of money to bid on the items </a:t>
            </a:r>
          </a:p>
          <a:p>
            <a:pPr lvl="1">
              <a:spcAft>
                <a:spcPts val="600"/>
              </a:spcAft>
            </a:pPr>
            <a:r>
              <a:rPr lang="en-US" altLang="zh-TW" sz="1600" dirty="0">
                <a:solidFill>
                  <a:schemeClr val="tx2"/>
                </a:solidFill>
                <a:latin typeface="Arial" panose="020B0604020202020204" pitchFamily="34" charset="0"/>
                <a:cs typeface="Arial" panose="020B0604020202020204" pitchFamily="34" charset="0"/>
              </a:rPr>
              <a:t>*The amount of money depends on how many items we have.</a:t>
            </a:r>
          </a:p>
          <a:p>
            <a:pPr marL="0" indent="0">
              <a:spcAft>
                <a:spcPts val="600"/>
              </a:spcAft>
              <a:buFont typeface="Arial" charset="0"/>
              <a:buNone/>
            </a:pPr>
            <a:endParaRPr lang="en-US" altLang="zh-TW" sz="1800" dirty="0"/>
          </a:p>
          <a:p>
            <a:pPr>
              <a:lnSpc>
                <a:spcPct val="150000"/>
              </a:lnSpc>
              <a:spcAft>
                <a:spcPts val="600"/>
              </a:spcAft>
            </a:pPr>
            <a:r>
              <a:rPr lang="en-US" altLang="zh-TW" sz="1800" dirty="0">
                <a:solidFill>
                  <a:schemeClr val="tx1">
                    <a:lumMod val="50000"/>
                  </a:schemeClr>
                </a:solidFill>
                <a:latin typeface="Arial" panose="020B0604020202020204" pitchFamily="34" charset="0"/>
                <a:cs typeface="Arial" panose="020B0604020202020204" pitchFamily="34" charset="0"/>
              </a:rPr>
              <a:t>The host will start from first item (randomly select). If no team wants to bid on this item, then the host will proceed to next item.</a:t>
            </a:r>
            <a:endParaRPr lang="zh-TW" altLang="en-US" sz="1800" dirty="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0072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118" y="495894"/>
            <a:ext cx="10672233" cy="726155"/>
          </a:xfrm>
        </p:spPr>
        <p:txBody>
          <a:bodyPr/>
          <a:lstStyle/>
          <a:p>
            <a:r>
              <a:rPr lang="en-US" altLang="zh-TW" sz="2800" dirty="0">
                <a:latin typeface="Arial" panose="020B0604020202020204" pitchFamily="34" charset="0"/>
                <a:cs typeface="Arial" panose="020B0604020202020204" pitchFamily="34" charset="0"/>
              </a:rPr>
              <a:t>Your roadmap will depend on what items you’ve win the bidding.</a:t>
            </a:r>
            <a:endParaRPr lang="zh-TW" altLang="en-US" sz="2800" dirty="0">
              <a:latin typeface="Arial" panose="020B0604020202020204" pitchFamily="34" charset="0"/>
              <a:cs typeface="Arial" panose="020B0604020202020204" pitchFamily="34" charset="0"/>
            </a:endParaRPr>
          </a:p>
        </p:txBody>
      </p:sp>
      <p:sp>
        <p:nvSpPr>
          <p:cNvPr id="3" name="Rounded Rectangle 2"/>
          <p:cNvSpPr/>
          <p:nvPr/>
        </p:nvSpPr>
        <p:spPr>
          <a:xfrm>
            <a:off x="7542124" y="2380544"/>
            <a:ext cx="2647156" cy="2114072"/>
          </a:xfrm>
          <a:prstGeom prst="roundRect">
            <a:avLst>
              <a:gd name="adj" fmla="val 5000"/>
            </a:avLst>
          </a:prstGeom>
          <a:solidFill>
            <a:schemeClr val="tx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ounded Rectangle 3"/>
          <p:cNvSpPr/>
          <p:nvPr/>
        </p:nvSpPr>
        <p:spPr>
          <a:xfrm>
            <a:off x="4802317" y="2380544"/>
            <a:ext cx="2647156" cy="2114072"/>
          </a:xfrm>
          <a:prstGeom prst="roundRect">
            <a:avLst>
              <a:gd name="adj" fmla="val 5000"/>
            </a:avLst>
          </a:prstGeom>
          <a:solidFill>
            <a:srgbClr val="0077D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5" name="Group 4"/>
          <p:cNvGrpSpPr/>
          <p:nvPr/>
        </p:nvGrpSpPr>
        <p:grpSpPr>
          <a:xfrm>
            <a:off x="2053965" y="2366709"/>
            <a:ext cx="8148549" cy="2127907"/>
            <a:chOff x="-7931" y="1107205"/>
            <a:chExt cx="8148549" cy="2127907"/>
          </a:xfrm>
          <a:solidFill>
            <a:srgbClr val="FFD54F"/>
          </a:solidFill>
        </p:grpSpPr>
        <p:sp>
          <p:nvSpPr>
            <p:cNvPr id="6" name="Rounded Rectangle 5"/>
            <p:cNvSpPr/>
            <p:nvPr/>
          </p:nvSpPr>
          <p:spPr>
            <a:xfrm>
              <a:off x="-7931" y="1121039"/>
              <a:ext cx="2647156" cy="2114073"/>
            </a:xfrm>
            <a:prstGeom prst="roundRect">
              <a:avLst>
                <a:gd name="adj" fmla="val 5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txBox="1"/>
            <p:nvPr/>
          </p:nvSpPr>
          <p:spPr>
            <a:xfrm>
              <a:off x="615" y="1121039"/>
              <a:ext cx="2647155" cy="529431"/>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102870" rIns="133350" bIns="0" numCol="1" spcCol="1270" anchor="t" anchorCtr="0">
              <a:noAutofit/>
            </a:bodyPr>
            <a:lstStyle/>
            <a:p>
              <a:pPr lvl="0" algn="ctr" defTabSz="1333500">
                <a:lnSpc>
                  <a:spcPct val="90000"/>
                </a:lnSpc>
                <a:spcBef>
                  <a:spcPct val="0"/>
                </a:spcBef>
                <a:spcAft>
                  <a:spcPct val="35000"/>
                </a:spcAft>
              </a:pPr>
              <a:r>
                <a:rPr lang="en-US" altLang="zh-TW" sz="2400" b="1" dirty="0">
                  <a:solidFill>
                    <a:schemeClr val="tx1">
                      <a:lumMod val="50000"/>
                    </a:schemeClr>
                  </a:solidFill>
                  <a:latin typeface="Arial" panose="020B0604020202020204" pitchFamily="34" charset="0"/>
                  <a:cs typeface="Arial" panose="020B0604020202020204" pitchFamily="34" charset="0"/>
                </a:rPr>
                <a:t>One</a:t>
              </a:r>
              <a:endParaRPr lang="en-US" altLang="zh-TW" sz="2400" b="1" kern="1200" dirty="0">
                <a:solidFill>
                  <a:schemeClr val="tx1">
                    <a:lumMod val="50000"/>
                  </a:schemeClr>
                </a:solidFill>
                <a:latin typeface="Arial" panose="020B0604020202020204" pitchFamily="34" charset="0"/>
                <a:cs typeface="Arial" panose="020B0604020202020204" pitchFamily="34" charset="0"/>
              </a:endParaRPr>
            </a:p>
          </p:txBody>
        </p:sp>
        <p:sp>
          <p:nvSpPr>
            <p:cNvPr id="8" name="Rounded Rectangle 4"/>
            <p:cNvSpPr txBox="1"/>
            <p:nvPr/>
          </p:nvSpPr>
          <p:spPr>
            <a:xfrm>
              <a:off x="2740421" y="1121039"/>
              <a:ext cx="2647155" cy="529431"/>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102870" rIns="133350" bIns="0" numCol="1" spcCol="1270" anchor="t" anchorCtr="0">
              <a:noAutofit/>
            </a:bodyPr>
            <a:lstStyle/>
            <a:p>
              <a:pPr lvl="0" algn="ctr" defTabSz="1333500">
                <a:lnSpc>
                  <a:spcPct val="90000"/>
                </a:lnSpc>
                <a:spcBef>
                  <a:spcPct val="0"/>
                </a:spcBef>
                <a:spcAft>
                  <a:spcPct val="35000"/>
                </a:spcAft>
              </a:pPr>
              <a:r>
                <a:rPr lang="en-US" altLang="zh-TW" sz="2400" b="1" dirty="0">
                  <a:solidFill>
                    <a:schemeClr val="bg1"/>
                  </a:solidFill>
                  <a:latin typeface="Arial" panose="020B0604020202020204" pitchFamily="34" charset="0"/>
                  <a:cs typeface="Arial" panose="020B0604020202020204" pitchFamily="34" charset="0"/>
                </a:rPr>
                <a:t>Two</a:t>
              </a:r>
              <a:endParaRPr lang="en-US" altLang="zh-TW" sz="2400" b="1" kern="1200" dirty="0">
                <a:solidFill>
                  <a:schemeClr val="bg1"/>
                </a:solidFill>
                <a:latin typeface="Arial" panose="020B0604020202020204" pitchFamily="34" charset="0"/>
                <a:cs typeface="Arial" panose="020B0604020202020204" pitchFamily="34" charset="0"/>
              </a:endParaRPr>
            </a:p>
          </p:txBody>
        </p:sp>
        <p:sp>
          <p:nvSpPr>
            <p:cNvPr id="9" name="Rounded Rectangle 4"/>
            <p:cNvSpPr txBox="1"/>
            <p:nvPr/>
          </p:nvSpPr>
          <p:spPr>
            <a:xfrm>
              <a:off x="5493463" y="1107205"/>
              <a:ext cx="2647155" cy="529431"/>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102870" rIns="133350" bIns="0" numCol="1" spcCol="1270" anchor="t" anchorCtr="0">
              <a:noAutofit/>
            </a:bodyPr>
            <a:lstStyle/>
            <a:p>
              <a:pPr lvl="0" algn="ctr" defTabSz="1333500">
                <a:lnSpc>
                  <a:spcPct val="90000"/>
                </a:lnSpc>
                <a:spcBef>
                  <a:spcPct val="0"/>
                </a:spcBef>
                <a:spcAft>
                  <a:spcPct val="35000"/>
                </a:spcAft>
              </a:pPr>
              <a:r>
                <a:rPr lang="en-US" altLang="zh-TW" sz="2400" b="1" dirty="0">
                  <a:solidFill>
                    <a:schemeClr val="bg1"/>
                  </a:solidFill>
                  <a:latin typeface="Arial" panose="020B0604020202020204" pitchFamily="34" charset="0"/>
                  <a:cs typeface="Arial" panose="020B0604020202020204" pitchFamily="34" charset="0"/>
                </a:rPr>
                <a:t>Three</a:t>
              </a:r>
              <a:endParaRPr lang="en-US" altLang="zh-TW" sz="2400" b="1" kern="1200" dirty="0">
                <a:solidFill>
                  <a:schemeClr val="bg1"/>
                </a:solidFill>
                <a:latin typeface="Arial" panose="020B0604020202020204" pitchFamily="34" charset="0"/>
                <a:cs typeface="Arial" panose="020B0604020202020204" pitchFamily="34" charset="0"/>
              </a:endParaRPr>
            </a:p>
          </p:txBody>
        </p:sp>
      </p:grpSp>
      <p:sp>
        <p:nvSpPr>
          <p:cNvPr id="10" name="Flowchart: Extract 9"/>
          <p:cNvSpPr/>
          <p:nvPr/>
        </p:nvSpPr>
        <p:spPr>
          <a:xfrm rot="5400000">
            <a:off x="4555725" y="4036739"/>
            <a:ext cx="466715" cy="397073"/>
          </a:xfrm>
          <a:prstGeom prst="flowChartExtract">
            <a:avLst/>
          </a:prstGeom>
          <a:ln>
            <a:solidFill>
              <a:schemeClr val="bg1">
                <a:lumMod val="75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lowchart: Extract 10"/>
          <p:cNvSpPr/>
          <p:nvPr/>
        </p:nvSpPr>
        <p:spPr>
          <a:xfrm rot="5400000">
            <a:off x="7322001" y="4031554"/>
            <a:ext cx="466715" cy="397073"/>
          </a:xfrm>
          <a:prstGeom prst="flowChartExtract">
            <a:avLst/>
          </a:prstGeom>
          <a:ln>
            <a:solidFill>
              <a:schemeClr val="bg1">
                <a:lumMod val="75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034100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4119" y="495894"/>
            <a:ext cx="6379885" cy="293310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91440" numCol="1" anchor="ctr" anchorCtr="0" compatLnSpc="1">
            <a:prstTxWarp prst="textNoShape">
              <a:avLst/>
            </a:prstTxWarp>
          </a:bodyPr>
          <a:lstStyle/>
          <a:p>
            <a:pPr>
              <a:lnSpc>
                <a:spcPct val="150000"/>
              </a:lnSpc>
            </a:pPr>
            <a:r>
              <a:rPr lang="en-US" altLang="zh-TW" sz="2400" dirty="0">
                <a:latin typeface="Arial" panose="020B0604020202020204" pitchFamily="34" charset="0"/>
                <a:cs typeface="Arial" panose="020B0604020202020204" pitchFamily="34" charset="0"/>
              </a:rPr>
              <a:t>You present your product roadmap to CEO, but sometimes things are not as you expected…</a:t>
            </a:r>
            <a:br>
              <a:rPr lang="en-US" altLang="zh-TW" sz="2400" dirty="0">
                <a:latin typeface="Arial" panose="020B0604020202020204" pitchFamily="34" charset="0"/>
                <a:cs typeface="Arial" panose="020B0604020202020204" pitchFamily="34" charset="0"/>
              </a:rPr>
            </a:br>
            <a:br>
              <a:rPr lang="en-US" altLang="zh-TW" sz="2400" dirty="0">
                <a:latin typeface="Arial" panose="020B0604020202020204" pitchFamily="34" charset="0"/>
                <a:cs typeface="Arial" panose="020B0604020202020204" pitchFamily="34" charset="0"/>
              </a:rPr>
            </a:br>
            <a:r>
              <a:rPr lang="en-US" altLang="zh-TW" sz="2400" dirty="0">
                <a:latin typeface="Arial" panose="020B0604020202020204" pitchFamily="34" charset="0"/>
                <a:cs typeface="Arial" panose="020B0604020202020204" pitchFamily="34" charset="0"/>
              </a:rPr>
              <a:t>Your CEO apparently has a different roadmap in his mind.</a:t>
            </a:r>
            <a:endParaRPr lang="zh-TW" altLang="en-US" sz="2400" dirty="0">
              <a:latin typeface="Arial" panose="020B0604020202020204" pitchFamily="34" charset="0"/>
              <a:cs typeface="Arial" panose="020B0604020202020204" pitchFamily="34" charset="0"/>
            </a:endParaRPr>
          </a:p>
        </p:txBody>
      </p:sp>
      <p:grpSp>
        <p:nvGrpSpPr>
          <p:cNvPr id="14" name="Group 13"/>
          <p:cNvGrpSpPr/>
          <p:nvPr/>
        </p:nvGrpSpPr>
        <p:grpSpPr>
          <a:xfrm>
            <a:off x="7865673" y="830182"/>
            <a:ext cx="3879304" cy="3103443"/>
            <a:chOff x="3718559" y="1697158"/>
            <a:chExt cx="4741333" cy="3793066"/>
          </a:xfrm>
        </p:grpSpPr>
        <p:sp>
          <p:nvSpPr>
            <p:cNvPr id="3" name="Oval 2"/>
            <p:cNvSpPr/>
            <p:nvPr/>
          </p:nvSpPr>
          <p:spPr>
            <a:xfrm>
              <a:off x="3904825" y="1898572"/>
              <a:ext cx="4368800" cy="1517226"/>
            </a:xfrm>
            <a:prstGeom prst="ellipse">
              <a:avLst/>
            </a:prstGeom>
          </p:spPr>
          <p:style>
            <a:lnRef idx="0">
              <a:schemeClr val="dk1">
                <a:hueOff val="0"/>
                <a:satOff val="0"/>
                <a:lumOff val="0"/>
                <a:alphaOff val="0"/>
              </a:schemeClr>
            </a:lnRef>
            <a:fillRef idx="1">
              <a:schemeClr val="dk1">
                <a:tint val="50000"/>
                <a:alpha val="40000"/>
                <a:hueOff val="0"/>
                <a:satOff val="0"/>
                <a:lumOff val="0"/>
                <a:alphaOff val="0"/>
              </a:schemeClr>
            </a:fillRef>
            <a:effectRef idx="0">
              <a:schemeClr val="dk1">
                <a:tint val="50000"/>
                <a:alpha val="40000"/>
                <a:hueOff val="0"/>
                <a:satOff val="0"/>
                <a:lumOff val="0"/>
                <a:alphaOff val="0"/>
              </a:schemeClr>
            </a:effectRef>
            <a:fontRef idx="minor">
              <a:schemeClr val="lt1">
                <a:hueOff val="0"/>
                <a:satOff val="0"/>
                <a:lumOff val="0"/>
                <a:alphaOff val="0"/>
              </a:schemeClr>
            </a:fontRef>
          </p:style>
        </p:sp>
        <p:sp>
          <p:nvSpPr>
            <p:cNvPr id="9" name="Oval 8"/>
            <p:cNvSpPr/>
            <p:nvPr/>
          </p:nvSpPr>
          <p:spPr>
            <a:xfrm>
              <a:off x="4433741" y="1916070"/>
              <a:ext cx="1524000" cy="1524000"/>
            </a:xfrm>
            <a:prstGeom prst="ellipse">
              <a:avLst/>
            </a:prstGeom>
            <a:solidFill>
              <a:srgbClr val="FFD54F"/>
            </a:solidFill>
            <a:ln>
              <a:solidFill>
                <a:schemeClr val="bg1"/>
              </a:solid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7" name="Oval 6"/>
            <p:cNvSpPr/>
            <p:nvPr/>
          </p:nvSpPr>
          <p:spPr>
            <a:xfrm>
              <a:off x="6215629" y="1895187"/>
              <a:ext cx="1524000" cy="1524000"/>
            </a:xfrm>
            <a:prstGeom prst="ellipse">
              <a:avLst/>
            </a:prstGeom>
            <a:solidFill>
              <a:srgbClr val="0077DA"/>
            </a:solidFill>
            <a:ln>
              <a:solidFill>
                <a:schemeClr val="bg1"/>
              </a:solid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 name="Oval 11"/>
            <p:cNvSpPr/>
            <p:nvPr/>
          </p:nvSpPr>
          <p:spPr>
            <a:xfrm>
              <a:off x="5315774" y="2839092"/>
              <a:ext cx="1524000" cy="1524000"/>
            </a:xfrm>
            <a:prstGeom prst="ellipse">
              <a:avLst/>
            </a:prstGeom>
            <a:solidFill>
              <a:srgbClr val="FF0000"/>
            </a:solidFill>
            <a:ln>
              <a:solidFill>
                <a:schemeClr val="bg1"/>
              </a:solid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 name="Shape 5"/>
            <p:cNvSpPr/>
            <p:nvPr/>
          </p:nvSpPr>
          <p:spPr>
            <a:xfrm>
              <a:off x="3718559" y="1697158"/>
              <a:ext cx="4741333" cy="3793066"/>
            </a:xfrm>
            <a:prstGeom prst="funnel">
              <a:avLst/>
            </a:prstGeom>
            <a:solidFill>
              <a:schemeClr val="tx1">
                <a:lumMod val="60000"/>
                <a:lumOff val="40000"/>
                <a:alpha val="40000"/>
              </a:schemeClr>
            </a:solidFill>
          </p:spPr>
          <p:style>
            <a:lnRef idx="1">
              <a:schemeClr val="dk1">
                <a:hueOff val="0"/>
                <a:satOff val="0"/>
                <a:lumOff val="0"/>
                <a:alphaOff val="0"/>
              </a:schemeClr>
            </a:lnRef>
            <a:fillRef idx="1">
              <a:schemeClr val="dk1">
                <a:alpha val="40000"/>
                <a:tint val="40000"/>
                <a:hueOff val="0"/>
                <a:satOff val="0"/>
                <a:lumOff val="0"/>
                <a:alphaOff val="0"/>
              </a:schemeClr>
            </a:fillRef>
            <a:effectRef idx="0">
              <a:schemeClr val="dk1">
                <a:alpha val="40000"/>
                <a:tint val="40000"/>
                <a:hueOff val="0"/>
                <a:satOff val="0"/>
                <a:lumOff val="0"/>
                <a:alphaOff val="0"/>
              </a:schemeClr>
            </a:effectRef>
            <a:fontRef idx="minor">
              <a:schemeClr val="dk1">
                <a:hueOff val="0"/>
                <a:satOff val="0"/>
                <a:lumOff val="0"/>
                <a:alphaOff val="0"/>
              </a:schemeClr>
            </a:fontRef>
          </p:style>
        </p:sp>
      </p:grpSp>
      <p:sp>
        <p:nvSpPr>
          <p:cNvPr id="15" name="Rectangle 14"/>
          <p:cNvSpPr/>
          <p:nvPr/>
        </p:nvSpPr>
        <p:spPr>
          <a:xfrm>
            <a:off x="703198" y="4131241"/>
            <a:ext cx="5982608" cy="1441420"/>
          </a:xfrm>
          <a:prstGeom prst="rect">
            <a:avLst/>
          </a:prstGeom>
        </p:spPr>
        <p:txBody>
          <a:bodyPr wrap="square">
            <a:spAutoFit/>
          </a:bodyPr>
          <a:lstStyle/>
          <a:p>
            <a:pPr>
              <a:lnSpc>
                <a:spcPct val="150000"/>
              </a:lnSpc>
              <a:spcAft>
                <a:spcPts val="600"/>
              </a:spcAft>
            </a:pPr>
            <a:r>
              <a:rPr lang="en-US" altLang="zh-TW" b="1" dirty="0">
                <a:solidFill>
                  <a:schemeClr val="tx1">
                    <a:lumMod val="50000"/>
                  </a:schemeClr>
                </a:solidFill>
                <a:latin typeface="Arial" panose="020B0604020202020204" pitchFamily="34" charset="0"/>
                <a:cs typeface="Arial" panose="020B0604020202020204" pitchFamily="34" charset="0"/>
              </a:rPr>
              <a:t>Tasks:</a:t>
            </a:r>
          </a:p>
          <a:p>
            <a:pPr marL="342900" indent="-342900">
              <a:lnSpc>
                <a:spcPct val="150000"/>
              </a:lnSpc>
              <a:spcAft>
                <a:spcPts val="600"/>
              </a:spcAft>
              <a:buFont typeface="+mj-lt"/>
              <a:buAutoNum type="arabicPeriod"/>
            </a:pPr>
            <a:r>
              <a:rPr lang="en-US" altLang="zh-TW" dirty="0">
                <a:solidFill>
                  <a:schemeClr val="tx1">
                    <a:lumMod val="50000"/>
                  </a:schemeClr>
                </a:solidFill>
                <a:latin typeface="Arial" panose="020B0604020202020204" pitchFamily="34" charset="0"/>
                <a:cs typeface="Arial" panose="020B0604020202020204" pitchFamily="34" charset="0"/>
              </a:rPr>
              <a:t>Do the lottery from your product roadmap items.</a:t>
            </a:r>
          </a:p>
          <a:p>
            <a:pPr marL="342900" indent="-342900">
              <a:lnSpc>
                <a:spcPct val="150000"/>
              </a:lnSpc>
              <a:spcAft>
                <a:spcPts val="600"/>
              </a:spcAft>
              <a:buFont typeface="+mj-lt"/>
              <a:buAutoNum type="arabicPeriod"/>
            </a:pPr>
            <a:r>
              <a:rPr lang="en-US" altLang="zh-TW" dirty="0">
                <a:solidFill>
                  <a:schemeClr val="tx1">
                    <a:lumMod val="50000"/>
                  </a:schemeClr>
                </a:solidFill>
                <a:latin typeface="Arial" panose="020B0604020202020204" pitchFamily="34" charset="0"/>
                <a:cs typeface="Arial" panose="020B0604020202020204" pitchFamily="34" charset="0"/>
              </a:rPr>
              <a:t>Decide the problem they need to solve.</a:t>
            </a:r>
          </a:p>
        </p:txBody>
      </p:sp>
      <p:sp>
        <p:nvSpPr>
          <p:cNvPr id="16" name="Down Arrow 15"/>
          <p:cNvSpPr/>
          <p:nvPr/>
        </p:nvSpPr>
        <p:spPr>
          <a:xfrm>
            <a:off x="9546944" y="4095650"/>
            <a:ext cx="498021" cy="391886"/>
          </a:xfrm>
          <a:prstGeom prst="downArrow">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7" name="Oval 16"/>
          <p:cNvSpPr/>
          <p:nvPr/>
        </p:nvSpPr>
        <p:spPr>
          <a:xfrm>
            <a:off x="9312079" y="4592411"/>
            <a:ext cx="967750" cy="969186"/>
          </a:xfrm>
          <a:prstGeom prst="ellipse">
            <a:avLst/>
          </a:prstGeom>
          <a:solidFill>
            <a:schemeClr val="bg1">
              <a:lumMod val="95000"/>
            </a:schemeClr>
          </a:solidFill>
          <a:ln>
            <a:solidFill>
              <a:schemeClr val="tx1"/>
            </a:solid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nchor="ctr"/>
          <a:lstStyle/>
          <a:p>
            <a:pPr algn="ctr"/>
            <a:r>
              <a:rPr lang="en-US" altLang="zh-TW" sz="2400" b="1" dirty="0"/>
              <a:t>?</a:t>
            </a:r>
            <a:endParaRPr lang="zh-TW" altLang="en-US" sz="2400" b="1" dirty="0"/>
          </a:p>
        </p:txBody>
      </p:sp>
    </p:spTree>
    <p:extLst>
      <p:ext uri="{BB962C8B-B14F-4D97-AF65-F5344CB8AC3E}">
        <p14:creationId xmlns:p14="http://schemas.microsoft.com/office/powerpoint/2010/main" val="266104643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8" name="Oval 7"/>
          <p:cNvSpPr/>
          <p:nvPr/>
        </p:nvSpPr>
        <p:spPr>
          <a:xfrm>
            <a:off x="2262736" y="3215940"/>
            <a:ext cx="450120" cy="454829"/>
          </a:xfrm>
          <a:prstGeom prst="ellipse">
            <a:avLst/>
          </a:prstGeom>
          <a:pattFill prst="pct80">
            <a:fgClr>
              <a:schemeClr val="accent1">
                <a:lumMod val="75000"/>
              </a:schemeClr>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grpSp>
        <p:nvGrpSpPr>
          <p:cNvPr id="11" name="Group 10"/>
          <p:cNvGrpSpPr/>
          <p:nvPr/>
        </p:nvGrpSpPr>
        <p:grpSpPr>
          <a:xfrm>
            <a:off x="459269" y="2629819"/>
            <a:ext cx="1627071" cy="1627071"/>
            <a:chOff x="802167" y="2572672"/>
            <a:chExt cx="1627071" cy="1627071"/>
          </a:xfrm>
        </p:grpSpPr>
        <p:sp>
          <p:nvSpPr>
            <p:cNvPr id="7" name="Donut 6"/>
            <p:cNvSpPr/>
            <p:nvPr/>
          </p:nvSpPr>
          <p:spPr>
            <a:xfrm>
              <a:off x="802167" y="2572672"/>
              <a:ext cx="1627071" cy="1627071"/>
            </a:xfrm>
            <a:prstGeom prst="donut">
              <a:avLst>
                <a:gd name="adj" fmla="val 9811"/>
              </a:avLst>
            </a:prstGeom>
            <a:pattFill prst="pct90">
              <a:fgClr>
                <a:schemeClr val="tx1"/>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TextBox 9"/>
            <p:cNvSpPr txBox="1"/>
            <p:nvPr/>
          </p:nvSpPr>
          <p:spPr>
            <a:xfrm>
              <a:off x="945486" y="3186152"/>
              <a:ext cx="1340432" cy="400110"/>
            </a:xfrm>
            <a:prstGeom prst="rect">
              <a:avLst/>
            </a:prstGeom>
            <a:noFill/>
          </p:spPr>
          <p:txBody>
            <a:bodyPr wrap="none" rtlCol="0">
              <a:spAutoFit/>
            </a:bodyPr>
            <a:lstStyle/>
            <a:p>
              <a:pPr algn="ctr"/>
              <a:r>
                <a:rPr lang="en-US" altLang="zh-TW" sz="2000" b="1" dirty="0">
                  <a:solidFill>
                    <a:schemeClr val="tx1"/>
                  </a:solidFill>
                  <a:latin typeface="Arial" panose="020B0604020202020204" pitchFamily="34" charset="0"/>
                  <a:cs typeface="Arial" panose="020B0604020202020204" pitchFamily="34" charset="0"/>
                </a:rPr>
                <a:t>Research</a:t>
              </a:r>
              <a:endParaRPr lang="zh-TW" altLang="en-US" sz="2000" b="1" dirty="0">
                <a:solidFill>
                  <a:schemeClr val="tx1"/>
                </a:solidFill>
                <a:latin typeface="Arial" panose="020B0604020202020204" pitchFamily="34" charset="0"/>
                <a:cs typeface="Arial" panose="020B0604020202020204" pitchFamily="34" charset="0"/>
              </a:endParaRPr>
            </a:p>
          </p:txBody>
        </p:sp>
      </p:grpSp>
      <p:grpSp>
        <p:nvGrpSpPr>
          <p:cNvPr id="12" name="Group 11"/>
          <p:cNvGrpSpPr/>
          <p:nvPr/>
        </p:nvGrpSpPr>
        <p:grpSpPr>
          <a:xfrm>
            <a:off x="3507762" y="2629819"/>
            <a:ext cx="1627071" cy="1627071"/>
            <a:chOff x="802167" y="2572672"/>
            <a:chExt cx="1627071" cy="1627071"/>
          </a:xfrm>
        </p:grpSpPr>
        <p:sp>
          <p:nvSpPr>
            <p:cNvPr id="13" name="Donut 12"/>
            <p:cNvSpPr/>
            <p:nvPr/>
          </p:nvSpPr>
          <p:spPr>
            <a:xfrm>
              <a:off x="802167" y="2572672"/>
              <a:ext cx="1627071" cy="1627071"/>
            </a:xfrm>
            <a:prstGeom prst="donut">
              <a:avLst>
                <a:gd name="adj" fmla="val 9811"/>
              </a:avLst>
            </a:prstGeom>
            <a:pattFill prst="pct90">
              <a:fgClr>
                <a:schemeClr val="accent5"/>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TextBox 13"/>
            <p:cNvSpPr txBox="1"/>
            <p:nvPr/>
          </p:nvSpPr>
          <p:spPr>
            <a:xfrm>
              <a:off x="958477" y="3032264"/>
              <a:ext cx="1314450" cy="707886"/>
            </a:xfrm>
            <a:prstGeom prst="rect">
              <a:avLst/>
            </a:prstGeom>
            <a:noFill/>
          </p:spPr>
          <p:txBody>
            <a:bodyPr wrap="square" rtlCol="0">
              <a:spAutoFit/>
            </a:bodyPr>
            <a:lstStyle/>
            <a:p>
              <a:pPr algn="ctr"/>
              <a:r>
                <a:rPr lang="en-US" altLang="zh-TW" sz="2000" b="1" dirty="0">
                  <a:solidFill>
                    <a:schemeClr val="tx1"/>
                  </a:solidFill>
                  <a:latin typeface="Arial" panose="020B0604020202020204" pitchFamily="34" charset="0"/>
                  <a:cs typeface="Arial" panose="020B0604020202020204" pitchFamily="34" charset="0"/>
                </a:rPr>
                <a:t>Product Planning</a:t>
              </a:r>
              <a:endParaRPr lang="zh-TW" altLang="en-US" sz="2000" b="1" dirty="0">
                <a:solidFill>
                  <a:schemeClr val="tx1"/>
                </a:solidFill>
                <a:latin typeface="Arial" panose="020B0604020202020204" pitchFamily="34" charset="0"/>
                <a:cs typeface="Arial" panose="020B0604020202020204" pitchFamily="34" charset="0"/>
              </a:endParaRPr>
            </a:p>
          </p:txBody>
        </p:sp>
      </p:grpSp>
      <p:grpSp>
        <p:nvGrpSpPr>
          <p:cNvPr id="15" name="Group 14"/>
          <p:cNvGrpSpPr/>
          <p:nvPr/>
        </p:nvGrpSpPr>
        <p:grpSpPr>
          <a:xfrm>
            <a:off x="6556255" y="2629819"/>
            <a:ext cx="1627071" cy="1627071"/>
            <a:chOff x="802167" y="2572672"/>
            <a:chExt cx="1627071" cy="1627071"/>
          </a:xfrm>
        </p:grpSpPr>
        <p:sp>
          <p:nvSpPr>
            <p:cNvPr id="16" name="Donut 15"/>
            <p:cNvSpPr/>
            <p:nvPr/>
          </p:nvSpPr>
          <p:spPr>
            <a:xfrm>
              <a:off x="802167" y="2572672"/>
              <a:ext cx="1627071" cy="1627071"/>
            </a:xfrm>
            <a:prstGeom prst="donut">
              <a:avLst>
                <a:gd name="adj" fmla="val 9811"/>
              </a:avLst>
            </a:prstGeom>
            <a:pattFill prst="pct80">
              <a:fgClr>
                <a:srgbClr val="FFC000"/>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TextBox 16"/>
            <p:cNvSpPr txBox="1"/>
            <p:nvPr/>
          </p:nvSpPr>
          <p:spPr>
            <a:xfrm>
              <a:off x="958477" y="3186153"/>
              <a:ext cx="1314450" cy="400110"/>
            </a:xfrm>
            <a:prstGeom prst="rect">
              <a:avLst/>
            </a:prstGeom>
            <a:noFill/>
          </p:spPr>
          <p:txBody>
            <a:bodyPr wrap="square" rtlCol="0">
              <a:spAutoFit/>
            </a:bodyPr>
            <a:lstStyle/>
            <a:p>
              <a:pPr algn="ctr"/>
              <a:r>
                <a:rPr lang="en-US" altLang="zh-TW" sz="2000" b="1" dirty="0">
                  <a:solidFill>
                    <a:schemeClr val="tx1"/>
                  </a:solidFill>
                  <a:latin typeface="Arial" panose="020B0604020202020204" pitchFamily="34" charset="0"/>
                  <a:cs typeface="Arial" panose="020B0604020202020204" pitchFamily="34" charset="0"/>
                </a:rPr>
                <a:t>Design</a:t>
              </a:r>
              <a:endParaRPr lang="zh-TW" altLang="en-US" sz="2000" b="1" dirty="0">
                <a:solidFill>
                  <a:schemeClr val="tx1"/>
                </a:solidFill>
                <a:latin typeface="Arial" panose="020B0604020202020204" pitchFamily="34" charset="0"/>
                <a:cs typeface="Arial" panose="020B0604020202020204" pitchFamily="34" charset="0"/>
              </a:endParaRPr>
            </a:p>
          </p:txBody>
        </p:sp>
      </p:grpSp>
      <p:grpSp>
        <p:nvGrpSpPr>
          <p:cNvPr id="18" name="Group 17"/>
          <p:cNvGrpSpPr/>
          <p:nvPr/>
        </p:nvGrpSpPr>
        <p:grpSpPr>
          <a:xfrm>
            <a:off x="9551026" y="2629819"/>
            <a:ext cx="1627071" cy="1627071"/>
            <a:chOff x="802167" y="2572672"/>
            <a:chExt cx="1627071" cy="1627071"/>
          </a:xfrm>
        </p:grpSpPr>
        <p:sp>
          <p:nvSpPr>
            <p:cNvPr id="19" name="Donut 18"/>
            <p:cNvSpPr/>
            <p:nvPr/>
          </p:nvSpPr>
          <p:spPr>
            <a:xfrm>
              <a:off x="802167" y="2572672"/>
              <a:ext cx="1627071" cy="1627071"/>
            </a:xfrm>
            <a:prstGeom prst="donut">
              <a:avLst>
                <a:gd name="adj" fmla="val 9811"/>
              </a:avLst>
            </a:prstGeom>
            <a:pattFill prst="pct90">
              <a:fgClr>
                <a:schemeClr val="tx2"/>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TextBox 19"/>
            <p:cNvSpPr txBox="1"/>
            <p:nvPr/>
          </p:nvSpPr>
          <p:spPr>
            <a:xfrm>
              <a:off x="958477" y="3186153"/>
              <a:ext cx="1314450" cy="400110"/>
            </a:xfrm>
            <a:prstGeom prst="rect">
              <a:avLst/>
            </a:prstGeom>
            <a:noFill/>
          </p:spPr>
          <p:txBody>
            <a:bodyPr wrap="square" rtlCol="0">
              <a:spAutoFit/>
            </a:bodyPr>
            <a:lstStyle/>
            <a:p>
              <a:pPr algn="ctr"/>
              <a:r>
                <a:rPr lang="en-US" altLang="zh-TW" sz="2000" b="1" dirty="0">
                  <a:solidFill>
                    <a:schemeClr val="tx1"/>
                  </a:solidFill>
                  <a:latin typeface="Arial" panose="020B0604020202020204" pitchFamily="34" charset="0"/>
                  <a:cs typeface="Arial" panose="020B0604020202020204" pitchFamily="34" charset="0"/>
                </a:rPr>
                <a:t>Sell</a:t>
              </a:r>
              <a:endParaRPr lang="zh-TW" altLang="en-US" sz="2000" b="1" dirty="0">
                <a:solidFill>
                  <a:schemeClr val="tx1"/>
                </a:solidFill>
                <a:latin typeface="Arial" panose="020B0604020202020204" pitchFamily="34" charset="0"/>
                <a:cs typeface="Arial" panose="020B0604020202020204" pitchFamily="34" charset="0"/>
              </a:endParaRPr>
            </a:p>
          </p:txBody>
        </p:sp>
      </p:grpSp>
      <p:grpSp>
        <p:nvGrpSpPr>
          <p:cNvPr id="28" name="Group 27"/>
          <p:cNvGrpSpPr/>
          <p:nvPr/>
        </p:nvGrpSpPr>
        <p:grpSpPr>
          <a:xfrm>
            <a:off x="11291772" y="3188021"/>
            <a:ext cx="505379" cy="510666"/>
            <a:chOff x="11377066" y="3155365"/>
            <a:chExt cx="505379" cy="510666"/>
          </a:xfrm>
        </p:grpSpPr>
        <p:sp>
          <p:nvSpPr>
            <p:cNvPr id="26" name="Oval 25"/>
            <p:cNvSpPr/>
            <p:nvPr/>
          </p:nvSpPr>
          <p:spPr>
            <a:xfrm>
              <a:off x="11377066" y="3155365"/>
              <a:ext cx="505379" cy="510666"/>
            </a:xfrm>
            <a:prstGeom prst="ellipse">
              <a:avLst/>
            </a:prstGeom>
            <a:solidFill>
              <a:schemeClr val="bg2"/>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7" name="Oval 26"/>
            <p:cNvSpPr/>
            <p:nvPr/>
          </p:nvSpPr>
          <p:spPr>
            <a:xfrm>
              <a:off x="11432325" y="3211202"/>
              <a:ext cx="394861" cy="398992"/>
            </a:xfrm>
            <a:prstGeom prst="ellipse">
              <a:avLst/>
            </a:prstGeom>
            <a:pattFill prst="pct80">
              <a:fgClr>
                <a:schemeClr val="bg2"/>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grpSp>
      <p:sp>
        <p:nvSpPr>
          <p:cNvPr id="29" name="Oval 28"/>
          <p:cNvSpPr/>
          <p:nvPr/>
        </p:nvSpPr>
        <p:spPr>
          <a:xfrm>
            <a:off x="2838336" y="3215940"/>
            <a:ext cx="450120" cy="454829"/>
          </a:xfrm>
          <a:prstGeom prst="ellipse">
            <a:avLst/>
          </a:prstGeom>
          <a:pattFill prst="pct80">
            <a:fgClr>
              <a:schemeClr val="accent1">
                <a:lumMod val="75000"/>
              </a:schemeClr>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0" name="Oval 29"/>
          <p:cNvSpPr/>
          <p:nvPr/>
        </p:nvSpPr>
        <p:spPr>
          <a:xfrm>
            <a:off x="5303223" y="3215940"/>
            <a:ext cx="450120" cy="454829"/>
          </a:xfrm>
          <a:prstGeom prst="ellipse">
            <a:avLst/>
          </a:prstGeom>
          <a:pattFill prst="pct80">
            <a:fgClr>
              <a:srgbClr val="006BC4"/>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1" name="Oval 30"/>
          <p:cNvSpPr/>
          <p:nvPr/>
        </p:nvSpPr>
        <p:spPr>
          <a:xfrm>
            <a:off x="5870940" y="3215940"/>
            <a:ext cx="450120" cy="454829"/>
          </a:xfrm>
          <a:prstGeom prst="ellipse">
            <a:avLst/>
          </a:prstGeom>
          <a:pattFill prst="pct80">
            <a:fgClr>
              <a:srgbClr val="006BC4"/>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2" name="Oval 31"/>
          <p:cNvSpPr/>
          <p:nvPr/>
        </p:nvSpPr>
        <p:spPr>
          <a:xfrm>
            <a:off x="8352334" y="3215940"/>
            <a:ext cx="450120" cy="454829"/>
          </a:xfrm>
          <a:prstGeom prst="ellipse">
            <a:avLst/>
          </a:prstGeom>
          <a:pattFill prst="pct80">
            <a:fgClr>
              <a:srgbClr val="FFD54F"/>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3" name="Oval 32"/>
          <p:cNvSpPr/>
          <p:nvPr/>
        </p:nvSpPr>
        <p:spPr>
          <a:xfrm>
            <a:off x="8916129" y="3215940"/>
            <a:ext cx="450120" cy="454829"/>
          </a:xfrm>
          <a:prstGeom prst="ellipse">
            <a:avLst/>
          </a:prstGeom>
          <a:pattFill prst="pct80">
            <a:fgClr>
              <a:srgbClr val="FFD54F"/>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pic>
        <p:nvPicPr>
          <p:cNvPr id="3" name="Picture 2"/>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918584">
            <a:off x="7044258" y="4407278"/>
            <a:ext cx="651064" cy="651064"/>
          </a:xfrm>
          <a:prstGeom prst="rect">
            <a:avLst/>
          </a:prstGeom>
        </p:spPr>
      </p:pic>
    </p:spTree>
    <p:extLst>
      <p:ext uri="{BB962C8B-B14F-4D97-AF65-F5344CB8AC3E}">
        <p14:creationId xmlns:p14="http://schemas.microsoft.com/office/powerpoint/2010/main" val="2878541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118" y="495893"/>
            <a:ext cx="10672233" cy="502235"/>
          </a:xfrm>
        </p:spPr>
        <p:txBody>
          <a:bodyPr anchor="ctr"/>
          <a:lstStyle/>
          <a:p>
            <a:r>
              <a:rPr lang="en-US" altLang="zh-TW" sz="2400" dirty="0">
                <a:latin typeface="Arial" panose="020B0604020202020204" pitchFamily="34" charset="0"/>
                <a:cs typeface="Arial" panose="020B0604020202020204" pitchFamily="34" charset="0"/>
              </a:rPr>
              <a:t>Brainstorm exercise</a:t>
            </a:r>
            <a:endParaRPr lang="zh-TW" alt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82169" y="998128"/>
            <a:ext cx="10672233" cy="2035629"/>
          </a:xfrm>
        </p:spPr>
        <p:txBody>
          <a:bodyPr/>
          <a:lstStyle/>
          <a:p>
            <a:pPr>
              <a:lnSpc>
                <a:spcPct val="130000"/>
              </a:lnSpc>
            </a:pPr>
            <a:r>
              <a:rPr lang="en-US" altLang="zh-TW" sz="1800" dirty="0">
                <a:latin typeface="Arial" panose="020B0604020202020204" pitchFamily="34" charset="0"/>
                <a:cs typeface="Arial" panose="020B0604020202020204" pitchFamily="34" charset="0"/>
              </a:rPr>
              <a:t>Run a brainstorm exercise to come out solutions and state your unique value proposition.</a:t>
            </a:r>
          </a:p>
          <a:p>
            <a:pPr>
              <a:lnSpc>
                <a:spcPct val="130000"/>
              </a:lnSpc>
            </a:pPr>
            <a:r>
              <a:rPr lang="en-US" altLang="zh-TW" sz="1800" dirty="0">
                <a:latin typeface="Arial" panose="020B0604020202020204" pitchFamily="34" charset="0"/>
                <a:cs typeface="Arial" panose="020B0604020202020204" pitchFamily="34" charset="0"/>
              </a:rPr>
              <a:t>Just present a conceptual idea.</a:t>
            </a:r>
          </a:p>
          <a:p>
            <a:pPr>
              <a:lnSpc>
                <a:spcPct val="130000"/>
              </a:lnSpc>
            </a:pPr>
            <a:r>
              <a:rPr lang="en-US" altLang="zh-TW" sz="1800" dirty="0">
                <a:latin typeface="Arial" panose="020B0604020202020204" pitchFamily="34" charset="0"/>
                <a:cs typeface="Arial" panose="020B0604020202020204" pitchFamily="34" charset="0"/>
              </a:rPr>
              <a:t>Deliverables:</a:t>
            </a:r>
          </a:p>
          <a:p>
            <a:pPr lvl="1">
              <a:lnSpc>
                <a:spcPct val="130000"/>
              </a:lnSpc>
            </a:pPr>
            <a:r>
              <a:rPr lang="en-US" altLang="zh-TW" sz="1600" dirty="0">
                <a:latin typeface="Arial" panose="020B0604020202020204" pitchFamily="34" charset="0"/>
                <a:cs typeface="Arial" panose="020B0604020202020204" pitchFamily="34" charset="0"/>
              </a:rPr>
              <a:t>Cover Story Vision Canvas</a:t>
            </a:r>
          </a:p>
          <a:p>
            <a:pPr lvl="1">
              <a:lnSpc>
                <a:spcPct val="130000"/>
              </a:lnSpc>
            </a:pPr>
            <a:r>
              <a:rPr lang="en-US" altLang="zh-TW" sz="1600" dirty="0">
                <a:latin typeface="Arial" panose="020B0604020202020204" pitchFamily="34" charset="0"/>
                <a:cs typeface="Arial" panose="020B0604020202020204" pitchFamily="34" charset="0"/>
              </a:rPr>
              <a:t>Product Canvas</a:t>
            </a:r>
          </a:p>
        </p:txBody>
      </p:sp>
      <p:pic>
        <p:nvPicPr>
          <p:cNvPr id="4"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0565" y="3033757"/>
            <a:ext cx="5420250" cy="32669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storytooling canv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236" y="3186085"/>
            <a:ext cx="5998867" cy="3114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44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8" name="Oval 7"/>
          <p:cNvSpPr/>
          <p:nvPr/>
        </p:nvSpPr>
        <p:spPr>
          <a:xfrm>
            <a:off x="2262736" y="3215940"/>
            <a:ext cx="450120" cy="454829"/>
          </a:xfrm>
          <a:prstGeom prst="ellipse">
            <a:avLst/>
          </a:prstGeom>
          <a:pattFill prst="pct80">
            <a:fgClr>
              <a:schemeClr val="accent1">
                <a:lumMod val="75000"/>
              </a:schemeClr>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grpSp>
        <p:nvGrpSpPr>
          <p:cNvPr id="11" name="Group 10"/>
          <p:cNvGrpSpPr/>
          <p:nvPr/>
        </p:nvGrpSpPr>
        <p:grpSpPr>
          <a:xfrm>
            <a:off x="459269" y="2629819"/>
            <a:ext cx="1627071" cy="1627071"/>
            <a:chOff x="802167" y="2572672"/>
            <a:chExt cx="1627071" cy="1627071"/>
          </a:xfrm>
        </p:grpSpPr>
        <p:sp>
          <p:nvSpPr>
            <p:cNvPr id="7" name="Donut 6"/>
            <p:cNvSpPr/>
            <p:nvPr/>
          </p:nvSpPr>
          <p:spPr>
            <a:xfrm>
              <a:off x="802167" y="2572672"/>
              <a:ext cx="1627071" cy="1627071"/>
            </a:xfrm>
            <a:prstGeom prst="donut">
              <a:avLst>
                <a:gd name="adj" fmla="val 9811"/>
              </a:avLst>
            </a:prstGeom>
            <a:pattFill prst="pct90">
              <a:fgClr>
                <a:schemeClr val="tx1"/>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TextBox 9"/>
            <p:cNvSpPr txBox="1"/>
            <p:nvPr/>
          </p:nvSpPr>
          <p:spPr>
            <a:xfrm>
              <a:off x="945486" y="3186152"/>
              <a:ext cx="1340432" cy="400110"/>
            </a:xfrm>
            <a:prstGeom prst="rect">
              <a:avLst/>
            </a:prstGeom>
            <a:noFill/>
          </p:spPr>
          <p:txBody>
            <a:bodyPr wrap="none" rtlCol="0">
              <a:spAutoFit/>
            </a:bodyPr>
            <a:lstStyle/>
            <a:p>
              <a:pPr algn="ctr"/>
              <a:r>
                <a:rPr lang="en-US" altLang="zh-TW" sz="2000" b="1" dirty="0">
                  <a:solidFill>
                    <a:schemeClr val="tx1"/>
                  </a:solidFill>
                  <a:latin typeface="Arial" panose="020B0604020202020204" pitchFamily="34" charset="0"/>
                  <a:cs typeface="Arial" panose="020B0604020202020204" pitchFamily="34" charset="0"/>
                </a:rPr>
                <a:t>Research</a:t>
              </a:r>
              <a:endParaRPr lang="zh-TW" altLang="en-US" sz="2000" b="1" dirty="0">
                <a:solidFill>
                  <a:schemeClr val="tx1"/>
                </a:solidFill>
                <a:latin typeface="Arial" panose="020B0604020202020204" pitchFamily="34" charset="0"/>
                <a:cs typeface="Arial" panose="020B0604020202020204" pitchFamily="34" charset="0"/>
              </a:endParaRPr>
            </a:p>
          </p:txBody>
        </p:sp>
      </p:grpSp>
      <p:grpSp>
        <p:nvGrpSpPr>
          <p:cNvPr id="12" name="Group 11"/>
          <p:cNvGrpSpPr/>
          <p:nvPr/>
        </p:nvGrpSpPr>
        <p:grpSpPr>
          <a:xfrm>
            <a:off x="3507762" y="2629819"/>
            <a:ext cx="1627071" cy="1627071"/>
            <a:chOff x="802167" y="2572672"/>
            <a:chExt cx="1627071" cy="1627071"/>
          </a:xfrm>
        </p:grpSpPr>
        <p:sp>
          <p:nvSpPr>
            <p:cNvPr id="13" name="Donut 12"/>
            <p:cNvSpPr/>
            <p:nvPr/>
          </p:nvSpPr>
          <p:spPr>
            <a:xfrm>
              <a:off x="802167" y="2572672"/>
              <a:ext cx="1627071" cy="1627071"/>
            </a:xfrm>
            <a:prstGeom prst="donut">
              <a:avLst>
                <a:gd name="adj" fmla="val 9811"/>
              </a:avLst>
            </a:prstGeom>
            <a:pattFill prst="pct90">
              <a:fgClr>
                <a:schemeClr val="accent5"/>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TextBox 13"/>
            <p:cNvSpPr txBox="1"/>
            <p:nvPr/>
          </p:nvSpPr>
          <p:spPr>
            <a:xfrm>
              <a:off x="958477" y="3032264"/>
              <a:ext cx="1314450" cy="707886"/>
            </a:xfrm>
            <a:prstGeom prst="rect">
              <a:avLst/>
            </a:prstGeom>
            <a:noFill/>
          </p:spPr>
          <p:txBody>
            <a:bodyPr wrap="square" rtlCol="0">
              <a:spAutoFit/>
            </a:bodyPr>
            <a:lstStyle/>
            <a:p>
              <a:pPr algn="ctr"/>
              <a:r>
                <a:rPr lang="en-US" altLang="zh-TW" sz="2000" b="1" dirty="0">
                  <a:solidFill>
                    <a:schemeClr val="tx1"/>
                  </a:solidFill>
                  <a:latin typeface="Arial" panose="020B0604020202020204" pitchFamily="34" charset="0"/>
                  <a:cs typeface="Arial" panose="020B0604020202020204" pitchFamily="34" charset="0"/>
                </a:rPr>
                <a:t>Product Planning</a:t>
              </a:r>
              <a:endParaRPr lang="zh-TW" altLang="en-US" sz="2000" b="1" dirty="0">
                <a:solidFill>
                  <a:schemeClr val="tx1"/>
                </a:solidFill>
                <a:latin typeface="Arial" panose="020B0604020202020204" pitchFamily="34" charset="0"/>
                <a:cs typeface="Arial" panose="020B0604020202020204" pitchFamily="34" charset="0"/>
              </a:endParaRPr>
            </a:p>
          </p:txBody>
        </p:sp>
      </p:grpSp>
      <p:grpSp>
        <p:nvGrpSpPr>
          <p:cNvPr id="15" name="Group 14"/>
          <p:cNvGrpSpPr/>
          <p:nvPr/>
        </p:nvGrpSpPr>
        <p:grpSpPr>
          <a:xfrm>
            <a:off x="6556255" y="2629819"/>
            <a:ext cx="1627071" cy="1627071"/>
            <a:chOff x="802167" y="2572672"/>
            <a:chExt cx="1627071" cy="1627071"/>
          </a:xfrm>
        </p:grpSpPr>
        <p:sp>
          <p:nvSpPr>
            <p:cNvPr id="16" name="Donut 15"/>
            <p:cNvSpPr/>
            <p:nvPr/>
          </p:nvSpPr>
          <p:spPr>
            <a:xfrm>
              <a:off x="802167" y="2572672"/>
              <a:ext cx="1627071" cy="1627071"/>
            </a:xfrm>
            <a:prstGeom prst="donut">
              <a:avLst>
                <a:gd name="adj" fmla="val 9811"/>
              </a:avLst>
            </a:prstGeom>
            <a:pattFill prst="pct80">
              <a:fgClr>
                <a:srgbClr val="FFC000"/>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TextBox 16"/>
            <p:cNvSpPr txBox="1"/>
            <p:nvPr/>
          </p:nvSpPr>
          <p:spPr>
            <a:xfrm>
              <a:off x="958477" y="3186153"/>
              <a:ext cx="1314450" cy="400110"/>
            </a:xfrm>
            <a:prstGeom prst="rect">
              <a:avLst/>
            </a:prstGeom>
            <a:noFill/>
          </p:spPr>
          <p:txBody>
            <a:bodyPr wrap="square" rtlCol="0">
              <a:spAutoFit/>
            </a:bodyPr>
            <a:lstStyle/>
            <a:p>
              <a:pPr algn="ctr"/>
              <a:r>
                <a:rPr lang="en-US" altLang="zh-TW" sz="2000" b="1" dirty="0">
                  <a:solidFill>
                    <a:schemeClr val="tx1"/>
                  </a:solidFill>
                  <a:latin typeface="Arial" panose="020B0604020202020204" pitchFamily="34" charset="0"/>
                  <a:cs typeface="Arial" panose="020B0604020202020204" pitchFamily="34" charset="0"/>
                </a:rPr>
                <a:t>Design</a:t>
              </a:r>
              <a:endParaRPr lang="zh-TW" altLang="en-US" sz="2000" b="1" dirty="0">
                <a:solidFill>
                  <a:schemeClr val="tx1"/>
                </a:solidFill>
                <a:latin typeface="Arial" panose="020B0604020202020204" pitchFamily="34" charset="0"/>
                <a:cs typeface="Arial" panose="020B0604020202020204" pitchFamily="34" charset="0"/>
              </a:endParaRPr>
            </a:p>
          </p:txBody>
        </p:sp>
      </p:grpSp>
      <p:grpSp>
        <p:nvGrpSpPr>
          <p:cNvPr id="18" name="Group 17"/>
          <p:cNvGrpSpPr/>
          <p:nvPr/>
        </p:nvGrpSpPr>
        <p:grpSpPr>
          <a:xfrm>
            <a:off x="9551026" y="2629819"/>
            <a:ext cx="1627071" cy="1627071"/>
            <a:chOff x="802167" y="2572672"/>
            <a:chExt cx="1627071" cy="1627071"/>
          </a:xfrm>
        </p:grpSpPr>
        <p:sp>
          <p:nvSpPr>
            <p:cNvPr id="19" name="Donut 18"/>
            <p:cNvSpPr/>
            <p:nvPr/>
          </p:nvSpPr>
          <p:spPr>
            <a:xfrm>
              <a:off x="802167" y="2572672"/>
              <a:ext cx="1627071" cy="1627071"/>
            </a:xfrm>
            <a:prstGeom prst="donut">
              <a:avLst>
                <a:gd name="adj" fmla="val 9811"/>
              </a:avLst>
            </a:prstGeom>
            <a:pattFill prst="pct90">
              <a:fgClr>
                <a:schemeClr val="tx2"/>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TextBox 19"/>
            <p:cNvSpPr txBox="1"/>
            <p:nvPr/>
          </p:nvSpPr>
          <p:spPr>
            <a:xfrm>
              <a:off x="958477" y="3186153"/>
              <a:ext cx="1314450" cy="400110"/>
            </a:xfrm>
            <a:prstGeom prst="rect">
              <a:avLst/>
            </a:prstGeom>
            <a:noFill/>
          </p:spPr>
          <p:txBody>
            <a:bodyPr wrap="square" rtlCol="0">
              <a:spAutoFit/>
            </a:bodyPr>
            <a:lstStyle/>
            <a:p>
              <a:pPr algn="ctr"/>
              <a:r>
                <a:rPr lang="en-US" altLang="zh-TW" sz="2000" b="1" dirty="0">
                  <a:solidFill>
                    <a:schemeClr val="tx1"/>
                  </a:solidFill>
                  <a:latin typeface="Arial" panose="020B0604020202020204" pitchFamily="34" charset="0"/>
                  <a:cs typeface="Arial" panose="020B0604020202020204" pitchFamily="34" charset="0"/>
                </a:rPr>
                <a:t>Sell</a:t>
              </a:r>
              <a:endParaRPr lang="zh-TW" altLang="en-US" sz="2000" b="1" dirty="0">
                <a:solidFill>
                  <a:schemeClr val="tx1"/>
                </a:solidFill>
                <a:latin typeface="Arial" panose="020B0604020202020204" pitchFamily="34" charset="0"/>
                <a:cs typeface="Arial" panose="020B0604020202020204" pitchFamily="34" charset="0"/>
              </a:endParaRPr>
            </a:p>
          </p:txBody>
        </p:sp>
      </p:grpSp>
      <p:grpSp>
        <p:nvGrpSpPr>
          <p:cNvPr id="28" name="Group 27"/>
          <p:cNvGrpSpPr/>
          <p:nvPr/>
        </p:nvGrpSpPr>
        <p:grpSpPr>
          <a:xfrm>
            <a:off x="11291772" y="3188021"/>
            <a:ext cx="505379" cy="510666"/>
            <a:chOff x="11377066" y="3155365"/>
            <a:chExt cx="505379" cy="510666"/>
          </a:xfrm>
        </p:grpSpPr>
        <p:sp>
          <p:nvSpPr>
            <p:cNvPr id="26" name="Oval 25"/>
            <p:cNvSpPr/>
            <p:nvPr/>
          </p:nvSpPr>
          <p:spPr>
            <a:xfrm>
              <a:off x="11377066" y="3155365"/>
              <a:ext cx="505379" cy="510666"/>
            </a:xfrm>
            <a:prstGeom prst="ellipse">
              <a:avLst/>
            </a:prstGeom>
            <a:solidFill>
              <a:schemeClr val="bg2"/>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7" name="Oval 26"/>
            <p:cNvSpPr/>
            <p:nvPr/>
          </p:nvSpPr>
          <p:spPr>
            <a:xfrm>
              <a:off x="11432325" y="3211202"/>
              <a:ext cx="394861" cy="398992"/>
            </a:xfrm>
            <a:prstGeom prst="ellipse">
              <a:avLst/>
            </a:prstGeom>
            <a:pattFill prst="pct80">
              <a:fgClr>
                <a:schemeClr val="bg2"/>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grpSp>
      <p:sp>
        <p:nvSpPr>
          <p:cNvPr id="29" name="Oval 28"/>
          <p:cNvSpPr/>
          <p:nvPr/>
        </p:nvSpPr>
        <p:spPr>
          <a:xfrm>
            <a:off x="2838336" y="3215940"/>
            <a:ext cx="450120" cy="454829"/>
          </a:xfrm>
          <a:prstGeom prst="ellipse">
            <a:avLst/>
          </a:prstGeom>
          <a:pattFill prst="pct80">
            <a:fgClr>
              <a:schemeClr val="accent1">
                <a:lumMod val="75000"/>
              </a:schemeClr>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0" name="Oval 29"/>
          <p:cNvSpPr/>
          <p:nvPr/>
        </p:nvSpPr>
        <p:spPr>
          <a:xfrm>
            <a:off x="5303223" y="3215940"/>
            <a:ext cx="450120" cy="454829"/>
          </a:xfrm>
          <a:prstGeom prst="ellipse">
            <a:avLst/>
          </a:prstGeom>
          <a:pattFill prst="pct80">
            <a:fgClr>
              <a:srgbClr val="006BC4"/>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1" name="Oval 30"/>
          <p:cNvSpPr/>
          <p:nvPr/>
        </p:nvSpPr>
        <p:spPr>
          <a:xfrm>
            <a:off x="5870940" y="3215940"/>
            <a:ext cx="450120" cy="454829"/>
          </a:xfrm>
          <a:prstGeom prst="ellipse">
            <a:avLst/>
          </a:prstGeom>
          <a:pattFill prst="pct80">
            <a:fgClr>
              <a:srgbClr val="006BC4"/>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2" name="Oval 31"/>
          <p:cNvSpPr/>
          <p:nvPr/>
        </p:nvSpPr>
        <p:spPr>
          <a:xfrm>
            <a:off x="8352334" y="3215940"/>
            <a:ext cx="450120" cy="454829"/>
          </a:xfrm>
          <a:prstGeom prst="ellipse">
            <a:avLst/>
          </a:prstGeom>
          <a:pattFill prst="pct80">
            <a:fgClr>
              <a:srgbClr val="FFD54F"/>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3" name="Oval 32"/>
          <p:cNvSpPr/>
          <p:nvPr/>
        </p:nvSpPr>
        <p:spPr>
          <a:xfrm>
            <a:off x="8916129" y="3215940"/>
            <a:ext cx="450120" cy="454829"/>
          </a:xfrm>
          <a:prstGeom prst="ellipse">
            <a:avLst/>
          </a:prstGeom>
          <a:pattFill prst="pct80">
            <a:fgClr>
              <a:srgbClr val="FFD54F"/>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pic>
        <p:nvPicPr>
          <p:cNvPr id="3" name="Picture 2"/>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918584">
            <a:off x="10039029" y="4331289"/>
            <a:ext cx="651064" cy="651064"/>
          </a:xfrm>
          <a:prstGeom prst="rect">
            <a:avLst/>
          </a:prstGeom>
        </p:spPr>
      </p:pic>
    </p:spTree>
    <p:extLst>
      <p:ext uri="{BB962C8B-B14F-4D97-AF65-F5344CB8AC3E}">
        <p14:creationId xmlns:p14="http://schemas.microsoft.com/office/powerpoint/2010/main" val="2556339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b="1" dirty="0"/>
              <a:t>Sell your ideas</a:t>
            </a:r>
            <a:endParaRPr lang="zh-TW" altLang="en-US" b="1" dirty="0"/>
          </a:p>
        </p:txBody>
      </p:sp>
      <p:sp>
        <p:nvSpPr>
          <p:cNvPr id="6" name="Rounded Rectangle 5"/>
          <p:cNvSpPr/>
          <p:nvPr/>
        </p:nvSpPr>
        <p:spPr>
          <a:xfrm>
            <a:off x="764118" y="1706336"/>
            <a:ext cx="2836332" cy="1502228"/>
          </a:xfrm>
          <a:prstGeom prst="round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IDEA 1</a:t>
            </a:r>
            <a:endParaRPr lang="zh-TW" altLang="en-US" dirty="0">
              <a:solidFill>
                <a:schemeClr val="tx1"/>
              </a:solidFill>
            </a:endParaRPr>
          </a:p>
        </p:txBody>
      </p:sp>
      <p:sp>
        <p:nvSpPr>
          <p:cNvPr id="7" name="Rounded Rectangle 6"/>
          <p:cNvSpPr/>
          <p:nvPr/>
        </p:nvSpPr>
        <p:spPr>
          <a:xfrm>
            <a:off x="3858382" y="1706336"/>
            <a:ext cx="2836332" cy="1502228"/>
          </a:xfrm>
          <a:prstGeom prst="round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IDEA 2</a:t>
            </a:r>
            <a:endParaRPr lang="zh-TW" altLang="en-US" dirty="0">
              <a:solidFill>
                <a:schemeClr val="tx1"/>
              </a:solidFill>
            </a:endParaRPr>
          </a:p>
        </p:txBody>
      </p:sp>
      <p:sp>
        <p:nvSpPr>
          <p:cNvPr id="8" name="Rounded Rectangle 7"/>
          <p:cNvSpPr/>
          <p:nvPr/>
        </p:nvSpPr>
        <p:spPr>
          <a:xfrm>
            <a:off x="6952646" y="1706336"/>
            <a:ext cx="2836332" cy="1502228"/>
          </a:xfrm>
          <a:prstGeom prst="round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a:solidFill>
                  <a:schemeClr val="tx1"/>
                </a:solidFill>
              </a:rPr>
              <a:t>IDEA N</a:t>
            </a:r>
            <a:endParaRPr lang="zh-TW" altLang="en-US" dirty="0">
              <a:solidFill>
                <a:schemeClr val="tx1"/>
              </a:solidFill>
            </a:endParaRPr>
          </a:p>
        </p:txBody>
      </p:sp>
      <p:sp>
        <p:nvSpPr>
          <p:cNvPr id="9" name="Content Placeholder 2"/>
          <p:cNvSpPr txBox="1">
            <a:spLocks/>
          </p:cNvSpPr>
          <p:nvPr/>
        </p:nvSpPr>
        <p:spPr bwMode="auto">
          <a:xfrm>
            <a:off x="764117" y="3710527"/>
            <a:ext cx="10672233" cy="236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457189" indent="-457189" algn="l" defTabSz="609585" rtl="0" eaLnBrk="1" fontAlgn="base" hangingPunct="1">
              <a:spcBef>
                <a:spcPct val="20000"/>
              </a:spcBef>
              <a:spcAft>
                <a:spcPct val="0"/>
              </a:spcAft>
              <a:buClr>
                <a:schemeClr val="tx2"/>
              </a:buClr>
              <a:buFont typeface="Arial"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90575" indent="-380990" algn="l" defTabSz="609585" rtl="0" eaLnBrk="1" fontAlgn="base" hangingPunct="1">
              <a:spcBef>
                <a:spcPct val="20000"/>
              </a:spcBef>
              <a:spcAft>
                <a:spcPct val="0"/>
              </a:spcAft>
              <a:buClr>
                <a:schemeClr val="tx2"/>
              </a:buClr>
              <a:buFont typeface="Arial" charset="0"/>
              <a:buChar char="–"/>
              <a:defRPr sz="2667"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523962" indent="-304792" algn="l" defTabSz="609585" rtl="0" eaLnBrk="1" fontAlgn="base" hangingPunct="1">
              <a:spcBef>
                <a:spcPct val="20000"/>
              </a:spcBef>
              <a:spcAft>
                <a:spcPct val="0"/>
              </a:spcAft>
              <a:buClr>
                <a:schemeClr val="tx2"/>
              </a:buClr>
              <a:buFont typeface="Arial"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2133547" indent="-304792" algn="l" defTabSz="609585" rtl="0" eaLnBrk="1" fontAlgn="base" hangingPunct="1">
              <a:spcBef>
                <a:spcPct val="20000"/>
              </a:spcBef>
              <a:spcAft>
                <a:spcPct val="0"/>
              </a:spcAft>
              <a:buClr>
                <a:schemeClr val="tx2"/>
              </a:buClr>
              <a:buFont typeface="Arial" charset="0"/>
              <a:buChar char="–"/>
              <a:defRPr sz="2133"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743131" indent="-304792" algn="l" defTabSz="609585" rtl="0" eaLnBrk="1" fontAlgn="base" hangingPunct="1">
              <a:spcBef>
                <a:spcPct val="20000"/>
              </a:spcBef>
              <a:spcAft>
                <a:spcPct val="0"/>
              </a:spcAft>
              <a:buClr>
                <a:schemeClr val="tx2"/>
              </a:buClr>
              <a:buFont typeface="Arial" charset="0"/>
              <a:buChar char="»"/>
              <a:defRPr sz="1867"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269875" indent="-269875">
              <a:lnSpc>
                <a:spcPct val="130000"/>
              </a:lnSpc>
              <a:spcAft>
                <a:spcPts val="600"/>
              </a:spcAft>
            </a:pPr>
            <a:r>
              <a:rPr lang="en-US" altLang="zh-TW" sz="1800" dirty="0">
                <a:solidFill>
                  <a:schemeClr val="tx1">
                    <a:lumMod val="50000"/>
                  </a:schemeClr>
                </a:solidFill>
                <a:latin typeface="Arial" panose="020B0604020202020204" pitchFamily="34" charset="0"/>
                <a:cs typeface="Arial" panose="020B0604020202020204" pitchFamily="34" charset="0"/>
              </a:rPr>
              <a:t>Each team has 7 minutes to introduce their ideas.</a:t>
            </a:r>
            <a:endParaRPr lang="en-US" altLang="zh-TW" sz="1800" dirty="0">
              <a:solidFill>
                <a:schemeClr val="tx1">
                  <a:lumMod val="50000"/>
                </a:schemeClr>
              </a:solidFill>
            </a:endParaRPr>
          </a:p>
          <a:p>
            <a:pPr marL="269875" indent="-269875">
              <a:lnSpc>
                <a:spcPct val="130000"/>
              </a:lnSpc>
              <a:spcAft>
                <a:spcPts val="600"/>
              </a:spcAft>
            </a:pPr>
            <a:r>
              <a:rPr lang="en-US" altLang="zh-TW" sz="1800" dirty="0">
                <a:solidFill>
                  <a:schemeClr val="tx1">
                    <a:lumMod val="50000"/>
                  </a:schemeClr>
                </a:solidFill>
              </a:rPr>
              <a:t>Everyone (include </a:t>
            </a:r>
            <a:r>
              <a:rPr lang="en-US" altLang="zh-TW" sz="1800" dirty="0" err="1">
                <a:solidFill>
                  <a:schemeClr val="tx1">
                    <a:lumMod val="50000"/>
                  </a:schemeClr>
                </a:solidFill>
              </a:rPr>
              <a:t>Trenders</a:t>
            </a:r>
            <a:r>
              <a:rPr lang="en-US" altLang="zh-TW" sz="1800" dirty="0">
                <a:solidFill>
                  <a:schemeClr val="tx1">
                    <a:lumMod val="50000"/>
                  </a:schemeClr>
                </a:solidFill>
              </a:rPr>
              <a:t> and guests) has N chips for the idea you want to invest.</a:t>
            </a:r>
          </a:p>
          <a:p>
            <a:pPr marL="269875" indent="-269875">
              <a:lnSpc>
                <a:spcPct val="130000"/>
              </a:lnSpc>
              <a:spcAft>
                <a:spcPts val="600"/>
              </a:spcAft>
            </a:pPr>
            <a:r>
              <a:rPr lang="en-US" altLang="zh-TW" sz="1800" dirty="0">
                <a:solidFill>
                  <a:schemeClr val="tx1">
                    <a:lumMod val="50000"/>
                  </a:schemeClr>
                </a:solidFill>
              </a:rPr>
              <a:t>Leave your comments for each idea anonymously. </a:t>
            </a:r>
          </a:p>
          <a:p>
            <a:pPr marL="269875" indent="-269875">
              <a:lnSpc>
                <a:spcPct val="130000"/>
              </a:lnSpc>
              <a:spcAft>
                <a:spcPts val="600"/>
              </a:spcAft>
            </a:pPr>
            <a:r>
              <a:rPr lang="en-US" altLang="zh-TW" sz="1800" b="1" dirty="0">
                <a:solidFill>
                  <a:schemeClr val="tx1">
                    <a:lumMod val="50000"/>
                  </a:schemeClr>
                </a:solidFill>
              </a:rPr>
              <a:t>The final score = received investment + the value of the problem</a:t>
            </a:r>
            <a:r>
              <a:rPr lang="en-US" altLang="zh-TW" sz="1800" dirty="0">
                <a:solidFill>
                  <a:schemeClr val="tx1">
                    <a:lumMod val="50000"/>
                  </a:schemeClr>
                </a:solidFill>
              </a:rPr>
              <a:t>.</a:t>
            </a:r>
          </a:p>
        </p:txBody>
      </p:sp>
    </p:spTree>
    <p:extLst>
      <p:ext uri="{BB962C8B-B14F-4D97-AF65-F5344CB8AC3E}">
        <p14:creationId xmlns:p14="http://schemas.microsoft.com/office/powerpoint/2010/main" val="1933272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zh-TW" sz="2800" dirty="0">
                <a:latin typeface="Arial" panose="020B0604020202020204" pitchFamily="34" charset="0"/>
                <a:cs typeface="Arial" panose="020B0604020202020204" pitchFamily="34" charset="0"/>
              </a:rPr>
              <a:t>Award Time!</a:t>
            </a:r>
            <a:endParaRPr lang="zh-TW" alt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zh-TW" dirty="0"/>
              <a:t>TBD</a:t>
            </a:r>
            <a:endParaRPr lang="zh-TW" altLang="en-US" dirty="0"/>
          </a:p>
        </p:txBody>
      </p:sp>
    </p:spTree>
    <p:extLst>
      <p:ext uri="{BB962C8B-B14F-4D97-AF65-F5344CB8AC3E}">
        <p14:creationId xmlns:p14="http://schemas.microsoft.com/office/powerpoint/2010/main" val="671601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zh-TW" altLang="en-US"/>
          </a:p>
        </p:txBody>
      </p:sp>
      <p:sp>
        <p:nvSpPr>
          <p:cNvPr id="5" name="Text Placeholder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493897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6396" y="523328"/>
            <a:ext cx="11017976" cy="1937861"/>
          </a:xfrm>
        </p:spPr>
        <p:txBody>
          <a:bodyPr anchor="ctr"/>
          <a:lstStyle/>
          <a:p>
            <a:pPr>
              <a:lnSpc>
                <a:spcPct val="130000"/>
              </a:lnSpc>
            </a:pPr>
            <a:r>
              <a:rPr lang="en-US" altLang="zh-TW" sz="2000" b="1" u="sng" dirty="0">
                <a:latin typeface="Arial" panose="020B0604020202020204" pitchFamily="34" charset="0"/>
                <a:cs typeface="Arial" panose="020B0604020202020204" pitchFamily="34" charset="0"/>
              </a:rPr>
              <a:t>Scene</a:t>
            </a:r>
            <a:r>
              <a:rPr lang="en-US" altLang="zh-TW" sz="2000" b="1" dirty="0">
                <a:latin typeface="Arial" panose="020B0604020202020204" pitchFamily="34" charset="0"/>
                <a:cs typeface="Arial" panose="020B0604020202020204" pitchFamily="34" charset="0"/>
              </a:rPr>
              <a:t>: A big company is looking for an innovation of SMS for Security Operation Center. </a:t>
            </a:r>
            <a:br>
              <a:rPr lang="en-US" altLang="zh-TW" sz="2400" dirty="0">
                <a:latin typeface="Arial" panose="020B0604020202020204" pitchFamily="34" charset="0"/>
                <a:cs typeface="Arial" panose="020B0604020202020204" pitchFamily="34" charset="0"/>
              </a:rPr>
            </a:br>
            <a:r>
              <a:rPr lang="en-US" altLang="zh-TW" sz="1800" dirty="0">
                <a:latin typeface="Arial" panose="020B0604020202020204" pitchFamily="34" charset="0"/>
                <a:cs typeface="Arial" panose="020B0604020202020204" pitchFamily="34" charset="0"/>
              </a:rPr>
              <a:t>CEO wants to create a positive competition environment and encourage entrepreneurship in the company, so he decides to provide bonus for the group coming out the most innovative and valuable concept.</a:t>
            </a:r>
            <a:br>
              <a:rPr lang="en-US" altLang="zh-TW" sz="1800" dirty="0">
                <a:latin typeface="Arial" panose="020B0604020202020204" pitchFamily="34" charset="0"/>
                <a:cs typeface="Arial" panose="020B0604020202020204" pitchFamily="34" charset="0"/>
              </a:rPr>
            </a:br>
            <a:br>
              <a:rPr lang="en-US" altLang="zh-TW" sz="1800" dirty="0">
                <a:latin typeface="Arial" panose="020B0604020202020204" pitchFamily="34" charset="0"/>
                <a:cs typeface="Arial" panose="020B0604020202020204" pitchFamily="34" charset="0"/>
              </a:rPr>
            </a:br>
            <a:r>
              <a:rPr lang="en-US" altLang="zh-TW" sz="1800" dirty="0">
                <a:latin typeface="Arial" panose="020B0604020202020204" pitchFamily="34" charset="0"/>
                <a:cs typeface="Arial" panose="020B0604020202020204" pitchFamily="34" charset="0"/>
              </a:rPr>
              <a:t>You are the external consultant recruited by CEO to help the team gain customer insights for innovation. </a:t>
            </a:r>
            <a:endParaRPr lang="zh-TW" altLang="en-US" sz="2000" dirty="0">
              <a:latin typeface="Arial" panose="020B0604020202020204" pitchFamily="34" charset="0"/>
              <a:cs typeface="Arial" panose="020B0604020202020204" pitchFamily="34" charset="0"/>
            </a:endParaRPr>
          </a:p>
        </p:txBody>
      </p:sp>
      <p:grpSp>
        <p:nvGrpSpPr>
          <p:cNvPr id="57" name="Group 56"/>
          <p:cNvGrpSpPr/>
          <p:nvPr/>
        </p:nvGrpSpPr>
        <p:grpSpPr>
          <a:xfrm>
            <a:off x="4099052" y="3425997"/>
            <a:ext cx="2462811" cy="889163"/>
            <a:chOff x="1128186" y="2278333"/>
            <a:chExt cx="2462811" cy="889163"/>
          </a:xfrm>
        </p:grpSpPr>
        <p:sp>
          <p:nvSpPr>
            <p:cNvPr id="8" name="Oval 7"/>
            <p:cNvSpPr/>
            <p:nvPr/>
          </p:nvSpPr>
          <p:spPr>
            <a:xfrm>
              <a:off x="1658164" y="2278333"/>
              <a:ext cx="342900" cy="354272"/>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9" name="Oval 8"/>
            <p:cNvSpPr/>
            <p:nvPr/>
          </p:nvSpPr>
          <p:spPr>
            <a:xfrm>
              <a:off x="1128186" y="2280062"/>
              <a:ext cx="342900" cy="354272"/>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0" name="Oval 9"/>
            <p:cNvSpPr/>
            <p:nvPr/>
          </p:nvSpPr>
          <p:spPr>
            <a:xfrm>
              <a:off x="2188142" y="2278333"/>
              <a:ext cx="342900" cy="354272"/>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1" name="Oval 10"/>
            <p:cNvSpPr/>
            <p:nvPr/>
          </p:nvSpPr>
          <p:spPr>
            <a:xfrm>
              <a:off x="3248097" y="2278333"/>
              <a:ext cx="342900" cy="354272"/>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3" name="Oval 12"/>
            <p:cNvSpPr/>
            <p:nvPr/>
          </p:nvSpPr>
          <p:spPr>
            <a:xfrm>
              <a:off x="2718120" y="2278333"/>
              <a:ext cx="342900" cy="354272"/>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4" name="Oval 13"/>
            <p:cNvSpPr/>
            <p:nvPr/>
          </p:nvSpPr>
          <p:spPr>
            <a:xfrm>
              <a:off x="2661671" y="2813224"/>
              <a:ext cx="342900" cy="354272"/>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5" name="Oval 14"/>
            <p:cNvSpPr/>
            <p:nvPr/>
          </p:nvSpPr>
          <p:spPr>
            <a:xfrm>
              <a:off x="1714613" y="2813224"/>
              <a:ext cx="342900" cy="354272"/>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6" name="Oval 15"/>
            <p:cNvSpPr/>
            <p:nvPr/>
          </p:nvSpPr>
          <p:spPr>
            <a:xfrm>
              <a:off x="2188142" y="2813224"/>
              <a:ext cx="342900" cy="354272"/>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grpSp>
      <p:grpSp>
        <p:nvGrpSpPr>
          <p:cNvPr id="58" name="Group 57"/>
          <p:cNvGrpSpPr/>
          <p:nvPr/>
        </p:nvGrpSpPr>
        <p:grpSpPr>
          <a:xfrm>
            <a:off x="7658681" y="3425997"/>
            <a:ext cx="2462811" cy="889163"/>
            <a:chOff x="4687815" y="2278333"/>
            <a:chExt cx="2462811" cy="889163"/>
          </a:xfrm>
        </p:grpSpPr>
        <p:sp>
          <p:nvSpPr>
            <p:cNvPr id="17" name="Oval 16"/>
            <p:cNvSpPr/>
            <p:nvPr/>
          </p:nvSpPr>
          <p:spPr>
            <a:xfrm>
              <a:off x="5217793" y="2278333"/>
              <a:ext cx="342900" cy="354272"/>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8" name="Oval 17"/>
            <p:cNvSpPr/>
            <p:nvPr/>
          </p:nvSpPr>
          <p:spPr>
            <a:xfrm>
              <a:off x="4687815" y="2280062"/>
              <a:ext cx="342900" cy="354272"/>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9" name="Oval 18"/>
            <p:cNvSpPr/>
            <p:nvPr/>
          </p:nvSpPr>
          <p:spPr>
            <a:xfrm>
              <a:off x="5747771" y="2278333"/>
              <a:ext cx="342900" cy="354272"/>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0" name="Oval 19"/>
            <p:cNvSpPr/>
            <p:nvPr/>
          </p:nvSpPr>
          <p:spPr>
            <a:xfrm>
              <a:off x="6807726" y="2278333"/>
              <a:ext cx="342900" cy="354272"/>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1" name="Oval 20"/>
            <p:cNvSpPr/>
            <p:nvPr/>
          </p:nvSpPr>
          <p:spPr>
            <a:xfrm>
              <a:off x="6277749" y="2278333"/>
              <a:ext cx="342900" cy="354272"/>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2" name="Oval 21"/>
            <p:cNvSpPr/>
            <p:nvPr/>
          </p:nvSpPr>
          <p:spPr>
            <a:xfrm>
              <a:off x="6221300" y="2813224"/>
              <a:ext cx="342900" cy="354272"/>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3" name="Oval 22"/>
            <p:cNvSpPr/>
            <p:nvPr/>
          </p:nvSpPr>
          <p:spPr>
            <a:xfrm>
              <a:off x="5274242" y="2813224"/>
              <a:ext cx="342900" cy="354272"/>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4" name="Oval 23"/>
            <p:cNvSpPr/>
            <p:nvPr/>
          </p:nvSpPr>
          <p:spPr>
            <a:xfrm>
              <a:off x="5747771" y="2813224"/>
              <a:ext cx="342900" cy="354272"/>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grpSp>
      <p:grpSp>
        <p:nvGrpSpPr>
          <p:cNvPr id="60" name="Group 59"/>
          <p:cNvGrpSpPr/>
          <p:nvPr/>
        </p:nvGrpSpPr>
        <p:grpSpPr>
          <a:xfrm>
            <a:off x="4099052" y="4957205"/>
            <a:ext cx="2462811" cy="889163"/>
            <a:chOff x="1128186" y="4678633"/>
            <a:chExt cx="2462811" cy="889163"/>
          </a:xfrm>
        </p:grpSpPr>
        <p:sp>
          <p:nvSpPr>
            <p:cNvPr id="33" name="Oval 32"/>
            <p:cNvSpPr/>
            <p:nvPr/>
          </p:nvSpPr>
          <p:spPr>
            <a:xfrm>
              <a:off x="1658164" y="4678633"/>
              <a:ext cx="342900" cy="354272"/>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4" name="Oval 33"/>
            <p:cNvSpPr/>
            <p:nvPr/>
          </p:nvSpPr>
          <p:spPr>
            <a:xfrm>
              <a:off x="1128186" y="4680362"/>
              <a:ext cx="342900" cy="354272"/>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5" name="Oval 34"/>
            <p:cNvSpPr/>
            <p:nvPr/>
          </p:nvSpPr>
          <p:spPr>
            <a:xfrm>
              <a:off x="2188142" y="4678633"/>
              <a:ext cx="342900" cy="354272"/>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6" name="Oval 35"/>
            <p:cNvSpPr/>
            <p:nvPr/>
          </p:nvSpPr>
          <p:spPr>
            <a:xfrm>
              <a:off x="3248097" y="4678633"/>
              <a:ext cx="342900" cy="354272"/>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7" name="Oval 36"/>
            <p:cNvSpPr/>
            <p:nvPr/>
          </p:nvSpPr>
          <p:spPr>
            <a:xfrm>
              <a:off x="2718120" y="4678633"/>
              <a:ext cx="342900" cy="354272"/>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8" name="Oval 37"/>
            <p:cNvSpPr/>
            <p:nvPr/>
          </p:nvSpPr>
          <p:spPr>
            <a:xfrm>
              <a:off x="2661671" y="5213524"/>
              <a:ext cx="342900" cy="354272"/>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9" name="Oval 38"/>
            <p:cNvSpPr/>
            <p:nvPr/>
          </p:nvSpPr>
          <p:spPr>
            <a:xfrm>
              <a:off x="1714613" y="5213524"/>
              <a:ext cx="342900" cy="354272"/>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0" name="Oval 39"/>
            <p:cNvSpPr/>
            <p:nvPr/>
          </p:nvSpPr>
          <p:spPr>
            <a:xfrm>
              <a:off x="2188142" y="5213524"/>
              <a:ext cx="342900" cy="354272"/>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grpSp>
      <p:grpSp>
        <p:nvGrpSpPr>
          <p:cNvPr id="61" name="Group 60"/>
          <p:cNvGrpSpPr/>
          <p:nvPr/>
        </p:nvGrpSpPr>
        <p:grpSpPr>
          <a:xfrm>
            <a:off x="7658681" y="4955476"/>
            <a:ext cx="2462811" cy="889163"/>
            <a:chOff x="4687815" y="4676904"/>
            <a:chExt cx="2462811" cy="889163"/>
          </a:xfrm>
        </p:grpSpPr>
        <p:sp>
          <p:nvSpPr>
            <p:cNvPr id="41" name="Oval 40"/>
            <p:cNvSpPr/>
            <p:nvPr/>
          </p:nvSpPr>
          <p:spPr>
            <a:xfrm>
              <a:off x="5217793" y="4676904"/>
              <a:ext cx="342900" cy="354272"/>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2" name="Oval 41"/>
            <p:cNvSpPr/>
            <p:nvPr/>
          </p:nvSpPr>
          <p:spPr>
            <a:xfrm>
              <a:off x="4687815" y="4678633"/>
              <a:ext cx="342900" cy="354272"/>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3" name="Oval 42"/>
            <p:cNvSpPr/>
            <p:nvPr/>
          </p:nvSpPr>
          <p:spPr>
            <a:xfrm>
              <a:off x="5747771" y="4676904"/>
              <a:ext cx="342900" cy="354272"/>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4" name="Oval 43"/>
            <p:cNvSpPr/>
            <p:nvPr/>
          </p:nvSpPr>
          <p:spPr>
            <a:xfrm>
              <a:off x="6807726" y="4676904"/>
              <a:ext cx="342900" cy="354272"/>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5" name="Oval 44"/>
            <p:cNvSpPr/>
            <p:nvPr/>
          </p:nvSpPr>
          <p:spPr>
            <a:xfrm>
              <a:off x="6277749" y="4676904"/>
              <a:ext cx="342900" cy="354272"/>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6" name="Oval 45"/>
            <p:cNvSpPr/>
            <p:nvPr/>
          </p:nvSpPr>
          <p:spPr>
            <a:xfrm>
              <a:off x="6221300" y="5211795"/>
              <a:ext cx="342900" cy="354272"/>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7" name="Oval 46"/>
            <p:cNvSpPr/>
            <p:nvPr/>
          </p:nvSpPr>
          <p:spPr>
            <a:xfrm>
              <a:off x="5274242" y="5211795"/>
              <a:ext cx="342900" cy="354272"/>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8" name="Oval 47"/>
            <p:cNvSpPr/>
            <p:nvPr/>
          </p:nvSpPr>
          <p:spPr>
            <a:xfrm>
              <a:off x="5747771" y="5211795"/>
              <a:ext cx="342900" cy="354272"/>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grpSp>
      <p:sp>
        <p:nvSpPr>
          <p:cNvPr id="2" name="TextBox 1"/>
          <p:cNvSpPr txBox="1"/>
          <p:nvPr/>
        </p:nvSpPr>
        <p:spPr>
          <a:xfrm>
            <a:off x="747646" y="3780269"/>
            <a:ext cx="2916181" cy="1400383"/>
          </a:xfrm>
          <a:prstGeom prst="rect">
            <a:avLst/>
          </a:prstGeom>
          <a:noFill/>
        </p:spPr>
        <p:txBody>
          <a:bodyPr wrap="square" rtlCol="0">
            <a:spAutoFit/>
          </a:bodyPr>
          <a:lstStyle/>
          <a:p>
            <a:r>
              <a:rPr lang="en-US" altLang="zh-TW" sz="1600" dirty="0">
                <a:solidFill>
                  <a:schemeClr val="tx1"/>
                </a:solidFill>
                <a:latin typeface="Arial" panose="020B0604020202020204" pitchFamily="34" charset="0"/>
                <a:cs typeface="Arial" panose="020B0604020202020204" pitchFamily="34" charset="0"/>
              </a:rPr>
              <a:t>Each team consists of:</a:t>
            </a:r>
          </a:p>
          <a:p>
            <a:pPr marL="269875" indent="-269875">
              <a:lnSpc>
                <a:spcPct val="150000"/>
              </a:lnSpc>
              <a:buFont typeface="Arial" panose="020B0604020202020204" pitchFamily="34" charset="0"/>
              <a:buChar char="•"/>
            </a:pPr>
            <a:r>
              <a:rPr lang="en-US" altLang="zh-TW" sz="1600" dirty="0">
                <a:solidFill>
                  <a:schemeClr val="tx1"/>
                </a:solidFill>
                <a:latin typeface="Arial" panose="020B0604020202020204" pitchFamily="34" charset="0"/>
                <a:cs typeface="Arial" panose="020B0604020202020204" pitchFamily="34" charset="0"/>
              </a:rPr>
              <a:t>4-5 Customers</a:t>
            </a:r>
          </a:p>
          <a:p>
            <a:pPr marL="269875" indent="-269875">
              <a:lnSpc>
                <a:spcPct val="150000"/>
              </a:lnSpc>
              <a:buFont typeface="Arial" panose="020B0604020202020204" pitchFamily="34" charset="0"/>
              <a:buChar char="•"/>
            </a:pPr>
            <a:r>
              <a:rPr lang="en-US" altLang="zh-TW" sz="1600" dirty="0">
                <a:latin typeface="Arial" panose="020B0604020202020204" pitchFamily="34" charset="0"/>
                <a:cs typeface="Arial" panose="020B0604020202020204" pitchFamily="34" charset="0"/>
              </a:rPr>
              <a:t>2-3 </a:t>
            </a:r>
            <a:r>
              <a:rPr lang="en-US" altLang="zh-TW" sz="1600" dirty="0" err="1">
                <a:latin typeface="Arial" panose="020B0604020202020204" pitchFamily="34" charset="0"/>
                <a:cs typeface="Arial" panose="020B0604020202020204" pitchFamily="34" charset="0"/>
              </a:rPr>
              <a:t>Trenders</a:t>
            </a:r>
            <a:endParaRPr lang="en-US" altLang="zh-TW" sz="1600" dirty="0">
              <a:latin typeface="Arial" panose="020B0604020202020204" pitchFamily="34" charset="0"/>
              <a:cs typeface="Arial" panose="020B0604020202020204" pitchFamily="34" charset="0"/>
            </a:endParaRPr>
          </a:p>
          <a:p>
            <a:pPr marL="449263" lvl="1" indent="-179388">
              <a:lnSpc>
                <a:spcPct val="150000"/>
              </a:lnSpc>
              <a:buFont typeface="Arial" panose="020B0604020202020204" pitchFamily="34" charset="0"/>
              <a:buChar char="•"/>
            </a:pPr>
            <a:r>
              <a:rPr lang="en-US" altLang="zh-TW" sz="1400" dirty="0">
                <a:latin typeface="Arial" panose="020B0604020202020204" pitchFamily="34" charset="0"/>
                <a:cs typeface="Arial" panose="020B0604020202020204" pitchFamily="34" charset="0"/>
              </a:rPr>
              <a:t>At least one engineer</a:t>
            </a:r>
            <a:endParaRPr lang="zh-TW" altLang="en-US"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961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8" name="Oval 7"/>
          <p:cNvSpPr/>
          <p:nvPr/>
        </p:nvSpPr>
        <p:spPr>
          <a:xfrm>
            <a:off x="2262736" y="3215940"/>
            <a:ext cx="450120" cy="454829"/>
          </a:xfrm>
          <a:prstGeom prst="ellipse">
            <a:avLst/>
          </a:prstGeom>
          <a:pattFill prst="pct80">
            <a:fgClr>
              <a:schemeClr val="accent1">
                <a:lumMod val="75000"/>
              </a:schemeClr>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grpSp>
        <p:nvGrpSpPr>
          <p:cNvPr id="11" name="Group 10"/>
          <p:cNvGrpSpPr/>
          <p:nvPr/>
        </p:nvGrpSpPr>
        <p:grpSpPr>
          <a:xfrm>
            <a:off x="459269" y="2629819"/>
            <a:ext cx="1627071" cy="1627071"/>
            <a:chOff x="802167" y="2572672"/>
            <a:chExt cx="1627071" cy="1627071"/>
          </a:xfrm>
        </p:grpSpPr>
        <p:sp>
          <p:nvSpPr>
            <p:cNvPr id="7" name="Donut 6"/>
            <p:cNvSpPr/>
            <p:nvPr/>
          </p:nvSpPr>
          <p:spPr>
            <a:xfrm>
              <a:off x="802167" y="2572672"/>
              <a:ext cx="1627071" cy="1627071"/>
            </a:xfrm>
            <a:prstGeom prst="donut">
              <a:avLst>
                <a:gd name="adj" fmla="val 9811"/>
              </a:avLst>
            </a:prstGeom>
            <a:pattFill prst="pct90">
              <a:fgClr>
                <a:schemeClr val="tx1"/>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TextBox 9"/>
            <p:cNvSpPr txBox="1"/>
            <p:nvPr/>
          </p:nvSpPr>
          <p:spPr>
            <a:xfrm>
              <a:off x="945486" y="3186152"/>
              <a:ext cx="1340432" cy="400110"/>
            </a:xfrm>
            <a:prstGeom prst="rect">
              <a:avLst/>
            </a:prstGeom>
            <a:noFill/>
          </p:spPr>
          <p:txBody>
            <a:bodyPr wrap="none" rtlCol="0">
              <a:spAutoFit/>
            </a:bodyPr>
            <a:lstStyle/>
            <a:p>
              <a:pPr algn="ctr"/>
              <a:r>
                <a:rPr lang="en-US" altLang="zh-TW" sz="2000" b="1" dirty="0">
                  <a:solidFill>
                    <a:schemeClr val="tx1"/>
                  </a:solidFill>
                  <a:latin typeface="Arial" panose="020B0604020202020204" pitchFamily="34" charset="0"/>
                  <a:cs typeface="Arial" panose="020B0604020202020204" pitchFamily="34" charset="0"/>
                </a:rPr>
                <a:t>Research</a:t>
              </a:r>
              <a:endParaRPr lang="zh-TW" altLang="en-US" sz="2000" b="1" dirty="0">
                <a:solidFill>
                  <a:schemeClr val="tx1"/>
                </a:solidFill>
                <a:latin typeface="Arial" panose="020B0604020202020204" pitchFamily="34" charset="0"/>
                <a:cs typeface="Arial" panose="020B0604020202020204" pitchFamily="34" charset="0"/>
              </a:endParaRPr>
            </a:p>
          </p:txBody>
        </p:sp>
      </p:grpSp>
      <p:grpSp>
        <p:nvGrpSpPr>
          <p:cNvPr id="12" name="Group 11"/>
          <p:cNvGrpSpPr/>
          <p:nvPr/>
        </p:nvGrpSpPr>
        <p:grpSpPr>
          <a:xfrm>
            <a:off x="3507762" y="2629819"/>
            <a:ext cx="1627071" cy="1627071"/>
            <a:chOff x="802167" y="2572672"/>
            <a:chExt cx="1627071" cy="1627071"/>
          </a:xfrm>
        </p:grpSpPr>
        <p:sp>
          <p:nvSpPr>
            <p:cNvPr id="13" name="Donut 12"/>
            <p:cNvSpPr/>
            <p:nvPr/>
          </p:nvSpPr>
          <p:spPr>
            <a:xfrm>
              <a:off x="802167" y="2572672"/>
              <a:ext cx="1627071" cy="1627071"/>
            </a:xfrm>
            <a:prstGeom prst="donut">
              <a:avLst>
                <a:gd name="adj" fmla="val 9811"/>
              </a:avLst>
            </a:prstGeom>
            <a:pattFill prst="pct90">
              <a:fgClr>
                <a:schemeClr val="accent5"/>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TextBox 13"/>
            <p:cNvSpPr txBox="1"/>
            <p:nvPr/>
          </p:nvSpPr>
          <p:spPr>
            <a:xfrm>
              <a:off x="958477" y="3032264"/>
              <a:ext cx="1314450" cy="707886"/>
            </a:xfrm>
            <a:prstGeom prst="rect">
              <a:avLst/>
            </a:prstGeom>
            <a:noFill/>
          </p:spPr>
          <p:txBody>
            <a:bodyPr wrap="square" rtlCol="0">
              <a:spAutoFit/>
            </a:bodyPr>
            <a:lstStyle/>
            <a:p>
              <a:pPr algn="ctr"/>
              <a:r>
                <a:rPr lang="en-US" altLang="zh-TW" sz="2000" b="1" dirty="0">
                  <a:solidFill>
                    <a:schemeClr val="tx1"/>
                  </a:solidFill>
                  <a:latin typeface="Arial" panose="020B0604020202020204" pitchFamily="34" charset="0"/>
                  <a:cs typeface="Arial" panose="020B0604020202020204" pitchFamily="34" charset="0"/>
                </a:rPr>
                <a:t>Product Planning</a:t>
              </a:r>
              <a:endParaRPr lang="zh-TW" altLang="en-US" sz="2000" b="1" dirty="0">
                <a:solidFill>
                  <a:schemeClr val="tx1"/>
                </a:solidFill>
                <a:latin typeface="Arial" panose="020B0604020202020204" pitchFamily="34" charset="0"/>
                <a:cs typeface="Arial" panose="020B0604020202020204" pitchFamily="34" charset="0"/>
              </a:endParaRPr>
            </a:p>
          </p:txBody>
        </p:sp>
      </p:grpSp>
      <p:grpSp>
        <p:nvGrpSpPr>
          <p:cNvPr id="15" name="Group 14"/>
          <p:cNvGrpSpPr/>
          <p:nvPr/>
        </p:nvGrpSpPr>
        <p:grpSpPr>
          <a:xfrm>
            <a:off x="6556255" y="2629819"/>
            <a:ext cx="1627071" cy="1627071"/>
            <a:chOff x="802167" y="2572672"/>
            <a:chExt cx="1627071" cy="1627071"/>
          </a:xfrm>
        </p:grpSpPr>
        <p:sp>
          <p:nvSpPr>
            <p:cNvPr id="16" name="Donut 15"/>
            <p:cNvSpPr/>
            <p:nvPr/>
          </p:nvSpPr>
          <p:spPr>
            <a:xfrm>
              <a:off x="802167" y="2572672"/>
              <a:ext cx="1627071" cy="1627071"/>
            </a:xfrm>
            <a:prstGeom prst="donut">
              <a:avLst>
                <a:gd name="adj" fmla="val 9811"/>
              </a:avLst>
            </a:prstGeom>
            <a:pattFill prst="pct80">
              <a:fgClr>
                <a:srgbClr val="FFC000"/>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TextBox 16"/>
            <p:cNvSpPr txBox="1"/>
            <p:nvPr/>
          </p:nvSpPr>
          <p:spPr>
            <a:xfrm>
              <a:off x="958477" y="3186153"/>
              <a:ext cx="1314450" cy="400110"/>
            </a:xfrm>
            <a:prstGeom prst="rect">
              <a:avLst/>
            </a:prstGeom>
            <a:noFill/>
          </p:spPr>
          <p:txBody>
            <a:bodyPr wrap="square" rtlCol="0">
              <a:spAutoFit/>
            </a:bodyPr>
            <a:lstStyle/>
            <a:p>
              <a:pPr algn="ctr"/>
              <a:r>
                <a:rPr lang="en-US" altLang="zh-TW" sz="2000" b="1" dirty="0">
                  <a:solidFill>
                    <a:schemeClr val="tx1"/>
                  </a:solidFill>
                  <a:latin typeface="Arial" panose="020B0604020202020204" pitchFamily="34" charset="0"/>
                  <a:cs typeface="Arial" panose="020B0604020202020204" pitchFamily="34" charset="0"/>
                </a:rPr>
                <a:t>Design</a:t>
              </a:r>
              <a:endParaRPr lang="zh-TW" altLang="en-US" sz="2000" b="1" dirty="0">
                <a:solidFill>
                  <a:schemeClr val="tx1"/>
                </a:solidFill>
                <a:latin typeface="Arial" panose="020B0604020202020204" pitchFamily="34" charset="0"/>
                <a:cs typeface="Arial" panose="020B0604020202020204" pitchFamily="34" charset="0"/>
              </a:endParaRPr>
            </a:p>
          </p:txBody>
        </p:sp>
      </p:grpSp>
      <p:grpSp>
        <p:nvGrpSpPr>
          <p:cNvPr id="18" name="Group 17"/>
          <p:cNvGrpSpPr/>
          <p:nvPr/>
        </p:nvGrpSpPr>
        <p:grpSpPr>
          <a:xfrm>
            <a:off x="9551026" y="2629819"/>
            <a:ext cx="1627071" cy="1627071"/>
            <a:chOff x="802167" y="2572672"/>
            <a:chExt cx="1627071" cy="1627071"/>
          </a:xfrm>
        </p:grpSpPr>
        <p:sp>
          <p:nvSpPr>
            <p:cNvPr id="19" name="Donut 18"/>
            <p:cNvSpPr/>
            <p:nvPr/>
          </p:nvSpPr>
          <p:spPr>
            <a:xfrm>
              <a:off x="802167" y="2572672"/>
              <a:ext cx="1627071" cy="1627071"/>
            </a:xfrm>
            <a:prstGeom prst="donut">
              <a:avLst>
                <a:gd name="adj" fmla="val 9811"/>
              </a:avLst>
            </a:prstGeom>
            <a:pattFill prst="pct90">
              <a:fgClr>
                <a:schemeClr val="tx2"/>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TextBox 19"/>
            <p:cNvSpPr txBox="1"/>
            <p:nvPr/>
          </p:nvSpPr>
          <p:spPr>
            <a:xfrm>
              <a:off x="958477" y="3186153"/>
              <a:ext cx="1314450" cy="400110"/>
            </a:xfrm>
            <a:prstGeom prst="rect">
              <a:avLst/>
            </a:prstGeom>
            <a:noFill/>
          </p:spPr>
          <p:txBody>
            <a:bodyPr wrap="square" rtlCol="0">
              <a:spAutoFit/>
            </a:bodyPr>
            <a:lstStyle/>
            <a:p>
              <a:pPr algn="ctr"/>
              <a:r>
                <a:rPr lang="en-US" altLang="zh-TW" sz="2000" b="1" dirty="0">
                  <a:solidFill>
                    <a:schemeClr val="tx1"/>
                  </a:solidFill>
                  <a:latin typeface="Arial" panose="020B0604020202020204" pitchFamily="34" charset="0"/>
                  <a:cs typeface="Arial" panose="020B0604020202020204" pitchFamily="34" charset="0"/>
                </a:rPr>
                <a:t>Sell</a:t>
              </a:r>
              <a:endParaRPr lang="zh-TW" altLang="en-US" sz="2000" b="1" dirty="0">
                <a:solidFill>
                  <a:schemeClr val="tx1"/>
                </a:solidFill>
                <a:latin typeface="Arial" panose="020B0604020202020204" pitchFamily="34" charset="0"/>
                <a:cs typeface="Arial" panose="020B0604020202020204" pitchFamily="34" charset="0"/>
              </a:endParaRPr>
            </a:p>
          </p:txBody>
        </p:sp>
      </p:grpSp>
      <p:grpSp>
        <p:nvGrpSpPr>
          <p:cNvPr id="28" name="Group 27"/>
          <p:cNvGrpSpPr/>
          <p:nvPr/>
        </p:nvGrpSpPr>
        <p:grpSpPr>
          <a:xfrm>
            <a:off x="11291772" y="3188021"/>
            <a:ext cx="505379" cy="510666"/>
            <a:chOff x="11377066" y="3155365"/>
            <a:chExt cx="505379" cy="510666"/>
          </a:xfrm>
        </p:grpSpPr>
        <p:sp>
          <p:nvSpPr>
            <p:cNvPr id="26" name="Oval 25"/>
            <p:cNvSpPr/>
            <p:nvPr/>
          </p:nvSpPr>
          <p:spPr>
            <a:xfrm>
              <a:off x="11377066" y="3155365"/>
              <a:ext cx="505379" cy="510666"/>
            </a:xfrm>
            <a:prstGeom prst="ellipse">
              <a:avLst/>
            </a:prstGeom>
            <a:solidFill>
              <a:schemeClr val="bg2"/>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7" name="Oval 26"/>
            <p:cNvSpPr/>
            <p:nvPr/>
          </p:nvSpPr>
          <p:spPr>
            <a:xfrm>
              <a:off x="11432325" y="3211202"/>
              <a:ext cx="394861" cy="398992"/>
            </a:xfrm>
            <a:prstGeom prst="ellipse">
              <a:avLst/>
            </a:prstGeom>
            <a:pattFill prst="pct80">
              <a:fgClr>
                <a:schemeClr val="bg2"/>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grpSp>
      <p:sp>
        <p:nvSpPr>
          <p:cNvPr id="29" name="Oval 28"/>
          <p:cNvSpPr/>
          <p:nvPr/>
        </p:nvSpPr>
        <p:spPr>
          <a:xfrm>
            <a:off x="2838336" y="3215940"/>
            <a:ext cx="450120" cy="454829"/>
          </a:xfrm>
          <a:prstGeom prst="ellipse">
            <a:avLst/>
          </a:prstGeom>
          <a:pattFill prst="pct80">
            <a:fgClr>
              <a:schemeClr val="accent1">
                <a:lumMod val="75000"/>
              </a:schemeClr>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0" name="Oval 29"/>
          <p:cNvSpPr/>
          <p:nvPr/>
        </p:nvSpPr>
        <p:spPr>
          <a:xfrm>
            <a:off x="5303223" y="3215940"/>
            <a:ext cx="450120" cy="454829"/>
          </a:xfrm>
          <a:prstGeom prst="ellipse">
            <a:avLst/>
          </a:prstGeom>
          <a:pattFill prst="pct80">
            <a:fgClr>
              <a:srgbClr val="006BC4"/>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1" name="Oval 30"/>
          <p:cNvSpPr/>
          <p:nvPr/>
        </p:nvSpPr>
        <p:spPr>
          <a:xfrm>
            <a:off x="5870940" y="3215940"/>
            <a:ext cx="450120" cy="454829"/>
          </a:xfrm>
          <a:prstGeom prst="ellipse">
            <a:avLst/>
          </a:prstGeom>
          <a:pattFill prst="pct80">
            <a:fgClr>
              <a:srgbClr val="006BC4"/>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2" name="Oval 31"/>
          <p:cNvSpPr/>
          <p:nvPr/>
        </p:nvSpPr>
        <p:spPr>
          <a:xfrm>
            <a:off x="8352334" y="3215940"/>
            <a:ext cx="450120" cy="454829"/>
          </a:xfrm>
          <a:prstGeom prst="ellipse">
            <a:avLst/>
          </a:prstGeom>
          <a:pattFill prst="pct80">
            <a:fgClr>
              <a:srgbClr val="FFD54F"/>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3" name="Oval 32"/>
          <p:cNvSpPr/>
          <p:nvPr/>
        </p:nvSpPr>
        <p:spPr>
          <a:xfrm>
            <a:off x="8916129" y="3215940"/>
            <a:ext cx="450120" cy="454829"/>
          </a:xfrm>
          <a:prstGeom prst="ellipse">
            <a:avLst/>
          </a:prstGeom>
          <a:pattFill prst="pct80">
            <a:fgClr>
              <a:srgbClr val="FFD54F"/>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867413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8" name="Oval 7"/>
          <p:cNvSpPr/>
          <p:nvPr/>
        </p:nvSpPr>
        <p:spPr>
          <a:xfrm>
            <a:off x="2262736" y="3215940"/>
            <a:ext cx="450120" cy="454829"/>
          </a:xfrm>
          <a:prstGeom prst="ellipse">
            <a:avLst/>
          </a:prstGeom>
          <a:pattFill prst="pct80">
            <a:fgClr>
              <a:schemeClr val="accent1">
                <a:lumMod val="75000"/>
              </a:schemeClr>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grpSp>
        <p:nvGrpSpPr>
          <p:cNvPr id="11" name="Group 10"/>
          <p:cNvGrpSpPr/>
          <p:nvPr/>
        </p:nvGrpSpPr>
        <p:grpSpPr>
          <a:xfrm>
            <a:off x="459269" y="2629819"/>
            <a:ext cx="1627071" cy="1627071"/>
            <a:chOff x="802167" y="2572672"/>
            <a:chExt cx="1627071" cy="1627071"/>
          </a:xfrm>
        </p:grpSpPr>
        <p:sp>
          <p:nvSpPr>
            <p:cNvPr id="7" name="Donut 6"/>
            <p:cNvSpPr/>
            <p:nvPr/>
          </p:nvSpPr>
          <p:spPr>
            <a:xfrm>
              <a:off x="802167" y="2572672"/>
              <a:ext cx="1627071" cy="1627071"/>
            </a:xfrm>
            <a:prstGeom prst="donut">
              <a:avLst>
                <a:gd name="adj" fmla="val 9811"/>
              </a:avLst>
            </a:prstGeom>
            <a:pattFill prst="pct90">
              <a:fgClr>
                <a:schemeClr val="tx1"/>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TextBox 9"/>
            <p:cNvSpPr txBox="1"/>
            <p:nvPr/>
          </p:nvSpPr>
          <p:spPr>
            <a:xfrm>
              <a:off x="945486" y="3186152"/>
              <a:ext cx="1340432" cy="400110"/>
            </a:xfrm>
            <a:prstGeom prst="rect">
              <a:avLst/>
            </a:prstGeom>
            <a:noFill/>
          </p:spPr>
          <p:txBody>
            <a:bodyPr wrap="none" rtlCol="0">
              <a:spAutoFit/>
            </a:bodyPr>
            <a:lstStyle/>
            <a:p>
              <a:pPr algn="ctr"/>
              <a:r>
                <a:rPr lang="en-US" altLang="zh-TW" sz="2000" b="1" dirty="0">
                  <a:solidFill>
                    <a:schemeClr val="tx1"/>
                  </a:solidFill>
                  <a:latin typeface="Arial" panose="020B0604020202020204" pitchFamily="34" charset="0"/>
                  <a:cs typeface="Arial" panose="020B0604020202020204" pitchFamily="34" charset="0"/>
                </a:rPr>
                <a:t>Research</a:t>
              </a:r>
              <a:endParaRPr lang="zh-TW" altLang="en-US" sz="2000" b="1" dirty="0">
                <a:solidFill>
                  <a:schemeClr val="tx1"/>
                </a:solidFill>
                <a:latin typeface="Arial" panose="020B0604020202020204" pitchFamily="34" charset="0"/>
                <a:cs typeface="Arial" panose="020B0604020202020204" pitchFamily="34" charset="0"/>
              </a:endParaRPr>
            </a:p>
          </p:txBody>
        </p:sp>
      </p:grpSp>
      <p:grpSp>
        <p:nvGrpSpPr>
          <p:cNvPr id="12" name="Group 11"/>
          <p:cNvGrpSpPr/>
          <p:nvPr/>
        </p:nvGrpSpPr>
        <p:grpSpPr>
          <a:xfrm>
            <a:off x="3507762" y="2629819"/>
            <a:ext cx="1627071" cy="1627071"/>
            <a:chOff x="802167" y="2572672"/>
            <a:chExt cx="1627071" cy="1627071"/>
          </a:xfrm>
        </p:grpSpPr>
        <p:sp>
          <p:nvSpPr>
            <p:cNvPr id="13" name="Donut 12"/>
            <p:cNvSpPr/>
            <p:nvPr/>
          </p:nvSpPr>
          <p:spPr>
            <a:xfrm>
              <a:off x="802167" y="2572672"/>
              <a:ext cx="1627071" cy="1627071"/>
            </a:xfrm>
            <a:prstGeom prst="donut">
              <a:avLst>
                <a:gd name="adj" fmla="val 9811"/>
              </a:avLst>
            </a:prstGeom>
            <a:pattFill prst="pct90">
              <a:fgClr>
                <a:schemeClr val="accent5"/>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TextBox 13"/>
            <p:cNvSpPr txBox="1"/>
            <p:nvPr/>
          </p:nvSpPr>
          <p:spPr>
            <a:xfrm>
              <a:off x="958477" y="3032264"/>
              <a:ext cx="1314450" cy="707886"/>
            </a:xfrm>
            <a:prstGeom prst="rect">
              <a:avLst/>
            </a:prstGeom>
            <a:noFill/>
          </p:spPr>
          <p:txBody>
            <a:bodyPr wrap="square" rtlCol="0">
              <a:spAutoFit/>
            </a:bodyPr>
            <a:lstStyle/>
            <a:p>
              <a:pPr algn="ctr"/>
              <a:r>
                <a:rPr lang="en-US" altLang="zh-TW" sz="2000" b="1" dirty="0">
                  <a:solidFill>
                    <a:schemeClr val="tx1"/>
                  </a:solidFill>
                  <a:latin typeface="Arial" panose="020B0604020202020204" pitchFamily="34" charset="0"/>
                  <a:cs typeface="Arial" panose="020B0604020202020204" pitchFamily="34" charset="0"/>
                </a:rPr>
                <a:t>Product Planning</a:t>
              </a:r>
              <a:endParaRPr lang="zh-TW" altLang="en-US" sz="2000" b="1" dirty="0">
                <a:solidFill>
                  <a:schemeClr val="tx1"/>
                </a:solidFill>
                <a:latin typeface="Arial" panose="020B0604020202020204" pitchFamily="34" charset="0"/>
                <a:cs typeface="Arial" panose="020B0604020202020204" pitchFamily="34" charset="0"/>
              </a:endParaRPr>
            </a:p>
          </p:txBody>
        </p:sp>
      </p:grpSp>
      <p:grpSp>
        <p:nvGrpSpPr>
          <p:cNvPr id="15" name="Group 14"/>
          <p:cNvGrpSpPr/>
          <p:nvPr/>
        </p:nvGrpSpPr>
        <p:grpSpPr>
          <a:xfrm>
            <a:off x="6556255" y="2629819"/>
            <a:ext cx="1627071" cy="1627071"/>
            <a:chOff x="802167" y="2572672"/>
            <a:chExt cx="1627071" cy="1627071"/>
          </a:xfrm>
        </p:grpSpPr>
        <p:sp>
          <p:nvSpPr>
            <p:cNvPr id="16" name="Donut 15"/>
            <p:cNvSpPr/>
            <p:nvPr/>
          </p:nvSpPr>
          <p:spPr>
            <a:xfrm>
              <a:off x="802167" y="2572672"/>
              <a:ext cx="1627071" cy="1627071"/>
            </a:xfrm>
            <a:prstGeom prst="donut">
              <a:avLst>
                <a:gd name="adj" fmla="val 9811"/>
              </a:avLst>
            </a:prstGeom>
            <a:pattFill prst="pct80">
              <a:fgClr>
                <a:srgbClr val="FFC000"/>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TextBox 16"/>
            <p:cNvSpPr txBox="1"/>
            <p:nvPr/>
          </p:nvSpPr>
          <p:spPr>
            <a:xfrm>
              <a:off x="958477" y="3186153"/>
              <a:ext cx="1314450" cy="400110"/>
            </a:xfrm>
            <a:prstGeom prst="rect">
              <a:avLst/>
            </a:prstGeom>
            <a:noFill/>
          </p:spPr>
          <p:txBody>
            <a:bodyPr wrap="square" rtlCol="0">
              <a:spAutoFit/>
            </a:bodyPr>
            <a:lstStyle/>
            <a:p>
              <a:pPr algn="ctr"/>
              <a:r>
                <a:rPr lang="en-US" altLang="zh-TW" sz="2000" b="1" dirty="0">
                  <a:solidFill>
                    <a:schemeClr val="tx1"/>
                  </a:solidFill>
                  <a:latin typeface="Arial" panose="020B0604020202020204" pitchFamily="34" charset="0"/>
                  <a:cs typeface="Arial" panose="020B0604020202020204" pitchFamily="34" charset="0"/>
                </a:rPr>
                <a:t>Design</a:t>
              </a:r>
              <a:endParaRPr lang="zh-TW" altLang="en-US" sz="2000" b="1" dirty="0">
                <a:solidFill>
                  <a:schemeClr val="tx1"/>
                </a:solidFill>
                <a:latin typeface="Arial" panose="020B0604020202020204" pitchFamily="34" charset="0"/>
                <a:cs typeface="Arial" panose="020B0604020202020204" pitchFamily="34" charset="0"/>
              </a:endParaRPr>
            </a:p>
          </p:txBody>
        </p:sp>
      </p:grpSp>
      <p:grpSp>
        <p:nvGrpSpPr>
          <p:cNvPr id="18" name="Group 17"/>
          <p:cNvGrpSpPr/>
          <p:nvPr/>
        </p:nvGrpSpPr>
        <p:grpSpPr>
          <a:xfrm>
            <a:off x="9551026" y="2629819"/>
            <a:ext cx="1627071" cy="1627071"/>
            <a:chOff x="802167" y="2572672"/>
            <a:chExt cx="1627071" cy="1627071"/>
          </a:xfrm>
        </p:grpSpPr>
        <p:sp>
          <p:nvSpPr>
            <p:cNvPr id="19" name="Donut 18"/>
            <p:cNvSpPr/>
            <p:nvPr/>
          </p:nvSpPr>
          <p:spPr>
            <a:xfrm>
              <a:off x="802167" y="2572672"/>
              <a:ext cx="1627071" cy="1627071"/>
            </a:xfrm>
            <a:prstGeom prst="donut">
              <a:avLst>
                <a:gd name="adj" fmla="val 9811"/>
              </a:avLst>
            </a:prstGeom>
            <a:pattFill prst="pct90">
              <a:fgClr>
                <a:schemeClr val="tx2"/>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TextBox 19"/>
            <p:cNvSpPr txBox="1"/>
            <p:nvPr/>
          </p:nvSpPr>
          <p:spPr>
            <a:xfrm>
              <a:off x="958477" y="3186153"/>
              <a:ext cx="1314450" cy="400110"/>
            </a:xfrm>
            <a:prstGeom prst="rect">
              <a:avLst/>
            </a:prstGeom>
            <a:noFill/>
          </p:spPr>
          <p:txBody>
            <a:bodyPr wrap="square" rtlCol="0">
              <a:spAutoFit/>
            </a:bodyPr>
            <a:lstStyle/>
            <a:p>
              <a:pPr algn="ctr"/>
              <a:r>
                <a:rPr lang="en-US" altLang="zh-TW" sz="2000" b="1" dirty="0">
                  <a:solidFill>
                    <a:schemeClr val="tx1"/>
                  </a:solidFill>
                  <a:latin typeface="Arial" panose="020B0604020202020204" pitchFamily="34" charset="0"/>
                  <a:cs typeface="Arial" panose="020B0604020202020204" pitchFamily="34" charset="0"/>
                </a:rPr>
                <a:t>Sell</a:t>
              </a:r>
              <a:endParaRPr lang="zh-TW" altLang="en-US" sz="2000" b="1" dirty="0">
                <a:solidFill>
                  <a:schemeClr val="tx1"/>
                </a:solidFill>
                <a:latin typeface="Arial" panose="020B0604020202020204" pitchFamily="34" charset="0"/>
                <a:cs typeface="Arial" panose="020B0604020202020204" pitchFamily="34" charset="0"/>
              </a:endParaRPr>
            </a:p>
          </p:txBody>
        </p:sp>
      </p:grpSp>
      <p:grpSp>
        <p:nvGrpSpPr>
          <p:cNvPr id="28" name="Group 27"/>
          <p:cNvGrpSpPr/>
          <p:nvPr/>
        </p:nvGrpSpPr>
        <p:grpSpPr>
          <a:xfrm>
            <a:off x="11291772" y="3188021"/>
            <a:ext cx="505379" cy="510666"/>
            <a:chOff x="11377066" y="3155365"/>
            <a:chExt cx="505379" cy="510666"/>
          </a:xfrm>
        </p:grpSpPr>
        <p:sp>
          <p:nvSpPr>
            <p:cNvPr id="26" name="Oval 25"/>
            <p:cNvSpPr/>
            <p:nvPr/>
          </p:nvSpPr>
          <p:spPr>
            <a:xfrm>
              <a:off x="11377066" y="3155365"/>
              <a:ext cx="505379" cy="510666"/>
            </a:xfrm>
            <a:prstGeom prst="ellipse">
              <a:avLst/>
            </a:prstGeom>
            <a:solidFill>
              <a:schemeClr val="bg2"/>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7" name="Oval 26"/>
            <p:cNvSpPr/>
            <p:nvPr/>
          </p:nvSpPr>
          <p:spPr>
            <a:xfrm>
              <a:off x="11432325" y="3211202"/>
              <a:ext cx="394861" cy="398992"/>
            </a:xfrm>
            <a:prstGeom prst="ellipse">
              <a:avLst/>
            </a:prstGeom>
            <a:pattFill prst="pct80">
              <a:fgClr>
                <a:schemeClr val="bg2"/>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grpSp>
      <p:sp>
        <p:nvSpPr>
          <p:cNvPr id="29" name="Oval 28"/>
          <p:cNvSpPr/>
          <p:nvPr/>
        </p:nvSpPr>
        <p:spPr>
          <a:xfrm>
            <a:off x="2838336" y="3215940"/>
            <a:ext cx="450120" cy="454829"/>
          </a:xfrm>
          <a:prstGeom prst="ellipse">
            <a:avLst/>
          </a:prstGeom>
          <a:pattFill prst="pct80">
            <a:fgClr>
              <a:schemeClr val="accent1">
                <a:lumMod val="75000"/>
              </a:schemeClr>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0" name="Oval 29"/>
          <p:cNvSpPr/>
          <p:nvPr/>
        </p:nvSpPr>
        <p:spPr>
          <a:xfrm>
            <a:off x="5303223" y="3215940"/>
            <a:ext cx="450120" cy="454829"/>
          </a:xfrm>
          <a:prstGeom prst="ellipse">
            <a:avLst/>
          </a:prstGeom>
          <a:pattFill prst="pct80">
            <a:fgClr>
              <a:srgbClr val="006BC4"/>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1" name="Oval 30"/>
          <p:cNvSpPr/>
          <p:nvPr/>
        </p:nvSpPr>
        <p:spPr>
          <a:xfrm>
            <a:off x="5870940" y="3215940"/>
            <a:ext cx="450120" cy="454829"/>
          </a:xfrm>
          <a:prstGeom prst="ellipse">
            <a:avLst/>
          </a:prstGeom>
          <a:pattFill prst="pct80">
            <a:fgClr>
              <a:srgbClr val="006BC4"/>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2" name="Oval 31"/>
          <p:cNvSpPr/>
          <p:nvPr/>
        </p:nvSpPr>
        <p:spPr>
          <a:xfrm>
            <a:off x="8352334" y="3215940"/>
            <a:ext cx="450120" cy="454829"/>
          </a:xfrm>
          <a:prstGeom prst="ellipse">
            <a:avLst/>
          </a:prstGeom>
          <a:pattFill prst="pct80">
            <a:fgClr>
              <a:srgbClr val="FFD54F"/>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3" name="Oval 32"/>
          <p:cNvSpPr/>
          <p:nvPr/>
        </p:nvSpPr>
        <p:spPr>
          <a:xfrm>
            <a:off x="8916129" y="3215940"/>
            <a:ext cx="450120" cy="454829"/>
          </a:xfrm>
          <a:prstGeom prst="ellipse">
            <a:avLst/>
          </a:prstGeom>
          <a:pattFill prst="pct80">
            <a:fgClr>
              <a:srgbClr val="FFD54F"/>
            </a:fgClr>
            <a:bgClr>
              <a:schemeClr val="bg1"/>
            </a:bgClr>
          </a:patt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pic>
        <p:nvPicPr>
          <p:cNvPr id="3" name="Picture 2"/>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918584">
            <a:off x="947272" y="4450724"/>
            <a:ext cx="651064" cy="651064"/>
          </a:xfrm>
          <a:prstGeom prst="rect">
            <a:avLst/>
          </a:prstGeom>
        </p:spPr>
      </p:pic>
    </p:spTree>
    <p:extLst>
      <p:ext uri="{BB962C8B-B14F-4D97-AF65-F5344CB8AC3E}">
        <p14:creationId xmlns:p14="http://schemas.microsoft.com/office/powerpoint/2010/main" val="2141242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764117" y="616780"/>
            <a:ext cx="11131246" cy="708480"/>
          </a:xfrm>
        </p:spPr>
        <p:txBody>
          <a:bodyPr anchor="ctr"/>
          <a:lstStyle/>
          <a:p>
            <a:r>
              <a:rPr lang="en-US" altLang="zh-TW" sz="2800" dirty="0">
                <a:latin typeface="Arial" panose="020B0604020202020204" pitchFamily="34" charset="0"/>
                <a:cs typeface="Arial" panose="020B0604020202020204" pitchFamily="34" charset="0"/>
              </a:rPr>
              <a:t>Are you familiar with the market?</a:t>
            </a:r>
            <a:endParaRPr lang="zh-TW" altLang="en-US" sz="2800" dirty="0">
              <a:latin typeface="Arial" panose="020B0604020202020204" pitchFamily="34" charset="0"/>
              <a:cs typeface="Arial" panose="020B0604020202020204" pitchFamily="34" charset="0"/>
            </a:endParaRPr>
          </a:p>
        </p:txBody>
      </p:sp>
      <p:sp>
        <p:nvSpPr>
          <p:cNvPr id="7" name="TextBox 6"/>
          <p:cNvSpPr txBox="1"/>
          <p:nvPr/>
        </p:nvSpPr>
        <p:spPr>
          <a:xfrm>
            <a:off x="8464269" y="1342421"/>
            <a:ext cx="3299519" cy="2074927"/>
          </a:xfrm>
          <a:prstGeom prst="rect">
            <a:avLst/>
          </a:prstGeom>
          <a:noFill/>
        </p:spPr>
        <p:txBody>
          <a:bodyPr wrap="square" rtlCol="0">
            <a:spAutoFit/>
          </a:bodyPr>
          <a:lstStyle/>
          <a:p>
            <a:pPr>
              <a:spcAft>
                <a:spcPts val="600"/>
              </a:spcAft>
            </a:pPr>
            <a:r>
              <a:rPr lang="en-US" altLang="zh-TW" dirty="0">
                <a:solidFill>
                  <a:schemeClr val="tx1"/>
                </a:solidFill>
                <a:latin typeface="Arial" panose="020B0604020202020204" pitchFamily="34" charset="0"/>
                <a:cs typeface="Arial" panose="020B0604020202020204" pitchFamily="34" charset="0"/>
              </a:rPr>
              <a:t>Rules:</a:t>
            </a:r>
          </a:p>
          <a:p>
            <a:pPr marL="285750" indent="-285750">
              <a:lnSpc>
                <a:spcPts val="2300"/>
              </a:lnSpc>
              <a:spcAft>
                <a:spcPts val="600"/>
              </a:spcAft>
              <a:buFont typeface="Arial" panose="020B0604020202020204" pitchFamily="34" charset="0"/>
              <a:buChar char="•"/>
            </a:pPr>
            <a:r>
              <a:rPr lang="en-US" altLang="zh-TW" sz="1600" dirty="0">
                <a:latin typeface="Arial" panose="020B0604020202020204" pitchFamily="34" charset="0"/>
                <a:cs typeface="Arial" panose="020B0604020202020204" pitchFamily="34" charset="0"/>
              </a:rPr>
              <a:t>Roll the dice and decide which team guesses the answer first.</a:t>
            </a:r>
          </a:p>
          <a:p>
            <a:pPr marL="285750" indent="-285750">
              <a:lnSpc>
                <a:spcPts val="2300"/>
              </a:lnSpc>
              <a:spcAft>
                <a:spcPts val="600"/>
              </a:spcAft>
              <a:buFont typeface="Arial" panose="020B0604020202020204" pitchFamily="34" charset="0"/>
              <a:buChar char="•"/>
            </a:pPr>
            <a:r>
              <a:rPr lang="en-US" altLang="zh-TW" sz="1600" dirty="0">
                <a:latin typeface="Arial" panose="020B0604020202020204" pitchFamily="34" charset="0"/>
                <a:cs typeface="Arial" panose="020B0604020202020204" pitchFamily="34" charset="0"/>
              </a:rPr>
              <a:t>1 point for the team guess the correct answers</a:t>
            </a:r>
          </a:p>
          <a:p>
            <a:pPr marL="285750" indent="-285750">
              <a:lnSpc>
                <a:spcPts val="2300"/>
              </a:lnSpc>
              <a:spcAft>
                <a:spcPts val="600"/>
              </a:spcAft>
              <a:buFont typeface="Arial" panose="020B0604020202020204" pitchFamily="34" charset="0"/>
              <a:buChar char="•"/>
            </a:pPr>
            <a:r>
              <a:rPr lang="en-US" altLang="zh-TW" sz="1600" dirty="0">
                <a:latin typeface="Arial" panose="020B0604020202020204" pitchFamily="34" charset="0"/>
                <a:cs typeface="Arial" panose="020B0604020202020204" pitchFamily="34" charset="0"/>
              </a:rPr>
              <a:t>One answer 1 point.</a:t>
            </a:r>
          </a:p>
        </p:txBody>
      </p:sp>
      <p:sp>
        <p:nvSpPr>
          <p:cNvPr id="2" name="TextBox 1"/>
          <p:cNvSpPr txBox="1"/>
          <p:nvPr/>
        </p:nvSpPr>
        <p:spPr>
          <a:xfrm>
            <a:off x="0" y="0"/>
            <a:ext cx="1366656" cy="461665"/>
          </a:xfrm>
          <a:prstGeom prst="rect">
            <a:avLst/>
          </a:prstGeom>
          <a:solidFill>
            <a:srgbClr val="0077DA"/>
          </a:solidFill>
        </p:spPr>
        <p:txBody>
          <a:bodyPr wrap="none" rtlCol="0">
            <a:spAutoFit/>
          </a:bodyPr>
          <a:lstStyle/>
          <a:p>
            <a:r>
              <a:rPr lang="en-US" altLang="zh-TW" sz="2400" dirty="0">
                <a:solidFill>
                  <a:schemeClr val="bg1"/>
                </a:solidFill>
                <a:latin typeface="Calibri"/>
                <a:cs typeface="Calibri"/>
              </a:rPr>
              <a:t>Warm-up</a:t>
            </a:r>
            <a:endParaRPr lang="zh-TW" altLang="en-US" sz="2400" dirty="0">
              <a:solidFill>
                <a:schemeClr val="bg1"/>
              </a:solidFill>
              <a:latin typeface="Calibri"/>
              <a:cs typeface="Calibri"/>
            </a:endParaRPr>
          </a:p>
        </p:txBody>
      </p:sp>
      <p:sp>
        <p:nvSpPr>
          <p:cNvPr id="10" name="TextBox 9"/>
          <p:cNvSpPr txBox="1"/>
          <p:nvPr/>
        </p:nvSpPr>
        <p:spPr>
          <a:xfrm>
            <a:off x="764117" y="1342420"/>
            <a:ext cx="6979961" cy="1485022"/>
          </a:xfrm>
          <a:prstGeom prst="rect">
            <a:avLst/>
          </a:prstGeom>
          <a:noFill/>
        </p:spPr>
        <p:txBody>
          <a:bodyPr wrap="square" rtlCol="0">
            <a:spAutoFit/>
          </a:bodyPr>
          <a:lstStyle/>
          <a:p>
            <a:pPr>
              <a:spcAft>
                <a:spcPts val="600"/>
              </a:spcAft>
            </a:pPr>
            <a:r>
              <a:rPr lang="en-US" altLang="zh-TW" dirty="0">
                <a:solidFill>
                  <a:schemeClr val="tx1"/>
                </a:solidFill>
                <a:latin typeface="Arial" panose="020B0604020202020204" pitchFamily="34" charset="0"/>
                <a:cs typeface="Arial" panose="020B0604020202020204" pitchFamily="34" charset="0"/>
              </a:rPr>
              <a:t>Rules:</a:t>
            </a:r>
          </a:p>
          <a:p>
            <a:pPr marL="285750" indent="-285750">
              <a:lnSpc>
                <a:spcPts val="2300"/>
              </a:lnSpc>
              <a:spcAft>
                <a:spcPts val="600"/>
              </a:spcAft>
              <a:buFont typeface="Arial" panose="020B0604020202020204" pitchFamily="34" charset="0"/>
              <a:buChar char="•"/>
            </a:pPr>
            <a:r>
              <a:rPr lang="en-US" altLang="zh-TW" sz="1600" dirty="0">
                <a:latin typeface="Arial" panose="020B0604020202020204" pitchFamily="34" charset="0"/>
                <a:cs typeface="Arial" panose="020B0604020202020204" pitchFamily="34" charset="0"/>
              </a:rPr>
              <a:t>Roll the dice and decide which team guesses the answer first.</a:t>
            </a:r>
          </a:p>
          <a:p>
            <a:pPr marL="285750" indent="-285750">
              <a:lnSpc>
                <a:spcPts val="2300"/>
              </a:lnSpc>
              <a:spcAft>
                <a:spcPts val="600"/>
              </a:spcAft>
              <a:buFont typeface="Arial" panose="020B0604020202020204" pitchFamily="34" charset="0"/>
              <a:buChar char="•"/>
            </a:pPr>
            <a:r>
              <a:rPr lang="en-US" altLang="zh-TW" sz="1600" dirty="0">
                <a:latin typeface="Arial" panose="020B0604020202020204" pitchFamily="34" charset="0"/>
                <a:cs typeface="Arial" panose="020B0604020202020204" pitchFamily="34" charset="0"/>
              </a:rPr>
              <a:t>1 point for the team guess the correct answers</a:t>
            </a:r>
          </a:p>
          <a:p>
            <a:pPr marL="285750" indent="-285750">
              <a:lnSpc>
                <a:spcPts val="2300"/>
              </a:lnSpc>
              <a:spcAft>
                <a:spcPts val="600"/>
              </a:spcAft>
              <a:buFont typeface="Arial" panose="020B0604020202020204" pitchFamily="34" charset="0"/>
              <a:buChar char="•"/>
            </a:pPr>
            <a:r>
              <a:rPr lang="en-US" altLang="zh-TW" sz="1600" dirty="0">
                <a:latin typeface="Arial" panose="020B0604020202020204" pitchFamily="34" charset="0"/>
                <a:cs typeface="Arial" panose="020B0604020202020204" pitchFamily="34" charset="0"/>
              </a:rPr>
              <a:t>One answer 1 point.</a:t>
            </a:r>
          </a:p>
        </p:txBody>
      </p:sp>
    </p:spTree>
    <p:extLst>
      <p:ext uri="{BB962C8B-B14F-4D97-AF65-F5344CB8AC3E}">
        <p14:creationId xmlns:p14="http://schemas.microsoft.com/office/powerpoint/2010/main" val="115709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3150" y="547803"/>
            <a:ext cx="11131246" cy="708480"/>
          </a:xfrm>
        </p:spPr>
        <p:txBody>
          <a:bodyPr anchor="ctr"/>
          <a:lstStyle/>
          <a:p>
            <a:r>
              <a:rPr lang="en-US" altLang="zh-TW" sz="2800" dirty="0">
                <a:latin typeface="Arial" panose="020B0604020202020204" pitchFamily="34" charset="0"/>
                <a:cs typeface="Arial" panose="020B0604020202020204" pitchFamily="34" charset="0"/>
              </a:rPr>
              <a:t>Are you familiar with the market?</a:t>
            </a:r>
            <a:endParaRPr lang="zh-TW" altLang="en-US" sz="280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nvPr>
        </p:nvGraphicFramePr>
        <p:xfrm>
          <a:off x="764117" y="1342421"/>
          <a:ext cx="4583489" cy="4969235"/>
        </p:xfrm>
        <a:graphic>
          <a:graphicData uri="http://schemas.openxmlformats.org/drawingml/2006/table">
            <a:tbl>
              <a:tblPr firstRow="1" bandRow="1">
                <a:tableStyleId>{073A0DAA-6AF3-43AB-8588-CEC1D06C72B9}</a:tableStyleId>
              </a:tblPr>
              <a:tblGrid>
                <a:gridCol w="4583489">
                  <a:extLst>
                    <a:ext uri="{9D8B030D-6E8A-4147-A177-3AD203B41FA5}">
                      <a16:colId xmlns:a16="http://schemas.microsoft.com/office/drawing/2014/main" val="1203749320"/>
                    </a:ext>
                  </a:extLst>
                </a:gridCol>
              </a:tblGrid>
              <a:tr h="380243">
                <a:tc>
                  <a:txBody>
                    <a:bodyPr/>
                    <a:lstStyle/>
                    <a:p>
                      <a:r>
                        <a:rPr lang="en-US" altLang="zh-TW" sz="1800" dirty="0"/>
                        <a:t>What do</a:t>
                      </a:r>
                      <a:r>
                        <a:rPr lang="en-US" altLang="zh-TW" sz="1800" baseline="0" dirty="0"/>
                        <a:t> TP users COMPLAINT about the most?</a:t>
                      </a:r>
                      <a:endParaRPr lang="zh-TW" altLang="en-US" sz="1800" dirty="0"/>
                    </a:p>
                  </a:txBody>
                  <a:tcPr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solidFill>
                      <a:schemeClr val="tx2"/>
                    </a:solidFill>
                  </a:tcPr>
                </a:tc>
                <a:extLst>
                  <a:ext uri="{0D108BD9-81ED-4DB2-BD59-A6C34878D82A}">
                    <a16:rowId xmlns:a16="http://schemas.microsoft.com/office/drawing/2014/main" val="3667401419"/>
                  </a:ext>
                </a:extLst>
              </a:tr>
              <a:tr h="501234">
                <a:tc>
                  <a:txBody>
                    <a:bodyPr/>
                    <a:lstStyle/>
                    <a:p>
                      <a:r>
                        <a:rPr lang="en-US" altLang="zh-TW" sz="1600" dirty="0"/>
                        <a:t>Don’t make it easy for customers to figure out if the IPS blocked traffic. </a:t>
                      </a:r>
                      <a:endParaRPr lang="zh-TW" altLang="en-US" sz="1600" dirty="0"/>
                    </a:p>
                  </a:txBody>
                  <a:tcPr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3270342537"/>
                  </a:ext>
                </a:extLst>
              </a:tr>
              <a:tr h="501234">
                <a:tc>
                  <a:txBody>
                    <a:bodyPr/>
                    <a:lstStyle/>
                    <a:p>
                      <a:endParaRPr lang="zh-TW" altLang="en-US" sz="2000" dirty="0"/>
                    </a:p>
                  </a:txBody>
                  <a:tcPr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solidFill>
                      <a:schemeClr val="bg2">
                        <a:lumMod val="20000"/>
                        <a:lumOff val="80000"/>
                      </a:schemeClr>
                    </a:solidFill>
                  </a:tcPr>
                </a:tc>
                <a:extLst>
                  <a:ext uri="{0D108BD9-81ED-4DB2-BD59-A6C34878D82A}">
                    <a16:rowId xmlns:a16="http://schemas.microsoft.com/office/drawing/2014/main" val="699009361"/>
                  </a:ext>
                </a:extLst>
              </a:tr>
              <a:tr h="501234">
                <a:tc>
                  <a:txBody>
                    <a:bodyPr/>
                    <a:lstStyle/>
                    <a:p>
                      <a:endParaRPr lang="zh-TW" altLang="en-US" sz="2000" dirty="0"/>
                    </a:p>
                  </a:txBody>
                  <a:tcPr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3348393203"/>
                  </a:ext>
                </a:extLst>
              </a:tr>
              <a:tr h="501234">
                <a:tc>
                  <a:txBody>
                    <a:bodyPr/>
                    <a:lstStyle/>
                    <a:p>
                      <a:endParaRPr lang="zh-TW" altLang="en-US" sz="2000" dirty="0"/>
                    </a:p>
                  </a:txBody>
                  <a:tcPr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solidFill>
                      <a:schemeClr val="bg2">
                        <a:lumMod val="20000"/>
                        <a:lumOff val="80000"/>
                      </a:schemeClr>
                    </a:solidFill>
                  </a:tcPr>
                </a:tc>
                <a:extLst>
                  <a:ext uri="{0D108BD9-81ED-4DB2-BD59-A6C34878D82A}">
                    <a16:rowId xmlns:a16="http://schemas.microsoft.com/office/drawing/2014/main" val="3358346572"/>
                  </a:ext>
                </a:extLst>
              </a:tr>
              <a:tr h="501234">
                <a:tc>
                  <a:txBody>
                    <a:bodyPr/>
                    <a:lstStyle/>
                    <a:p>
                      <a:endParaRPr lang="zh-TW" altLang="en-US" sz="2000" dirty="0"/>
                    </a:p>
                  </a:txBody>
                  <a:tcPr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1656515491"/>
                  </a:ext>
                </a:extLst>
              </a:tr>
              <a:tr h="501234">
                <a:tc>
                  <a:txBody>
                    <a:bodyPr/>
                    <a:lstStyle/>
                    <a:p>
                      <a:endParaRPr lang="zh-TW" altLang="en-US" sz="2000" dirty="0"/>
                    </a:p>
                  </a:txBody>
                  <a:tcPr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solidFill>
                      <a:schemeClr val="bg2">
                        <a:lumMod val="20000"/>
                        <a:lumOff val="80000"/>
                      </a:schemeClr>
                    </a:solidFill>
                  </a:tcPr>
                </a:tc>
                <a:extLst>
                  <a:ext uri="{0D108BD9-81ED-4DB2-BD59-A6C34878D82A}">
                    <a16:rowId xmlns:a16="http://schemas.microsoft.com/office/drawing/2014/main" val="898715496"/>
                  </a:ext>
                </a:extLst>
              </a:tr>
              <a:tr h="501234">
                <a:tc>
                  <a:txBody>
                    <a:bodyPr/>
                    <a:lstStyle/>
                    <a:p>
                      <a:endParaRPr lang="zh-TW" altLang="en-US" sz="2000" dirty="0"/>
                    </a:p>
                  </a:txBody>
                  <a:tcPr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34320007"/>
                  </a:ext>
                </a:extLst>
              </a:tr>
              <a:tr h="501234">
                <a:tc>
                  <a:txBody>
                    <a:bodyPr/>
                    <a:lstStyle/>
                    <a:p>
                      <a:endParaRPr lang="zh-TW" altLang="en-US" sz="2000" dirty="0"/>
                    </a:p>
                  </a:txBody>
                  <a:tcPr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solidFill>
                      <a:schemeClr val="bg2">
                        <a:lumMod val="20000"/>
                        <a:lumOff val="80000"/>
                      </a:schemeClr>
                    </a:solidFill>
                  </a:tcPr>
                </a:tc>
                <a:extLst>
                  <a:ext uri="{0D108BD9-81ED-4DB2-BD59-A6C34878D82A}">
                    <a16:rowId xmlns:a16="http://schemas.microsoft.com/office/drawing/2014/main" val="2271860598"/>
                  </a:ext>
                </a:extLst>
              </a:tr>
              <a:tr h="501234">
                <a:tc>
                  <a:txBody>
                    <a:bodyPr/>
                    <a:lstStyle/>
                    <a:p>
                      <a:endParaRPr lang="zh-TW" altLang="en-US" sz="2000" dirty="0"/>
                    </a:p>
                  </a:txBody>
                  <a:tcPr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B w="12700" cap="flat" cmpd="sng" algn="ctr">
                      <a:solidFill>
                        <a:schemeClr val="tx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88595774"/>
                  </a:ext>
                </a:extLst>
              </a:tr>
            </a:tbl>
          </a:graphicData>
        </a:graphic>
      </p:graphicFrame>
      <p:sp>
        <p:nvSpPr>
          <p:cNvPr id="7" name="TextBox 6"/>
          <p:cNvSpPr txBox="1"/>
          <p:nvPr/>
        </p:nvSpPr>
        <p:spPr>
          <a:xfrm>
            <a:off x="8938944" y="1342421"/>
            <a:ext cx="2824844" cy="2369880"/>
          </a:xfrm>
          <a:prstGeom prst="rect">
            <a:avLst/>
          </a:prstGeom>
          <a:noFill/>
        </p:spPr>
        <p:txBody>
          <a:bodyPr wrap="square" rtlCol="0">
            <a:spAutoFit/>
          </a:bodyPr>
          <a:lstStyle/>
          <a:p>
            <a:pPr>
              <a:spcAft>
                <a:spcPts val="600"/>
              </a:spcAft>
            </a:pPr>
            <a:r>
              <a:rPr lang="en-US" altLang="zh-TW" dirty="0">
                <a:solidFill>
                  <a:schemeClr val="tx1"/>
                </a:solidFill>
                <a:latin typeface="Arial" panose="020B0604020202020204" pitchFamily="34" charset="0"/>
                <a:cs typeface="Arial" panose="020B0604020202020204" pitchFamily="34" charset="0"/>
              </a:rPr>
              <a:t>Rules:</a:t>
            </a:r>
          </a:p>
          <a:p>
            <a:pPr marL="285750" indent="-285750">
              <a:lnSpc>
                <a:spcPts val="2300"/>
              </a:lnSpc>
              <a:spcAft>
                <a:spcPts val="600"/>
              </a:spcAft>
              <a:buFont typeface="Arial" panose="020B0604020202020204" pitchFamily="34" charset="0"/>
              <a:buChar char="•"/>
            </a:pPr>
            <a:r>
              <a:rPr lang="en-US" altLang="zh-TW" sz="1600" dirty="0">
                <a:latin typeface="Arial" panose="020B0604020202020204" pitchFamily="34" charset="0"/>
                <a:cs typeface="Arial" panose="020B0604020202020204" pitchFamily="34" charset="0"/>
              </a:rPr>
              <a:t>Roll the dice and decide which team guesses the answer first.</a:t>
            </a:r>
          </a:p>
          <a:p>
            <a:pPr marL="285750" indent="-285750">
              <a:lnSpc>
                <a:spcPts val="2300"/>
              </a:lnSpc>
              <a:spcAft>
                <a:spcPts val="600"/>
              </a:spcAft>
              <a:buFont typeface="Arial" panose="020B0604020202020204" pitchFamily="34" charset="0"/>
              <a:buChar char="•"/>
            </a:pPr>
            <a:r>
              <a:rPr lang="en-US" altLang="zh-TW" sz="1600" dirty="0">
                <a:latin typeface="Arial" panose="020B0604020202020204" pitchFamily="34" charset="0"/>
                <a:cs typeface="Arial" panose="020B0604020202020204" pitchFamily="34" charset="0"/>
              </a:rPr>
              <a:t>1 point for the team guess the correct answers</a:t>
            </a:r>
          </a:p>
          <a:p>
            <a:pPr marL="285750" indent="-285750">
              <a:lnSpc>
                <a:spcPts val="2300"/>
              </a:lnSpc>
              <a:spcAft>
                <a:spcPts val="600"/>
              </a:spcAft>
              <a:buFont typeface="Arial" panose="020B0604020202020204" pitchFamily="34" charset="0"/>
              <a:buChar char="•"/>
            </a:pPr>
            <a:r>
              <a:rPr lang="en-US" altLang="zh-TW" sz="1600" dirty="0">
                <a:latin typeface="Arial" panose="020B0604020202020204" pitchFamily="34" charset="0"/>
                <a:cs typeface="Arial" panose="020B0604020202020204" pitchFamily="34" charset="0"/>
              </a:rPr>
              <a:t>One answer 1 point.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9414" y="2016578"/>
            <a:ext cx="261257" cy="261257"/>
          </a:xfrm>
          <a:prstGeom prst="rect">
            <a:avLst/>
          </a:prstGeom>
        </p:spPr>
      </p:pic>
      <p:graphicFrame>
        <p:nvGraphicFramePr>
          <p:cNvPr id="9" name="Table 8"/>
          <p:cNvGraphicFramePr>
            <a:graphicFrameLocks noGrp="1"/>
          </p:cNvGraphicFramePr>
          <p:nvPr>
            <p:extLst/>
          </p:nvPr>
        </p:nvGraphicFramePr>
        <p:xfrm>
          <a:off x="5469120" y="1342421"/>
          <a:ext cx="3348310" cy="3428083"/>
        </p:xfrm>
        <a:graphic>
          <a:graphicData uri="http://schemas.openxmlformats.org/drawingml/2006/table">
            <a:tbl>
              <a:tblPr firstRow="1" bandRow="1">
                <a:tableStyleId>{073A0DAA-6AF3-43AB-8588-CEC1D06C72B9}</a:tableStyleId>
              </a:tblPr>
              <a:tblGrid>
                <a:gridCol w="3348310">
                  <a:extLst>
                    <a:ext uri="{9D8B030D-6E8A-4147-A177-3AD203B41FA5}">
                      <a16:colId xmlns:a16="http://schemas.microsoft.com/office/drawing/2014/main" val="1203749320"/>
                    </a:ext>
                  </a:extLst>
                </a:gridCol>
              </a:tblGrid>
              <a:tr h="317649">
                <a:tc>
                  <a:txBody>
                    <a:bodyPr/>
                    <a:lstStyle/>
                    <a:p>
                      <a:r>
                        <a:rPr lang="en-US" altLang="zh-TW" sz="1800" dirty="0"/>
                        <a:t>What do</a:t>
                      </a:r>
                      <a:r>
                        <a:rPr lang="en-US" altLang="zh-TW" sz="1800" baseline="0" dirty="0"/>
                        <a:t> TP users LIKE the most?</a:t>
                      </a:r>
                      <a:endParaRPr lang="zh-TW" altLang="en-US" sz="1800" dirty="0"/>
                    </a:p>
                  </a:txBody>
                  <a:tcPr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solidFill>
                      <a:schemeClr val="accent2"/>
                    </a:solidFill>
                  </a:tcPr>
                </a:tc>
                <a:extLst>
                  <a:ext uri="{0D108BD9-81ED-4DB2-BD59-A6C34878D82A}">
                    <a16:rowId xmlns:a16="http://schemas.microsoft.com/office/drawing/2014/main" val="3667401419"/>
                  </a:ext>
                </a:extLst>
              </a:tr>
              <a:tr h="501234">
                <a:tc>
                  <a:txBody>
                    <a:bodyPr/>
                    <a:lstStyle/>
                    <a:p>
                      <a:endParaRPr lang="zh-TW" altLang="en-US" sz="1600" dirty="0"/>
                    </a:p>
                  </a:txBody>
                  <a:tcPr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3270342537"/>
                  </a:ext>
                </a:extLst>
              </a:tr>
              <a:tr h="556153">
                <a:tc>
                  <a:txBody>
                    <a:bodyPr/>
                    <a:lstStyle/>
                    <a:p>
                      <a:endParaRPr lang="zh-TW" altLang="en-US" sz="2000" dirty="0"/>
                    </a:p>
                  </a:txBody>
                  <a:tcPr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699009361"/>
                  </a:ext>
                </a:extLst>
              </a:tr>
              <a:tr h="501234">
                <a:tc>
                  <a:txBody>
                    <a:bodyPr/>
                    <a:lstStyle/>
                    <a:p>
                      <a:endParaRPr lang="zh-TW" altLang="en-US" sz="2000" dirty="0"/>
                    </a:p>
                  </a:txBody>
                  <a:tcPr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3348393203"/>
                  </a:ext>
                </a:extLst>
              </a:tr>
              <a:tr h="501234">
                <a:tc>
                  <a:txBody>
                    <a:bodyPr/>
                    <a:lstStyle/>
                    <a:p>
                      <a:endParaRPr lang="zh-TW" altLang="en-US" sz="2000" dirty="0"/>
                    </a:p>
                  </a:txBody>
                  <a:tcPr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358346572"/>
                  </a:ext>
                </a:extLst>
              </a:tr>
              <a:tr h="501234">
                <a:tc>
                  <a:txBody>
                    <a:bodyPr/>
                    <a:lstStyle/>
                    <a:p>
                      <a:endParaRPr lang="zh-TW" altLang="en-US" sz="2000" dirty="0"/>
                    </a:p>
                  </a:txBody>
                  <a:tcPr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1656515491"/>
                  </a:ext>
                </a:extLst>
              </a:tr>
              <a:tr h="501234">
                <a:tc>
                  <a:txBody>
                    <a:bodyPr/>
                    <a:lstStyle/>
                    <a:p>
                      <a:endParaRPr lang="zh-TW" altLang="en-US" sz="2000" dirty="0"/>
                    </a:p>
                  </a:txBody>
                  <a:tcPr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B w="12700" cap="flat" cmpd="sng" algn="ctr">
                      <a:solidFill>
                        <a:schemeClr val="tx1">
                          <a:lumMod val="60000"/>
                          <a:lumOff val="4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98715496"/>
                  </a:ext>
                </a:extLst>
              </a:tr>
            </a:tbl>
          </a:graphicData>
        </a:graphic>
      </p:graphicFrame>
      <p:sp>
        <p:nvSpPr>
          <p:cNvPr id="2" name="TextBox 1"/>
          <p:cNvSpPr txBox="1"/>
          <p:nvPr/>
        </p:nvSpPr>
        <p:spPr>
          <a:xfrm>
            <a:off x="0" y="0"/>
            <a:ext cx="1777526" cy="461665"/>
          </a:xfrm>
          <a:prstGeom prst="rect">
            <a:avLst/>
          </a:prstGeom>
          <a:solidFill>
            <a:srgbClr val="0077DA"/>
          </a:solidFill>
        </p:spPr>
        <p:txBody>
          <a:bodyPr wrap="square" rtlCol="0">
            <a:spAutoFit/>
          </a:bodyPr>
          <a:lstStyle/>
          <a:p>
            <a:r>
              <a:rPr lang="en-US" altLang="zh-TW" sz="2400" dirty="0">
                <a:solidFill>
                  <a:schemeClr val="bg1"/>
                </a:solidFill>
                <a:latin typeface="Calibri"/>
                <a:cs typeface="Calibri"/>
              </a:rPr>
              <a:t>Warm-up</a:t>
            </a:r>
            <a:r>
              <a:rPr lang="zh-TW" altLang="en-US" sz="2400" dirty="0">
                <a:solidFill>
                  <a:schemeClr val="bg1"/>
                </a:solidFill>
                <a:latin typeface="Calibri"/>
                <a:cs typeface="Calibri"/>
              </a:rPr>
              <a:t> </a:t>
            </a:r>
            <a:r>
              <a:rPr lang="en-US" altLang="zh-TW" sz="2400" dirty="0">
                <a:solidFill>
                  <a:schemeClr val="bg1"/>
                </a:solidFill>
                <a:latin typeface="Calibri"/>
                <a:cs typeface="Calibri"/>
              </a:rPr>
              <a:t>- A</a:t>
            </a:r>
            <a:endParaRPr lang="zh-TW" altLang="en-US" sz="2400" dirty="0">
              <a:solidFill>
                <a:schemeClr val="bg1"/>
              </a:solidFill>
              <a:latin typeface="Calibri"/>
              <a:cs typeface="Calibri"/>
            </a:endParaRPr>
          </a:p>
        </p:txBody>
      </p:sp>
    </p:spTree>
    <p:extLst>
      <p:ext uri="{BB962C8B-B14F-4D97-AF65-F5344CB8AC3E}">
        <p14:creationId xmlns:p14="http://schemas.microsoft.com/office/powerpoint/2010/main" val="216676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9617" r="18987"/>
          <a:stretch/>
        </p:blipFill>
        <p:spPr>
          <a:xfrm>
            <a:off x="1018904" y="1845429"/>
            <a:ext cx="4040777" cy="3167142"/>
          </a:xfrm>
          <a:prstGeom prst="rect">
            <a:avLst/>
          </a:prstGeom>
        </p:spPr>
      </p:pic>
      <p:pic>
        <p:nvPicPr>
          <p:cNvPr id="7" name="Picture 6"/>
          <p:cNvPicPr>
            <a:picLocks noChangeAspect="1"/>
          </p:cNvPicPr>
          <p:nvPr/>
        </p:nvPicPr>
        <p:blipFill>
          <a:blip r:embed="rId3"/>
          <a:stretch>
            <a:fillRect/>
          </a:stretch>
        </p:blipFill>
        <p:spPr>
          <a:xfrm>
            <a:off x="7036398" y="0"/>
            <a:ext cx="5155602" cy="6874135"/>
          </a:xfrm>
          <a:prstGeom prst="rect">
            <a:avLst/>
          </a:prstGeom>
        </p:spPr>
      </p:pic>
      <p:sp>
        <p:nvSpPr>
          <p:cNvPr id="9" name="TextBox 8"/>
          <p:cNvSpPr txBox="1"/>
          <p:nvPr/>
        </p:nvSpPr>
        <p:spPr>
          <a:xfrm>
            <a:off x="0" y="0"/>
            <a:ext cx="1777526" cy="461665"/>
          </a:xfrm>
          <a:prstGeom prst="rect">
            <a:avLst/>
          </a:prstGeom>
          <a:solidFill>
            <a:srgbClr val="0077DA"/>
          </a:solidFill>
        </p:spPr>
        <p:txBody>
          <a:bodyPr wrap="square" rtlCol="0">
            <a:spAutoFit/>
          </a:bodyPr>
          <a:lstStyle/>
          <a:p>
            <a:r>
              <a:rPr lang="en-US" altLang="zh-TW" sz="2400" dirty="0">
                <a:solidFill>
                  <a:schemeClr val="bg1"/>
                </a:solidFill>
                <a:latin typeface="Calibri"/>
                <a:cs typeface="Calibri"/>
              </a:rPr>
              <a:t>Warm-up</a:t>
            </a:r>
            <a:r>
              <a:rPr lang="zh-TW" altLang="en-US" sz="2400" dirty="0">
                <a:solidFill>
                  <a:schemeClr val="bg1"/>
                </a:solidFill>
                <a:latin typeface="Calibri"/>
                <a:cs typeface="Calibri"/>
              </a:rPr>
              <a:t> </a:t>
            </a:r>
            <a:r>
              <a:rPr lang="en-US" altLang="zh-TW" sz="2400" dirty="0">
                <a:solidFill>
                  <a:schemeClr val="bg1"/>
                </a:solidFill>
                <a:latin typeface="Calibri"/>
                <a:cs typeface="Calibri"/>
              </a:rPr>
              <a:t>- B</a:t>
            </a:r>
            <a:endParaRPr lang="zh-TW" altLang="en-US" sz="2400" dirty="0">
              <a:solidFill>
                <a:schemeClr val="bg1"/>
              </a:solidFill>
              <a:latin typeface="Calibri"/>
              <a:cs typeface="Calibri"/>
            </a:endParaRPr>
          </a:p>
        </p:txBody>
      </p:sp>
    </p:spTree>
    <p:extLst>
      <p:ext uri="{BB962C8B-B14F-4D97-AF65-F5344CB8AC3E}">
        <p14:creationId xmlns:p14="http://schemas.microsoft.com/office/powerpoint/2010/main" val="4055604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4118" y="581402"/>
            <a:ext cx="10672233" cy="708480"/>
          </a:xfrm>
        </p:spPr>
        <p:txBody>
          <a:bodyPr anchor="ctr"/>
          <a:lstStyle/>
          <a:p>
            <a:r>
              <a:rPr lang="en-US" altLang="zh-TW" sz="2800" dirty="0">
                <a:latin typeface="Arial" panose="020B0604020202020204" pitchFamily="34" charset="0"/>
                <a:cs typeface="Arial" panose="020B0604020202020204" pitchFamily="34" charset="0"/>
              </a:rPr>
              <a:t>Are you familiar with Trend?</a:t>
            </a:r>
            <a:endParaRPr lang="zh-TW" altLang="en-US" sz="2800" dirty="0">
              <a:latin typeface="Arial" panose="020B0604020202020204" pitchFamily="34" charset="0"/>
              <a:cs typeface="Arial" panose="020B0604020202020204" pitchFamily="34" charset="0"/>
            </a:endParaRPr>
          </a:p>
        </p:txBody>
      </p:sp>
      <p:sp>
        <p:nvSpPr>
          <p:cNvPr id="5" name="TextBox 4"/>
          <p:cNvSpPr txBox="1"/>
          <p:nvPr/>
        </p:nvSpPr>
        <p:spPr>
          <a:xfrm>
            <a:off x="695751" y="1392964"/>
            <a:ext cx="4230966" cy="461665"/>
          </a:xfrm>
          <a:prstGeom prst="rect">
            <a:avLst/>
          </a:prstGeom>
          <a:noFill/>
        </p:spPr>
        <p:txBody>
          <a:bodyPr wrap="none" rtlCol="0">
            <a:spAutoFit/>
          </a:bodyPr>
          <a:lstStyle/>
          <a:p>
            <a:r>
              <a:rPr lang="en-US" altLang="zh-TW" sz="2400" dirty="0">
                <a:latin typeface="Calibri"/>
                <a:cs typeface="Calibri"/>
              </a:rPr>
              <a:t>We can ask some silly questions.</a:t>
            </a:r>
            <a:endParaRPr lang="zh-TW" altLang="en-US" sz="2400" dirty="0">
              <a:solidFill>
                <a:schemeClr val="tx1"/>
              </a:solidFill>
              <a:latin typeface="Calibri"/>
              <a:cs typeface="Calibri"/>
            </a:endParaRPr>
          </a:p>
        </p:txBody>
      </p:sp>
      <p:sp>
        <p:nvSpPr>
          <p:cNvPr id="7" name="TextBox 6"/>
          <p:cNvSpPr txBox="1"/>
          <p:nvPr/>
        </p:nvSpPr>
        <p:spPr>
          <a:xfrm>
            <a:off x="695751" y="2129457"/>
            <a:ext cx="3309880" cy="461665"/>
          </a:xfrm>
          <a:prstGeom prst="rect">
            <a:avLst/>
          </a:prstGeom>
          <a:noFill/>
        </p:spPr>
        <p:txBody>
          <a:bodyPr wrap="none" rtlCol="0">
            <a:spAutoFit/>
          </a:bodyPr>
          <a:lstStyle/>
          <a:p>
            <a:r>
              <a:rPr lang="en-US" altLang="zh-TW" sz="2400" u="sng" dirty="0">
                <a:solidFill>
                  <a:schemeClr val="tx1"/>
                </a:solidFill>
                <a:latin typeface="Calibri"/>
                <a:cs typeface="Calibri"/>
              </a:rPr>
              <a:t>What is our CEO’s name?</a:t>
            </a:r>
            <a:endParaRPr lang="zh-TW" altLang="en-US" sz="2400" u="sng" dirty="0">
              <a:solidFill>
                <a:schemeClr val="tx1"/>
              </a:solidFill>
              <a:latin typeface="Calibri"/>
              <a:cs typeface="Calibri"/>
            </a:endParaRPr>
          </a:p>
        </p:txBody>
      </p:sp>
      <p:sp>
        <p:nvSpPr>
          <p:cNvPr id="8" name="TextBox 7"/>
          <p:cNvSpPr txBox="1"/>
          <p:nvPr/>
        </p:nvSpPr>
        <p:spPr>
          <a:xfrm>
            <a:off x="764118" y="2746309"/>
            <a:ext cx="1897764" cy="461665"/>
          </a:xfrm>
          <a:prstGeom prst="rect">
            <a:avLst/>
          </a:prstGeom>
          <a:noFill/>
        </p:spPr>
        <p:txBody>
          <a:bodyPr wrap="none" rtlCol="0">
            <a:spAutoFit/>
          </a:bodyPr>
          <a:lstStyle/>
          <a:p>
            <a:r>
              <a:rPr lang="en-US" altLang="zh-TW" sz="2400" dirty="0">
                <a:solidFill>
                  <a:schemeClr val="tx1"/>
                </a:solidFill>
                <a:latin typeface="Calibri"/>
                <a:cs typeface="Calibri"/>
              </a:rPr>
              <a:t>1. Eva Chang  </a:t>
            </a:r>
            <a:endParaRPr lang="zh-TW" altLang="en-US" sz="2400" dirty="0">
              <a:solidFill>
                <a:schemeClr val="tx1"/>
              </a:solidFill>
              <a:latin typeface="Calibri"/>
              <a:cs typeface="Calibri"/>
            </a:endParaRPr>
          </a:p>
        </p:txBody>
      </p:sp>
      <p:sp>
        <p:nvSpPr>
          <p:cNvPr id="9" name="TextBox 8"/>
          <p:cNvSpPr txBox="1"/>
          <p:nvPr/>
        </p:nvSpPr>
        <p:spPr>
          <a:xfrm>
            <a:off x="2811234" y="2746308"/>
            <a:ext cx="1622047" cy="461665"/>
          </a:xfrm>
          <a:prstGeom prst="rect">
            <a:avLst/>
          </a:prstGeom>
          <a:noFill/>
        </p:spPr>
        <p:txBody>
          <a:bodyPr wrap="none" rtlCol="0">
            <a:spAutoFit/>
          </a:bodyPr>
          <a:lstStyle/>
          <a:p>
            <a:r>
              <a:rPr lang="en-US" altLang="zh-TW" sz="2400" dirty="0">
                <a:solidFill>
                  <a:schemeClr val="tx1"/>
                </a:solidFill>
                <a:latin typeface="Calibri"/>
                <a:cs typeface="Calibri"/>
              </a:rPr>
              <a:t>2. Eva Chen</a:t>
            </a:r>
            <a:endParaRPr lang="zh-TW" altLang="en-US" sz="2400" dirty="0">
              <a:solidFill>
                <a:schemeClr val="tx1"/>
              </a:solidFill>
              <a:latin typeface="Calibri"/>
              <a:cs typeface="Calibri"/>
            </a:endParaRPr>
          </a:p>
        </p:txBody>
      </p:sp>
      <p:sp>
        <p:nvSpPr>
          <p:cNvPr id="10" name="TextBox 9"/>
          <p:cNvSpPr txBox="1"/>
          <p:nvPr/>
        </p:nvSpPr>
        <p:spPr>
          <a:xfrm>
            <a:off x="764118" y="3533778"/>
            <a:ext cx="1615635" cy="461665"/>
          </a:xfrm>
          <a:prstGeom prst="rect">
            <a:avLst/>
          </a:prstGeom>
          <a:noFill/>
        </p:spPr>
        <p:txBody>
          <a:bodyPr wrap="none" rtlCol="0">
            <a:spAutoFit/>
          </a:bodyPr>
          <a:lstStyle/>
          <a:p>
            <a:r>
              <a:rPr lang="en-US" altLang="zh-TW" sz="2400" dirty="0">
                <a:latin typeface="Calibri"/>
                <a:cs typeface="Calibri"/>
              </a:rPr>
              <a:t>3. Eva Chan</a:t>
            </a:r>
            <a:endParaRPr lang="zh-TW" altLang="en-US" sz="2400" dirty="0">
              <a:solidFill>
                <a:schemeClr val="tx1"/>
              </a:solidFill>
              <a:latin typeface="Calibri"/>
              <a:cs typeface="Calibri"/>
            </a:endParaRPr>
          </a:p>
        </p:txBody>
      </p:sp>
      <p:sp>
        <p:nvSpPr>
          <p:cNvPr id="11" name="TextBox 10"/>
          <p:cNvSpPr txBox="1"/>
          <p:nvPr/>
        </p:nvSpPr>
        <p:spPr>
          <a:xfrm>
            <a:off x="2811235" y="3533779"/>
            <a:ext cx="1766317" cy="461665"/>
          </a:xfrm>
          <a:prstGeom prst="rect">
            <a:avLst/>
          </a:prstGeom>
          <a:noFill/>
        </p:spPr>
        <p:txBody>
          <a:bodyPr wrap="none" rtlCol="0">
            <a:spAutoFit/>
          </a:bodyPr>
          <a:lstStyle/>
          <a:p>
            <a:r>
              <a:rPr lang="en-US" altLang="zh-TW" sz="2400" dirty="0">
                <a:solidFill>
                  <a:schemeClr val="tx1"/>
                </a:solidFill>
                <a:latin typeface="Calibri"/>
                <a:cs typeface="Calibri"/>
              </a:rPr>
              <a:t>4. Eva Cheng</a:t>
            </a:r>
            <a:endParaRPr lang="zh-TW" altLang="en-US" sz="2400" dirty="0">
              <a:solidFill>
                <a:schemeClr val="tx1"/>
              </a:solidFill>
              <a:latin typeface="Calibri"/>
              <a:cs typeface="Calibri"/>
            </a:endParaRPr>
          </a:p>
        </p:txBody>
      </p:sp>
      <p:sp>
        <p:nvSpPr>
          <p:cNvPr id="13" name="TextBox 12"/>
          <p:cNvSpPr txBox="1"/>
          <p:nvPr/>
        </p:nvSpPr>
        <p:spPr>
          <a:xfrm>
            <a:off x="0" y="0"/>
            <a:ext cx="1777526" cy="461665"/>
          </a:xfrm>
          <a:prstGeom prst="rect">
            <a:avLst/>
          </a:prstGeom>
          <a:solidFill>
            <a:srgbClr val="0077DA"/>
          </a:solidFill>
        </p:spPr>
        <p:txBody>
          <a:bodyPr wrap="square" rtlCol="0">
            <a:spAutoFit/>
          </a:bodyPr>
          <a:lstStyle/>
          <a:p>
            <a:r>
              <a:rPr lang="en-US" altLang="zh-TW" sz="2400" dirty="0">
                <a:solidFill>
                  <a:schemeClr val="bg1"/>
                </a:solidFill>
                <a:latin typeface="Calibri"/>
                <a:cs typeface="Calibri"/>
              </a:rPr>
              <a:t>Warm-up</a:t>
            </a:r>
            <a:r>
              <a:rPr lang="zh-TW" altLang="en-US" sz="2400" dirty="0">
                <a:solidFill>
                  <a:schemeClr val="bg1"/>
                </a:solidFill>
                <a:latin typeface="Calibri"/>
                <a:cs typeface="Calibri"/>
              </a:rPr>
              <a:t> </a:t>
            </a:r>
            <a:r>
              <a:rPr lang="en-US" altLang="zh-TW" sz="2400" dirty="0">
                <a:solidFill>
                  <a:schemeClr val="bg1"/>
                </a:solidFill>
                <a:latin typeface="Calibri"/>
                <a:cs typeface="Calibri"/>
              </a:rPr>
              <a:t>- B</a:t>
            </a:r>
            <a:endParaRPr lang="zh-TW" altLang="en-US" sz="2400" dirty="0">
              <a:solidFill>
                <a:schemeClr val="bg1"/>
              </a:solidFill>
              <a:latin typeface="Calibri"/>
              <a:cs typeface="Calibri"/>
            </a:endParaRPr>
          </a:p>
        </p:txBody>
      </p:sp>
    </p:spTree>
    <p:extLst>
      <p:ext uri="{BB962C8B-B14F-4D97-AF65-F5344CB8AC3E}">
        <p14:creationId xmlns:p14="http://schemas.microsoft.com/office/powerpoint/2010/main" val="2864019871"/>
      </p:ext>
    </p:extLst>
  </p:cSld>
  <p:clrMapOvr>
    <a:masterClrMapping/>
  </p:clrMapOvr>
</p:sld>
</file>

<file path=ppt/theme/theme1.xml><?xml version="1.0" encoding="utf-8"?>
<a:theme xmlns:a="http://schemas.openxmlformats.org/drawingml/2006/main" name="PPT_Corporate_Template_150506">
  <a:themeElements>
    <a:clrScheme name="TM Final">
      <a:dk1>
        <a:srgbClr val="4D4D4F"/>
      </a:dk1>
      <a:lt1>
        <a:srgbClr val="FFFFFF"/>
      </a:lt1>
      <a:dk2>
        <a:srgbClr val="D71920"/>
      </a:dk2>
      <a:lt2>
        <a:srgbClr val="B01116"/>
      </a:lt2>
      <a:accent1>
        <a:srgbClr val="E6E7E8"/>
      </a:accent1>
      <a:accent2>
        <a:srgbClr val="F57B20"/>
      </a:accent2>
      <a:accent3>
        <a:srgbClr val="D60C8C"/>
      </a:accent3>
      <a:accent4>
        <a:srgbClr val="00A4E4"/>
      </a:accent4>
      <a:accent5>
        <a:srgbClr val="00467F"/>
      </a:accent5>
      <a:accent6>
        <a:srgbClr val="00A94F"/>
      </a:accent6>
      <a:hlink>
        <a:srgbClr val="B01116"/>
      </a:hlink>
      <a:folHlink>
        <a:srgbClr val="D7192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bg1">
              <a:lumMod val="75000"/>
            </a:schemeClr>
          </a:solidFill>
          <a:prstDash val="sysDot"/>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400" dirty="0">
            <a:solidFill>
              <a:schemeClr val="tx1"/>
            </a:solidFill>
            <a:latin typeface="Calibri"/>
            <a:cs typeface="Calibri"/>
          </a:defRPr>
        </a:defPPr>
      </a:lstStyle>
    </a:txDef>
  </a:objectDefaults>
  <a:extraClrSchemeLst/>
  <a:extLst>
    <a:ext uri="{05A4C25C-085E-4340-85A3-A5531E510DB2}">
      <thm15:themeFamily xmlns:thm15="http://schemas.microsoft.com/office/thememl/2012/main" name="Template BF" id="{A6228411-CA08-904C-B2BB-38EC0B987854}" vid="{C9DF519D-B181-0F46-B6FA-BEE105BE20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M Final">
    <a:dk1>
      <a:srgbClr val="4D4D4F"/>
    </a:dk1>
    <a:lt1>
      <a:srgbClr val="FFFFFF"/>
    </a:lt1>
    <a:dk2>
      <a:srgbClr val="D71920"/>
    </a:dk2>
    <a:lt2>
      <a:srgbClr val="B01116"/>
    </a:lt2>
    <a:accent1>
      <a:srgbClr val="E6E7E8"/>
    </a:accent1>
    <a:accent2>
      <a:srgbClr val="F57B20"/>
    </a:accent2>
    <a:accent3>
      <a:srgbClr val="D60C8C"/>
    </a:accent3>
    <a:accent4>
      <a:srgbClr val="00A4E4"/>
    </a:accent4>
    <a:accent5>
      <a:srgbClr val="00467F"/>
    </a:accent5>
    <a:accent6>
      <a:srgbClr val="00A94F"/>
    </a:accent6>
    <a:hlink>
      <a:srgbClr val="B01116"/>
    </a:hlink>
    <a:folHlink>
      <a:srgbClr val="D71920"/>
    </a:folHlink>
  </a:clrScheme>
</a:themeOverride>
</file>

<file path=docProps/app.xml><?xml version="1.0" encoding="utf-8"?>
<Properties xmlns="http://schemas.openxmlformats.org/officeDocument/2006/extended-properties" xmlns:vt="http://schemas.openxmlformats.org/officeDocument/2006/docPropsVTypes">
  <Template/>
  <TotalTime>28215</TotalTime>
  <Words>1404</Words>
  <Application>Microsoft Macintosh PowerPoint</Application>
  <PresentationFormat>Widescreen</PresentationFormat>
  <Paragraphs>334</Paragraphs>
  <Slides>29</Slides>
  <Notes>4</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 Unicode MS</vt:lpstr>
      <vt:lpstr>Dotum</vt:lpstr>
      <vt:lpstr>ＭＳ Ｐゴシック</vt:lpstr>
      <vt:lpstr>新細明體</vt:lpstr>
      <vt:lpstr>Arial</vt:lpstr>
      <vt:lpstr>Calibri</vt:lpstr>
      <vt:lpstr>Segoe UI</vt:lpstr>
      <vt:lpstr>Segoe UI Light</vt:lpstr>
      <vt:lpstr>PPT_Corporate_Template_150506</vt:lpstr>
      <vt:lpstr>2018 11.12 TP CAB User Experience Workshop Proposal</vt:lpstr>
      <vt:lpstr>Agenda</vt:lpstr>
      <vt:lpstr>Scene: A big company is looking for an innovation of SMS for Security Operation Center.  CEO wants to create a positive competition environment and encourage entrepreneurship in the company, so he decides to provide bonus for the group coming out the most innovative and valuable concept.  You are the external consultant recruited by CEO to help the team gain customer insights for innovation. </vt:lpstr>
      <vt:lpstr>PowerPoint Presentation</vt:lpstr>
      <vt:lpstr>PowerPoint Presentation</vt:lpstr>
      <vt:lpstr>Are you familiar with the market?</vt:lpstr>
      <vt:lpstr>Are you familiar with the market?</vt:lpstr>
      <vt:lpstr>PowerPoint Presentation</vt:lpstr>
      <vt:lpstr>Are you familiar with Trend?</vt:lpstr>
      <vt:lpstr>PowerPoint Presentation</vt:lpstr>
      <vt:lpstr>PowerPoint Presentation</vt:lpstr>
      <vt:lpstr>PowerPoint Presentation</vt:lpstr>
      <vt:lpstr>PowerPoint Presentation</vt:lpstr>
      <vt:lpstr>PowerPoint Presentation</vt:lpstr>
      <vt:lpstr>How might things change when…</vt:lpstr>
      <vt:lpstr>Only looking at existing problems is not enough, as an experienced consultant, you’ve noticed some trends and needs will be emerging in the future. </vt:lpstr>
      <vt:lpstr>Break</vt:lpstr>
      <vt:lpstr>Backstage preparation.</vt:lpstr>
      <vt:lpstr>PowerPoint Presentation</vt:lpstr>
      <vt:lpstr>Making a product roadmap (Wish List)</vt:lpstr>
      <vt:lpstr>Auction</vt:lpstr>
      <vt:lpstr>Your roadmap will depend on what items you’ve win the bidding.</vt:lpstr>
      <vt:lpstr>You present your product roadmap to CEO, but sometimes things are not as you expected…  Your CEO apparently has a different roadmap in his mind.</vt:lpstr>
      <vt:lpstr>PowerPoint Presentation</vt:lpstr>
      <vt:lpstr>Brainstorm exercise</vt:lpstr>
      <vt:lpstr>PowerPoint Presentation</vt:lpstr>
      <vt:lpstr>Sell your ideas</vt:lpstr>
      <vt:lpstr>Award Time!</vt:lpstr>
      <vt:lpstr>PowerPoint Presentation</vt:lpstr>
    </vt:vector>
  </TitlesOfParts>
  <Company>Trend Micro</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 TP CAB User Experience Workshop Proposal</dc:title>
  <dc:creator>Pacha Chen (HIE-TW)</dc:creator>
  <cp:lastModifiedBy>Michael Lang</cp:lastModifiedBy>
  <cp:revision>218</cp:revision>
  <dcterms:created xsi:type="dcterms:W3CDTF">2018-10-02T08:32:52Z</dcterms:created>
  <dcterms:modified xsi:type="dcterms:W3CDTF">2018-11-02T11:09:58Z</dcterms:modified>
</cp:coreProperties>
</file>