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6" r:id="rId2"/>
  </p:sldMasterIdLst>
  <p:sldIdLst>
    <p:sldId id="256" r:id="rId3"/>
    <p:sldId id="296" r:id="rId4"/>
    <p:sldId id="283" r:id="rId5"/>
    <p:sldId id="286" r:id="rId6"/>
    <p:sldId id="284" r:id="rId7"/>
    <p:sldId id="285" r:id="rId8"/>
    <p:sldId id="287" r:id="rId9"/>
    <p:sldId id="288" r:id="rId10"/>
    <p:sldId id="289" r:id="rId11"/>
    <p:sldId id="290" r:id="rId12"/>
    <p:sldId id="291" r:id="rId13"/>
    <p:sldId id="293" r:id="rId14"/>
    <p:sldId id="294" r:id="rId15"/>
    <p:sldId id="267" r:id="rId16"/>
    <p:sldId id="268" r:id="rId17"/>
    <p:sldId id="269" r:id="rId18"/>
    <p:sldId id="270" r:id="rId19"/>
    <p:sldId id="273" r:id="rId20"/>
    <p:sldId id="272" r:id="rId21"/>
    <p:sldId id="271" r:id="rId22"/>
    <p:sldId id="277" r:id="rId23"/>
    <p:sldId id="276" r:id="rId24"/>
    <p:sldId id="275" r:id="rId25"/>
    <p:sldId id="274" r:id="rId26"/>
    <p:sldId id="279" r:id="rId27"/>
    <p:sldId id="280" r:id="rId28"/>
    <p:sldId id="297" r:id="rId29"/>
    <p:sldId id="292" r:id="rId30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1" autoAdjust="0"/>
    <p:restoredTop sz="94660"/>
  </p:normalViewPr>
  <p:slideViewPr>
    <p:cSldViewPr snapToGrid="0" showGuides="1">
      <p:cViewPr varScale="1">
        <p:scale>
          <a:sx n="131" d="100"/>
          <a:sy n="131" d="100"/>
        </p:scale>
        <p:origin x="288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8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609601" y="2335895"/>
            <a:ext cx="6345767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10751" y="370250"/>
            <a:ext cx="1955800" cy="658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52335"/>
            <a:ext cx="7341195" cy="1897381"/>
          </a:xfrm>
        </p:spPr>
        <p:txBody>
          <a:bodyPr lIns="0" rIns="0" rtlCol="0" anchor="b">
            <a:noAutofit/>
          </a:bodyPr>
          <a:lstStyle>
            <a:lvl1pPr>
              <a:lnSpc>
                <a:spcPct val="80000"/>
              </a:lnSpc>
              <a:defRPr lang="en-US" baseline="0" dirty="0">
                <a:solidFill>
                  <a:schemeClr val="tx2"/>
                </a:solidFill>
                <a:latin typeface="Segoe UI Light" panose="020B0502040204020203" pitchFamily="34" charset="0"/>
              </a:defRPr>
            </a:lvl1pPr>
          </a:lstStyle>
          <a:p>
            <a:pPr lvl="0"/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447697"/>
            <a:ext cx="6344787" cy="426720"/>
          </a:xfrm>
        </p:spPr>
        <p:txBody>
          <a:bodyPr lIns="0" rIns="0" rtlCol="0">
            <a:normAutofit/>
          </a:bodyPr>
          <a:lstStyle>
            <a:lvl1pPr marL="0" indent="0">
              <a:buNone/>
              <a:defRPr lang="en-US" sz="1867" baseline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TW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334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" y="6248400"/>
            <a:ext cx="12187767" cy="60325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2400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948267" y="6441018"/>
            <a:ext cx="0" cy="245533"/>
          </a:xfrm>
          <a:prstGeom prst="straightConnector1">
            <a:avLst/>
          </a:prstGeom>
          <a:ln w="12700">
            <a:solidFill>
              <a:srgbClr val="BCBEC0"/>
            </a:solidFill>
            <a:prstDash val="sysDot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113367" y="6373284"/>
            <a:ext cx="2040467" cy="372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US" altLang="en-US" sz="1067" dirty="0">
                <a:solidFill>
                  <a:srgbClr val="7F7F7F"/>
                </a:solidFill>
                <a:cs typeface="+mn-cs"/>
              </a:rPr>
              <a:t>Copyright 2018 Trend Micro Inc.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609601" y="6373284"/>
            <a:ext cx="309033" cy="372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fld id="{2AE3BCBD-32E3-9B4D-B998-977141E63401}" type="slidenum">
              <a:rPr lang="en-US" sz="1067" smtClean="0">
                <a:solidFill>
                  <a:srgbClr val="7F7F7F"/>
                </a:solidFill>
              </a:rPr>
              <a:pPr eaLnBrk="1" hangingPunct="1">
                <a:defRPr/>
              </a:pPr>
              <a:t>‹#›</a:t>
            </a:fld>
            <a:endParaRPr lang="en-US" sz="1067">
              <a:solidFill>
                <a:srgbClr val="7F7F7F"/>
              </a:solidFill>
            </a:endParaRPr>
          </a:p>
        </p:txBody>
      </p:sp>
      <p:pic>
        <p:nvPicPr>
          <p:cNvPr id="6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59018" y="6345898"/>
            <a:ext cx="1162049" cy="391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3355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Title -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PT_DividerPa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48684" y="-48684"/>
            <a:ext cx="12280901" cy="6925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-48684" y="6267451"/>
            <a:ext cx="12314768" cy="63288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2400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948267" y="6441018"/>
            <a:ext cx="0" cy="245533"/>
          </a:xfrm>
          <a:prstGeom prst="straightConnector1">
            <a:avLst/>
          </a:prstGeom>
          <a:ln w="12700">
            <a:solidFill>
              <a:srgbClr val="BCBEC0"/>
            </a:solidFill>
            <a:prstDash val="sysDot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113367" y="6373284"/>
            <a:ext cx="2040467" cy="372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US" altLang="en-US" sz="1067" dirty="0">
                <a:solidFill>
                  <a:srgbClr val="7F7F7F"/>
                </a:solidFill>
                <a:cs typeface="+mn-cs"/>
              </a:rPr>
              <a:t>Copyright 2018 Trend Micro Inc.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609601" y="6373284"/>
            <a:ext cx="309033" cy="372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fld id="{F4AD40E4-0F87-D445-B970-ED7045192DE5}" type="slidenum">
              <a:rPr lang="en-US" sz="1067" smtClean="0">
                <a:solidFill>
                  <a:srgbClr val="7F7F7F"/>
                </a:solidFill>
              </a:rPr>
              <a:pPr eaLnBrk="1" hangingPunct="1">
                <a:defRPr/>
              </a:pPr>
              <a:t>‹#›</a:t>
            </a:fld>
            <a:endParaRPr lang="en-US" sz="1067">
              <a:solidFill>
                <a:srgbClr val="7F7F7F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91020" y="4288688"/>
            <a:ext cx="103632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Trend_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759018" y="6333067"/>
            <a:ext cx="1162049" cy="416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020" y="1919817"/>
            <a:ext cx="9144000" cy="2378683"/>
          </a:xfrm>
        </p:spPr>
        <p:txBody>
          <a:bodyPr bIns="91440" anchor="b"/>
          <a:lstStyle>
            <a:lvl1pPr algn="l">
              <a:defRPr sz="4800" b="0" cap="none">
                <a:solidFill>
                  <a:schemeClr val="bg1"/>
                </a:solidFill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1020" y="4298500"/>
            <a:ext cx="9144000" cy="1007272"/>
          </a:xfrm>
        </p:spPr>
        <p:txBody>
          <a:bodyPr tIns="91440">
            <a:normAutofit/>
          </a:bodyPr>
          <a:lstStyle>
            <a:lvl1pPr marL="0" indent="0">
              <a:buNone/>
              <a:defRPr sz="2133" cap="all">
                <a:solidFill>
                  <a:schemeClr val="accent1"/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3314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-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" y="6248400"/>
            <a:ext cx="12187767" cy="60325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2400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948267" y="6441018"/>
            <a:ext cx="0" cy="245533"/>
          </a:xfrm>
          <a:prstGeom prst="straightConnector1">
            <a:avLst/>
          </a:prstGeom>
          <a:ln w="12700">
            <a:solidFill>
              <a:srgbClr val="BCBEC0"/>
            </a:solidFill>
            <a:prstDash val="sysDot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113367" y="6373284"/>
            <a:ext cx="2040467" cy="372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US" altLang="en-US" sz="1067" dirty="0">
                <a:solidFill>
                  <a:srgbClr val="7F7F7F"/>
                </a:solidFill>
                <a:cs typeface="+mn-cs"/>
              </a:rPr>
              <a:t>Copyright 2018 Trend Micro Inc.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09601" y="6373284"/>
            <a:ext cx="309033" cy="372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fld id="{254965D2-80C0-1A45-9A24-F6B60E31FA3F}" type="slidenum">
              <a:rPr lang="en-US" sz="1067" smtClean="0">
                <a:solidFill>
                  <a:srgbClr val="7F7F7F"/>
                </a:solidFill>
              </a:rPr>
              <a:pPr eaLnBrk="1" hangingPunct="1">
                <a:defRPr/>
              </a:pPr>
              <a:t>‹#›</a:t>
            </a:fld>
            <a:endParaRPr lang="en-US" sz="1067">
              <a:solidFill>
                <a:srgbClr val="7F7F7F"/>
              </a:solidFill>
            </a:endParaRP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59018" y="6345898"/>
            <a:ext cx="1162049" cy="391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4118" y="495894"/>
            <a:ext cx="10672233" cy="708479"/>
          </a:xfrm>
        </p:spPr>
        <p:txBody>
          <a:bodyPr lIns="0" tIns="0" rIns="0" bIns="91440" anchor="ctr"/>
          <a:lstStyle>
            <a:lvl1pPr>
              <a:defRPr sz="3200" b="1">
                <a:solidFill>
                  <a:schemeClr val="tx2"/>
                </a:solidFill>
                <a:latin typeface="Segoe UI Light" panose="020B0502040204020203" pitchFamily="34" charset="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861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-Title, Sub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6248400"/>
            <a:ext cx="12187767" cy="60325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2400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948267" y="6441018"/>
            <a:ext cx="0" cy="245533"/>
          </a:xfrm>
          <a:prstGeom prst="straightConnector1">
            <a:avLst/>
          </a:prstGeom>
          <a:ln w="12700">
            <a:solidFill>
              <a:srgbClr val="BCBEC0"/>
            </a:solidFill>
            <a:prstDash val="sysDot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113367" y="6373284"/>
            <a:ext cx="2040467" cy="372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US" altLang="en-US" sz="1067" dirty="0">
                <a:solidFill>
                  <a:srgbClr val="7F7F7F"/>
                </a:solidFill>
                <a:cs typeface="+mn-cs"/>
              </a:rPr>
              <a:t>Copyright 2018 Trend Micro Inc.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09601" y="6373284"/>
            <a:ext cx="309033" cy="372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fld id="{297D2F0C-4A77-AD41-AF9F-264D887F88E7}" type="slidenum">
              <a:rPr lang="en-US" sz="1067" smtClean="0">
                <a:solidFill>
                  <a:srgbClr val="7F7F7F"/>
                </a:solidFill>
              </a:rPr>
              <a:pPr eaLnBrk="1" hangingPunct="1">
                <a:defRPr/>
              </a:pPr>
              <a:t>‹#›</a:t>
            </a:fld>
            <a:endParaRPr lang="en-US" sz="1067">
              <a:solidFill>
                <a:srgbClr val="7F7F7F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59018" y="6345898"/>
            <a:ext cx="1162049" cy="391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4118" y="495893"/>
            <a:ext cx="10672233" cy="708480"/>
          </a:xfrm>
        </p:spPr>
        <p:txBody>
          <a:bodyPr lIns="0" tIns="0" rIns="0" bIns="91440" anchor="ctr"/>
          <a:lstStyle>
            <a:lvl1pPr>
              <a:defRPr sz="3200">
                <a:solidFill>
                  <a:schemeClr val="tx2"/>
                </a:solidFill>
                <a:latin typeface="Segoe UI Light" panose="020B0502040204020203" pitchFamily="34" charset="0"/>
              </a:defRPr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764118" y="1341395"/>
            <a:ext cx="10672233" cy="4890072"/>
          </a:xfrm>
        </p:spPr>
        <p:txBody>
          <a:bodyPr/>
          <a:lstStyle>
            <a:lvl1pPr>
              <a:buClr>
                <a:schemeClr val="tx2"/>
              </a:buClr>
              <a:defRPr sz="28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>
              <a:buClr>
                <a:schemeClr val="tx2"/>
              </a:buClr>
              <a:defRPr sz="24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buClr>
                <a:schemeClr val="tx2"/>
              </a:buClr>
              <a:defRPr sz="20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>
              <a:buClr>
                <a:schemeClr val="tx2"/>
              </a:buClr>
              <a:defRPr sz="20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>
              <a:buClr>
                <a:schemeClr val="tx2"/>
              </a:buClr>
              <a:defRPr sz="18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altLang="zh-TW" dirty="0"/>
              <a:t>Edit Master text styles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</a:p>
          <a:p>
            <a:pPr lvl="3"/>
            <a:r>
              <a:rPr lang="en-US" altLang="zh-TW" dirty="0"/>
              <a:t>Fourth level</a:t>
            </a:r>
          </a:p>
          <a:p>
            <a:pPr lvl="4"/>
            <a:r>
              <a:rPr lang="en-US" altLang="zh-TW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297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" y="6248400"/>
            <a:ext cx="12187767" cy="60325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2400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948267" y="6441018"/>
            <a:ext cx="0" cy="245533"/>
          </a:xfrm>
          <a:prstGeom prst="straightConnector1">
            <a:avLst/>
          </a:prstGeom>
          <a:ln w="12700">
            <a:solidFill>
              <a:srgbClr val="BCBEC0"/>
            </a:solidFill>
            <a:prstDash val="sysDot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113367" y="6373284"/>
            <a:ext cx="2040467" cy="372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US" altLang="en-US" sz="1067" dirty="0">
                <a:solidFill>
                  <a:srgbClr val="7F7F7F"/>
                </a:solidFill>
                <a:cs typeface="+mn-cs"/>
              </a:rPr>
              <a:t>Copyright 2018 Trend Micro Inc.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609601" y="6373284"/>
            <a:ext cx="309033" cy="372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fld id="{2AE3BCBD-32E3-9B4D-B998-977141E63401}" type="slidenum">
              <a:rPr lang="en-US" sz="1067" smtClean="0">
                <a:solidFill>
                  <a:srgbClr val="7F7F7F"/>
                </a:solidFill>
              </a:rPr>
              <a:pPr eaLnBrk="1" hangingPunct="1">
                <a:defRPr/>
              </a:pPr>
              <a:t>‹#›</a:t>
            </a:fld>
            <a:endParaRPr lang="en-US" sz="1067">
              <a:solidFill>
                <a:srgbClr val="7F7F7F"/>
              </a:solidFill>
            </a:endParaRPr>
          </a:p>
        </p:txBody>
      </p:sp>
      <p:pic>
        <p:nvPicPr>
          <p:cNvPr id="6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59018" y="6345898"/>
            <a:ext cx="1162049" cy="391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4885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609601" y="2335895"/>
            <a:ext cx="6345767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10751" y="370250"/>
            <a:ext cx="1955800" cy="658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52335"/>
            <a:ext cx="7341195" cy="1897381"/>
          </a:xfrm>
        </p:spPr>
        <p:txBody>
          <a:bodyPr lIns="0" rIns="0" rtlCol="0" anchor="b">
            <a:noAutofit/>
          </a:bodyPr>
          <a:lstStyle>
            <a:lvl1pPr>
              <a:lnSpc>
                <a:spcPct val="80000"/>
              </a:lnSpc>
              <a:defRPr lang="en-US" baseline="0" dirty="0">
                <a:solidFill>
                  <a:schemeClr val="tx2"/>
                </a:solidFill>
                <a:latin typeface="Segoe UI Light" panose="020B0502040204020203" pitchFamily="34" charset="0"/>
              </a:defRPr>
            </a:lvl1pPr>
          </a:lstStyle>
          <a:p>
            <a:pPr lvl="0"/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447697"/>
            <a:ext cx="6344787" cy="426720"/>
          </a:xfrm>
        </p:spPr>
        <p:txBody>
          <a:bodyPr lIns="0" rIns="0" rtlCol="0">
            <a:normAutofit/>
          </a:bodyPr>
          <a:lstStyle>
            <a:lvl1pPr marL="0" indent="0">
              <a:buNone/>
              <a:defRPr lang="en-US" sz="1867" baseline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TW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464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Title -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PT_DividerPa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48684" y="-48684"/>
            <a:ext cx="12280901" cy="6925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-48684" y="6267451"/>
            <a:ext cx="12314768" cy="63288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2400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948267" y="6441018"/>
            <a:ext cx="0" cy="245533"/>
          </a:xfrm>
          <a:prstGeom prst="straightConnector1">
            <a:avLst/>
          </a:prstGeom>
          <a:ln w="12700">
            <a:solidFill>
              <a:srgbClr val="BCBEC0"/>
            </a:solidFill>
            <a:prstDash val="sysDot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113367" y="6373284"/>
            <a:ext cx="2040467" cy="372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US" altLang="en-US" sz="1067" dirty="0">
                <a:solidFill>
                  <a:srgbClr val="7F7F7F"/>
                </a:solidFill>
                <a:cs typeface="+mn-cs"/>
              </a:rPr>
              <a:t>Copyright 2018 Trend Micro Inc.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609601" y="6373284"/>
            <a:ext cx="309033" cy="372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fld id="{F4AD40E4-0F87-D445-B970-ED7045192DE5}" type="slidenum">
              <a:rPr lang="en-US" sz="1067" smtClean="0">
                <a:solidFill>
                  <a:srgbClr val="7F7F7F"/>
                </a:solidFill>
              </a:rPr>
              <a:pPr eaLnBrk="1" hangingPunct="1">
                <a:defRPr/>
              </a:pPr>
              <a:t>‹#›</a:t>
            </a:fld>
            <a:endParaRPr lang="en-US" sz="1067">
              <a:solidFill>
                <a:srgbClr val="7F7F7F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91020" y="4288688"/>
            <a:ext cx="103632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Trend_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759018" y="6333067"/>
            <a:ext cx="1162049" cy="416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020" y="1919817"/>
            <a:ext cx="9144000" cy="2378683"/>
          </a:xfrm>
        </p:spPr>
        <p:txBody>
          <a:bodyPr bIns="91440" anchor="b"/>
          <a:lstStyle>
            <a:lvl1pPr algn="l">
              <a:defRPr sz="4800" b="0" cap="none">
                <a:solidFill>
                  <a:schemeClr val="bg1"/>
                </a:solidFill>
              </a:defRPr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1020" y="4298500"/>
            <a:ext cx="9144000" cy="1007272"/>
          </a:xfrm>
        </p:spPr>
        <p:txBody>
          <a:bodyPr tIns="91440">
            <a:normAutofit/>
          </a:bodyPr>
          <a:lstStyle>
            <a:lvl1pPr marL="0" indent="0">
              <a:buNone/>
              <a:defRPr sz="2133" cap="all">
                <a:solidFill>
                  <a:schemeClr val="accent1"/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67612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-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" y="6248400"/>
            <a:ext cx="12187767" cy="60325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2400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948267" y="6441018"/>
            <a:ext cx="0" cy="245533"/>
          </a:xfrm>
          <a:prstGeom prst="straightConnector1">
            <a:avLst/>
          </a:prstGeom>
          <a:ln w="12700">
            <a:solidFill>
              <a:srgbClr val="BCBEC0"/>
            </a:solidFill>
            <a:prstDash val="sysDot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113367" y="6373284"/>
            <a:ext cx="2040467" cy="372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US" altLang="en-US" sz="1067" dirty="0">
                <a:solidFill>
                  <a:srgbClr val="7F7F7F"/>
                </a:solidFill>
                <a:cs typeface="+mn-cs"/>
              </a:rPr>
              <a:t>Copyright 2018 Trend Micro Inc.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09601" y="6373284"/>
            <a:ext cx="309033" cy="372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fld id="{254965D2-80C0-1A45-9A24-F6B60E31FA3F}" type="slidenum">
              <a:rPr lang="en-US" sz="1067" smtClean="0">
                <a:solidFill>
                  <a:srgbClr val="7F7F7F"/>
                </a:solidFill>
              </a:rPr>
              <a:pPr eaLnBrk="1" hangingPunct="1">
                <a:defRPr/>
              </a:pPr>
              <a:t>‹#›</a:t>
            </a:fld>
            <a:endParaRPr lang="en-US" sz="1067">
              <a:solidFill>
                <a:srgbClr val="7F7F7F"/>
              </a:solidFill>
            </a:endParaRP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59018" y="6345898"/>
            <a:ext cx="1162049" cy="391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4118" y="495894"/>
            <a:ext cx="10672233" cy="708479"/>
          </a:xfrm>
        </p:spPr>
        <p:txBody>
          <a:bodyPr lIns="0" tIns="0" rIns="0" bIns="91440" anchor="b"/>
          <a:lstStyle>
            <a:lvl1pPr>
              <a:defRPr sz="3733" b="0">
                <a:solidFill>
                  <a:schemeClr val="tx2"/>
                </a:solidFill>
                <a:latin typeface="Segoe UI Light" panose="020B0502040204020203" pitchFamily="34" charset="0"/>
              </a:defRPr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41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-Title, Sub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6248400"/>
            <a:ext cx="12187767" cy="60325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2400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948267" y="6441018"/>
            <a:ext cx="0" cy="245533"/>
          </a:xfrm>
          <a:prstGeom prst="straightConnector1">
            <a:avLst/>
          </a:prstGeom>
          <a:ln w="12700">
            <a:solidFill>
              <a:srgbClr val="BCBEC0"/>
            </a:solidFill>
            <a:prstDash val="sysDot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113367" y="6373284"/>
            <a:ext cx="2040467" cy="372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US" altLang="en-US" sz="1067" dirty="0">
                <a:solidFill>
                  <a:srgbClr val="7F7F7F"/>
                </a:solidFill>
                <a:cs typeface="+mn-cs"/>
              </a:rPr>
              <a:t>Copyright 2018 Trend Micro Inc.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09601" y="6373284"/>
            <a:ext cx="309033" cy="372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fld id="{297D2F0C-4A77-AD41-AF9F-264D887F88E7}" type="slidenum">
              <a:rPr lang="en-US" sz="1067" smtClean="0">
                <a:solidFill>
                  <a:srgbClr val="7F7F7F"/>
                </a:solidFill>
              </a:rPr>
              <a:pPr eaLnBrk="1" hangingPunct="1">
                <a:defRPr/>
              </a:pPr>
              <a:t>‹#›</a:t>
            </a:fld>
            <a:endParaRPr lang="en-US" sz="1067">
              <a:solidFill>
                <a:srgbClr val="7F7F7F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59018" y="6345898"/>
            <a:ext cx="1162049" cy="391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4118" y="495893"/>
            <a:ext cx="10672233" cy="708480"/>
          </a:xfrm>
        </p:spPr>
        <p:txBody>
          <a:bodyPr lIns="0" tIns="0" rIns="0" bIns="91440" anchor="b"/>
          <a:lstStyle>
            <a:lvl1pPr>
              <a:defRPr sz="3733">
                <a:solidFill>
                  <a:schemeClr val="tx2"/>
                </a:solidFill>
                <a:latin typeface="Segoe UI Light" panose="020B0502040204020203" pitchFamily="34" charset="0"/>
              </a:defRPr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764118" y="1341395"/>
            <a:ext cx="10672233" cy="4890072"/>
          </a:xfrm>
        </p:spPr>
        <p:txBody>
          <a:bodyPr/>
          <a:lstStyle>
            <a:lvl1pPr>
              <a:buClr>
                <a:schemeClr val="tx2"/>
              </a:buClr>
              <a:defRPr sz="3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>
              <a:buClr>
                <a:schemeClr val="tx2"/>
              </a:buClr>
              <a:defRPr sz="2667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buClr>
                <a:schemeClr val="tx2"/>
              </a:buClr>
              <a:defRPr sz="24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>
              <a:buClr>
                <a:schemeClr val="tx2"/>
              </a:buClr>
              <a:defRPr sz="2133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>
              <a:buClr>
                <a:schemeClr val="tx2"/>
              </a:buClr>
              <a:defRPr sz="1867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298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6.jpe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64118" y="275167"/>
            <a:ext cx="10672233" cy="692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64118" y="1198033"/>
            <a:ext cx="10672233" cy="492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/>
              <a:t>Edit Master text styles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</a:p>
          <a:p>
            <a:pPr lvl="3"/>
            <a:r>
              <a:rPr lang="en-US" altLang="zh-TW" dirty="0"/>
              <a:t>Fourth level</a:t>
            </a:r>
          </a:p>
          <a:p>
            <a:pPr lvl="4"/>
            <a:r>
              <a:rPr lang="en-US" altLang="zh-TW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060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609585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tx2"/>
          </a:solidFill>
          <a:latin typeface="Segoe UI Light" panose="020B0502040204020203" pitchFamily="34" charset="0"/>
          <a:ea typeface="ＭＳ Ｐゴシック" charset="-128"/>
          <a:cs typeface="Segoe UI Light" panose="020B0502040204020203" pitchFamily="34" charset="0"/>
        </a:defRPr>
      </a:lvl1pPr>
      <a:lvl2pPr algn="l" defTabSz="609585" rtl="0" eaLnBrk="1" fontAlgn="base" hangingPunct="1">
        <a:spcBef>
          <a:spcPct val="0"/>
        </a:spcBef>
        <a:spcAft>
          <a:spcPct val="0"/>
        </a:spcAft>
        <a:defRPr sz="4800">
          <a:solidFill>
            <a:srgbClr val="636466"/>
          </a:solidFill>
          <a:latin typeface="Calibri" charset="0"/>
          <a:ea typeface="ＭＳ Ｐゴシック" charset="-128"/>
          <a:cs typeface="Calibri" charset="0"/>
        </a:defRPr>
      </a:lvl2pPr>
      <a:lvl3pPr algn="l" defTabSz="609585" rtl="0" eaLnBrk="1" fontAlgn="base" hangingPunct="1">
        <a:spcBef>
          <a:spcPct val="0"/>
        </a:spcBef>
        <a:spcAft>
          <a:spcPct val="0"/>
        </a:spcAft>
        <a:defRPr sz="4800">
          <a:solidFill>
            <a:srgbClr val="636466"/>
          </a:solidFill>
          <a:latin typeface="Calibri" charset="0"/>
          <a:ea typeface="ＭＳ Ｐゴシック" charset="-128"/>
          <a:cs typeface="Calibri" charset="0"/>
        </a:defRPr>
      </a:lvl3pPr>
      <a:lvl4pPr algn="l" defTabSz="609585" rtl="0" eaLnBrk="1" fontAlgn="base" hangingPunct="1">
        <a:spcBef>
          <a:spcPct val="0"/>
        </a:spcBef>
        <a:spcAft>
          <a:spcPct val="0"/>
        </a:spcAft>
        <a:defRPr sz="4800">
          <a:solidFill>
            <a:srgbClr val="636466"/>
          </a:solidFill>
          <a:latin typeface="Calibri" charset="0"/>
          <a:ea typeface="ＭＳ Ｐゴシック" charset="-128"/>
          <a:cs typeface="Calibri" charset="0"/>
        </a:defRPr>
      </a:lvl4pPr>
      <a:lvl5pPr algn="l" defTabSz="609585" rtl="0" eaLnBrk="1" fontAlgn="base" hangingPunct="1">
        <a:spcBef>
          <a:spcPct val="0"/>
        </a:spcBef>
        <a:spcAft>
          <a:spcPct val="0"/>
        </a:spcAft>
        <a:defRPr sz="4800">
          <a:solidFill>
            <a:srgbClr val="636466"/>
          </a:solidFill>
          <a:latin typeface="Calibri" charset="0"/>
          <a:ea typeface="ＭＳ Ｐゴシック" charset="-128"/>
          <a:cs typeface="Calibri" charset="0"/>
        </a:defRPr>
      </a:lvl5pPr>
      <a:lvl6pPr marL="609585" algn="l" defTabSz="609585" rtl="0" eaLnBrk="1" fontAlgn="base" hangingPunct="1">
        <a:spcBef>
          <a:spcPct val="0"/>
        </a:spcBef>
        <a:spcAft>
          <a:spcPct val="0"/>
        </a:spcAft>
        <a:defRPr sz="4800">
          <a:solidFill>
            <a:srgbClr val="636466"/>
          </a:solidFill>
          <a:latin typeface="Calibri" charset="0"/>
          <a:ea typeface="ＭＳ Ｐゴシック" charset="-128"/>
        </a:defRPr>
      </a:lvl6pPr>
      <a:lvl7pPr marL="1219170" algn="l" defTabSz="609585" rtl="0" eaLnBrk="1" fontAlgn="base" hangingPunct="1">
        <a:spcBef>
          <a:spcPct val="0"/>
        </a:spcBef>
        <a:spcAft>
          <a:spcPct val="0"/>
        </a:spcAft>
        <a:defRPr sz="4800">
          <a:solidFill>
            <a:srgbClr val="636466"/>
          </a:solidFill>
          <a:latin typeface="Calibri" charset="0"/>
          <a:ea typeface="ＭＳ Ｐゴシック" charset="-128"/>
        </a:defRPr>
      </a:lvl7pPr>
      <a:lvl8pPr marL="1828754" algn="l" defTabSz="609585" rtl="0" eaLnBrk="1" fontAlgn="base" hangingPunct="1">
        <a:spcBef>
          <a:spcPct val="0"/>
        </a:spcBef>
        <a:spcAft>
          <a:spcPct val="0"/>
        </a:spcAft>
        <a:defRPr sz="4800">
          <a:solidFill>
            <a:srgbClr val="636466"/>
          </a:solidFill>
          <a:latin typeface="Calibri" charset="0"/>
          <a:ea typeface="ＭＳ Ｐゴシック" charset="-128"/>
        </a:defRPr>
      </a:lvl8pPr>
      <a:lvl9pPr marL="2438339" algn="l" defTabSz="609585" rtl="0" eaLnBrk="1" fontAlgn="base" hangingPunct="1">
        <a:spcBef>
          <a:spcPct val="0"/>
        </a:spcBef>
        <a:spcAft>
          <a:spcPct val="0"/>
        </a:spcAft>
        <a:defRPr sz="4800">
          <a:solidFill>
            <a:srgbClr val="636466"/>
          </a:solidFill>
          <a:latin typeface="Calibri" charset="0"/>
          <a:ea typeface="ＭＳ Ｐゴシック" charset="-128"/>
        </a:defRPr>
      </a:lvl9pPr>
    </p:titleStyle>
    <p:bodyStyle>
      <a:lvl1pPr marL="457189" indent="-457189" algn="l" defTabSz="609585" rtl="0" eaLnBrk="1" fontAlgn="base" hangingPunct="1">
        <a:spcBef>
          <a:spcPct val="20000"/>
        </a:spcBef>
        <a:spcAft>
          <a:spcPct val="0"/>
        </a:spcAft>
        <a:buClr>
          <a:srgbClr val="ED1C24"/>
        </a:buClr>
        <a:buFont typeface="Arial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990575" indent="-380990" algn="l" defTabSz="609585" rtl="0" eaLnBrk="1" fontAlgn="base" hangingPunct="1">
        <a:spcBef>
          <a:spcPct val="20000"/>
        </a:spcBef>
        <a:spcAft>
          <a:spcPct val="0"/>
        </a:spcAft>
        <a:buClr>
          <a:srgbClr val="ED1C24"/>
        </a:buClr>
        <a:buFont typeface="Arial" charset="0"/>
        <a:buChar char="–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523962" indent="-304792" algn="l" defTabSz="609585" rtl="0" eaLnBrk="1" fontAlgn="base" hangingPunct="1">
        <a:spcBef>
          <a:spcPct val="20000"/>
        </a:spcBef>
        <a:spcAft>
          <a:spcPct val="0"/>
        </a:spcAft>
        <a:buClr>
          <a:srgbClr val="ED1C24"/>
        </a:buClr>
        <a:buFont typeface="Arial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2133547" indent="-304792" algn="l" defTabSz="609585" rtl="0" eaLnBrk="1" fontAlgn="base" hangingPunct="1">
        <a:spcBef>
          <a:spcPct val="20000"/>
        </a:spcBef>
        <a:spcAft>
          <a:spcPct val="0"/>
        </a:spcAft>
        <a:buClr>
          <a:srgbClr val="ED1C24"/>
        </a:buClr>
        <a:buFont typeface="Arial" charset="0"/>
        <a:buChar char="–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743131" indent="-304792" algn="l" defTabSz="609585" rtl="0" eaLnBrk="1" fontAlgn="base" hangingPunct="1">
        <a:spcBef>
          <a:spcPct val="20000"/>
        </a:spcBef>
        <a:spcAft>
          <a:spcPct val="0"/>
        </a:spcAft>
        <a:buClr>
          <a:srgbClr val="ED1C24"/>
        </a:buClr>
        <a:buFont typeface="Arial" charset="0"/>
        <a:buChar char="»"/>
        <a:defRPr sz="1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64118" y="275167"/>
            <a:ext cx="10672233" cy="692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64118" y="1198033"/>
            <a:ext cx="10672233" cy="492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pic>
        <p:nvPicPr>
          <p:cNvPr id="5122" name="Picture 2" descr="Isometric laptop with coin stack, money bundle and rocket in launching mode, Business Startup concept based web template design.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2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6177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xStyles>
    <p:titleStyle>
      <a:lvl1pPr algn="l" defTabSz="609585" rtl="0" eaLnBrk="1" fontAlgn="base" hangingPunct="1">
        <a:spcBef>
          <a:spcPct val="0"/>
        </a:spcBef>
        <a:spcAft>
          <a:spcPct val="0"/>
        </a:spcAft>
        <a:defRPr sz="3733" kern="1200">
          <a:solidFill>
            <a:schemeClr val="tx2"/>
          </a:solidFill>
          <a:latin typeface="Segoe UI Light" panose="020B0502040204020203" pitchFamily="34" charset="0"/>
          <a:ea typeface="ＭＳ Ｐゴシック" charset="-128"/>
          <a:cs typeface="Segoe UI Light" panose="020B0502040204020203" pitchFamily="34" charset="0"/>
        </a:defRPr>
      </a:lvl1pPr>
      <a:lvl2pPr algn="l" defTabSz="609585" rtl="0" eaLnBrk="1" fontAlgn="base" hangingPunct="1">
        <a:spcBef>
          <a:spcPct val="0"/>
        </a:spcBef>
        <a:spcAft>
          <a:spcPct val="0"/>
        </a:spcAft>
        <a:defRPr sz="4800">
          <a:solidFill>
            <a:srgbClr val="636466"/>
          </a:solidFill>
          <a:latin typeface="Calibri" charset="0"/>
          <a:ea typeface="ＭＳ Ｐゴシック" charset="-128"/>
          <a:cs typeface="Calibri" charset="0"/>
        </a:defRPr>
      </a:lvl2pPr>
      <a:lvl3pPr algn="l" defTabSz="609585" rtl="0" eaLnBrk="1" fontAlgn="base" hangingPunct="1">
        <a:spcBef>
          <a:spcPct val="0"/>
        </a:spcBef>
        <a:spcAft>
          <a:spcPct val="0"/>
        </a:spcAft>
        <a:defRPr sz="4800">
          <a:solidFill>
            <a:srgbClr val="636466"/>
          </a:solidFill>
          <a:latin typeface="Calibri" charset="0"/>
          <a:ea typeface="ＭＳ Ｐゴシック" charset="-128"/>
          <a:cs typeface="Calibri" charset="0"/>
        </a:defRPr>
      </a:lvl3pPr>
      <a:lvl4pPr algn="l" defTabSz="609585" rtl="0" eaLnBrk="1" fontAlgn="base" hangingPunct="1">
        <a:spcBef>
          <a:spcPct val="0"/>
        </a:spcBef>
        <a:spcAft>
          <a:spcPct val="0"/>
        </a:spcAft>
        <a:defRPr sz="4800">
          <a:solidFill>
            <a:srgbClr val="636466"/>
          </a:solidFill>
          <a:latin typeface="Calibri" charset="0"/>
          <a:ea typeface="ＭＳ Ｐゴシック" charset="-128"/>
          <a:cs typeface="Calibri" charset="0"/>
        </a:defRPr>
      </a:lvl4pPr>
      <a:lvl5pPr algn="l" defTabSz="609585" rtl="0" eaLnBrk="1" fontAlgn="base" hangingPunct="1">
        <a:spcBef>
          <a:spcPct val="0"/>
        </a:spcBef>
        <a:spcAft>
          <a:spcPct val="0"/>
        </a:spcAft>
        <a:defRPr sz="4800">
          <a:solidFill>
            <a:srgbClr val="636466"/>
          </a:solidFill>
          <a:latin typeface="Calibri" charset="0"/>
          <a:ea typeface="ＭＳ Ｐゴシック" charset="-128"/>
          <a:cs typeface="Calibri" charset="0"/>
        </a:defRPr>
      </a:lvl5pPr>
      <a:lvl6pPr marL="609585" algn="l" defTabSz="609585" rtl="0" eaLnBrk="1" fontAlgn="base" hangingPunct="1">
        <a:spcBef>
          <a:spcPct val="0"/>
        </a:spcBef>
        <a:spcAft>
          <a:spcPct val="0"/>
        </a:spcAft>
        <a:defRPr sz="4800">
          <a:solidFill>
            <a:srgbClr val="636466"/>
          </a:solidFill>
          <a:latin typeface="Calibri" charset="0"/>
          <a:ea typeface="ＭＳ Ｐゴシック" charset="-128"/>
        </a:defRPr>
      </a:lvl6pPr>
      <a:lvl7pPr marL="1219170" algn="l" defTabSz="609585" rtl="0" eaLnBrk="1" fontAlgn="base" hangingPunct="1">
        <a:spcBef>
          <a:spcPct val="0"/>
        </a:spcBef>
        <a:spcAft>
          <a:spcPct val="0"/>
        </a:spcAft>
        <a:defRPr sz="4800">
          <a:solidFill>
            <a:srgbClr val="636466"/>
          </a:solidFill>
          <a:latin typeface="Calibri" charset="0"/>
          <a:ea typeface="ＭＳ Ｐゴシック" charset="-128"/>
        </a:defRPr>
      </a:lvl7pPr>
      <a:lvl8pPr marL="1828754" algn="l" defTabSz="609585" rtl="0" eaLnBrk="1" fontAlgn="base" hangingPunct="1">
        <a:spcBef>
          <a:spcPct val="0"/>
        </a:spcBef>
        <a:spcAft>
          <a:spcPct val="0"/>
        </a:spcAft>
        <a:defRPr sz="4800">
          <a:solidFill>
            <a:srgbClr val="636466"/>
          </a:solidFill>
          <a:latin typeface="Calibri" charset="0"/>
          <a:ea typeface="ＭＳ Ｐゴシック" charset="-128"/>
        </a:defRPr>
      </a:lvl8pPr>
      <a:lvl9pPr marL="2438339" algn="l" defTabSz="609585" rtl="0" eaLnBrk="1" fontAlgn="base" hangingPunct="1">
        <a:spcBef>
          <a:spcPct val="0"/>
        </a:spcBef>
        <a:spcAft>
          <a:spcPct val="0"/>
        </a:spcAft>
        <a:defRPr sz="4800">
          <a:solidFill>
            <a:srgbClr val="636466"/>
          </a:solidFill>
          <a:latin typeface="Calibri" charset="0"/>
          <a:ea typeface="ＭＳ Ｐゴシック" charset="-128"/>
        </a:defRPr>
      </a:lvl9pPr>
    </p:titleStyle>
    <p:bodyStyle>
      <a:lvl1pPr marL="457189" indent="-457189" algn="l" defTabSz="609585" rtl="0" eaLnBrk="1" fontAlgn="base" hangingPunct="1">
        <a:spcBef>
          <a:spcPct val="20000"/>
        </a:spcBef>
        <a:spcAft>
          <a:spcPct val="0"/>
        </a:spcAft>
        <a:buClr>
          <a:srgbClr val="ED1C24"/>
        </a:buClr>
        <a:buFont typeface="Arial" charset="0"/>
        <a:buChar char="•"/>
        <a:defRPr sz="3200" kern="1200">
          <a:solidFill>
            <a:schemeClr val="tx1"/>
          </a:solidFill>
          <a:latin typeface="Dotum" panose="020B0600000101010101" pitchFamily="34" charset="-127"/>
          <a:ea typeface="Dotum" panose="020B0600000101010101" pitchFamily="34" charset="-127"/>
          <a:cs typeface="Dotum" panose="020B0600000101010101" pitchFamily="34" charset="-127"/>
        </a:defRPr>
      </a:lvl1pPr>
      <a:lvl2pPr marL="990575" indent="-380990" algn="l" defTabSz="609585" rtl="0" eaLnBrk="1" fontAlgn="base" hangingPunct="1">
        <a:spcBef>
          <a:spcPct val="20000"/>
        </a:spcBef>
        <a:spcAft>
          <a:spcPct val="0"/>
        </a:spcAft>
        <a:buClr>
          <a:srgbClr val="ED1C24"/>
        </a:buClr>
        <a:buFont typeface="Arial" charset="0"/>
        <a:buChar char="–"/>
        <a:defRPr sz="2667" kern="1200">
          <a:solidFill>
            <a:schemeClr val="tx1"/>
          </a:solidFill>
          <a:latin typeface="Dotum" panose="020B0600000101010101" pitchFamily="34" charset="-127"/>
          <a:ea typeface="Dotum" panose="020B0600000101010101" pitchFamily="34" charset="-127"/>
          <a:cs typeface="Dotum" panose="020B0600000101010101" pitchFamily="34" charset="-127"/>
        </a:defRPr>
      </a:lvl2pPr>
      <a:lvl3pPr marL="1523962" indent="-304792" algn="l" defTabSz="609585" rtl="0" eaLnBrk="1" fontAlgn="base" hangingPunct="1">
        <a:spcBef>
          <a:spcPct val="20000"/>
        </a:spcBef>
        <a:spcAft>
          <a:spcPct val="0"/>
        </a:spcAft>
        <a:buClr>
          <a:srgbClr val="ED1C24"/>
        </a:buClr>
        <a:buFont typeface="Arial" charset="0"/>
        <a:buChar char="•"/>
        <a:defRPr sz="2400" kern="1200">
          <a:solidFill>
            <a:schemeClr val="tx1"/>
          </a:solidFill>
          <a:latin typeface="Dotum" panose="020B0600000101010101" pitchFamily="34" charset="-127"/>
          <a:ea typeface="Dotum" panose="020B0600000101010101" pitchFamily="34" charset="-127"/>
          <a:cs typeface="Dotum" panose="020B0600000101010101" pitchFamily="34" charset="-127"/>
        </a:defRPr>
      </a:lvl3pPr>
      <a:lvl4pPr marL="2133547" indent="-304792" algn="l" defTabSz="609585" rtl="0" eaLnBrk="1" fontAlgn="base" hangingPunct="1">
        <a:spcBef>
          <a:spcPct val="20000"/>
        </a:spcBef>
        <a:spcAft>
          <a:spcPct val="0"/>
        </a:spcAft>
        <a:buClr>
          <a:srgbClr val="ED1C24"/>
        </a:buClr>
        <a:buFont typeface="Arial" charset="0"/>
        <a:buChar char="–"/>
        <a:defRPr sz="2133" kern="1200">
          <a:solidFill>
            <a:schemeClr val="tx1"/>
          </a:solidFill>
          <a:latin typeface="Dotum" panose="020B0600000101010101" pitchFamily="34" charset="-127"/>
          <a:ea typeface="Dotum" panose="020B0600000101010101" pitchFamily="34" charset="-127"/>
          <a:cs typeface="Dotum" panose="020B0600000101010101" pitchFamily="34" charset="-127"/>
        </a:defRPr>
      </a:lvl4pPr>
      <a:lvl5pPr marL="2743131" indent="-304792" algn="l" defTabSz="609585" rtl="0" eaLnBrk="1" fontAlgn="base" hangingPunct="1">
        <a:spcBef>
          <a:spcPct val="20000"/>
        </a:spcBef>
        <a:spcAft>
          <a:spcPct val="0"/>
        </a:spcAft>
        <a:buClr>
          <a:srgbClr val="ED1C24"/>
        </a:buClr>
        <a:buFont typeface="Arial" charset="0"/>
        <a:buChar char="»"/>
        <a:defRPr sz="1867" kern="1200">
          <a:solidFill>
            <a:schemeClr val="tx1"/>
          </a:solidFill>
          <a:latin typeface="Dotum" panose="020B0600000101010101" pitchFamily="34" charset="-127"/>
          <a:ea typeface="Dotum" panose="020B0600000101010101" pitchFamily="34" charset="-127"/>
          <a:cs typeface="Dotum" panose="020B0600000101010101" pitchFamily="34" charset="-127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/>
              <a:t>Summary for 2018 CAB Workshop</a:t>
            </a:r>
            <a:endParaRPr lang="zh-TW" alt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447696"/>
            <a:ext cx="6344787" cy="695553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Pacha Chen</a:t>
            </a:r>
          </a:p>
          <a:p>
            <a:r>
              <a:rPr lang="en-US" altLang="zh-TW" dirty="0"/>
              <a:t>2018.11.15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98503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801" y="2146857"/>
            <a:ext cx="3697341" cy="256428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397297" y="1900889"/>
            <a:ext cx="7300332" cy="305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189" lvl="0" indent="-457189" defTabSz="609585" eaLnBrk="1" hangingPunct="1">
              <a:lnSpc>
                <a:spcPct val="130000"/>
              </a:lnSpc>
              <a:spcBef>
                <a:spcPct val="20000"/>
              </a:spcBef>
              <a:spcAft>
                <a:spcPts val="600"/>
              </a:spcAft>
              <a:buClr>
                <a:srgbClr val="D71920"/>
              </a:buClr>
              <a:buFont typeface="Arial" charset="0"/>
              <a:buChar char="•"/>
            </a:pPr>
            <a:r>
              <a:rPr lang="en-US" altLang="zh-TW" sz="2800" dirty="0">
                <a:solidFill>
                  <a:srgbClr val="4D4D4F"/>
                </a:solidFill>
                <a:latin typeface="+mj-lt"/>
                <a:cs typeface="Segoe UI" panose="020B0502040204020203" pitchFamily="34" charset="0"/>
              </a:rPr>
              <a:t>Need to be able to configure more than one active directory (AAA) server (up to 3 but 2 would suffice). </a:t>
            </a:r>
            <a:r>
              <a:rPr lang="en-US" altLang="zh-TW" dirty="0">
                <a:solidFill>
                  <a:srgbClr val="4D4D4F"/>
                </a:solidFill>
                <a:latin typeface="+mj-lt"/>
                <a:cs typeface="Segoe UI" panose="020B0502040204020203" pitchFamily="34" charset="0"/>
              </a:rPr>
              <a:t>- B</a:t>
            </a:r>
            <a:endParaRPr lang="en-US" altLang="zh-TW" sz="2800" dirty="0">
              <a:solidFill>
                <a:srgbClr val="4D4D4F"/>
              </a:solidFill>
              <a:latin typeface="+mj-lt"/>
              <a:cs typeface="Segoe UI" panose="020B0502040204020203" pitchFamily="34" charset="0"/>
            </a:endParaRPr>
          </a:p>
          <a:p>
            <a:pPr marL="457189" lvl="0" indent="-457189" defTabSz="609585" eaLnBrk="1" hangingPunct="1">
              <a:lnSpc>
                <a:spcPct val="130000"/>
              </a:lnSpc>
              <a:spcBef>
                <a:spcPct val="20000"/>
              </a:spcBef>
              <a:spcAft>
                <a:spcPts val="600"/>
              </a:spcAft>
              <a:buClr>
                <a:srgbClr val="D71920"/>
              </a:buClr>
              <a:buFont typeface="Arial" charset="0"/>
              <a:buChar char="•"/>
            </a:pPr>
            <a:r>
              <a:rPr lang="en-US" altLang="zh-TW" sz="2800" dirty="0">
                <a:solidFill>
                  <a:srgbClr val="4D4D4F"/>
                </a:solidFill>
                <a:latin typeface="+mj-lt"/>
                <a:cs typeface="Segoe UI" panose="020B0502040204020203" pitchFamily="34" charset="0"/>
              </a:rPr>
              <a:t>Alabama Power has 10 Domain Controllers but could get by with 2 or 3. </a:t>
            </a:r>
            <a:r>
              <a:rPr lang="en-US" altLang="zh-TW" dirty="0">
                <a:solidFill>
                  <a:srgbClr val="4D4D4F"/>
                </a:solidFill>
                <a:latin typeface="+mj-lt"/>
                <a:cs typeface="Segoe UI" panose="020B0502040204020203" pitchFamily="34" charset="0"/>
              </a:rPr>
              <a:t>- B</a:t>
            </a:r>
            <a:endParaRPr lang="en-US" altLang="zh-TW" sz="2800" dirty="0">
              <a:solidFill>
                <a:srgbClr val="4D4D4F"/>
              </a:solidFill>
              <a:latin typeface="+mj-lt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1497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87" y="2149312"/>
            <a:ext cx="3713771" cy="257568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293220" y="578989"/>
            <a:ext cx="7694339" cy="57000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189" lvl="0" indent="-457189" defTabSz="609585" eaLnBrk="1" hangingPunct="1">
              <a:spcBef>
                <a:spcPct val="20000"/>
              </a:spcBef>
              <a:spcAft>
                <a:spcPts val="600"/>
              </a:spcAft>
              <a:buClr>
                <a:srgbClr val="D71920"/>
              </a:buClr>
              <a:buFont typeface="Arial" charset="0"/>
              <a:buChar char="•"/>
            </a:pPr>
            <a:r>
              <a:rPr lang="en-US" altLang="zh-TW" sz="2400" dirty="0">
                <a:solidFill>
                  <a:srgbClr val="4D4D4F"/>
                </a:solidFill>
                <a:latin typeface="+mj-lt"/>
                <a:cs typeface="Segoe UI" panose="020B0502040204020203" pitchFamily="34" charset="0"/>
              </a:rPr>
              <a:t>Inconsistent </a:t>
            </a:r>
          </a:p>
          <a:p>
            <a:pPr marL="990575" lvl="1" indent="-380990" defTabSz="609585" eaLnBrk="1" hangingPunct="1">
              <a:spcBef>
                <a:spcPct val="20000"/>
              </a:spcBef>
              <a:spcAft>
                <a:spcPts val="600"/>
              </a:spcAft>
              <a:buClr>
                <a:srgbClr val="D71920"/>
              </a:buClr>
              <a:buFont typeface="Arial" charset="0"/>
              <a:buChar char="–"/>
            </a:pPr>
            <a:r>
              <a:rPr lang="en-US" altLang="zh-TW" sz="2000" dirty="0">
                <a:solidFill>
                  <a:srgbClr val="4D4D4F"/>
                </a:solidFill>
                <a:latin typeface="+mj-lt"/>
                <a:cs typeface="Segoe UI" panose="020B0502040204020203" pitchFamily="34" charset="0"/>
              </a:rPr>
              <a:t>Can schedule prime DV updates. </a:t>
            </a:r>
            <a:r>
              <a:rPr lang="en-US" altLang="zh-TW" sz="2000" dirty="0" err="1">
                <a:solidFill>
                  <a:srgbClr val="4D4D4F"/>
                </a:solidFill>
                <a:latin typeface="+mj-lt"/>
                <a:cs typeface="Segoe UI" panose="020B0502040204020203" pitchFamily="34" charset="0"/>
              </a:rPr>
              <a:t>RepDV</a:t>
            </a:r>
            <a:r>
              <a:rPr lang="en-US" altLang="zh-TW" sz="2000" dirty="0">
                <a:solidFill>
                  <a:srgbClr val="4D4D4F"/>
                </a:solidFill>
                <a:latin typeface="+mj-lt"/>
                <a:cs typeface="Segoe UI" panose="020B0502040204020203" pitchFamily="34" charset="0"/>
              </a:rPr>
              <a:t> is sealed for protection. It’s confusing. Every week doing late night work. In perfect world, scheduling would be done in one place. </a:t>
            </a:r>
            <a:r>
              <a:rPr lang="en-US" altLang="zh-TW" dirty="0">
                <a:solidFill>
                  <a:srgbClr val="4D4D4F"/>
                </a:solidFill>
                <a:latin typeface="+mj-lt"/>
                <a:cs typeface="Segoe UI" panose="020B0502040204020203" pitchFamily="34" charset="0"/>
              </a:rPr>
              <a:t>- C</a:t>
            </a:r>
            <a:endParaRPr lang="en-US" altLang="zh-TW" sz="2000" dirty="0">
              <a:solidFill>
                <a:srgbClr val="4D4D4F"/>
              </a:solidFill>
              <a:latin typeface="+mj-lt"/>
              <a:cs typeface="Segoe UI" panose="020B0502040204020203" pitchFamily="34" charset="0"/>
            </a:endParaRPr>
          </a:p>
          <a:p>
            <a:pPr marL="457189" lvl="0" indent="-457189" defTabSz="609585" eaLnBrk="1" hangingPunct="1">
              <a:spcBef>
                <a:spcPct val="20000"/>
              </a:spcBef>
              <a:spcAft>
                <a:spcPts val="600"/>
              </a:spcAft>
              <a:buClr>
                <a:srgbClr val="D71920"/>
              </a:buClr>
              <a:buFont typeface="Arial" charset="0"/>
              <a:buChar char="•"/>
            </a:pPr>
            <a:r>
              <a:rPr lang="en-US" altLang="zh-TW" sz="2400" dirty="0">
                <a:solidFill>
                  <a:srgbClr val="4D4D4F"/>
                </a:solidFill>
                <a:latin typeface="+mj-lt"/>
                <a:cs typeface="Segoe UI" panose="020B0502040204020203" pitchFamily="34" charset="0"/>
              </a:rPr>
              <a:t>Frustrating</a:t>
            </a:r>
          </a:p>
          <a:p>
            <a:pPr marL="990575" lvl="1" indent="-380990" defTabSz="609585" eaLnBrk="1" hangingPunct="1">
              <a:spcBef>
                <a:spcPct val="20000"/>
              </a:spcBef>
              <a:spcAft>
                <a:spcPts val="600"/>
              </a:spcAft>
              <a:buClr>
                <a:srgbClr val="D71920"/>
              </a:buClr>
              <a:buFont typeface="Arial" charset="0"/>
              <a:buChar char="–"/>
            </a:pPr>
            <a:r>
              <a:rPr lang="en-US" altLang="zh-TW" sz="2000" dirty="0">
                <a:solidFill>
                  <a:srgbClr val="4D4D4F"/>
                </a:solidFill>
                <a:latin typeface="+mj-lt"/>
                <a:cs typeface="Segoe UI" panose="020B0502040204020203" pitchFamily="34" charset="0"/>
              </a:rPr>
              <a:t>Can't delete malware DV. Multiple DVs and updates w/ distribution is a nightmare and has caused problems. </a:t>
            </a:r>
            <a:r>
              <a:rPr lang="en-US" altLang="zh-TW" dirty="0">
                <a:solidFill>
                  <a:srgbClr val="4D4D4F"/>
                </a:solidFill>
                <a:latin typeface="+mj-lt"/>
                <a:cs typeface="Segoe UI" panose="020B0502040204020203" pitchFamily="34" charset="0"/>
              </a:rPr>
              <a:t>- C</a:t>
            </a:r>
            <a:endParaRPr lang="en-US" altLang="zh-TW" sz="2000" dirty="0">
              <a:solidFill>
                <a:srgbClr val="4D4D4F"/>
              </a:solidFill>
              <a:latin typeface="+mj-lt"/>
              <a:cs typeface="Segoe UI" panose="020B0502040204020203" pitchFamily="34" charset="0"/>
            </a:endParaRPr>
          </a:p>
          <a:p>
            <a:pPr marL="990575" lvl="1" indent="-380990" defTabSz="609585" eaLnBrk="1" hangingPunct="1">
              <a:spcBef>
                <a:spcPct val="20000"/>
              </a:spcBef>
              <a:spcAft>
                <a:spcPts val="600"/>
              </a:spcAft>
              <a:buClr>
                <a:srgbClr val="D71920"/>
              </a:buClr>
              <a:buFont typeface="Arial" charset="0"/>
              <a:buChar char="–"/>
            </a:pPr>
            <a:r>
              <a:rPr lang="en-US" altLang="zh-TW" sz="2000" dirty="0">
                <a:solidFill>
                  <a:srgbClr val="4D4D4F"/>
                </a:solidFill>
                <a:latin typeface="+mj-lt"/>
                <a:cs typeface="Segoe UI" panose="020B0502040204020203" pitchFamily="34" charset="0"/>
              </a:rPr>
              <a:t>Full profile push takes four hours to 6 NX's:  (4) 7500's and (2) 6200's) </a:t>
            </a:r>
            <a:r>
              <a:rPr lang="en-US" altLang="zh-TW" dirty="0">
                <a:solidFill>
                  <a:srgbClr val="4D4D4F"/>
                </a:solidFill>
                <a:latin typeface="+mj-lt"/>
                <a:cs typeface="Segoe UI" panose="020B0502040204020203" pitchFamily="34" charset="0"/>
              </a:rPr>
              <a:t>- C</a:t>
            </a:r>
            <a:endParaRPr lang="en-US" altLang="zh-TW" sz="2000" dirty="0">
              <a:solidFill>
                <a:srgbClr val="4D4D4F"/>
              </a:solidFill>
              <a:latin typeface="+mj-lt"/>
              <a:cs typeface="Segoe UI" panose="020B0502040204020203" pitchFamily="34" charset="0"/>
            </a:endParaRPr>
          </a:p>
          <a:p>
            <a:pPr marL="457189" lvl="0" indent="-457189" defTabSz="609585" eaLnBrk="1" hangingPunct="1">
              <a:spcBef>
                <a:spcPct val="20000"/>
              </a:spcBef>
              <a:spcAft>
                <a:spcPts val="600"/>
              </a:spcAft>
              <a:buClr>
                <a:srgbClr val="D71920"/>
              </a:buClr>
              <a:buFont typeface="Arial" charset="0"/>
              <a:buChar char="•"/>
            </a:pPr>
            <a:r>
              <a:rPr lang="en-US" altLang="zh-TW" sz="2400" dirty="0">
                <a:solidFill>
                  <a:srgbClr val="4D4D4F"/>
                </a:solidFill>
                <a:latin typeface="+mj-lt"/>
                <a:cs typeface="Segoe UI" panose="020B0502040204020203" pitchFamily="34" charset="0"/>
              </a:rPr>
              <a:t>Not only schedule them but if it fails, auto restart it after a set amount of time. </a:t>
            </a:r>
            <a:r>
              <a:rPr lang="en-US" altLang="zh-TW" dirty="0">
                <a:solidFill>
                  <a:srgbClr val="4D4D4F"/>
                </a:solidFill>
                <a:latin typeface="+mj-lt"/>
                <a:cs typeface="Segoe UI" panose="020B0502040204020203" pitchFamily="34" charset="0"/>
              </a:rPr>
              <a:t>- B</a:t>
            </a:r>
            <a:endParaRPr lang="en-US" altLang="zh-TW" sz="2400" dirty="0">
              <a:solidFill>
                <a:srgbClr val="4D4D4F"/>
              </a:solidFill>
              <a:latin typeface="+mj-lt"/>
              <a:cs typeface="Segoe UI" panose="020B0502040204020203" pitchFamily="34" charset="0"/>
            </a:endParaRPr>
          </a:p>
          <a:p>
            <a:pPr marL="457189" lvl="0" indent="-457189" defTabSz="609585" eaLnBrk="1" hangingPunct="1">
              <a:spcBef>
                <a:spcPct val="20000"/>
              </a:spcBef>
              <a:spcAft>
                <a:spcPts val="600"/>
              </a:spcAft>
              <a:buClr>
                <a:srgbClr val="D71920"/>
              </a:buClr>
              <a:buFont typeface="Arial" charset="0"/>
              <a:buChar char="•"/>
            </a:pPr>
            <a:r>
              <a:rPr lang="en-US" altLang="zh-TW" sz="2400" dirty="0">
                <a:solidFill>
                  <a:srgbClr val="4D4D4F"/>
                </a:solidFill>
                <a:latin typeface="+mj-lt"/>
                <a:cs typeface="Segoe UI" panose="020B0502040204020203" pitchFamily="34" charset="0"/>
              </a:rPr>
              <a:t>Malware DV is not cost effective. A lot of false positives and some filters are too old, that malware isn't around anymore (Eric). </a:t>
            </a:r>
            <a:r>
              <a:rPr lang="en-US" altLang="zh-TW" dirty="0">
                <a:solidFill>
                  <a:srgbClr val="4D4D4F"/>
                </a:solidFill>
                <a:latin typeface="+mj-lt"/>
                <a:cs typeface="Segoe UI" panose="020B0502040204020203" pitchFamily="34" charset="0"/>
              </a:rPr>
              <a:t>- A</a:t>
            </a:r>
            <a:endParaRPr lang="zh-TW" altLang="en-US" sz="2400" dirty="0">
              <a:solidFill>
                <a:srgbClr val="4D4D4F"/>
              </a:solidFill>
              <a:latin typeface="+mj-lt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955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426" y="2153135"/>
            <a:ext cx="3687813" cy="255172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304370" y="284119"/>
            <a:ext cx="7683191" cy="60890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189" lvl="0" indent="-457189" defTabSz="609585" eaLnBrk="1" hangingPunct="1">
              <a:lnSpc>
                <a:spcPct val="130000"/>
              </a:lnSpc>
              <a:spcBef>
                <a:spcPct val="20000"/>
              </a:spcBef>
              <a:spcAft>
                <a:spcPts val="600"/>
              </a:spcAft>
              <a:buClr>
                <a:srgbClr val="D71920"/>
              </a:buClr>
              <a:buFont typeface="Arial" charset="0"/>
              <a:buChar char="•"/>
            </a:pPr>
            <a:r>
              <a:rPr lang="en-US" altLang="zh-TW" sz="2400" dirty="0">
                <a:solidFill>
                  <a:srgbClr val="4D4D4F"/>
                </a:solidFill>
                <a:latin typeface="+mj-lt"/>
                <a:cs typeface="Segoe UI" panose="020B0502040204020203" pitchFamily="34" charset="0"/>
              </a:rPr>
              <a:t>50%-70% of network traffic are encrypted. </a:t>
            </a:r>
            <a:r>
              <a:rPr lang="en-US" altLang="zh-TW" dirty="0">
                <a:solidFill>
                  <a:srgbClr val="4D4D4F"/>
                </a:solidFill>
                <a:latin typeface="+mj-lt"/>
                <a:cs typeface="Segoe UI" panose="020B0502040204020203" pitchFamily="34" charset="0"/>
              </a:rPr>
              <a:t>– All</a:t>
            </a:r>
          </a:p>
          <a:p>
            <a:pPr marL="457189" lvl="0" indent="-457189" defTabSz="609585" eaLnBrk="1" hangingPunct="1">
              <a:lnSpc>
                <a:spcPct val="130000"/>
              </a:lnSpc>
              <a:spcBef>
                <a:spcPct val="20000"/>
              </a:spcBef>
              <a:spcAft>
                <a:spcPts val="600"/>
              </a:spcAft>
              <a:buClr>
                <a:srgbClr val="D71920"/>
              </a:buClr>
              <a:buFont typeface="Arial" charset="0"/>
              <a:buChar char="•"/>
            </a:pPr>
            <a:r>
              <a:rPr lang="en-US" altLang="zh-TW" sz="2400" dirty="0">
                <a:solidFill>
                  <a:srgbClr val="4D4D4F"/>
                </a:solidFill>
                <a:latin typeface="+mj-lt"/>
                <a:cs typeface="Segoe UI" panose="020B0502040204020203" pitchFamily="34" charset="0"/>
              </a:rPr>
              <a:t>SSL traffic that can be trusted causes the Trust table to overflow. </a:t>
            </a:r>
            <a:r>
              <a:rPr lang="en-US" altLang="zh-TW" dirty="0">
                <a:solidFill>
                  <a:srgbClr val="4D4D4F"/>
                </a:solidFill>
                <a:latin typeface="+mj-lt"/>
                <a:cs typeface="Segoe UI" panose="020B0502040204020203" pitchFamily="34" charset="0"/>
              </a:rPr>
              <a:t>- A</a:t>
            </a:r>
            <a:endParaRPr lang="en-US" altLang="zh-TW" sz="2400" dirty="0">
              <a:solidFill>
                <a:srgbClr val="4D4D4F"/>
              </a:solidFill>
              <a:latin typeface="+mj-lt"/>
              <a:cs typeface="Segoe UI" panose="020B0502040204020203" pitchFamily="34" charset="0"/>
            </a:endParaRPr>
          </a:p>
          <a:p>
            <a:pPr marL="457189" lvl="0" indent="-457189" defTabSz="609585" eaLnBrk="1" hangingPunct="1">
              <a:lnSpc>
                <a:spcPct val="130000"/>
              </a:lnSpc>
              <a:spcBef>
                <a:spcPct val="20000"/>
              </a:spcBef>
              <a:spcAft>
                <a:spcPts val="600"/>
              </a:spcAft>
              <a:buClr>
                <a:srgbClr val="D71920"/>
              </a:buClr>
              <a:buFont typeface="Arial" charset="0"/>
              <a:buChar char="•"/>
            </a:pPr>
            <a:r>
              <a:rPr lang="en-US" altLang="zh-TW" sz="2400" dirty="0">
                <a:solidFill>
                  <a:srgbClr val="4D4D4F"/>
                </a:solidFill>
                <a:latin typeface="+mj-lt"/>
                <a:cs typeface="Segoe UI" panose="020B0502040204020203" pitchFamily="34" charset="0"/>
              </a:rPr>
              <a:t>Certificate management is important. Over 40k certificates in </a:t>
            </a:r>
            <a:r>
              <a:rPr lang="en-US" altLang="zh-TW" sz="2400" dirty="0" err="1">
                <a:solidFill>
                  <a:srgbClr val="4D4D4F"/>
                </a:solidFill>
                <a:latin typeface="+mj-lt"/>
                <a:cs typeface="Segoe UI" panose="020B0502040204020203" pitchFamily="34" charset="0"/>
              </a:rPr>
              <a:t>GoDaddy</a:t>
            </a:r>
            <a:r>
              <a:rPr lang="en-US" altLang="zh-TW" sz="2400" dirty="0">
                <a:solidFill>
                  <a:srgbClr val="4D4D4F"/>
                </a:solidFill>
                <a:latin typeface="+mj-lt"/>
                <a:cs typeface="Segoe UI" panose="020B0502040204020203" pitchFamily="34" charset="0"/>
              </a:rPr>
              <a:t>. Would like to see integration with HSM (Hardware Security Module).  </a:t>
            </a:r>
            <a:r>
              <a:rPr lang="en-US" altLang="zh-TW" dirty="0">
                <a:solidFill>
                  <a:srgbClr val="4D4D4F"/>
                </a:solidFill>
                <a:latin typeface="+mj-lt"/>
                <a:cs typeface="Segoe UI" panose="020B0502040204020203" pitchFamily="34" charset="0"/>
              </a:rPr>
              <a:t>- A</a:t>
            </a:r>
          </a:p>
          <a:p>
            <a:pPr marL="457189" lvl="0" indent="-457189" defTabSz="609585" eaLnBrk="1" hangingPunct="1">
              <a:lnSpc>
                <a:spcPct val="130000"/>
              </a:lnSpc>
              <a:spcBef>
                <a:spcPct val="20000"/>
              </a:spcBef>
              <a:spcAft>
                <a:spcPts val="600"/>
              </a:spcAft>
              <a:buClr>
                <a:srgbClr val="D71920"/>
              </a:buClr>
              <a:buFont typeface="Arial" charset="0"/>
              <a:buChar char="•"/>
            </a:pPr>
            <a:r>
              <a:rPr lang="en-US" altLang="zh-TW" sz="2400" dirty="0">
                <a:solidFill>
                  <a:srgbClr val="4D4D4F"/>
                </a:solidFill>
                <a:latin typeface="+mj-lt"/>
                <a:cs typeface="Segoe UI" panose="020B0502040204020203" pitchFamily="34" charset="0"/>
              </a:rPr>
              <a:t>Looking at 3rd party SSL decryption, which is the best solution now. </a:t>
            </a:r>
            <a:r>
              <a:rPr lang="en-US" altLang="zh-TW" dirty="0">
                <a:solidFill>
                  <a:srgbClr val="4D4D4F"/>
                </a:solidFill>
                <a:latin typeface="+mj-lt"/>
                <a:cs typeface="Segoe UI" panose="020B0502040204020203" pitchFamily="34" charset="0"/>
              </a:rPr>
              <a:t>- A</a:t>
            </a:r>
            <a:endParaRPr lang="en-US" altLang="zh-TW" sz="2400" dirty="0">
              <a:solidFill>
                <a:srgbClr val="4D4D4F"/>
              </a:solidFill>
              <a:latin typeface="+mj-lt"/>
              <a:cs typeface="Segoe UI" panose="020B0502040204020203" pitchFamily="34" charset="0"/>
            </a:endParaRPr>
          </a:p>
          <a:p>
            <a:pPr marL="457189" lvl="0" indent="-457189" defTabSz="609585" eaLnBrk="1" hangingPunct="1">
              <a:lnSpc>
                <a:spcPct val="130000"/>
              </a:lnSpc>
              <a:spcBef>
                <a:spcPct val="20000"/>
              </a:spcBef>
              <a:spcAft>
                <a:spcPts val="600"/>
              </a:spcAft>
              <a:buClr>
                <a:srgbClr val="D71920"/>
              </a:buClr>
              <a:buFont typeface="Arial" charset="0"/>
              <a:buChar char="•"/>
            </a:pPr>
            <a:r>
              <a:rPr lang="en-US" altLang="zh-TW" sz="2400" dirty="0">
                <a:solidFill>
                  <a:srgbClr val="4D4D4F"/>
                </a:solidFill>
                <a:latin typeface="+mj-lt"/>
                <a:cs typeface="Segoe UI" panose="020B0502040204020203" pitchFamily="34" charset="0"/>
              </a:rPr>
              <a:t>Eventually they'll need the decryption and re-encryption to be on the same box. </a:t>
            </a:r>
            <a:r>
              <a:rPr lang="en-US" altLang="zh-TW" dirty="0">
                <a:solidFill>
                  <a:srgbClr val="4D4D4F"/>
                </a:solidFill>
                <a:latin typeface="+mj-lt"/>
                <a:cs typeface="Segoe UI" panose="020B0502040204020203" pitchFamily="34" charset="0"/>
              </a:rPr>
              <a:t>- A</a:t>
            </a:r>
            <a:endParaRPr lang="en-US" altLang="zh-TW" sz="2400" dirty="0">
              <a:solidFill>
                <a:srgbClr val="4D4D4F"/>
              </a:solidFill>
              <a:latin typeface="+mj-lt"/>
              <a:cs typeface="Segoe UI" panose="020B0502040204020203" pitchFamily="34" charset="0"/>
            </a:endParaRPr>
          </a:p>
          <a:p>
            <a:pPr marL="457189" lvl="0" indent="-457189" defTabSz="609585" eaLnBrk="1" hangingPunct="1">
              <a:lnSpc>
                <a:spcPct val="130000"/>
              </a:lnSpc>
              <a:spcBef>
                <a:spcPct val="20000"/>
              </a:spcBef>
              <a:spcAft>
                <a:spcPts val="600"/>
              </a:spcAft>
              <a:buClr>
                <a:srgbClr val="D71920"/>
              </a:buClr>
              <a:buFont typeface="Arial" charset="0"/>
              <a:buChar char="•"/>
            </a:pPr>
            <a:r>
              <a:rPr lang="en-US" altLang="zh-TW" sz="2400" dirty="0">
                <a:solidFill>
                  <a:srgbClr val="4D4D4F"/>
                </a:solidFill>
                <a:latin typeface="+mj-lt"/>
                <a:cs typeface="Segoe UI" panose="020B0502040204020203" pitchFamily="34" charset="0"/>
              </a:rPr>
              <a:t>Our SSL support is not viable for larger customers. </a:t>
            </a:r>
            <a:r>
              <a:rPr lang="en-US" altLang="zh-TW" dirty="0">
                <a:solidFill>
                  <a:srgbClr val="4D4D4F"/>
                </a:solidFill>
                <a:latin typeface="+mj-lt"/>
                <a:cs typeface="Segoe UI" panose="020B0502040204020203" pitchFamily="34" charset="0"/>
              </a:rPr>
              <a:t>- A</a:t>
            </a:r>
          </a:p>
        </p:txBody>
      </p:sp>
    </p:spTree>
    <p:extLst>
      <p:ext uri="{BB962C8B-B14F-4D97-AF65-F5344CB8AC3E}">
        <p14:creationId xmlns:p14="http://schemas.microsoft.com/office/powerpoint/2010/main" val="1614460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767" y="2164286"/>
            <a:ext cx="3679239" cy="255173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252331" y="605529"/>
            <a:ext cx="7657172" cy="5669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189" lvl="0" indent="-457189" defTabSz="609585" eaLnBrk="1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>
                <a:srgbClr val="D71920"/>
              </a:buClr>
              <a:buFont typeface="Arial" charset="0"/>
              <a:buChar char="•"/>
            </a:pPr>
            <a:r>
              <a:rPr lang="en-US" altLang="zh-TW" sz="2400" dirty="0">
                <a:solidFill>
                  <a:srgbClr val="4D4D4F"/>
                </a:solidFill>
                <a:latin typeface="+mj-lt"/>
                <a:cs typeface="Segoe UI" panose="020B0502040204020203" pitchFamily="34" charset="0"/>
              </a:rPr>
              <a:t>Had to take 12 packet captures to prove the problem wasn't caused by IPS. </a:t>
            </a:r>
            <a:r>
              <a:rPr lang="en-US" altLang="zh-TW" dirty="0">
                <a:solidFill>
                  <a:srgbClr val="4D4D4F"/>
                </a:solidFill>
                <a:latin typeface="+mj-lt"/>
                <a:cs typeface="Segoe UI" panose="020B0502040204020203" pitchFamily="34" charset="0"/>
              </a:rPr>
              <a:t>- C</a:t>
            </a:r>
            <a:endParaRPr lang="en-US" altLang="zh-TW" sz="2400" dirty="0">
              <a:solidFill>
                <a:srgbClr val="4D4D4F"/>
              </a:solidFill>
              <a:latin typeface="+mj-lt"/>
              <a:cs typeface="Segoe UI" panose="020B0502040204020203" pitchFamily="34" charset="0"/>
            </a:endParaRPr>
          </a:p>
          <a:p>
            <a:pPr marL="457189" lvl="0" indent="-457189" defTabSz="609585" eaLnBrk="1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>
                <a:srgbClr val="D71920"/>
              </a:buClr>
              <a:buFont typeface="Arial" charset="0"/>
              <a:buChar char="•"/>
            </a:pPr>
            <a:r>
              <a:rPr lang="en-US" altLang="zh-TW" sz="2400" dirty="0">
                <a:solidFill>
                  <a:srgbClr val="4D4D4F"/>
                </a:solidFill>
                <a:latin typeface="+mj-lt"/>
                <a:cs typeface="Segoe UI" panose="020B0502040204020203" pitchFamily="34" charset="0"/>
              </a:rPr>
              <a:t>Being able to know why something dropped would be wonderful. Silent drops are a problem (manual response with quarantine). </a:t>
            </a:r>
            <a:r>
              <a:rPr lang="en-US" altLang="zh-TW" dirty="0">
                <a:solidFill>
                  <a:srgbClr val="4D4D4F"/>
                </a:solidFill>
                <a:latin typeface="+mj-lt"/>
                <a:cs typeface="Segoe UI" panose="020B0502040204020203" pitchFamily="34" charset="0"/>
              </a:rPr>
              <a:t>- C</a:t>
            </a:r>
            <a:endParaRPr lang="en-US" altLang="zh-TW" sz="2400" dirty="0">
              <a:solidFill>
                <a:srgbClr val="4D4D4F"/>
              </a:solidFill>
              <a:latin typeface="+mj-lt"/>
              <a:cs typeface="Segoe UI" panose="020B0502040204020203" pitchFamily="34" charset="0"/>
            </a:endParaRPr>
          </a:p>
          <a:p>
            <a:pPr marL="457189" lvl="0" indent="-457189" defTabSz="609585" eaLnBrk="1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>
                <a:srgbClr val="D71920"/>
              </a:buClr>
              <a:buFont typeface="Arial" charset="0"/>
              <a:buChar char="•"/>
            </a:pPr>
            <a:r>
              <a:rPr lang="en-US" altLang="zh-TW" sz="2400" dirty="0">
                <a:solidFill>
                  <a:srgbClr val="4D4D4F"/>
                </a:solidFill>
                <a:latin typeface="+mj-lt"/>
                <a:cs typeface="Segoe UI" panose="020B0502040204020203" pitchFamily="34" charset="0"/>
              </a:rPr>
              <a:t>Want at least a counter for traffic management rules that is </a:t>
            </a:r>
            <a:r>
              <a:rPr lang="en-US" altLang="zh-TW" sz="2400" b="1" dirty="0">
                <a:solidFill>
                  <a:srgbClr val="4D4D4F"/>
                </a:solidFill>
                <a:latin typeface="+mj-lt"/>
                <a:cs typeface="Segoe UI" panose="020B0502040204020203" pitchFamily="34" charset="0"/>
              </a:rPr>
              <a:t>time based</a:t>
            </a:r>
            <a:r>
              <a:rPr lang="en-US" altLang="zh-TW" sz="2400" dirty="0">
                <a:solidFill>
                  <a:srgbClr val="4D4D4F"/>
                </a:solidFill>
                <a:latin typeface="+mj-lt"/>
                <a:cs typeface="Segoe UI" panose="020B0502040204020203" pitchFamily="34" charset="0"/>
              </a:rPr>
              <a:t>.  E.g., How many hits in the last 30 days. </a:t>
            </a:r>
            <a:r>
              <a:rPr lang="en-US" altLang="zh-TW" dirty="0">
                <a:solidFill>
                  <a:srgbClr val="4D4D4F"/>
                </a:solidFill>
                <a:latin typeface="+mj-lt"/>
                <a:cs typeface="Segoe UI" panose="020B0502040204020203" pitchFamily="34" charset="0"/>
              </a:rPr>
              <a:t>- B</a:t>
            </a:r>
            <a:endParaRPr lang="en-US" altLang="zh-TW" sz="2400" dirty="0">
              <a:solidFill>
                <a:srgbClr val="4D4D4F"/>
              </a:solidFill>
              <a:latin typeface="+mj-lt"/>
              <a:cs typeface="Segoe UI" panose="020B0502040204020203" pitchFamily="34" charset="0"/>
            </a:endParaRPr>
          </a:p>
          <a:p>
            <a:pPr marL="457189" lvl="0" indent="-457189" defTabSz="609585" eaLnBrk="1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>
                <a:srgbClr val="D71920"/>
              </a:buClr>
              <a:buFont typeface="Arial" charset="0"/>
              <a:buChar char="•"/>
            </a:pPr>
            <a:r>
              <a:rPr lang="en-US" altLang="zh-TW" sz="2400" dirty="0">
                <a:solidFill>
                  <a:srgbClr val="4D4D4F"/>
                </a:solidFill>
                <a:latin typeface="+mj-lt"/>
                <a:cs typeface="Segoe UI" panose="020B0502040204020203" pitchFamily="34" charset="0"/>
              </a:rPr>
              <a:t>Need to add description field to bypass rules</a:t>
            </a:r>
            <a:r>
              <a:rPr lang="en-US" altLang="zh-TW" dirty="0">
                <a:solidFill>
                  <a:srgbClr val="4D4D4F"/>
                </a:solidFill>
                <a:latin typeface="+mj-lt"/>
                <a:cs typeface="Segoe UI" panose="020B0502040204020203" pitchFamily="34" charset="0"/>
              </a:rPr>
              <a:t>.- B</a:t>
            </a:r>
          </a:p>
          <a:p>
            <a:pPr marL="457189" lvl="0" indent="-457189" defTabSz="609585" eaLnBrk="1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>
                <a:srgbClr val="D71920"/>
              </a:buClr>
              <a:buFont typeface="Arial" charset="0"/>
              <a:buChar char="•"/>
            </a:pPr>
            <a:r>
              <a:rPr lang="en-US" altLang="zh-TW" sz="2400" dirty="0">
                <a:solidFill>
                  <a:srgbClr val="4D4D4F"/>
                </a:solidFill>
                <a:latin typeface="+mj-lt"/>
                <a:cs typeface="Segoe UI" panose="020B0502040204020203" pitchFamily="34" charset="0"/>
              </a:rPr>
              <a:t>Audit point for Lincoln financial because they can't identify what the rule was originally for. </a:t>
            </a:r>
            <a:r>
              <a:rPr lang="en-US" altLang="zh-TW" dirty="0">
                <a:solidFill>
                  <a:srgbClr val="4D4D4F"/>
                </a:solidFill>
                <a:latin typeface="+mj-lt"/>
                <a:cs typeface="Segoe UI" panose="020B0502040204020203" pitchFamily="34" charset="0"/>
              </a:rPr>
              <a:t>- B</a:t>
            </a:r>
            <a:endParaRPr lang="en-US" altLang="zh-TW" sz="2400" dirty="0">
              <a:solidFill>
                <a:srgbClr val="4D4D4F"/>
              </a:solidFill>
              <a:latin typeface="+mj-lt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2607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Emerging Needs</a:t>
            </a:r>
            <a:endParaRPr lang="zh-TW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9290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1. Decrypt SSL traffic is needed</a:t>
            </a:r>
            <a:endParaRPr lang="zh-TW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  <a:spcAft>
                <a:spcPts val="600"/>
              </a:spcAft>
            </a:pPr>
            <a:r>
              <a:rPr lang="en-US" altLang="zh-TW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Increased SSL inspection throughput. </a:t>
            </a:r>
          </a:p>
          <a:p>
            <a:pPr lvl="1">
              <a:lnSpc>
                <a:spcPct val="130000"/>
              </a:lnSpc>
              <a:spcAft>
                <a:spcPts val="600"/>
              </a:spcAft>
            </a:pPr>
            <a:r>
              <a:rPr lang="en-US" altLang="zh-TW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Increased throughput also requires an equally fast device to process the traffic, i.e. the capacity of the device should not slow down the traffic.</a:t>
            </a:r>
          </a:p>
          <a:p>
            <a:pPr>
              <a:lnSpc>
                <a:spcPct val="130000"/>
              </a:lnSpc>
              <a:spcAft>
                <a:spcPts val="600"/>
              </a:spcAft>
            </a:pPr>
            <a:r>
              <a:rPr lang="en-US" altLang="zh-TW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Ease of HSM Management.</a:t>
            </a:r>
          </a:p>
          <a:p>
            <a:pPr lvl="1">
              <a:lnSpc>
                <a:spcPct val="130000"/>
              </a:lnSpc>
              <a:spcAft>
                <a:spcPts val="600"/>
              </a:spcAft>
            </a:pPr>
            <a:r>
              <a:rPr lang="en-US" altLang="zh-TW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Certificates storage and management; interacting with other license management; e.g. AWS interacts with other cert. management  </a:t>
            </a:r>
          </a:p>
          <a:p>
            <a:pPr lvl="2">
              <a:lnSpc>
                <a:spcPct val="130000"/>
              </a:lnSpc>
              <a:spcAft>
                <a:spcPts val="600"/>
              </a:spcAft>
            </a:pPr>
            <a:r>
              <a:rPr lang="en-US" altLang="zh-TW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e.g. </a:t>
            </a:r>
            <a:r>
              <a:rPr lang="en-US" altLang="zh-TW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BlueCoat</a:t>
            </a:r>
            <a:r>
              <a:rPr lang="en-US" altLang="zh-TW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; Both parties need to have traffic going through and have the certificates verified and updated within 5 minutes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8352" y="5906824"/>
            <a:ext cx="11014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tx1"/>
                </a:solidFill>
                <a:latin typeface="Calibri"/>
                <a:cs typeface="Calibri"/>
              </a:rPr>
              <a:t>Team A</a:t>
            </a:r>
            <a:endParaRPr lang="zh-TW" altLang="en-US" sz="240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539205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1. Decrypt SSL traffic is needed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sz="2400" dirty="0">
                <a:latin typeface="+mn-lt"/>
              </a:rPr>
              <a:t>The group was not pleased when they bought a 40G box and had to pay extra for an SSL license just to have the box inspect traffic at 2G.</a:t>
            </a:r>
          </a:p>
          <a:p>
            <a:pPr>
              <a:lnSpc>
                <a:spcPct val="150000"/>
              </a:lnSpc>
            </a:pPr>
            <a:r>
              <a:rPr lang="en-US" altLang="zh-TW" sz="2400" dirty="0">
                <a:latin typeface="+mn-lt"/>
              </a:rPr>
              <a:t>In order for this to be scalable, the SMS has to be able to </a:t>
            </a:r>
            <a:r>
              <a:rPr lang="en-US" altLang="zh-TW" sz="2400" b="1" dirty="0">
                <a:latin typeface="+mn-lt"/>
              </a:rPr>
              <a:t>integrate with an HSM</a:t>
            </a:r>
            <a:r>
              <a:rPr lang="en-US" altLang="zh-TW" sz="2400" dirty="0">
                <a:latin typeface="+mn-lt"/>
              </a:rPr>
              <a:t> so that once a new certificate is added to the HSM, the SMS can quickly push that certificate to the devices.</a:t>
            </a:r>
          </a:p>
          <a:p>
            <a:pPr lvl="1">
              <a:lnSpc>
                <a:spcPct val="150000"/>
              </a:lnSpc>
            </a:pPr>
            <a:r>
              <a:rPr lang="en-US" altLang="zh-TW" sz="2000" dirty="0">
                <a:latin typeface="+mn-lt"/>
              </a:rPr>
              <a:t>Otherwise the IPS administrator must get notified a new certificate was added and he must import that onto the SMS and get it pushed to the device. </a:t>
            </a:r>
          </a:p>
          <a:p>
            <a:pPr lvl="1">
              <a:lnSpc>
                <a:spcPct val="150000"/>
              </a:lnSpc>
            </a:pPr>
            <a:r>
              <a:rPr lang="en-US" altLang="zh-TW" sz="2000" dirty="0">
                <a:latin typeface="+mn-lt"/>
              </a:rPr>
              <a:t>In a customer environment, days, weeks, or months can go by before the cert is added to the SMS and SSL traffic is getting inspected.</a:t>
            </a:r>
            <a:endParaRPr lang="zh-TW" altLang="en-US" sz="2000" dirty="0"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8352" y="5906824"/>
            <a:ext cx="11014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tx1"/>
                </a:solidFill>
                <a:latin typeface="Calibri"/>
                <a:cs typeface="Calibri"/>
              </a:rPr>
              <a:t>Team A</a:t>
            </a:r>
            <a:endParaRPr lang="zh-TW" altLang="en-US" sz="240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619478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2. All of your infrastructure are in the cloud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  <a:spcAft>
                <a:spcPts val="600"/>
              </a:spcAft>
            </a:pPr>
            <a:r>
              <a:rPr lang="en-US" altLang="zh-TW" sz="2400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IPS in the cloud with guaranteed inspection of data</a:t>
            </a:r>
          </a:p>
          <a:p>
            <a:pPr lvl="1">
              <a:lnSpc>
                <a:spcPct val="130000"/>
              </a:lnSpc>
              <a:spcAft>
                <a:spcPts val="600"/>
              </a:spcAft>
            </a:pPr>
            <a:r>
              <a:rPr lang="en-US" altLang="zh-TW" sz="2000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Guaranteed delivery path through the IPS; agent on the device or talking to API.</a:t>
            </a:r>
          </a:p>
          <a:p>
            <a:pPr>
              <a:lnSpc>
                <a:spcPct val="130000"/>
              </a:lnSpc>
              <a:spcAft>
                <a:spcPts val="600"/>
              </a:spcAft>
            </a:pPr>
            <a:r>
              <a:rPr lang="en-US" altLang="zh-TW" sz="2400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Flexible cloud solution to meet the needs of regulations or compliance</a:t>
            </a:r>
          </a:p>
          <a:p>
            <a:pPr lvl="1">
              <a:lnSpc>
                <a:spcPct val="130000"/>
              </a:lnSpc>
              <a:spcAft>
                <a:spcPts val="600"/>
              </a:spcAft>
            </a:pPr>
            <a:r>
              <a:rPr lang="en-US" altLang="zh-TW" sz="2000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Cloud solution must be flexible enough to meet the regulations, HIPAA, PCI GLB, etc.</a:t>
            </a:r>
          </a:p>
          <a:p>
            <a:pPr>
              <a:lnSpc>
                <a:spcPct val="130000"/>
              </a:lnSpc>
              <a:spcAft>
                <a:spcPts val="600"/>
              </a:spcAft>
            </a:pPr>
            <a:r>
              <a:rPr lang="en-US" altLang="zh-TW" sz="2400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Security stack in every endpoint</a:t>
            </a:r>
          </a:p>
          <a:p>
            <a:pPr lvl="1">
              <a:lnSpc>
                <a:spcPct val="130000"/>
              </a:lnSpc>
              <a:spcAft>
                <a:spcPts val="600"/>
              </a:spcAft>
            </a:pPr>
            <a:r>
              <a:rPr lang="en-US" altLang="zh-TW" sz="2000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A way to control egress/ingress in network in the cloud; antivirus; anti-malware.</a:t>
            </a:r>
          </a:p>
          <a:p>
            <a:pPr lvl="1">
              <a:lnSpc>
                <a:spcPct val="130000"/>
              </a:lnSpc>
              <a:spcAft>
                <a:spcPts val="600"/>
              </a:spcAft>
            </a:pPr>
            <a:r>
              <a:rPr lang="en-US" altLang="zh-TW" sz="2000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Need the entire security stack baked into every endpoint, servers and VDI, such as HIPS, Anti-Virus, DLP, Endpoint protection</a:t>
            </a:r>
            <a:endParaRPr lang="zh-TW" altLang="en-US" sz="2000" dirty="0">
              <a:solidFill>
                <a:schemeClr val="tx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8352" y="5906824"/>
            <a:ext cx="1395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tx1"/>
                </a:solidFill>
                <a:latin typeface="Calibri"/>
                <a:cs typeface="Calibri"/>
              </a:rPr>
              <a:t>Team B, C</a:t>
            </a:r>
            <a:endParaRPr lang="zh-TW" altLang="en-US" sz="240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734631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Solution 1 – Unmasking TPS</a:t>
            </a:r>
            <a:endParaRPr lang="zh-TW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Team 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391598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sc magaz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6399" y="-1"/>
            <a:ext cx="2915601" cy="3853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Unmasking TPS</a:t>
            </a:r>
            <a:endParaRPr lang="zh-TW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2475" y="1322615"/>
            <a:ext cx="80575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solidFill>
                  <a:schemeClr val="tx1"/>
                </a:solidFill>
                <a:latin typeface="Calibri"/>
                <a:cs typeface="Calibri"/>
              </a:rPr>
              <a:t>Problem Statement</a:t>
            </a:r>
          </a:p>
          <a:p>
            <a:r>
              <a:rPr lang="en-US" altLang="zh-TW" sz="2400" dirty="0">
                <a:solidFill>
                  <a:schemeClr val="tx1"/>
                </a:solidFill>
                <a:latin typeface="Calibri"/>
                <a:cs typeface="Calibri"/>
              </a:rPr>
              <a:t>Growing SSL encrypted traffic leads security provider in a blind.</a:t>
            </a:r>
            <a:endParaRPr lang="zh-TW" altLang="en-US" sz="240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2475" y="4353503"/>
            <a:ext cx="264530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tx1"/>
                </a:solidFill>
                <a:latin typeface="Calibri"/>
                <a:cs typeface="Calibri"/>
              </a:rPr>
              <a:t>Target Grou</a:t>
            </a:r>
            <a:r>
              <a:rPr lang="en-US" altLang="zh-TW" sz="2400" b="1" dirty="0">
                <a:latin typeface="Calibri"/>
                <a:cs typeface="Calibri"/>
              </a:rPr>
              <a:t>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dirty="0" err="1">
                <a:solidFill>
                  <a:schemeClr val="tx1"/>
                </a:solidFill>
                <a:latin typeface="Calibri"/>
                <a:cs typeface="Calibri"/>
              </a:rPr>
              <a:t>Imperva</a:t>
            </a:r>
            <a:r>
              <a:rPr lang="en-US" altLang="zh-TW" sz="2000" dirty="0">
                <a:solidFill>
                  <a:schemeClr val="tx1"/>
                </a:solidFill>
                <a:latin typeface="Calibri"/>
                <a:cs typeface="Calibri"/>
              </a:rPr>
              <a:t> users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chemeClr val="tx1"/>
                </a:solidFill>
                <a:latin typeface="Calibri"/>
                <a:cs typeface="Calibri"/>
              </a:rPr>
              <a:t>Load balancer users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chemeClr val="tx1"/>
                </a:solidFill>
                <a:latin typeface="Calibri"/>
                <a:cs typeface="Calibri"/>
              </a:rPr>
              <a:t>SSL site manager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chemeClr val="tx1"/>
                </a:solidFill>
                <a:latin typeface="Calibri"/>
                <a:cs typeface="Calibri"/>
              </a:rPr>
              <a:t>network provider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2475" y="2653393"/>
            <a:ext cx="85734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Calibri"/>
                <a:cs typeface="Calibri"/>
              </a:rPr>
              <a:t>Growing SSL encrypted traffic leads security provider in a blind.</a:t>
            </a:r>
            <a:endParaRPr lang="zh-TW" altLang="en-US" sz="2400" dirty="0">
              <a:latin typeface="Calibri"/>
              <a:cs typeface="Calibri"/>
            </a:endParaRPr>
          </a:p>
          <a:p>
            <a:r>
              <a:rPr lang="en-US" altLang="zh-TW" sz="2400" dirty="0">
                <a:solidFill>
                  <a:schemeClr val="tx1"/>
                </a:solidFill>
                <a:latin typeface="Calibri"/>
                <a:cs typeface="Calibri"/>
              </a:rPr>
              <a:t>Full line speed inspection rate on SSL streams with no impact to performance, and the solution is easily managed and cloud ready.</a:t>
            </a:r>
            <a:endParaRPr lang="zh-TW" altLang="en-US" sz="240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255946" y="5029199"/>
            <a:ext cx="25731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tx2"/>
                </a:solidFill>
                <a:latin typeface="Calibri"/>
                <a:cs typeface="Calibri"/>
              </a:rPr>
              <a:t>#</a:t>
            </a:r>
            <a:r>
              <a:rPr lang="en-US" altLang="zh-TW" sz="2400" dirty="0" err="1">
                <a:solidFill>
                  <a:schemeClr val="tx2"/>
                </a:solidFill>
                <a:latin typeface="Calibri"/>
                <a:cs typeface="Calibri"/>
              </a:rPr>
              <a:t>millennialsolution</a:t>
            </a:r>
            <a:endParaRPr lang="en-US" altLang="zh-TW" sz="2400" dirty="0">
              <a:solidFill>
                <a:schemeClr val="tx2"/>
              </a:solidFill>
              <a:latin typeface="Calibri"/>
              <a:cs typeface="Calibri"/>
            </a:endParaRPr>
          </a:p>
          <a:p>
            <a:r>
              <a:rPr lang="en-US" altLang="zh-TW" sz="2400" dirty="0">
                <a:solidFill>
                  <a:schemeClr val="tx2"/>
                </a:solidFill>
                <a:latin typeface="Calibri"/>
                <a:cs typeface="Calibri"/>
              </a:rPr>
              <a:t>#</a:t>
            </a:r>
            <a:r>
              <a:rPr lang="en-US" altLang="zh-TW" sz="2400" dirty="0" err="1">
                <a:solidFill>
                  <a:schemeClr val="tx2"/>
                </a:solidFill>
                <a:latin typeface="Calibri"/>
                <a:cs typeface="Calibri"/>
              </a:rPr>
              <a:t>xrayglasses</a:t>
            </a:r>
            <a:endParaRPr lang="en-US" altLang="zh-TW" sz="2400" dirty="0">
              <a:solidFill>
                <a:schemeClr val="tx2"/>
              </a:solidFill>
              <a:latin typeface="Calibri"/>
              <a:cs typeface="Calibri"/>
            </a:endParaRPr>
          </a:p>
          <a:p>
            <a:r>
              <a:rPr lang="en-US" altLang="zh-TW" sz="2400" dirty="0">
                <a:solidFill>
                  <a:schemeClr val="tx2"/>
                </a:solidFill>
                <a:latin typeface="Calibri"/>
                <a:cs typeface="Calibri"/>
              </a:rPr>
              <a:t>#</a:t>
            </a:r>
            <a:r>
              <a:rPr lang="en-US" altLang="zh-TW" sz="2400" dirty="0" err="1">
                <a:solidFill>
                  <a:schemeClr val="tx2"/>
                </a:solidFill>
                <a:latin typeface="Calibri"/>
                <a:cs typeface="Calibri"/>
              </a:rPr>
              <a:t>guyinhoodies</a:t>
            </a:r>
            <a:endParaRPr lang="zh-TW" altLang="en-US" sz="2400" dirty="0">
              <a:solidFill>
                <a:schemeClr val="tx2"/>
              </a:solidFill>
              <a:latin typeface="Calibri"/>
              <a:cs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166117" y="1204373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solidFill>
                  <a:schemeClr val="bg1"/>
                </a:solidFill>
                <a:latin typeface="Calibri"/>
                <a:cs typeface="Calibri"/>
              </a:rPr>
              <a:t>2021</a:t>
            </a:r>
            <a:endParaRPr lang="zh-TW" altLang="en-US" sz="24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457855" y="2653393"/>
            <a:ext cx="25526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YOUR SECURE STREAM</a:t>
            </a:r>
            <a:endParaRPr lang="zh-TW" alt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8697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3995342" y="3939199"/>
            <a:ext cx="2930013" cy="2376594"/>
            <a:chOff x="1986116" y="2772697"/>
            <a:chExt cx="2930013" cy="1838632"/>
          </a:xfrm>
        </p:grpSpPr>
        <p:sp>
          <p:nvSpPr>
            <p:cNvPr id="24" name="Rounded Rectangle 23"/>
            <p:cNvSpPr/>
            <p:nvPr/>
          </p:nvSpPr>
          <p:spPr>
            <a:xfrm>
              <a:off x="1986116" y="2772697"/>
              <a:ext cx="2930013" cy="1838632"/>
            </a:xfrm>
            <a:prstGeom prst="roundRect">
              <a:avLst/>
            </a:prstGeom>
            <a:solidFill>
              <a:srgbClr val="009999">
                <a:alpha val="80000"/>
              </a:srgbClr>
            </a:solidFill>
            <a:ln w="19050">
              <a:solidFill>
                <a:schemeClr val="bg1"/>
              </a:solidFill>
            </a:ln>
            <a:effectLst>
              <a:glow rad="63500">
                <a:srgbClr val="009999">
                  <a:alpha val="40000"/>
                </a:srgb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endParaRPr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2131726" y="4243774"/>
              <a:ext cx="2628960" cy="0"/>
            </a:xfrm>
            <a:prstGeom prst="line">
              <a:avLst/>
            </a:prstGeom>
            <a:ln w="19050">
              <a:solidFill>
                <a:schemeClr val="bg1"/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2876381" y="4272771"/>
              <a:ext cx="1154483" cy="3095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charset="0"/>
                  <a:cs typeface="Arial" panose="020B0604020202020204" pitchFamily="34" charset="0"/>
                </a:rPr>
                <a:t>TEAM D</a:t>
              </a:r>
              <a:endPara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62080" y="3939200"/>
            <a:ext cx="2930013" cy="2376593"/>
            <a:chOff x="1986116" y="2772697"/>
            <a:chExt cx="2930013" cy="1838632"/>
          </a:xfrm>
          <a:solidFill>
            <a:schemeClr val="accent2"/>
          </a:solidFill>
        </p:grpSpPr>
        <p:sp>
          <p:nvSpPr>
            <p:cNvPr id="20" name="Rounded Rectangle 19"/>
            <p:cNvSpPr/>
            <p:nvPr/>
          </p:nvSpPr>
          <p:spPr>
            <a:xfrm>
              <a:off x="1986116" y="2772697"/>
              <a:ext cx="2930013" cy="1838632"/>
            </a:xfrm>
            <a:prstGeom prst="roundRect">
              <a:avLst/>
            </a:prstGeom>
            <a:grpFill/>
            <a:ln w="19050"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2131726" y="4249433"/>
              <a:ext cx="2628960" cy="0"/>
            </a:xfrm>
            <a:prstGeom prst="line">
              <a:avLst/>
            </a:prstGeom>
            <a:grpFill/>
            <a:ln w="19050">
              <a:solidFill>
                <a:schemeClr val="bg1"/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2873762" y="4271323"/>
              <a:ext cx="1154483" cy="3095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charset="0"/>
                  <a:cs typeface="Arial" panose="020B0604020202020204" pitchFamily="34" charset="0"/>
                </a:rPr>
                <a:t>TEAM C</a:t>
              </a:r>
              <a:endPara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876595" y="686079"/>
            <a:ext cx="2930013" cy="2494894"/>
            <a:chOff x="1986116" y="2772697"/>
            <a:chExt cx="2930013" cy="1838632"/>
          </a:xfrm>
        </p:grpSpPr>
        <p:sp>
          <p:nvSpPr>
            <p:cNvPr id="16" name="Rounded Rectangle 15"/>
            <p:cNvSpPr/>
            <p:nvPr/>
          </p:nvSpPr>
          <p:spPr>
            <a:xfrm>
              <a:off x="1986116" y="2772697"/>
              <a:ext cx="2930013" cy="1838632"/>
            </a:xfrm>
            <a:prstGeom prst="roundRect">
              <a:avLst/>
            </a:prstGeom>
            <a:solidFill>
              <a:srgbClr val="F65EBE">
                <a:alpha val="80000"/>
              </a:srgbClr>
            </a:solidFill>
            <a:ln w="19050">
              <a:solidFill>
                <a:schemeClr val="bg1"/>
              </a:solidFill>
            </a:ln>
            <a:effectLst>
              <a:glow rad="63500">
                <a:schemeClr val="accent3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2131726" y="4284222"/>
              <a:ext cx="2628960" cy="0"/>
            </a:xfrm>
            <a:prstGeom prst="line">
              <a:avLst/>
            </a:prstGeom>
            <a:ln w="19050">
              <a:solidFill>
                <a:schemeClr val="bg1"/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2883493" y="4306112"/>
              <a:ext cx="1140056" cy="2948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charset="0"/>
                  <a:cs typeface="Arial" panose="020B0604020202020204" pitchFamily="34" charset="0"/>
                </a:rPr>
                <a:t>TEAM B</a:t>
              </a:r>
              <a:endPara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56655" y="686079"/>
            <a:ext cx="2930013" cy="2505853"/>
            <a:chOff x="1986116" y="2772697"/>
            <a:chExt cx="2930013" cy="1838632"/>
          </a:xfrm>
        </p:grpSpPr>
        <p:sp>
          <p:nvSpPr>
            <p:cNvPr id="12" name="Rounded Rectangle 11"/>
            <p:cNvSpPr/>
            <p:nvPr/>
          </p:nvSpPr>
          <p:spPr>
            <a:xfrm>
              <a:off x="1986116" y="2772697"/>
              <a:ext cx="2930013" cy="1838632"/>
            </a:xfrm>
            <a:prstGeom prst="roundRect">
              <a:avLst/>
            </a:prstGeom>
            <a:solidFill>
              <a:srgbClr val="0077DA">
                <a:alpha val="80000"/>
              </a:srgbClr>
            </a:solidFill>
            <a:ln w="19050">
              <a:solidFill>
                <a:schemeClr val="bg1"/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2131726" y="4273060"/>
              <a:ext cx="2628960" cy="0"/>
            </a:xfrm>
            <a:prstGeom prst="line">
              <a:avLst/>
            </a:prstGeom>
            <a:ln w="19050">
              <a:solidFill>
                <a:schemeClr val="bg1">
                  <a:lumMod val="95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2883263" y="4304346"/>
              <a:ext cx="1125886" cy="2935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charset="0"/>
                  <a:cs typeface="Arial" panose="020B0604020202020204" pitchFamily="34" charset="0"/>
                </a:rPr>
                <a:t>TEAM A</a:t>
              </a:r>
              <a:endPara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endParaRPr>
            </a:p>
          </p:txBody>
        </p:sp>
      </p:grpSp>
      <p:sp>
        <p:nvSpPr>
          <p:cNvPr id="4" name="Rectangle 3"/>
          <p:cNvSpPr/>
          <p:nvPr/>
        </p:nvSpPr>
        <p:spPr>
          <a:xfrm>
            <a:off x="828293" y="830784"/>
            <a:ext cx="218673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</a:rPr>
              <a:t>Joseph Smith</a:t>
            </a:r>
            <a:endParaRPr kumimoji="0" lang="zh-TW" altLang="zh-TW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</a:rPr>
              <a:t>Vince </a:t>
            </a: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</a:rPr>
              <a:t>Koski</a:t>
            </a:r>
            <a:endParaRPr kumimoji="0" lang="zh-TW" altLang="zh-TW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</a:rPr>
              <a:t>Eric Miller</a:t>
            </a:r>
            <a:endParaRPr kumimoji="0" lang="zh-TW" altLang="zh-TW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</a:rPr>
              <a:t>Ben Adams</a:t>
            </a:r>
            <a:endParaRPr kumimoji="0" lang="zh-TW" altLang="zh-TW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</a:rPr>
              <a:t>Eu Hsin*</a:t>
            </a:r>
            <a:endParaRPr kumimoji="0" lang="zh-TW" altLang="zh-TW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</a:rPr>
              <a:t>Mike Heath</a:t>
            </a:r>
            <a:endParaRPr kumimoji="0" lang="zh-TW" altLang="zh-TW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</a:rPr>
              <a:t>Paul Dumas</a:t>
            </a:r>
            <a:endParaRPr kumimoji="0" lang="zh-TW" altLang="zh-TW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20320" y="830006"/>
            <a:ext cx="1632730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</a:rPr>
              <a:t>Imad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</a:rPr>
              <a:t> </a:t>
            </a: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</a:rPr>
              <a:t>Elimam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</a:rPr>
              <a:t> </a:t>
            </a:r>
          </a:p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</a:rPr>
              <a:t>Greg </a:t>
            </a: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</a:rPr>
              <a:t>Gabet</a:t>
            </a:r>
            <a:endParaRPr kumimoji="0" lang="zh-TW" altLang="zh-TW" sz="1400" b="0" i="0" u="none" strike="noStrike" kern="1200" cap="none" spc="0" normalizeH="0" baseline="0" noProof="0" dirty="0">
              <a:ln>
                <a:noFill/>
              </a:ln>
              <a:solidFill>
                <a:srgbClr val="4D4D4F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</a:rPr>
              <a:t>Chris Copeland</a:t>
            </a:r>
            <a:endParaRPr kumimoji="0" lang="zh-TW" altLang="zh-TW" sz="1400" b="0" i="0" u="none" strike="noStrike" kern="1200" cap="none" spc="0" normalizeH="0" baseline="0" noProof="0" dirty="0">
              <a:ln>
                <a:noFill/>
              </a:ln>
              <a:solidFill>
                <a:srgbClr val="4D4D4F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</a:rPr>
              <a:t>Tareq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</a:rPr>
              <a:t> Allan</a:t>
            </a:r>
            <a:endParaRPr kumimoji="0" lang="zh-TW" altLang="zh-TW" sz="1400" b="0" i="0" u="none" strike="noStrike" kern="1200" cap="none" spc="0" normalizeH="0" baseline="0" noProof="0" dirty="0">
              <a:ln>
                <a:noFill/>
              </a:ln>
              <a:solidFill>
                <a:srgbClr val="4D4D4F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</a:rPr>
              <a:t>Dan Martin</a:t>
            </a:r>
            <a:endParaRPr kumimoji="0" lang="zh-TW" altLang="zh-TW" sz="1400" b="0" i="0" u="none" strike="noStrike" kern="1200" cap="none" spc="0" normalizeH="0" baseline="0" noProof="0" dirty="0">
              <a:ln>
                <a:noFill/>
              </a:ln>
              <a:solidFill>
                <a:srgbClr val="4D4D4F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</a:rPr>
              <a:t>Jonathan </a:t>
            </a: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</a:rPr>
              <a:t>Maez</a:t>
            </a:r>
            <a:endParaRPr kumimoji="0" lang="zh-TW" altLang="zh-TW" sz="1400" b="0" i="0" u="none" strike="noStrike" kern="1200" cap="none" spc="0" normalizeH="0" baseline="0" noProof="0" dirty="0">
              <a:ln>
                <a:noFill/>
              </a:ln>
              <a:solidFill>
                <a:srgbClr val="4D4D4F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</a:rPr>
              <a:t>Sharon Pye*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</a:rPr>
              <a:t>  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4D4D4F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78370" y="4139983"/>
            <a:ext cx="166793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</a:rPr>
              <a:t>Cecil 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</a:rPr>
              <a:t>Elie</a:t>
            </a:r>
            <a:endParaRPr kumimoji="0" lang="zh-TW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4D4D4F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</a:rPr>
              <a:t>Justin Knox</a:t>
            </a:r>
            <a:endParaRPr kumimoji="0" lang="zh-TW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4D4D4F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</a:rPr>
              <a:t>Albert Rivera </a:t>
            </a:r>
            <a:endParaRPr kumimoji="0" lang="zh-TW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4D4D4F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</a:rPr>
              <a:t>Leah Shaw*</a:t>
            </a:r>
            <a:endParaRPr kumimoji="0" lang="zh-TW" altLang="zh-TW" sz="1600" b="1" i="0" u="none" strike="noStrike" kern="1200" cap="none" spc="0" normalizeH="0" baseline="0" noProof="0" dirty="0">
              <a:ln>
                <a:noFill/>
              </a:ln>
              <a:solidFill>
                <a:srgbClr val="4D4D4F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</a:rPr>
              <a:t>Kevin 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</a:rPr>
              <a:t>Pimm</a:t>
            </a:r>
            <a:endParaRPr kumimoji="0" lang="zh-TW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4D4D4F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29365" y="4028757"/>
            <a:ext cx="205190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</a:rPr>
              <a:t>Perry Crabtree</a:t>
            </a:r>
            <a:endParaRPr kumimoji="0" lang="zh-TW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</a:rPr>
              <a:t>Francisco Muniz</a:t>
            </a:r>
            <a:endParaRPr kumimoji="0" lang="zh-TW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</a:rPr>
              <a:t>Brad Hutchins</a:t>
            </a:r>
            <a:endParaRPr kumimoji="0" lang="zh-TW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</a:rPr>
              <a:t>Scott Rivers</a:t>
            </a:r>
            <a:endParaRPr kumimoji="0" lang="zh-TW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</a:rPr>
              <a:t>Michael Lang*</a:t>
            </a:r>
          </a:p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</a:rPr>
              <a:t>Sarath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</a:rPr>
              <a:t>Vemuri</a:t>
            </a:r>
            <a:endParaRPr kumimoji="0" lang="zh-TW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763478" y="2505123"/>
            <a:ext cx="396066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D7192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2018 </a:t>
            </a:r>
            <a:r>
              <a:rPr kumimoji="0" lang="en-US" altLang="zh-TW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D7192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TippingPoint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D7192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 CAB User Experience Workshop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4D4D4F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53775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Unmasking TPS</a:t>
            </a:r>
            <a:endParaRPr lang="zh-TW" alt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0" y="5230781"/>
            <a:ext cx="1120243" cy="0"/>
          </a:xfrm>
          <a:prstGeom prst="line">
            <a:avLst/>
          </a:prstGeom>
          <a:ln w="38100">
            <a:solidFill>
              <a:schemeClr val="bg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023320" y="1372843"/>
            <a:ext cx="3398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Rounded MT Bold" panose="020F0704030504030204" pitchFamily="34" charset="0"/>
                <a:ea typeface="ＭＳ Ｐゴシック" charset="0"/>
                <a:cs typeface="Calibri"/>
              </a:rPr>
              <a:t>PRODUCT ROADMAP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Rounded MT Bold" panose="020F0704030504030204" pitchFamily="34" charset="0"/>
              <a:ea typeface="ＭＳ Ｐゴシック" charset="0"/>
              <a:cs typeface="Calibri"/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661" y="1204373"/>
            <a:ext cx="10041146" cy="5058485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2199904" y="4686300"/>
            <a:ext cx="19876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Hardware Improvement</a:t>
            </a:r>
            <a:endParaRPr lang="zh-TW" altLang="en-US" sz="24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457978" y="3291789"/>
            <a:ext cx="21961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HSM Integration + Scalable Profile Configuration</a:t>
            </a:r>
            <a:endParaRPr lang="zh-TW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862484" y="3226472"/>
            <a:ext cx="21961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Outbound SSL Inspection</a:t>
            </a:r>
            <a:endParaRPr lang="zh-TW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7871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91020" y="1919817"/>
            <a:ext cx="9813790" cy="2378683"/>
          </a:xfrm>
        </p:spPr>
        <p:txBody>
          <a:bodyPr/>
          <a:lstStyle/>
          <a:p>
            <a:r>
              <a:rPr lang="en-US" altLang="zh-TW" dirty="0"/>
              <a:t>Solution 2 – Traffic Flow Lost + Found</a:t>
            </a:r>
            <a:endParaRPr lang="zh-TW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Team b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353024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Traffic Flow Lost + Found</a:t>
            </a:r>
            <a:endParaRPr lang="zh-TW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2475" y="1051981"/>
            <a:ext cx="2416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More Lost Traffic</a:t>
            </a:r>
            <a:endParaRPr lang="zh-TW" altLang="en-US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2475" y="1583875"/>
            <a:ext cx="77478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tx1"/>
                </a:solidFill>
                <a:latin typeface="Calibri"/>
                <a:cs typeface="Calibri"/>
              </a:rPr>
              <a:t>Problem Statement</a:t>
            </a:r>
          </a:p>
          <a:p>
            <a:r>
              <a:rPr lang="en-US" altLang="zh-TW" sz="2400" dirty="0">
                <a:latin typeface="Calibri"/>
                <a:cs typeface="Calibri"/>
              </a:rPr>
              <a:t>Difficult to figure out why the IPS blocked a flow.</a:t>
            </a:r>
            <a:endParaRPr lang="zh-TW" altLang="en-US" sz="240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2473" y="4705290"/>
            <a:ext cx="421291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tx1"/>
                </a:solidFill>
                <a:latin typeface="Calibri"/>
                <a:cs typeface="Calibri"/>
              </a:rPr>
              <a:t>Target Grou</a:t>
            </a:r>
            <a:r>
              <a:rPr lang="en-US" altLang="zh-TW" sz="2400" b="1" dirty="0">
                <a:latin typeface="Calibri"/>
                <a:cs typeface="Calibri"/>
              </a:rPr>
              <a:t>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chemeClr val="tx1"/>
                </a:solidFill>
                <a:latin typeface="Calibri"/>
                <a:cs typeface="Calibri"/>
              </a:rPr>
              <a:t>IPS Admin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Calibri"/>
                <a:cs typeface="Calibri"/>
              </a:rPr>
              <a:t>SOC/NOC Admin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chemeClr val="tx1"/>
                </a:solidFill>
                <a:latin typeface="Calibri"/>
                <a:cs typeface="Calibri"/>
              </a:rPr>
              <a:t>Data Center / Infrastructure Admin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2474" y="2667986"/>
            <a:ext cx="774784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tx1"/>
                </a:solidFill>
                <a:latin typeface="Calibri"/>
                <a:cs typeface="Calibri"/>
              </a:rPr>
              <a:t>Solution Briefing</a:t>
            </a:r>
            <a:endParaRPr lang="en-US" altLang="zh-TW" sz="2400" dirty="0">
              <a:solidFill>
                <a:schemeClr val="tx1"/>
              </a:solidFill>
              <a:latin typeface="Calibri"/>
              <a:cs typeface="Calibri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sz="2000" dirty="0">
                <a:solidFill>
                  <a:schemeClr val="tx1"/>
                </a:solidFill>
                <a:latin typeface="Calibri"/>
                <a:cs typeface="Calibri"/>
              </a:rPr>
              <a:t>Meta data analysis + notification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000" dirty="0">
                <a:latin typeface="Calibri"/>
                <a:cs typeface="Calibri"/>
              </a:rPr>
              <a:t>Collection for dropped packets when they don’t match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000" dirty="0">
                <a:solidFill>
                  <a:schemeClr val="tx1"/>
                </a:solidFill>
                <a:latin typeface="Calibri"/>
                <a:cs typeface="Calibri"/>
              </a:rPr>
              <a:t>Visibility of unidentified blocks</a:t>
            </a:r>
            <a:endParaRPr lang="zh-TW" altLang="en-US" sz="200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642437" y="4865268"/>
            <a:ext cx="21387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sz="2000" dirty="0">
                <a:solidFill>
                  <a:schemeClr val="tx2"/>
                </a:solidFill>
                <a:latin typeface="Calibri"/>
                <a:cs typeface="Calibri"/>
              </a:rPr>
              <a:t>#</a:t>
            </a:r>
            <a:r>
              <a:rPr lang="en-US" altLang="zh-TW" sz="2000" dirty="0" err="1">
                <a:solidFill>
                  <a:schemeClr val="tx2"/>
                </a:solidFill>
                <a:latin typeface="Calibri"/>
                <a:cs typeface="Calibri"/>
              </a:rPr>
              <a:t>TrafficFound</a:t>
            </a:r>
            <a:endParaRPr lang="en-US" altLang="zh-TW" sz="2000" dirty="0">
              <a:solidFill>
                <a:schemeClr val="tx2"/>
              </a:solidFill>
              <a:latin typeface="Calibri"/>
              <a:cs typeface="Calibri"/>
            </a:endParaRPr>
          </a:p>
          <a:p>
            <a:pPr algn="r"/>
            <a:r>
              <a:rPr lang="en-US" altLang="zh-TW" sz="2000" dirty="0">
                <a:solidFill>
                  <a:schemeClr val="tx2"/>
                </a:solidFill>
                <a:latin typeface="Calibri"/>
                <a:cs typeface="Calibri"/>
              </a:rPr>
              <a:t>#NOMOREDINGOS</a:t>
            </a:r>
          </a:p>
          <a:p>
            <a:pPr algn="r"/>
            <a:r>
              <a:rPr lang="en-US" altLang="zh-TW" sz="2000" dirty="0">
                <a:solidFill>
                  <a:schemeClr val="tx2"/>
                </a:solidFill>
                <a:latin typeface="Calibri"/>
                <a:cs typeface="Calibri"/>
              </a:rPr>
              <a:t>#</a:t>
            </a:r>
            <a:r>
              <a:rPr lang="en-US" altLang="zh-TW" sz="2000" dirty="0" err="1">
                <a:solidFill>
                  <a:schemeClr val="tx2"/>
                </a:solidFill>
                <a:latin typeface="Calibri"/>
                <a:cs typeface="Calibri"/>
              </a:rPr>
              <a:t>rollrideyall</a:t>
            </a:r>
            <a:endParaRPr lang="en-US" altLang="zh-TW" sz="2000" dirty="0">
              <a:solidFill>
                <a:schemeClr val="tx2"/>
              </a:solidFill>
              <a:latin typeface="Calibri"/>
              <a:cs typeface="Calibri"/>
            </a:endParaRPr>
          </a:p>
        </p:txBody>
      </p:sp>
      <p:pic>
        <p:nvPicPr>
          <p:cNvPr id="3074" name="Picture 2" descr="Image result for wired magaz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1150" y="0"/>
            <a:ext cx="2990850" cy="3886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84187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Solution 3 – IPS Deep View</a:t>
            </a:r>
            <a:endParaRPr lang="zh-TW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Team c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556456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IPS Deep View</a:t>
            </a:r>
            <a:endParaRPr lang="zh-TW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2475" y="1583875"/>
            <a:ext cx="77478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tx1"/>
                </a:solidFill>
                <a:latin typeface="Calibri"/>
                <a:cs typeface="Calibri"/>
              </a:rPr>
              <a:t>Problem Statement</a:t>
            </a:r>
          </a:p>
          <a:p>
            <a:r>
              <a:rPr lang="en-US" altLang="zh-TW" sz="2400" dirty="0">
                <a:latin typeface="Calibri"/>
                <a:cs typeface="Calibri"/>
              </a:rPr>
              <a:t>Need IPS performance data to assist with filter tuning. Ease of IPS tuning and reduce support calls.</a:t>
            </a:r>
            <a:endParaRPr lang="zh-TW" altLang="en-US" sz="240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2475" y="5111489"/>
            <a:ext cx="26453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tx1"/>
                </a:solidFill>
                <a:latin typeface="Calibri"/>
                <a:cs typeface="Calibri"/>
              </a:rPr>
              <a:t>Target Grou</a:t>
            </a:r>
            <a:r>
              <a:rPr lang="en-US" altLang="zh-TW" sz="2400" b="1" dirty="0">
                <a:latin typeface="Calibri"/>
                <a:cs typeface="Calibri"/>
              </a:rPr>
              <a:t>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chemeClr val="tx1"/>
                </a:solidFill>
                <a:latin typeface="Calibri"/>
                <a:cs typeface="Calibri"/>
              </a:rPr>
              <a:t>Security Engineers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Calibri"/>
                <a:cs typeface="Calibri"/>
              </a:rPr>
              <a:t>Security Admins</a:t>
            </a:r>
            <a:endParaRPr lang="en-US" altLang="zh-TW" sz="200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2475" y="2946766"/>
            <a:ext cx="7747847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tx1"/>
                </a:solidFill>
                <a:latin typeface="Calibri"/>
                <a:cs typeface="Calibri"/>
              </a:rPr>
              <a:t>Solution Briefing</a:t>
            </a:r>
            <a:endParaRPr lang="en-US" altLang="zh-TW" sz="2400" dirty="0">
              <a:solidFill>
                <a:schemeClr val="tx1"/>
              </a:solidFill>
              <a:latin typeface="Calibri"/>
              <a:cs typeface="Calibri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sz="2000" dirty="0">
                <a:solidFill>
                  <a:schemeClr val="tx1"/>
                </a:solidFill>
                <a:latin typeface="Calibri"/>
                <a:cs typeface="Calibri"/>
              </a:rPr>
              <a:t>Collect data from the IPS via rule stats, etc.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000" dirty="0">
                <a:latin typeface="Calibri"/>
                <a:cs typeface="Calibri"/>
              </a:rPr>
              <a:t>Make data present on SMS per device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000" dirty="0">
                <a:solidFill>
                  <a:schemeClr val="tx1"/>
                </a:solidFill>
                <a:latin typeface="Calibri"/>
                <a:cs typeface="Calibri"/>
              </a:rPr>
              <a:t>Aggregate the data further to correlate with protocols, filters, etc.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000" dirty="0">
                <a:solidFill>
                  <a:schemeClr val="tx1"/>
                </a:solidFill>
                <a:latin typeface="Calibri"/>
                <a:cs typeface="Calibri"/>
              </a:rPr>
              <a:t>Expose data via SMS API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000" dirty="0">
                <a:latin typeface="Calibri"/>
                <a:cs typeface="Calibri"/>
              </a:rPr>
              <a:t>Present the data in real-time views</a:t>
            </a:r>
            <a:endParaRPr lang="zh-TW" altLang="en-US" sz="200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642437" y="4865268"/>
            <a:ext cx="20949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tx2"/>
                </a:solidFill>
                <a:latin typeface="Calibri"/>
                <a:cs typeface="Calibri"/>
              </a:rPr>
              <a:t>#</a:t>
            </a:r>
            <a:r>
              <a:rPr lang="en-US" altLang="zh-TW" sz="2000" dirty="0" err="1">
                <a:solidFill>
                  <a:schemeClr val="tx2"/>
                </a:solidFill>
                <a:latin typeface="Calibri"/>
                <a:cs typeface="Calibri"/>
              </a:rPr>
              <a:t>IPSDeepView</a:t>
            </a:r>
            <a:endParaRPr lang="en-US" altLang="zh-TW" sz="2000" dirty="0">
              <a:solidFill>
                <a:schemeClr val="tx2"/>
              </a:solidFill>
              <a:latin typeface="Calibri"/>
              <a:cs typeface="Calibri"/>
            </a:endParaRPr>
          </a:p>
          <a:p>
            <a:r>
              <a:rPr lang="en-US" altLang="zh-TW" sz="2000" dirty="0">
                <a:solidFill>
                  <a:schemeClr val="tx2"/>
                </a:solidFill>
                <a:latin typeface="Calibri"/>
                <a:cs typeface="Calibri"/>
              </a:rPr>
              <a:t>#</a:t>
            </a:r>
            <a:r>
              <a:rPr lang="en-US" altLang="zh-TW" sz="2000" dirty="0" err="1">
                <a:solidFill>
                  <a:schemeClr val="tx2"/>
                </a:solidFill>
                <a:latin typeface="Calibri"/>
                <a:cs typeface="Calibri"/>
              </a:rPr>
              <a:t>ipsdview</a:t>
            </a:r>
            <a:endParaRPr lang="en-US" altLang="zh-TW" sz="2000" dirty="0">
              <a:solidFill>
                <a:schemeClr val="tx2"/>
              </a:solidFill>
              <a:latin typeface="Calibri"/>
              <a:cs typeface="Calibri"/>
            </a:endParaRPr>
          </a:p>
          <a:p>
            <a:r>
              <a:rPr lang="en-US" altLang="zh-TW" sz="2000" dirty="0">
                <a:solidFill>
                  <a:schemeClr val="tx2"/>
                </a:solidFill>
                <a:latin typeface="Calibri"/>
                <a:cs typeface="Calibri"/>
              </a:rPr>
              <a:t>#</a:t>
            </a:r>
            <a:r>
              <a:rPr lang="en-US" altLang="zh-TW" sz="2000" dirty="0" err="1">
                <a:solidFill>
                  <a:schemeClr val="tx2"/>
                </a:solidFill>
                <a:latin typeface="Calibri"/>
                <a:cs typeface="Calibri"/>
              </a:rPr>
              <a:t>interinfo</a:t>
            </a:r>
            <a:endParaRPr lang="en-US" altLang="zh-TW" sz="2000" dirty="0">
              <a:solidFill>
                <a:schemeClr val="tx2"/>
              </a:solidFill>
              <a:latin typeface="Calibri"/>
              <a:cs typeface="Calibri"/>
            </a:endParaRPr>
          </a:p>
          <a:p>
            <a:r>
              <a:rPr lang="en-US" altLang="zh-TW" sz="2000" dirty="0">
                <a:solidFill>
                  <a:schemeClr val="tx2"/>
                </a:solidFill>
                <a:latin typeface="Calibri"/>
                <a:cs typeface="Calibri"/>
              </a:rPr>
              <a:t>#IPSinnerinfo2020</a:t>
            </a:r>
            <a:endParaRPr lang="zh-TW" altLang="en-US" sz="2000" dirty="0">
              <a:solidFill>
                <a:schemeClr val="tx2"/>
              </a:solidFill>
              <a:latin typeface="Calibri"/>
              <a:cs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2475" y="1051981"/>
            <a:ext cx="4566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RELEASING THE INSIDE INFORMATION</a:t>
            </a:r>
            <a:endParaRPr lang="zh-TW" altLang="en-US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Image result for wired magazin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6011" y="8255"/>
            <a:ext cx="3415990" cy="4699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51479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Solution 4 – Enterprise Manager</a:t>
            </a:r>
            <a:endParaRPr lang="zh-TW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Team 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51023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4119" y="495894"/>
            <a:ext cx="5331882" cy="708479"/>
          </a:xfrm>
        </p:spPr>
        <p:txBody>
          <a:bodyPr/>
          <a:lstStyle/>
          <a:p>
            <a:r>
              <a:rPr lang="en-US" altLang="zh-TW" dirty="0"/>
              <a:t>Enterprise Manager</a:t>
            </a:r>
            <a:endParaRPr lang="zh-TW" altLang="en-US" dirty="0"/>
          </a:p>
        </p:txBody>
      </p:sp>
      <p:pic>
        <p:nvPicPr>
          <p:cNvPr id="4098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2575" y="0"/>
            <a:ext cx="3019425" cy="3962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82475" y="1051981"/>
            <a:ext cx="3570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Manager To Rule Them All</a:t>
            </a:r>
            <a:endParaRPr lang="zh-TW" altLang="en-US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2475" y="1583875"/>
            <a:ext cx="77478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tx1"/>
                </a:solidFill>
                <a:latin typeface="Calibri"/>
                <a:cs typeface="Calibri"/>
              </a:rPr>
              <a:t>Problem Statement</a:t>
            </a:r>
          </a:p>
          <a:p>
            <a:r>
              <a:rPr lang="en-US" altLang="zh-TW" sz="2400" dirty="0">
                <a:latin typeface="Calibri"/>
                <a:cs typeface="Calibri"/>
              </a:rPr>
              <a:t>No single pane of glass.</a:t>
            </a:r>
            <a:endParaRPr lang="zh-TW" altLang="en-US" sz="240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2474" y="2667986"/>
            <a:ext cx="774784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tx1"/>
                </a:solidFill>
                <a:latin typeface="Calibri"/>
                <a:cs typeface="Calibri"/>
              </a:rPr>
              <a:t>Solution Briefing</a:t>
            </a:r>
            <a:endParaRPr lang="en-US" altLang="zh-TW" sz="2400" dirty="0">
              <a:solidFill>
                <a:schemeClr val="tx1"/>
              </a:solidFill>
              <a:latin typeface="Calibri"/>
              <a:cs typeface="Calibri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sz="2000" dirty="0">
                <a:solidFill>
                  <a:schemeClr val="tx1"/>
                </a:solidFill>
                <a:latin typeface="Calibri"/>
                <a:cs typeface="Calibri"/>
              </a:rPr>
              <a:t>Decentralized for autonomy and performance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000" dirty="0">
                <a:latin typeface="Calibri"/>
                <a:cs typeface="Calibri"/>
              </a:rPr>
              <a:t>Centralization for oversight and control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000" dirty="0">
                <a:solidFill>
                  <a:schemeClr val="tx1"/>
                </a:solidFill>
                <a:latin typeface="Calibri"/>
                <a:cs typeface="Calibri"/>
              </a:rPr>
              <a:t>Multi-national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000" dirty="0">
                <a:latin typeface="Calibri"/>
                <a:cs typeface="Calibri"/>
              </a:rPr>
              <a:t>Faster distribution</a:t>
            </a:r>
            <a:endParaRPr lang="zh-TW" altLang="en-US" sz="200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847114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Workshop Feedback</a:t>
            </a:r>
            <a:endParaRPr lang="zh-TW" alt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82084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Feedback to the workshop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4118" y="1341395"/>
            <a:ext cx="10833150" cy="4890072"/>
          </a:xfrm>
        </p:spPr>
        <p:txBody>
          <a:bodyPr/>
          <a:lstStyle/>
          <a:p>
            <a:pPr lvl="0"/>
            <a:r>
              <a:rPr lang="en-US" altLang="zh-TW" sz="2400" dirty="0" err="1">
                <a:latin typeface="+mn-lt"/>
                <a:cs typeface="Arial" panose="020B0604020202020204" pitchFamily="34" charset="0"/>
              </a:rPr>
              <a:t>Kahoot</a:t>
            </a:r>
            <a:r>
              <a:rPr lang="en-US" altLang="zh-TW" sz="2400" dirty="0">
                <a:latin typeface="+mn-lt"/>
                <a:cs typeface="Arial" panose="020B0604020202020204" pitchFamily="34" charset="0"/>
              </a:rPr>
              <a:t> game is good</a:t>
            </a:r>
            <a:endParaRPr lang="zh-TW" altLang="zh-TW" sz="2400" dirty="0">
              <a:latin typeface="+mn-lt"/>
              <a:cs typeface="Arial" panose="020B0604020202020204" pitchFamily="34" charset="0"/>
            </a:endParaRPr>
          </a:p>
          <a:p>
            <a:pPr lvl="0"/>
            <a:r>
              <a:rPr lang="en-US" altLang="zh-TW" sz="2400" dirty="0">
                <a:latin typeface="+mn-lt"/>
                <a:cs typeface="Arial" panose="020B0604020202020204" pitchFamily="34" charset="0"/>
              </a:rPr>
              <a:t>Set expectations at the beginning of workshop, no promises, etc. </a:t>
            </a:r>
          </a:p>
          <a:p>
            <a:pPr lvl="0"/>
            <a:r>
              <a:rPr lang="en-US" altLang="zh-TW" sz="2400" dirty="0">
                <a:latin typeface="+mn-lt"/>
                <a:cs typeface="Arial" panose="020B0604020202020204" pitchFamily="34" charset="0"/>
              </a:rPr>
              <a:t>Set specific scenarios, for example, is the innovation for power users or others?</a:t>
            </a:r>
            <a:endParaRPr lang="zh-TW" altLang="zh-TW" sz="2400" dirty="0">
              <a:latin typeface="+mn-lt"/>
              <a:cs typeface="Arial" panose="020B0604020202020204" pitchFamily="34" charset="0"/>
            </a:endParaRPr>
          </a:p>
          <a:p>
            <a:pPr lvl="0"/>
            <a:r>
              <a:rPr lang="en-US" altLang="zh-TW" sz="2400" dirty="0">
                <a:latin typeface="+mn-lt"/>
                <a:cs typeface="Arial" panose="020B0604020202020204" pitchFamily="34" charset="0"/>
              </a:rPr>
              <a:t>“Task” card, people don’t really follow</a:t>
            </a:r>
            <a:endParaRPr lang="zh-TW" altLang="zh-TW" sz="2400" dirty="0">
              <a:latin typeface="+mn-lt"/>
              <a:cs typeface="Arial" panose="020B0604020202020204" pitchFamily="34" charset="0"/>
            </a:endParaRPr>
          </a:p>
          <a:p>
            <a:pPr lvl="0"/>
            <a:r>
              <a:rPr lang="en-US" altLang="zh-TW" sz="2400" dirty="0">
                <a:latin typeface="+mn-lt"/>
                <a:cs typeface="Arial" panose="020B0604020202020204" pitchFamily="34" charset="0"/>
              </a:rPr>
              <a:t>Some customers like 2017 CAB (more focused) better; others like 2018 one better (more open/game)</a:t>
            </a:r>
            <a:endParaRPr lang="zh-TW" altLang="zh-TW" sz="2400" dirty="0">
              <a:latin typeface="+mn-lt"/>
              <a:cs typeface="Arial" panose="020B0604020202020204" pitchFamily="34" charset="0"/>
            </a:endParaRPr>
          </a:p>
          <a:p>
            <a:pPr lvl="0"/>
            <a:r>
              <a:rPr lang="en-US" altLang="zh-TW" sz="2400" dirty="0">
                <a:latin typeface="+mn-lt"/>
                <a:cs typeface="Arial" panose="020B0604020202020204" pitchFamily="34" charset="0"/>
              </a:rPr>
              <a:t>2 separate roles, Facilitator and Note Taker</a:t>
            </a:r>
          </a:p>
          <a:p>
            <a:pPr lvl="0"/>
            <a:r>
              <a:rPr lang="en-US" altLang="zh-TW" sz="2400" dirty="0">
                <a:latin typeface="+mn-lt"/>
                <a:cs typeface="Arial" panose="020B0604020202020204" pitchFamily="34" charset="0"/>
              </a:rPr>
              <a:t>Good to have 1 team share the learning/conclusion with other teams, etc. </a:t>
            </a:r>
          </a:p>
          <a:p>
            <a:pPr lvl="0"/>
            <a:r>
              <a:rPr lang="en-US" altLang="zh-TW" sz="2400" dirty="0">
                <a:latin typeface="+mn-lt"/>
                <a:cs typeface="Arial" panose="020B0604020202020204" pitchFamily="34" charset="0"/>
              </a:rPr>
              <a:t>Using a Chime/Bell, etc. for team reminders </a:t>
            </a:r>
          </a:p>
          <a:p>
            <a:pPr lvl="0"/>
            <a:r>
              <a:rPr lang="en-US" altLang="zh-TW" sz="2400" dirty="0">
                <a:latin typeface="+mn-lt"/>
                <a:cs typeface="Arial" panose="020B0604020202020204" pitchFamily="34" charset="0"/>
              </a:rPr>
              <a:t>Small community to share and to learn others’ pains, etc. </a:t>
            </a:r>
          </a:p>
          <a:p>
            <a:pPr lvl="0"/>
            <a:r>
              <a:rPr lang="en-US" altLang="zh-TW" sz="2400" dirty="0">
                <a:latin typeface="+mn-lt"/>
                <a:cs typeface="Arial" panose="020B0604020202020204" pitchFamily="34" charset="0"/>
              </a:rPr>
              <a:t>Planning shall be done much earlier, etc. </a:t>
            </a:r>
          </a:p>
          <a:p>
            <a:pPr lvl="0">
              <a:lnSpc>
                <a:spcPct val="130000"/>
              </a:lnSpc>
            </a:pPr>
            <a:endParaRPr lang="en-US" altLang="zh-TW" sz="2000" dirty="0">
              <a:latin typeface="+mn-lt"/>
              <a:cs typeface="Arial" panose="020B0604020202020204" pitchFamily="34" charset="0"/>
            </a:endParaRPr>
          </a:p>
          <a:p>
            <a:pPr lvl="0">
              <a:lnSpc>
                <a:spcPct val="130000"/>
              </a:lnSpc>
            </a:pPr>
            <a:endParaRPr lang="zh-TW" altLang="zh-TW" sz="2000" dirty="0"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0323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solidFill>
                  <a:schemeClr val="tx1">
                    <a:lumMod val="50000"/>
                  </a:schemeClr>
                </a:solidFill>
              </a:rPr>
              <a:t>The most common pains mentioned by all groups</a:t>
            </a:r>
            <a:endParaRPr lang="zh-TW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4118" y="2163337"/>
            <a:ext cx="3033131" cy="4047894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Difficult to figure out why the IPS blocked (dropped) a flow.</a:t>
            </a:r>
          </a:p>
        </p:txBody>
      </p:sp>
      <p:sp>
        <p:nvSpPr>
          <p:cNvPr id="5" name="Rectangle 4"/>
          <p:cNvSpPr/>
          <p:nvPr/>
        </p:nvSpPr>
        <p:spPr>
          <a:xfrm>
            <a:off x="4583669" y="2163337"/>
            <a:ext cx="3033131" cy="404789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Need IPS performance data to assist with filter tuning. </a:t>
            </a:r>
          </a:p>
        </p:txBody>
      </p:sp>
      <p:sp>
        <p:nvSpPr>
          <p:cNvPr id="6" name="Rectangle 5"/>
          <p:cNvSpPr/>
          <p:nvPr/>
        </p:nvSpPr>
        <p:spPr>
          <a:xfrm>
            <a:off x="8403220" y="2163337"/>
            <a:ext cx="3033131" cy="40478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Better metadata for reputation entries and incident response.</a:t>
            </a:r>
          </a:p>
        </p:txBody>
      </p:sp>
      <p:cxnSp>
        <p:nvCxnSpPr>
          <p:cNvPr id="8" name="Elbow Connector 7"/>
          <p:cNvCxnSpPr>
            <a:stCxn id="2" idx="2"/>
            <a:endCxn id="4" idx="0"/>
          </p:cNvCxnSpPr>
          <p:nvPr/>
        </p:nvCxnSpPr>
        <p:spPr>
          <a:xfrm rot="5400000">
            <a:off x="3710978" y="-225920"/>
            <a:ext cx="958964" cy="3819551"/>
          </a:xfrm>
          <a:prstGeom prst="bentConnector3">
            <a:avLst/>
          </a:prstGeom>
          <a:ln w="28575">
            <a:solidFill>
              <a:schemeClr val="tx1"/>
            </a:solidFill>
            <a:prstDash val="soli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2" idx="2"/>
            <a:endCxn id="5" idx="0"/>
          </p:cNvCxnSpPr>
          <p:nvPr/>
        </p:nvCxnSpPr>
        <p:spPr>
          <a:xfrm>
            <a:off x="6100235" y="1204373"/>
            <a:ext cx="0" cy="958964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2" idx="2"/>
            <a:endCxn id="6" idx="0"/>
          </p:cNvCxnSpPr>
          <p:nvPr/>
        </p:nvCxnSpPr>
        <p:spPr>
          <a:xfrm rot="16200000" flipH="1">
            <a:off x="7530528" y="-225921"/>
            <a:ext cx="958964" cy="3819551"/>
          </a:xfrm>
          <a:prstGeom prst="bentConnector3">
            <a:avLst/>
          </a:prstGeom>
          <a:ln w="28575">
            <a:solidFill>
              <a:schemeClr val="tx1"/>
            </a:solidFill>
            <a:prstDash val="soli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4151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3033131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Difficult to figure out why the IPS blocked (dropped) a flow.</a:t>
            </a:r>
          </a:p>
        </p:txBody>
      </p:sp>
      <p:sp>
        <p:nvSpPr>
          <p:cNvPr id="22" name="Rectangle 21"/>
          <p:cNvSpPr/>
          <p:nvPr/>
        </p:nvSpPr>
        <p:spPr>
          <a:xfrm>
            <a:off x="0" y="6488668"/>
            <a:ext cx="3033131" cy="369332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b="1" dirty="0">
                <a:solidFill>
                  <a:schemeClr val="bg1"/>
                </a:solidFill>
                <a:latin typeface="Calibri"/>
                <a:cs typeface="Calibri"/>
              </a:rPr>
              <a:t>Annoying / Frustrating</a:t>
            </a:r>
            <a:endParaRPr lang="zh-TW" altLang="en-US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273664" y="953908"/>
            <a:ext cx="8725048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altLang="zh-TW" sz="2400" dirty="0"/>
              <a:t>Can't figure out why certain HTTP flows are getting blocked because of no entries in the block streams table or event logs. </a:t>
            </a:r>
            <a:r>
              <a:rPr lang="en-US" altLang="zh-TW" dirty="0"/>
              <a:t>–  B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273664" y="2167103"/>
            <a:ext cx="8285359" cy="25730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altLang="zh-TW" sz="2400" dirty="0"/>
              <a:t>To rule out false positives, customers want to know:</a:t>
            </a:r>
          </a:p>
          <a:p>
            <a:pPr marL="914400" lvl="1" indent="-457200">
              <a:lnSpc>
                <a:spcPct val="130000"/>
              </a:lnSpc>
              <a:buAutoNum type="alphaLcParenR"/>
            </a:pPr>
            <a:r>
              <a:rPr lang="en-US" altLang="zh-TW" sz="2000" dirty="0"/>
              <a:t>Reputation metadata </a:t>
            </a:r>
          </a:p>
          <a:p>
            <a:pPr marL="914400" lvl="1" indent="-457200">
              <a:lnSpc>
                <a:spcPct val="130000"/>
              </a:lnSpc>
              <a:buAutoNum type="alphaLcParenR"/>
            </a:pPr>
            <a:r>
              <a:rPr lang="en-US" altLang="zh-TW" sz="2000" dirty="0"/>
              <a:t>The logic of Filters</a:t>
            </a:r>
          </a:p>
          <a:p>
            <a:pPr marL="914400" lvl="1" indent="-457200">
              <a:lnSpc>
                <a:spcPct val="130000"/>
              </a:lnSpc>
              <a:buAutoNum type="alphaLcParenR"/>
            </a:pPr>
            <a:r>
              <a:rPr lang="en-US" altLang="zh-TW" sz="2000" dirty="0"/>
              <a:t>Packet/network metadata to what it actually found</a:t>
            </a:r>
          </a:p>
          <a:p>
            <a:pPr marL="914400" lvl="1" indent="-457200">
              <a:lnSpc>
                <a:spcPct val="130000"/>
              </a:lnSpc>
              <a:buAutoNum type="alphaLcParenR"/>
            </a:pPr>
            <a:r>
              <a:rPr lang="en-US" altLang="zh-TW" sz="2000" dirty="0"/>
              <a:t>Meta data for flows that are in the IPS longer than a set threshold</a:t>
            </a:r>
          </a:p>
          <a:p>
            <a:pPr marL="914400" lvl="1" indent="-457200">
              <a:lnSpc>
                <a:spcPct val="130000"/>
              </a:lnSpc>
              <a:buAutoNum type="alphaLcParenR"/>
            </a:pPr>
            <a:r>
              <a:rPr lang="en-US" altLang="zh-TW" sz="2000" dirty="0"/>
              <a:t>Meta data collection for dropped packets that did not match a filter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274212" y="4900715"/>
            <a:ext cx="8285359" cy="1532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altLang="zh-TW" sz="2400" dirty="0"/>
              <a:t>With open source IDS (snort) they can see how a filter hits, They could do a trace, but that is expensive because it requires a profile distribution. </a:t>
            </a:r>
            <a:r>
              <a:rPr lang="en-US" altLang="zh-TW" dirty="0"/>
              <a:t>- A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24351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3033131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Need IPS performance data to assist with filter tuning. 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0762" y="1049467"/>
            <a:ext cx="8619892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189" lvl="0" indent="-457189" defTabSz="609585" eaLnBrk="1" hangingPunct="1">
              <a:lnSpc>
                <a:spcPct val="130000"/>
              </a:lnSpc>
              <a:spcBef>
                <a:spcPct val="20000"/>
              </a:spcBef>
              <a:spcAft>
                <a:spcPts val="600"/>
              </a:spcAft>
              <a:buClr>
                <a:srgbClr val="D71920"/>
              </a:buClr>
              <a:buFont typeface="Arial" charset="0"/>
              <a:buChar char="•"/>
            </a:pPr>
            <a:r>
              <a:rPr lang="en-US" altLang="zh-TW" sz="2400" dirty="0">
                <a:solidFill>
                  <a:srgbClr val="4D4D4F"/>
                </a:solidFill>
                <a:latin typeface="+mj-lt"/>
                <a:cs typeface="Segoe UI" panose="020B0502040204020203" pitchFamily="34" charset="0"/>
              </a:rPr>
              <a:t>Workaround: Automated by custom scripts to run on devices to gather the information / stats that are available on device and to use that to tune the policies. </a:t>
            </a:r>
            <a:r>
              <a:rPr lang="en-US" altLang="zh-TW" dirty="0">
                <a:solidFill>
                  <a:srgbClr val="4D4D4F"/>
                </a:solidFill>
                <a:latin typeface="+mj-lt"/>
                <a:cs typeface="Segoe UI" panose="020B0502040204020203" pitchFamily="34" charset="0"/>
              </a:rPr>
              <a:t>– A</a:t>
            </a:r>
            <a:endParaRPr lang="en-US" altLang="zh-TW" sz="2400" dirty="0">
              <a:solidFill>
                <a:srgbClr val="4D4D4F"/>
              </a:solidFill>
              <a:latin typeface="+mj-lt"/>
              <a:cs typeface="Segoe UI" panose="020B0502040204020203" pitchFamily="34" charset="0"/>
            </a:endParaRPr>
          </a:p>
          <a:p>
            <a:pPr marL="457189" lvl="0" indent="-457189" defTabSz="609585" eaLnBrk="1" hangingPunct="1">
              <a:lnSpc>
                <a:spcPct val="130000"/>
              </a:lnSpc>
              <a:spcBef>
                <a:spcPct val="20000"/>
              </a:spcBef>
              <a:spcAft>
                <a:spcPts val="600"/>
              </a:spcAft>
              <a:buClr>
                <a:srgbClr val="D71920"/>
              </a:buClr>
              <a:buFont typeface="Arial" charset="0"/>
              <a:buChar char="•"/>
            </a:pPr>
            <a:r>
              <a:rPr lang="en-US" altLang="zh-TW" sz="2400" dirty="0">
                <a:solidFill>
                  <a:srgbClr val="4D4D4F"/>
                </a:solidFill>
                <a:latin typeface="+mj-lt"/>
                <a:cs typeface="Segoe UI" panose="020B0502040204020203" pitchFamily="34" charset="0"/>
              </a:rPr>
              <a:t>Graph out Rule stats (can only do that in CLI). </a:t>
            </a:r>
            <a:r>
              <a:rPr lang="en-US" altLang="zh-TW" dirty="0">
                <a:solidFill>
                  <a:srgbClr val="4D4D4F"/>
                </a:solidFill>
                <a:latin typeface="+mj-lt"/>
                <a:cs typeface="Segoe UI" panose="020B0502040204020203" pitchFamily="34" charset="0"/>
              </a:rPr>
              <a:t>- C</a:t>
            </a:r>
            <a:endParaRPr lang="en-US" altLang="zh-TW" sz="2400" dirty="0">
              <a:solidFill>
                <a:srgbClr val="4D4D4F"/>
              </a:solidFill>
              <a:latin typeface="+mj-lt"/>
              <a:cs typeface="Segoe UI" panose="020B0502040204020203" pitchFamily="34" charset="0"/>
            </a:endParaRPr>
          </a:p>
          <a:p>
            <a:pPr marL="914389" lvl="1" indent="-457189" defTabSz="609585" eaLnBrk="1" hangingPunct="1">
              <a:lnSpc>
                <a:spcPct val="130000"/>
              </a:lnSpc>
              <a:spcBef>
                <a:spcPct val="20000"/>
              </a:spcBef>
              <a:spcAft>
                <a:spcPts val="600"/>
              </a:spcAft>
              <a:buClr>
                <a:srgbClr val="D71920"/>
              </a:buClr>
              <a:buFont typeface="Arial" charset="0"/>
              <a:buChar char="•"/>
            </a:pPr>
            <a:r>
              <a:rPr lang="en-US" altLang="zh-TW" sz="2000" dirty="0">
                <a:solidFill>
                  <a:srgbClr val="4D4D4F"/>
                </a:solidFill>
                <a:latin typeface="+mj-lt"/>
                <a:cs typeface="Segoe UI" panose="020B0502040204020203" pitchFamily="34" charset="0"/>
              </a:rPr>
              <a:t>Want to chart over time on a per filter basis.</a:t>
            </a:r>
          </a:p>
          <a:p>
            <a:pPr marL="914389" lvl="1" indent="-457189" defTabSz="609585" eaLnBrk="1" hangingPunct="1">
              <a:lnSpc>
                <a:spcPct val="130000"/>
              </a:lnSpc>
              <a:spcBef>
                <a:spcPct val="20000"/>
              </a:spcBef>
              <a:spcAft>
                <a:spcPts val="600"/>
              </a:spcAft>
              <a:buClr>
                <a:srgbClr val="D71920"/>
              </a:buClr>
              <a:buFont typeface="Arial" charset="0"/>
              <a:buChar char="•"/>
            </a:pPr>
            <a:r>
              <a:rPr lang="en-US" altLang="zh-TW" sz="2000" dirty="0">
                <a:solidFill>
                  <a:srgbClr val="4D4D4F"/>
                </a:solidFill>
                <a:latin typeface="+mj-lt"/>
                <a:cs typeface="Segoe UI" panose="020B0502040204020203" pitchFamily="34" charset="0"/>
              </a:rPr>
              <a:t>Want to know what matches up with bad filter performance.</a:t>
            </a:r>
          </a:p>
          <a:p>
            <a:pPr marL="457189" lvl="0" indent="-457189" defTabSz="609585" eaLnBrk="1" hangingPunct="1">
              <a:lnSpc>
                <a:spcPct val="130000"/>
              </a:lnSpc>
              <a:spcBef>
                <a:spcPct val="20000"/>
              </a:spcBef>
              <a:spcAft>
                <a:spcPts val="600"/>
              </a:spcAft>
              <a:buClr>
                <a:srgbClr val="D71920"/>
              </a:buClr>
              <a:buFont typeface="Arial" charset="0"/>
              <a:buChar char="•"/>
            </a:pPr>
            <a:r>
              <a:rPr lang="en-US" altLang="zh-TW" sz="2400" dirty="0">
                <a:solidFill>
                  <a:srgbClr val="4D4D4F"/>
                </a:solidFill>
                <a:latin typeface="+mj-lt"/>
                <a:cs typeface="Segoe UI" panose="020B0502040204020203" pitchFamily="34" charset="0"/>
              </a:rPr>
              <a:t>Would like to tweak policy and step away and don't have to worry about it. Tweak it based on traffic in network, what policy is catching. </a:t>
            </a:r>
            <a:r>
              <a:rPr lang="en-US" altLang="zh-TW" dirty="0">
                <a:solidFill>
                  <a:srgbClr val="4D4D4F"/>
                </a:solidFill>
                <a:latin typeface="+mj-lt"/>
                <a:cs typeface="Segoe UI" panose="020B0502040204020203" pitchFamily="34" charset="0"/>
              </a:rPr>
              <a:t>- C</a:t>
            </a:r>
            <a:endParaRPr lang="en-US" altLang="zh-TW" sz="2400" dirty="0">
              <a:solidFill>
                <a:srgbClr val="4D4D4F"/>
              </a:solidFill>
              <a:latin typeface="+mj-lt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064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311911" y="857106"/>
            <a:ext cx="8764859" cy="5216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189" indent="-457189" defTabSz="609585" eaLnBrk="1" hangingPunct="1">
              <a:lnSpc>
                <a:spcPct val="130000"/>
              </a:lnSpc>
              <a:spcBef>
                <a:spcPct val="20000"/>
              </a:spcBef>
              <a:spcAft>
                <a:spcPts val="600"/>
              </a:spcAft>
              <a:buClr>
                <a:srgbClr val="D71920"/>
              </a:buClr>
              <a:buFont typeface="Arial" charset="0"/>
              <a:buChar char="•"/>
            </a:pPr>
            <a:r>
              <a:rPr lang="en-US" altLang="zh-TW" sz="2200" dirty="0">
                <a:solidFill>
                  <a:srgbClr val="4D4D4F">
                    <a:lumMod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Want to export it all in one big shot instead of small pieces. </a:t>
            </a:r>
            <a:r>
              <a:rPr lang="en-US" altLang="zh-TW" dirty="0">
                <a:solidFill>
                  <a:srgbClr val="4D4D4F">
                    <a:lumMod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 C</a:t>
            </a:r>
            <a:endParaRPr lang="en-US" altLang="zh-TW" sz="2200" dirty="0">
              <a:solidFill>
                <a:srgbClr val="4D4D4F">
                  <a:lumMod val="50000"/>
                </a:srgb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189" lvl="0" indent="-457189" defTabSz="609585" eaLnBrk="1" hangingPunct="1">
              <a:lnSpc>
                <a:spcPct val="130000"/>
              </a:lnSpc>
              <a:spcBef>
                <a:spcPct val="20000"/>
              </a:spcBef>
              <a:spcAft>
                <a:spcPts val="600"/>
              </a:spcAft>
              <a:buClr>
                <a:srgbClr val="D71920"/>
              </a:buClr>
              <a:buFont typeface="Arial" charset="0"/>
              <a:buChar char="•"/>
            </a:pPr>
            <a:r>
              <a:rPr lang="en-US" altLang="zh-TW" sz="2200" dirty="0">
                <a:solidFill>
                  <a:srgbClr val="4D4D4F">
                    <a:lumMod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Having to pull in other tools to figure out what IPS is seeing. </a:t>
            </a:r>
            <a:r>
              <a:rPr lang="en-US" altLang="zh-TW" dirty="0">
                <a:solidFill>
                  <a:srgbClr val="4D4D4F">
                    <a:lumMod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 C</a:t>
            </a:r>
            <a:endParaRPr lang="en-US" altLang="zh-TW" sz="2200" dirty="0">
              <a:solidFill>
                <a:srgbClr val="4D4D4F">
                  <a:lumMod val="50000"/>
                </a:srgb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189" lvl="0" indent="-457189" defTabSz="609585" eaLnBrk="1" hangingPunct="1">
              <a:lnSpc>
                <a:spcPct val="130000"/>
              </a:lnSpc>
              <a:spcBef>
                <a:spcPct val="20000"/>
              </a:spcBef>
              <a:spcAft>
                <a:spcPts val="600"/>
              </a:spcAft>
              <a:buClr>
                <a:srgbClr val="D71920"/>
              </a:buClr>
              <a:buFont typeface="Arial" charset="0"/>
              <a:buChar char="•"/>
            </a:pPr>
            <a:r>
              <a:rPr lang="en-US" altLang="zh-TW" sz="2200" dirty="0">
                <a:solidFill>
                  <a:srgbClr val="4D4D4F">
                    <a:lumMod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Want to add more meta data, define own tag and then use it. </a:t>
            </a:r>
            <a:r>
              <a:rPr lang="en-US" altLang="zh-TW" dirty="0">
                <a:solidFill>
                  <a:srgbClr val="4D4D4F">
                    <a:lumMod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 C</a:t>
            </a:r>
            <a:endParaRPr lang="en-US" altLang="zh-TW" sz="2200" dirty="0">
              <a:solidFill>
                <a:srgbClr val="4D4D4F">
                  <a:lumMod val="50000"/>
                </a:srgb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914389" lvl="1" indent="-457189" defTabSz="609585" eaLnBrk="1" hangingPunct="1">
              <a:lnSpc>
                <a:spcPct val="130000"/>
              </a:lnSpc>
              <a:spcBef>
                <a:spcPct val="20000"/>
              </a:spcBef>
              <a:spcAft>
                <a:spcPts val="600"/>
              </a:spcAft>
              <a:buClr>
                <a:srgbClr val="D71920"/>
              </a:buClr>
              <a:buFont typeface="Arial" charset="0"/>
              <a:buChar char="•"/>
            </a:pPr>
            <a:r>
              <a:rPr lang="en-US" altLang="zh-TW" sz="2200" dirty="0">
                <a:solidFill>
                  <a:srgbClr val="4D4D4F">
                    <a:lumMod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Need more information about why a server is blocked by reputation entry so they can communicate with the owner of the server or their customer as to why it is blocked.</a:t>
            </a:r>
          </a:p>
          <a:p>
            <a:pPr marL="914389" lvl="1" indent="-457189" defTabSz="609585" eaLnBrk="1" hangingPunct="1">
              <a:lnSpc>
                <a:spcPct val="130000"/>
              </a:lnSpc>
              <a:spcBef>
                <a:spcPct val="20000"/>
              </a:spcBef>
              <a:spcAft>
                <a:spcPts val="600"/>
              </a:spcAft>
              <a:buClr>
                <a:srgbClr val="D71920"/>
              </a:buClr>
              <a:buFont typeface="Arial" charset="0"/>
              <a:buChar char="•"/>
            </a:pPr>
            <a:r>
              <a:rPr lang="en-US" altLang="zh-TW" sz="2200" dirty="0">
                <a:solidFill>
                  <a:srgbClr val="4D4D4F">
                    <a:lumMod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Is it everything at an IP address or is it one of many sites at that address?  This type of info is needed.</a:t>
            </a:r>
          </a:p>
          <a:p>
            <a:pPr marL="457189" lvl="0" indent="-457189" defTabSz="609585" eaLnBrk="1" hangingPunct="1">
              <a:lnSpc>
                <a:spcPct val="130000"/>
              </a:lnSpc>
              <a:spcBef>
                <a:spcPct val="20000"/>
              </a:spcBef>
              <a:spcAft>
                <a:spcPts val="600"/>
              </a:spcAft>
              <a:buClr>
                <a:srgbClr val="D71920"/>
              </a:buClr>
              <a:buFont typeface="Arial" charset="0"/>
              <a:buChar char="•"/>
            </a:pPr>
            <a:r>
              <a:rPr lang="en-US" altLang="zh-TW" sz="2200" dirty="0">
                <a:solidFill>
                  <a:srgbClr val="4D4D4F">
                    <a:lumMod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 SPLUNK to pull data into single pane of glass. Helps with response time. </a:t>
            </a:r>
            <a:r>
              <a:rPr lang="en-US" altLang="zh-TW" dirty="0">
                <a:solidFill>
                  <a:srgbClr val="4D4D4F">
                    <a:lumMod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 C</a:t>
            </a:r>
            <a:endParaRPr lang="en-US" altLang="zh-TW" sz="2200" dirty="0">
              <a:solidFill>
                <a:srgbClr val="4D4D4F">
                  <a:lumMod val="50000"/>
                </a:srgb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3033131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24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altLang="zh-TW" sz="24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altLang="zh-TW" sz="24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altLang="zh-TW" sz="24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altLang="zh-TW" sz="24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zh-TW" sz="24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" name="Rectangle 1"/>
          <p:cNvSpPr/>
          <p:nvPr/>
        </p:nvSpPr>
        <p:spPr>
          <a:xfrm>
            <a:off x="-94786" y="2862506"/>
            <a:ext cx="322270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Better metadata for reputation entries and incident response.</a:t>
            </a:r>
          </a:p>
        </p:txBody>
      </p:sp>
    </p:spTree>
    <p:extLst>
      <p:ext uri="{BB962C8B-B14F-4D97-AF65-F5344CB8AC3E}">
        <p14:creationId xmlns:p14="http://schemas.microsoft.com/office/powerpoint/2010/main" val="1535718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222702" y="1509827"/>
            <a:ext cx="8608742" cy="39056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189" indent="-457189" defTabSz="609585" eaLnBrk="1" hangingPunct="1">
              <a:lnSpc>
                <a:spcPct val="130000"/>
              </a:lnSpc>
              <a:spcBef>
                <a:spcPct val="20000"/>
              </a:spcBef>
              <a:spcAft>
                <a:spcPts val="600"/>
              </a:spcAft>
              <a:buClr>
                <a:srgbClr val="D71920"/>
              </a:buClr>
              <a:buFont typeface="Arial" charset="0"/>
              <a:buChar char="•"/>
            </a:pPr>
            <a:r>
              <a:rPr lang="en-US" altLang="zh-TW" sz="2400" dirty="0" err="1">
                <a:solidFill>
                  <a:srgbClr val="4D4D4F">
                    <a:lumMod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GoDaddy</a:t>
            </a:r>
            <a:r>
              <a:rPr lang="en-US" altLang="zh-TW" sz="2400" dirty="0">
                <a:solidFill>
                  <a:srgbClr val="4D4D4F">
                    <a:lumMod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currently take advantage of </a:t>
            </a:r>
            <a:r>
              <a:rPr lang="en-US" altLang="zh-TW" sz="2400" dirty="0" err="1">
                <a:solidFill>
                  <a:srgbClr val="4D4D4F">
                    <a:lumMod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msgParameters</a:t>
            </a:r>
            <a:r>
              <a:rPr lang="en-US" altLang="zh-TW" sz="2400" dirty="0">
                <a:solidFill>
                  <a:srgbClr val="4D4D4F">
                    <a:lumMod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but there still isn't enough information to understand why something got blocked. </a:t>
            </a:r>
            <a:r>
              <a:rPr lang="en-US" altLang="zh-TW" dirty="0">
                <a:solidFill>
                  <a:srgbClr val="4D4D4F">
                    <a:lumMod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 A</a:t>
            </a:r>
            <a:endParaRPr lang="en-US" altLang="zh-TW" sz="2400" dirty="0">
              <a:solidFill>
                <a:srgbClr val="4D4D4F">
                  <a:lumMod val="50000"/>
                </a:srgb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189" indent="-457189" defTabSz="609585" eaLnBrk="1" hangingPunct="1">
              <a:lnSpc>
                <a:spcPct val="130000"/>
              </a:lnSpc>
              <a:spcBef>
                <a:spcPct val="20000"/>
              </a:spcBef>
              <a:spcAft>
                <a:spcPts val="600"/>
              </a:spcAft>
              <a:buClr>
                <a:srgbClr val="D71920"/>
              </a:buClr>
              <a:buFont typeface="Arial" charset="0"/>
              <a:buChar char="•"/>
            </a:pPr>
            <a:r>
              <a:rPr lang="en-US" altLang="zh-TW" sz="2400" dirty="0">
                <a:solidFill>
                  <a:srgbClr val="4D4D4F">
                    <a:lumMod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Would also like it to be more selective than just IP Address. </a:t>
            </a:r>
            <a:r>
              <a:rPr lang="en-US" altLang="zh-TW" dirty="0">
                <a:solidFill>
                  <a:srgbClr val="4D4D4F">
                    <a:lumMod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 A</a:t>
            </a:r>
            <a:endParaRPr lang="en-US" altLang="zh-TW" sz="2400" dirty="0">
              <a:solidFill>
                <a:srgbClr val="4D4D4F">
                  <a:lumMod val="50000"/>
                </a:srgb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189" indent="-457189" defTabSz="609585" eaLnBrk="1" hangingPunct="1">
              <a:lnSpc>
                <a:spcPct val="130000"/>
              </a:lnSpc>
              <a:spcBef>
                <a:spcPct val="20000"/>
              </a:spcBef>
              <a:spcAft>
                <a:spcPts val="600"/>
              </a:spcAft>
              <a:buClr>
                <a:srgbClr val="D71920"/>
              </a:buClr>
              <a:buFont typeface="Arial" charset="0"/>
              <a:buChar char="•"/>
            </a:pPr>
            <a:r>
              <a:rPr lang="en-US" altLang="zh-TW" sz="2400" dirty="0">
                <a:solidFill>
                  <a:srgbClr val="4D4D4F">
                    <a:lumMod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Want to know *why* an IP address got that score. </a:t>
            </a:r>
            <a:r>
              <a:rPr lang="en-US" altLang="zh-TW" dirty="0">
                <a:solidFill>
                  <a:srgbClr val="4D4D4F">
                    <a:lumMod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 A</a:t>
            </a:r>
            <a:endParaRPr lang="en-US" altLang="zh-TW" sz="2400" dirty="0">
              <a:solidFill>
                <a:srgbClr val="4D4D4F">
                  <a:lumMod val="50000"/>
                </a:srgb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189" indent="-457189" defTabSz="609585" eaLnBrk="1" hangingPunct="1">
              <a:lnSpc>
                <a:spcPct val="130000"/>
              </a:lnSpc>
              <a:spcBef>
                <a:spcPct val="20000"/>
              </a:spcBef>
              <a:spcAft>
                <a:spcPts val="600"/>
              </a:spcAft>
              <a:buClr>
                <a:srgbClr val="D71920"/>
              </a:buClr>
              <a:buFont typeface="Arial" charset="0"/>
              <a:buChar char="•"/>
            </a:pPr>
            <a:r>
              <a:rPr lang="en-US" altLang="zh-TW" sz="2400" dirty="0" err="1">
                <a:solidFill>
                  <a:srgbClr val="4D4D4F">
                    <a:lumMod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GoDaddy</a:t>
            </a:r>
            <a:r>
              <a:rPr lang="en-US" altLang="zh-TW" sz="2400" dirty="0">
                <a:solidFill>
                  <a:srgbClr val="4D4D4F">
                    <a:lumMod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can't block anything below 100. </a:t>
            </a:r>
            <a:r>
              <a:rPr lang="en-US" altLang="zh-TW" dirty="0">
                <a:solidFill>
                  <a:srgbClr val="4D4D4F">
                    <a:lumMod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 A</a:t>
            </a:r>
            <a:endParaRPr lang="en-US" altLang="zh-TW" sz="2400" dirty="0">
              <a:solidFill>
                <a:srgbClr val="4D4D4F">
                  <a:lumMod val="50000"/>
                </a:srgb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3033131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24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altLang="zh-TW" sz="24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altLang="zh-TW" sz="24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altLang="zh-TW" sz="24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altLang="zh-TW" sz="24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zh-TW" sz="24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" name="Rectangle 1"/>
          <p:cNvSpPr/>
          <p:nvPr/>
        </p:nvSpPr>
        <p:spPr>
          <a:xfrm>
            <a:off x="-94786" y="2862506"/>
            <a:ext cx="322270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Better metadata for reputation entries and incident response.</a:t>
            </a:r>
          </a:p>
        </p:txBody>
      </p:sp>
    </p:spTree>
    <p:extLst>
      <p:ext uri="{BB962C8B-B14F-4D97-AF65-F5344CB8AC3E}">
        <p14:creationId xmlns:p14="http://schemas.microsoft.com/office/powerpoint/2010/main" val="1728865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581" y="1318820"/>
            <a:ext cx="3687813" cy="25618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50" y="1301818"/>
            <a:ext cx="3713771" cy="25756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7889" y="4037254"/>
            <a:ext cx="3687813" cy="25517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0367" y="4037254"/>
            <a:ext cx="3679239" cy="25517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54879" y="1307515"/>
            <a:ext cx="3697341" cy="256428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444050" y="459414"/>
            <a:ext cx="78801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b="1" dirty="0">
                <a:solidFill>
                  <a:srgbClr val="D71920"/>
                </a:solidFill>
                <a:latin typeface="Segoe UI Light" panose="020B0502040204020203" pitchFamily="34" charset="0"/>
                <a:ea typeface="ＭＳ Ｐゴシック" charset="-128"/>
                <a:cs typeface="Segoe UI Light" panose="020B0502040204020203" pitchFamily="34" charset="0"/>
              </a:rPr>
              <a:t>Other pain points mentioned by few groups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43106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731" y="2148095"/>
            <a:ext cx="3687813" cy="256180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148255" y="852909"/>
            <a:ext cx="7906214" cy="51521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189" lvl="0" indent="-457189" defTabSz="609585" eaLnBrk="1" hangingPunct="1">
              <a:lnSpc>
                <a:spcPct val="130000"/>
              </a:lnSpc>
              <a:spcBef>
                <a:spcPct val="20000"/>
              </a:spcBef>
              <a:spcAft>
                <a:spcPts val="600"/>
              </a:spcAft>
              <a:buClr>
                <a:srgbClr val="D71920"/>
              </a:buClr>
              <a:buFont typeface="Arial" charset="0"/>
              <a:buChar char="•"/>
            </a:pPr>
            <a:r>
              <a:rPr lang="en-US" altLang="zh-TW" sz="2400" dirty="0">
                <a:solidFill>
                  <a:srgbClr val="4D4D4F"/>
                </a:solidFill>
                <a:latin typeface="+mj-lt"/>
                <a:cs typeface="Segoe UI" panose="020B0502040204020203" pitchFamily="34" charset="0"/>
              </a:rPr>
              <a:t>Baked into protection in cloud solution, looking at AWS. </a:t>
            </a:r>
          </a:p>
          <a:p>
            <a:pPr marL="914389" lvl="1" indent="-457189" defTabSz="609585" eaLnBrk="1" hangingPunct="1">
              <a:lnSpc>
                <a:spcPct val="130000"/>
              </a:lnSpc>
              <a:spcBef>
                <a:spcPct val="20000"/>
              </a:spcBef>
              <a:spcAft>
                <a:spcPts val="600"/>
              </a:spcAft>
              <a:buClr>
                <a:srgbClr val="D71920"/>
              </a:buClr>
              <a:buFont typeface="Arial" charset="0"/>
              <a:buChar char="•"/>
            </a:pPr>
            <a:r>
              <a:rPr lang="en-US" altLang="zh-TW" sz="2000" dirty="0">
                <a:solidFill>
                  <a:srgbClr val="4D4D4F"/>
                </a:solidFill>
                <a:latin typeface="+mj-lt"/>
                <a:cs typeface="Segoe UI" panose="020B0502040204020203" pitchFamily="34" charset="0"/>
              </a:rPr>
              <a:t>Want same level of security w/cloud as in premise. Only want to manage one set of rules. Don’t want to dump data into something </a:t>
            </a:r>
          </a:p>
          <a:p>
            <a:pPr marL="914389" lvl="1" indent="-457189" defTabSz="609585" eaLnBrk="1" hangingPunct="1">
              <a:lnSpc>
                <a:spcPct val="130000"/>
              </a:lnSpc>
              <a:spcBef>
                <a:spcPct val="20000"/>
              </a:spcBef>
              <a:spcAft>
                <a:spcPts val="600"/>
              </a:spcAft>
              <a:buClr>
                <a:srgbClr val="D71920"/>
              </a:buClr>
              <a:buFont typeface="Arial" charset="0"/>
              <a:buChar char="•"/>
            </a:pPr>
            <a:r>
              <a:rPr lang="en-US" altLang="zh-TW" sz="2000" dirty="0">
                <a:solidFill>
                  <a:srgbClr val="4D4D4F"/>
                </a:solidFill>
                <a:cs typeface="Segoe UI" panose="020B0502040204020203" pitchFamily="34" charset="0"/>
              </a:rPr>
              <a:t>Want to be able to add IPS in front of the 3rd party vendor offerings in the cloud. - </a:t>
            </a:r>
            <a:r>
              <a:rPr lang="en-US" altLang="zh-TW" dirty="0">
                <a:solidFill>
                  <a:srgbClr val="4D4D4F"/>
                </a:solidFill>
                <a:cs typeface="Segoe UI" panose="020B0502040204020203" pitchFamily="34" charset="0"/>
              </a:rPr>
              <a:t>C</a:t>
            </a:r>
            <a:endParaRPr lang="en-US" altLang="zh-TW" sz="2000" dirty="0">
              <a:solidFill>
                <a:srgbClr val="4D4D4F"/>
              </a:solidFill>
              <a:latin typeface="+mj-lt"/>
              <a:cs typeface="Segoe UI" panose="020B0502040204020203" pitchFamily="34" charset="0"/>
            </a:endParaRPr>
          </a:p>
          <a:p>
            <a:pPr marL="457189" lvl="0" indent="-457189" defTabSz="609585" eaLnBrk="1" hangingPunct="1">
              <a:lnSpc>
                <a:spcPct val="130000"/>
              </a:lnSpc>
              <a:spcBef>
                <a:spcPct val="20000"/>
              </a:spcBef>
              <a:spcAft>
                <a:spcPts val="600"/>
              </a:spcAft>
              <a:buClr>
                <a:srgbClr val="D71920"/>
              </a:buClr>
              <a:buFont typeface="Arial" charset="0"/>
              <a:buChar char="•"/>
            </a:pPr>
            <a:r>
              <a:rPr lang="en-US" altLang="zh-TW" sz="2400" dirty="0">
                <a:solidFill>
                  <a:srgbClr val="4D4D4F"/>
                </a:solidFill>
                <a:latin typeface="+mj-lt"/>
                <a:cs typeface="Segoe UI" panose="020B0502040204020203" pitchFamily="34" charset="0"/>
              </a:rPr>
              <a:t>V-TPS places in front of each server; It was difficult to setup the test to compare to other products (such as DS), </a:t>
            </a:r>
            <a:r>
              <a:rPr lang="en-US" altLang="zh-TW" sz="2400" dirty="0" err="1">
                <a:solidFill>
                  <a:srgbClr val="4D4D4F"/>
                </a:solidFill>
                <a:latin typeface="+mj-lt"/>
                <a:cs typeface="Segoe UI" panose="020B0502040204020203" pitchFamily="34" charset="0"/>
              </a:rPr>
              <a:t>vTPS</a:t>
            </a:r>
            <a:r>
              <a:rPr lang="en-US" altLang="zh-TW" sz="2400" dirty="0">
                <a:solidFill>
                  <a:srgbClr val="4D4D4F"/>
                </a:solidFill>
                <a:latin typeface="+mj-lt"/>
                <a:cs typeface="Segoe UI" panose="020B0502040204020203" pitchFamily="34" charset="0"/>
              </a:rPr>
              <a:t> is below competitors offering (like Palo Alto). </a:t>
            </a:r>
            <a:r>
              <a:rPr lang="en-US" altLang="zh-TW" dirty="0">
                <a:solidFill>
                  <a:srgbClr val="4D4D4F"/>
                </a:solidFill>
                <a:latin typeface="+mj-lt"/>
                <a:cs typeface="Segoe UI" panose="020B0502040204020203" pitchFamily="34" charset="0"/>
              </a:rPr>
              <a:t>- A</a:t>
            </a:r>
            <a:endParaRPr lang="en-US" altLang="zh-TW" sz="2000" dirty="0">
              <a:solidFill>
                <a:srgbClr val="4D4D4F"/>
              </a:solidFill>
              <a:latin typeface="+mj-lt"/>
              <a:cs typeface="Segoe UI" panose="020B0502040204020203" pitchFamily="34" charset="0"/>
            </a:endParaRPr>
          </a:p>
          <a:p>
            <a:pPr marL="457189" lvl="0" indent="-457189" defTabSz="609585" eaLnBrk="1" hangingPunct="1">
              <a:lnSpc>
                <a:spcPct val="130000"/>
              </a:lnSpc>
              <a:spcBef>
                <a:spcPct val="20000"/>
              </a:spcBef>
              <a:spcAft>
                <a:spcPts val="600"/>
              </a:spcAft>
              <a:buClr>
                <a:srgbClr val="D71920"/>
              </a:buClr>
              <a:buFont typeface="Arial" charset="0"/>
              <a:buChar char="•"/>
            </a:pPr>
            <a:r>
              <a:rPr lang="en-US" altLang="zh-TW" sz="2400" dirty="0">
                <a:solidFill>
                  <a:srgbClr val="4D4D4F"/>
                </a:solidFill>
                <a:latin typeface="+mj-lt"/>
                <a:cs typeface="Segoe UI" panose="020B0502040204020203" pitchFamily="34" charset="0"/>
              </a:rPr>
              <a:t>Went with Symantec HIPS solution and says it is painfully underdeveloped and slow. </a:t>
            </a:r>
            <a:r>
              <a:rPr lang="en-US" altLang="zh-TW" dirty="0">
                <a:solidFill>
                  <a:srgbClr val="4D4D4F"/>
                </a:solidFill>
                <a:latin typeface="+mj-lt"/>
                <a:cs typeface="Segoe UI" panose="020B0502040204020203" pitchFamily="34" charset="0"/>
              </a:rPr>
              <a:t>- B</a:t>
            </a:r>
            <a:endParaRPr lang="en-US" altLang="zh-TW" sz="2400" dirty="0">
              <a:solidFill>
                <a:srgbClr val="4D4D4F"/>
              </a:solidFill>
              <a:latin typeface="+mj-lt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1270921"/>
      </p:ext>
    </p:extLst>
  </p:cSld>
  <p:clrMapOvr>
    <a:masterClrMapping/>
  </p:clrMapOvr>
</p:sld>
</file>

<file path=ppt/theme/theme1.xml><?xml version="1.0" encoding="utf-8"?>
<a:theme xmlns:a="http://schemas.openxmlformats.org/drawingml/2006/main" name="PPT_Corporate_Template_150506">
  <a:themeElements>
    <a:clrScheme name="TM Final">
      <a:dk1>
        <a:srgbClr val="4D4D4F"/>
      </a:dk1>
      <a:lt1>
        <a:srgbClr val="FFFFFF"/>
      </a:lt1>
      <a:dk2>
        <a:srgbClr val="D71920"/>
      </a:dk2>
      <a:lt2>
        <a:srgbClr val="B01116"/>
      </a:lt2>
      <a:accent1>
        <a:srgbClr val="E6E7E8"/>
      </a:accent1>
      <a:accent2>
        <a:srgbClr val="F57B20"/>
      </a:accent2>
      <a:accent3>
        <a:srgbClr val="D60C8C"/>
      </a:accent3>
      <a:accent4>
        <a:srgbClr val="00A4E4"/>
      </a:accent4>
      <a:accent5>
        <a:srgbClr val="00467F"/>
      </a:accent5>
      <a:accent6>
        <a:srgbClr val="00A94F"/>
      </a:accent6>
      <a:hlink>
        <a:srgbClr val="B01116"/>
      </a:hlink>
      <a:folHlink>
        <a:srgbClr val="D7192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solidFill>
            <a:schemeClr val="tx1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1">
              <a:lumMod val="75000"/>
            </a:schemeClr>
          </a:solidFill>
          <a:prstDash val="sysDot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400" dirty="0">
            <a:solidFill>
              <a:schemeClr val="tx1"/>
            </a:solidFill>
            <a:latin typeface="Calibri"/>
            <a:cs typeface="Calibri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emplate BF" id="{A6228411-CA08-904C-B2BB-38EC0B987854}" vid="{C9DF519D-B181-0F46-B6FA-BEE105BE204D}"/>
    </a:ext>
  </a:extLst>
</a:theme>
</file>

<file path=ppt/theme/theme2.xml><?xml version="1.0" encoding="utf-8"?>
<a:theme xmlns:a="http://schemas.openxmlformats.org/drawingml/2006/main" name="1_PPT_Corporate_Template_150506">
  <a:themeElements>
    <a:clrScheme name="TM Final">
      <a:dk1>
        <a:srgbClr val="4D4D4F"/>
      </a:dk1>
      <a:lt1>
        <a:srgbClr val="FFFFFF"/>
      </a:lt1>
      <a:dk2>
        <a:srgbClr val="D71920"/>
      </a:dk2>
      <a:lt2>
        <a:srgbClr val="B01116"/>
      </a:lt2>
      <a:accent1>
        <a:srgbClr val="E6E7E8"/>
      </a:accent1>
      <a:accent2>
        <a:srgbClr val="F57B20"/>
      </a:accent2>
      <a:accent3>
        <a:srgbClr val="D60C8C"/>
      </a:accent3>
      <a:accent4>
        <a:srgbClr val="00A4E4"/>
      </a:accent4>
      <a:accent5>
        <a:srgbClr val="00467F"/>
      </a:accent5>
      <a:accent6>
        <a:srgbClr val="00A94F"/>
      </a:accent6>
      <a:hlink>
        <a:srgbClr val="B01116"/>
      </a:hlink>
      <a:folHlink>
        <a:srgbClr val="D7192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solidFill>
            <a:schemeClr val="tx1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1">
              <a:lumMod val="75000"/>
            </a:schemeClr>
          </a:solidFill>
          <a:prstDash val="sysDot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400" dirty="0">
            <a:solidFill>
              <a:schemeClr val="tx1"/>
            </a:solidFill>
            <a:latin typeface="Calibri"/>
            <a:cs typeface="Calibri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emplate BF" id="{A6228411-CA08-904C-B2BB-38EC0B987854}" vid="{C9DF519D-B181-0F46-B6FA-BEE105BE20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PPT_Corporate_Enterprise_Template_Feb2016</Template>
  <TotalTime>5594</TotalTime>
  <Words>1820</Words>
  <Application>Microsoft Macintosh PowerPoint</Application>
  <PresentationFormat>Widescreen</PresentationFormat>
  <Paragraphs>207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8" baseType="lpstr">
      <vt:lpstr>Dotum</vt:lpstr>
      <vt:lpstr>ＭＳ Ｐゴシック</vt:lpstr>
      <vt:lpstr>新細明體</vt:lpstr>
      <vt:lpstr>Arial</vt:lpstr>
      <vt:lpstr>Arial Rounded MT Bold</vt:lpstr>
      <vt:lpstr>Calibri</vt:lpstr>
      <vt:lpstr>Segoe UI</vt:lpstr>
      <vt:lpstr>Segoe UI Light</vt:lpstr>
      <vt:lpstr>PPT_Corporate_Template_150506</vt:lpstr>
      <vt:lpstr>1_PPT_Corporate_Template_150506</vt:lpstr>
      <vt:lpstr>Summary for 2018 CAB Workshop</vt:lpstr>
      <vt:lpstr>PowerPoint Presentation</vt:lpstr>
      <vt:lpstr>The most common pains mentioned by all groups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Emerging Needs</vt:lpstr>
      <vt:lpstr>1. Decrypt SSL traffic is needed</vt:lpstr>
      <vt:lpstr>1. Decrypt SSL traffic is needed</vt:lpstr>
      <vt:lpstr>2. All of your infrastructure are in the cloud</vt:lpstr>
      <vt:lpstr>Solution 1 – Unmasking TPS</vt:lpstr>
      <vt:lpstr>Unmasking TPS</vt:lpstr>
      <vt:lpstr>Unmasking TPS</vt:lpstr>
      <vt:lpstr>Solution 2 – Traffic Flow Lost + Found</vt:lpstr>
      <vt:lpstr>Traffic Flow Lost + Found</vt:lpstr>
      <vt:lpstr>Solution 3 – IPS Deep View</vt:lpstr>
      <vt:lpstr>IPS Deep View</vt:lpstr>
      <vt:lpstr>Solution 4 – Enterprise Manager</vt:lpstr>
      <vt:lpstr>Enterprise Manager</vt:lpstr>
      <vt:lpstr>Workshop Feedback</vt:lpstr>
      <vt:lpstr>Feedback to the workshop</vt:lpstr>
    </vt:vector>
  </TitlesOfParts>
  <Company>Trend Micro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Summary for 2018 CAB Workshop</dc:title>
  <dc:creator>Pacha Chen (HIE-TW)</dc:creator>
  <cp:lastModifiedBy>Michael Lang</cp:lastModifiedBy>
  <cp:revision>112</cp:revision>
  <cp:lastPrinted>2018-11-18T22:04:51Z</cp:lastPrinted>
  <dcterms:created xsi:type="dcterms:W3CDTF">2018-11-13T22:23:12Z</dcterms:created>
  <dcterms:modified xsi:type="dcterms:W3CDTF">2018-11-18T22:05:20Z</dcterms:modified>
</cp:coreProperties>
</file>