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2" r:id="rId2"/>
    <p:sldId id="621" r:id="rId3"/>
    <p:sldId id="622" r:id="rId4"/>
    <p:sldId id="623" r:id="rId5"/>
    <p:sldId id="624" r:id="rId6"/>
    <p:sldId id="596" r:id="rId7"/>
    <p:sldId id="605" r:id="rId8"/>
    <p:sldId id="598" r:id="rId9"/>
    <p:sldId id="599" r:id="rId10"/>
    <p:sldId id="600" r:id="rId11"/>
    <p:sldId id="574" r:id="rId12"/>
    <p:sldId id="575" r:id="rId13"/>
    <p:sldId id="576" r:id="rId14"/>
    <p:sldId id="577" r:id="rId15"/>
    <p:sldId id="578" r:id="rId16"/>
    <p:sldId id="579" r:id="rId17"/>
    <p:sldId id="606" r:id="rId18"/>
    <p:sldId id="607" r:id="rId19"/>
    <p:sldId id="608" r:id="rId20"/>
    <p:sldId id="609" r:id="rId21"/>
    <p:sldId id="610" r:id="rId22"/>
    <p:sldId id="611" r:id="rId23"/>
    <p:sldId id="612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669900"/>
    <a:srgbClr val="33CC33"/>
    <a:srgbClr val="FFFFCC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C38F49FB-EAF0-4A8B-978A-45C1952C47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C8EE3938-D7FA-41F7-82C5-53113D173410}" type="slidenum">
              <a:rPr lang="en-US"/>
              <a:pPr/>
              <a:t>11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9859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317625" y="877888"/>
            <a:ext cx="4219575" cy="3163887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3E57C3A2-4038-45EC-B05D-854E5BDDE2A0}" type="slidenum">
              <a:rPr lang="en-US"/>
              <a:pPr/>
              <a:t>21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6483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96075E0C-D55D-4473-B403-FF3B0B668FEC}" type="slidenum">
              <a:rPr lang="en-US"/>
              <a:pPr/>
              <a:t>23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9555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5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6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17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>
                <a:solidFill>
                  <a:srgbClr val="990000"/>
                </a:solidFill>
              </a:rPr>
              <a:t/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Java 2</a:t>
            </a:r>
            <a:r>
              <a:rPr lang="en-US" dirty="0">
                <a:solidFill>
                  <a:srgbClr val="990000"/>
                </a:solidFill>
              </a:rPr>
              <a:t/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/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Class Relationship Again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Class Product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3914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n,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 )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{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n;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	</a:t>
            </a:r>
            <a:r>
              <a:rPr lang="en-US" sz="1400" dirty="0">
                <a:latin typeface="Arial" pitchFamily="34" charset="0"/>
              </a:rPr>
              <a:t>p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Pi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th-TH" sz="1400" dirty="0">
                <a:latin typeface="Arial" pitchFamily="34" charset="0"/>
              </a:rPr>
              <a:t> 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th-TH" sz="1400" dirty="0">
                <a:latin typeface="Arial" pitchFamily="34" charset="0"/>
              </a:rPr>
              <a:t> 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getPrice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th-TH" sz="1400" dirty="0">
                <a:latin typeface="Arial" pitchFamily="34" charset="0"/>
              </a:rPr>
              <a:t>  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pri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97"/>
          <p:cNvSpPr>
            <a:spLocks noChangeArrowheads="1"/>
          </p:cNvSpPr>
          <p:nvPr/>
        </p:nvSpPr>
        <p:spPr bwMode="auto">
          <a:xfrm>
            <a:off x="6696075" y="2833687"/>
            <a:ext cx="1533525" cy="1966913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98"/>
          <p:cNvSpPr>
            <a:spLocks noChangeArrowheads="1"/>
          </p:cNvSpPr>
          <p:nvPr/>
        </p:nvSpPr>
        <p:spPr bwMode="auto">
          <a:xfrm>
            <a:off x="7180263" y="2882899"/>
            <a:ext cx="69532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Product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99"/>
          <p:cNvSpPr>
            <a:spLocks noChangeArrowheads="1"/>
          </p:cNvSpPr>
          <p:nvPr/>
        </p:nvSpPr>
        <p:spPr bwMode="auto">
          <a:xfrm>
            <a:off x="6696075" y="3106737"/>
            <a:ext cx="1533525" cy="16938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0"/>
          <p:cNvSpPr>
            <a:spLocks noChangeArrowheads="1"/>
          </p:cNvSpPr>
          <p:nvPr/>
        </p:nvSpPr>
        <p:spPr bwMode="auto">
          <a:xfrm>
            <a:off x="6696075" y="3819524"/>
            <a:ext cx="1533525" cy="9810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4"/>
          <p:cNvSpPr>
            <a:spLocks noChangeArrowheads="1"/>
          </p:cNvSpPr>
          <p:nvPr/>
        </p:nvSpPr>
        <p:spPr bwMode="auto">
          <a:xfrm>
            <a:off x="6784975" y="3130549"/>
            <a:ext cx="11060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price : double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08"/>
          <p:cNvSpPr>
            <a:spLocks noChangeArrowheads="1"/>
          </p:cNvSpPr>
          <p:nvPr/>
        </p:nvSpPr>
        <p:spPr bwMode="auto">
          <a:xfrm>
            <a:off x="6784975" y="3333749"/>
            <a:ext cx="9008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784975" y="3538537"/>
            <a:ext cx="11894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16"/>
          <p:cNvSpPr>
            <a:spLocks noChangeArrowheads="1"/>
          </p:cNvSpPr>
          <p:nvPr/>
        </p:nvSpPr>
        <p:spPr bwMode="auto">
          <a:xfrm>
            <a:off x="6784975" y="3886200"/>
            <a:ext cx="78547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+Product()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20"/>
          <p:cNvSpPr>
            <a:spLocks noChangeArrowheads="1"/>
          </p:cNvSpPr>
          <p:nvPr/>
        </p:nvSpPr>
        <p:spPr bwMode="auto">
          <a:xfrm>
            <a:off x="6784975" y="4148137"/>
            <a:ext cx="6828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24"/>
          <p:cNvSpPr>
            <a:spLocks noChangeArrowheads="1"/>
          </p:cNvSpPr>
          <p:nvPr/>
        </p:nvSpPr>
        <p:spPr bwMode="auto">
          <a:xfrm>
            <a:off x="6784975" y="4352924"/>
            <a:ext cx="9714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28"/>
          <p:cNvSpPr>
            <a:spLocks noChangeArrowheads="1"/>
          </p:cNvSpPr>
          <p:nvPr/>
        </p:nvSpPr>
        <p:spPr bwMode="auto">
          <a:xfrm>
            <a:off x="6784975" y="4556124"/>
            <a:ext cx="8223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getPrice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/>
          </p:cNvSpPr>
          <p:nvPr>
            <p:ph type="title"/>
          </p:nvPr>
        </p:nvSpPr>
        <p:spPr bwMode="auto">
          <a:xfrm>
            <a:off x="1500188" y="115888"/>
            <a:ext cx="60960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Association Class</a:t>
            </a:r>
          </a:p>
        </p:txBody>
      </p:sp>
      <p:sp>
        <p:nvSpPr>
          <p:cNvPr id="888835" name="Rectangle 3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8005763" cy="2303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บ่อยครั้งที่การออกแบบคลาสอาจมีจำนวนความสัมพันธ์</a:t>
            </a:r>
            <a:r>
              <a:rPr lang="en-US" dirty="0" err="1" smtClean="0">
                <a:cs typeface="Angsana New" pitchFamily="18" charset="-34"/>
              </a:rPr>
              <a:t>เป็น</a:t>
            </a:r>
            <a:r>
              <a:rPr lang="th-TH" dirty="0" smtClean="0">
                <a:cs typeface="Angsana New" pitchFamily="18" charset="-34"/>
              </a:rPr>
              <a:t>แบบ </a:t>
            </a:r>
            <a:r>
              <a:rPr lang="th-TH" dirty="0" err="1" smtClean="0">
                <a:cs typeface="Angsana New" pitchFamily="18" charset="-34"/>
              </a:rPr>
              <a:t>many</a:t>
            </a:r>
            <a:r>
              <a:rPr lang="th-TH" dirty="0" smtClean="0">
                <a:cs typeface="Angsana New" pitchFamily="18" charset="-34"/>
              </a:rPr>
              <a:t>-</a:t>
            </a:r>
            <a:r>
              <a:rPr lang="th-TH" dirty="0" err="1" smtClean="0">
                <a:cs typeface="Angsana New" pitchFamily="18" charset="-34"/>
              </a:rPr>
              <a:t>to</a:t>
            </a:r>
            <a:r>
              <a:rPr lang="th-TH" dirty="0" smtClean="0">
                <a:cs typeface="Angsana New" pitchFamily="18" charset="-34"/>
              </a:rPr>
              <a:t>-</a:t>
            </a:r>
            <a:r>
              <a:rPr lang="th-TH" dirty="0" err="1" smtClean="0">
                <a:cs typeface="Angsana New" pitchFamily="18" charset="-34"/>
              </a:rPr>
              <a:t>many</a:t>
            </a:r>
            <a:r>
              <a:rPr lang="th-TH" dirty="0" smtClean="0">
                <a:cs typeface="Angsana New" pitchFamily="18" charset="-34"/>
              </a:rPr>
              <a:t>  ดังนั้นการกำหนดความสัมพันธ์ระหว่างคลาสอาจมีความจำเป็นในการแก้ไขให้อยู่ในรูปของความสัมพันธ์แบบ </a:t>
            </a:r>
            <a:r>
              <a:rPr lang="en-US" dirty="0" smtClean="0">
                <a:cs typeface="Angsana New" pitchFamily="18" charset="-34"/>
              </a:rPr>
              <a:t>one-to-many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cs typeface="Angsana New" pitchFamily="18" charset="-34"/>
              </a:rPr>
              <a:t>ตัวอย่างเช่น</a:t>
            </a:r>
            <a:r>
              <a:rPr lang="en-US" dirty="0" smtClean="0">
                <a:cs typeface="Angsana New" pitchFamily="18" charset="-34"/>
              </a:rPr>
              <a:t>: Student </a:t>
            </a:r>
            <a:r>
              <a:rPr lang="th-TH" dirty="0" smtClean="0">
                <a:cs typeface="Angsana New" pitchFamily="18" charset="-34"/>
              </a:rPr>
              <a:t>แต่ละคนสามารถลงทะเบียนได้หลาย </a:t>
            </a:r>
            <a:r>
              <a:rPr lang="en-US" dirty="0" smtClean="0">
                <a:cs typeface="Angsana New" pitchFamily="18" charset="-34"/>
              </a:rPr>
              <a:t>Subject  </a:t>
            </a:r>
            <a:r>
              <a:rPr lang="th-TH" dirty="0" smtClean="0">
                <a:cs typeface="Angsana New" pitchFamily="18" charset="-34"/>
              </a:rPr>
              <a:t>และแต่ละ </a:t>
            </a:r>
            <a:r>
              <a:rPr lang="en-US" dirty="0" smtClean="0">
                <a:cs typeface="Angsana New" pitchFamily="18" charset="-34"/>
              </a:rPr>
              <a:t>Subject </a:t>
            </a:r>
            <a:r>
              <a:rPr lang="th-TH" dirty="0" smtClean="0">
                <a:cs typeface="Angsana New" pitchFamily="18" charset="-34"/>
              </a:rPr>
              <a:t>ประกอบไปด้วย </a:t>
            </a:r>
            <a:r>
              <a:rPr lang="en-US" dirty="0" smtClean="0">
                <a:cs typeface="Angsana New" pitchFamily="18" charset="-34"/>
              </a:rPr>
              <a:t>Student  </a:t>
            </a:r>
            <a:r>
              <a:rPr lang="th-TH" dirty="0" smtClean="0">
                <a:cs typeface="Angsana New" pitchFamily="18" charset="-34"/>
              </a:rPr>
              <a:t>หลายคน</a:t>
            </a:r>
            <a:r>
              <a:rPr lang="en-US" dirty="0" smtClean="0">
                <a:cs typeface="Angsana New" pitchFamily="18" charset="-34"/>
              </a:rPr>
              <a:t> </a:t>
            </a:r>
          </a:p>
          <a:p>
            <a:pPr>
              <a:lnSpc>
                <a:spcPct val="90000"/>
              </a:lnSpc>
            </a:pPr>
            <a:endParaRPr lang="th-TH" dirty="0" smtClean="0">
              <a:cs typeface="Angsana New" pitchFamily="18" charset="-34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06550" y="3505200"/>
            <a:ext cx="5784850" cy="1390650"/>
            <a:chOff x="1012" y="2634"/>
            <a:chExt cx="3644" cy="876"/>
          </a:xfrm>
        </p:grpSpPr>
        <p:sp>
          <p:nvSpPr>
            <p:cNvPr id="888854" name="Rectangle 22"/>
            <p:cNvSpPr>
              <a:spLocks noChangeArrowheads="1"/>
            </p:cNvSpPr>
            <p:nvPr/>
          </p:nvSpPr>
          <p:spPr bwMode="auto">
            <a:xfrm>
              <a:off x="3792" y="2634"/>
              <a:ext cx="860" cy="82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55" name="Line 23"/>
            <p:cNvSpPr>
              <a:spLocks noChangeShapeType="1"/>
            </p:cNvSpPr>
            <p:nvPr/>
          </p:nvSpPr>
          <p:spPr bwMode="auto">
            <a:xfrm>
              <a:off x="3796" y="2826"/>
              <a:ext cx="8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36" name="Rectangle 4"/>
            <p:cNvSpPr>
              <a:spLocks noChangeArrowheads="1"/>
            </p:cNvSpPr>
            <p:nvPr/>
          </p:nvSpPr>
          <p:spPr bwMode="auto">
            <a:xfrm>
              <a:off x="1012" y="2688"/>
              <a:ext cx="860" cy="82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38" name="Line 6"/>
            <p:cNvSpPr>
              <a:spLocks noChangeShapeType="1"/>
            </p:cNvSpPr>
            <p:nvPr/>
          </p:nvSpPr>
          <p:spPr bwMode="auto">
            <a:xfrm>
              <a:off x="1012" y="2886"/>
              <a:ext cx="8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39" name="Rectangle 7"/>
            <p:cNvSpPr>
              <a:spLocks noChangeArrowheads="1"/>
            </p:cNvSpPr>
            <p:nvPr/>
          </p:nvSpPr>
          <p:spPr bwMode="auto">
            <a:xfrm>
              <a:off x="1178" y="2692"/>
              <a:ext cx="534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1"/>
                  </a:solidFill>
                  <a:cs typeface="Arial" pitchFamily="34" charset="0"/>
                </a:rPr>
                <a:t>Student</a:t>
              </a:r>
            </a:p>
          </p:txBody>
        </p:sp>
        <p:sp>
          <p:nvSpPr>
            <p:cNvPr id="888841" name="Rectangle 9"/>
            <p:cNvSpPr>
              <a:spLocks noChangeArrowheads="1"/>
            </p:cNvSpPr>
            <p:nvPr/>
          </p:nvSpPr>
          <p:spPr bwMode="auto">
            <a:xfrm>
              <a:off x="3977" y="2634"/>
              <a:ext cx="522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1"/>
                  </a:solidFill>
                  <a:cs typeface="Arial" pitchFamily="34" charset="0"/>
                </a:rPr>
                <a:t>Subject</a:t>
              </a:r>
            </a:p>
          </p:txBody>
        </p:sp>
        <p:sp>
          <p:nvSpPr>
            <p:cNvPr id="888842" name="Rectangle 10"/>
            <p:cNvSpPr>
              <a:spLocks noChangeArrowheads="1"/>
            </p:cNvSpPr>
            <p:nvPr/>
          </p:nvSpPr>
          <p:spPr bwMode="auto">
            <a:xfrm>
              <a:off x="1047" y="2876"/>
              <a:ext cx="669" cy="5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ID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Name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Address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Telephone</a:t>
              </a:r>
            </a:p>
          </p:txBody>
        </p:sp>
        <p:sp>
          <p:nvSpPr>
            <p:cNvPr id="888843" name="Rectangle 11"/>
            <p:cNvSpPr>
              <a:spLocks noChangeArrowheads="1"/>
            </p:cNvSpPr>
            <p:nvPr/>
          </p:nvSpPr>
          <p:spPr bwMode="auto">
            <a:xfrm>
              <a:off x="3831" y="2874"/>
              <a:ext cx="441" cy="4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Code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Name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Credit</a:t>
              </a:r>
            </a:p>
          </p:txBody>
        </p:sp>
        <p:sp>
          <p:nvSpPr>
            <p:cNvPr id="888844" name="Line 12"/>
            <p:cNvSpPr>
              <a:spLocks noChangeShapeType="1"/>
            </p:cNvSpPr>
            <p:nvPr/>
          </p:nvSpPr>
          <p:spPr bwMode="auto">
            <a:xfrm>
              <a:off x="1876" y="3110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48" name="Rectangle 16"/>
            <p:cNvSpPr>
              <a:spLocks noChangeArrowheads="1"/>
            </p:cNvSpPr>
            <p:nvPr/>
          </p:nvSpPr>
          <p:spPr bwMode="auto">
            <a:xfrm>
              <a:off x="2448" y="2882"/>
              <a:ext cx="674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chemeClr val="tx1"/>
                  </a:solidFill>
                  <a:cs typeface="Arial" pitchFamily="34" charset="0"/>
                </a:rPr>
                <a:t>Enrolment</a:t>
              </a:r>
              <a:endParaRPr lang="en-US" sz="14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88851" name="Text Box 19"/>
            <p:cNvSpPr txBox="1">
              <a:spLocks noChangeArrowheads="1"/>
            </p:cNvSpPr>
            <p:nvPr/>
          </p:nvSpPr>
          <p:spPr bwMode="auto">
            <a:xfrm>
              <a:off x="1872" y="3168"/>
              <a:ext cx="161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*</a:t>
              </a:r>
              <a:endParaRPr lang="en-AU" sz="14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88852" name="Text Box 20"/>
            <p:cNvSpPr txBox="1">
              <a:spLocks noChangeArrowheads="1"/>
            </p:cNvSpPr>
            <p:nvPr/>
          </p:nvSpPr>
          <p:spPr bwMode="auto">
            <a:xfrm>
              <a:off x="3552" y="3120"/>
              <a:ext cx="161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*</a:t>
              </a:r>
              <a:endParaRPr lang="en-AU" sz="140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18" name="ตัวยึดเนื้อหา 1"/>
          <p:cNvSpPr txBox="1">
            <a:spLocks/>
          </p:cNvSpPr>
          <p:nvPr/>
        </p:nvSpPr>
        <p:spPr bwMode="auto">
          <a:xfrm>
            <a:off x="914400" y="5291138"/>
            <a:ext cx="7772400" cy="728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Blip>
                <a:blip r:embed="rId3"/>
              </a:buBlip>
            </a:pP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จะเกิดอะไรขึ้นหากมีการกำหนดผลการเรียน </a:t>
            </a:r>
            <a:r>
              <a:rPr lang="en-US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(grade) </a:t>
            </a: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ให้กับ</a:t>
            </a:r>
            <a:r>
              <a:rPr lang="en-US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Student</a:t>
            </a: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ที่ลงทะเบียนเรียนใน </a:t>
            </a:r>
            <a:r>
              <a:rPr lang="en-US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Subject </a:t>
            </a: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ที่กำหนดไว้</a:t>
            </a:r>
            <a:endParaRPr lang="th-TH" sz="2800" b="0" dirty="0" smtClean="0">
              <a:solidFill>
                <a:schemeClr val="tx1"/>
              </a:solidFill>
              <a:latin typeface="Angsana New" pitchFamily="18" charset="-34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endParaRPr kumimoji="0" lang="th-TH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Association Classes</a:t>
            </a:r>
          </a:p>
        </p:txBody>
      </p:sp>
      <p:sp>
        <p:nvSpPr>
          <p:cNvPr id="808963" name="Rectangle 3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8001000" cy="9636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cs typeface="Angsana New" pitchFamily="18" charset="-34"/>
              </a:rPr>
              <a:t>การทำงานของ </a:t>
            </a:r>
            <a:r>
              <a:rPr lang="en-US" dirty="0" smtClean="0">
                <a:cs typeface="Angsana New" pitchFamily="18" charset="-34"/>
              </a:rPr>
              <a:t>Association </a:t>
            </a:r>
            <a:r>
              <a:rPr lang="th-TH" dirty="0" smtClean="0">
                <a:cs typeface="Angsana New" pitchFamily="18" charset="-34"/>
              </a:rPr>
              <a:t>คลาส  สามารถทำได้โดยการกำหนดคลาสที่เรียกว่าคลาส</a:t>
            </a:r>
            <a:r>
              <a:rPr lang="en-US" dirty="0" smtClean="0"/>
              <a:t> </a:t>
            </a:r>
            <a:r>
              <a:rPr lang="en-US" i="1" dirty="0" smtClean="0"/>
              <a:t>Registration</a:t>
            </a:r>
            <a:r>
              <a:rPr lang="th-TH" i="1" dirty="0" smtClean="0">
                <a:cs typeface="Angsana New" pitchFamily="18" charset="-34"/>
              </a:rPr>
              <a:t>  </a:t>
            </a:r>
            <a:r>
              <a:rPr lang="th-TH" dirty="0" smtClean="0">
                <a:cs typeface="Angsana New" pitchFamily="18" charset="-34"/>
              </a:rPr>
              <a:t>ซึ่งประกอบไปด้วยแอททริ</a:t>
            </a:r>
            <a:r>
              <a:rPr lang="th-TH" dirty="0" err="1" smtClean="0">
                <a:cs typeface="Angsana New" pitchFamily="18" charset="-34"/>
              </a:rPr>
              <a:t>บิวต์</a:t>
            </a:r>
            <a:r>
              <a:rPr lang="th-TH" dirty="0" smtClean="0">
                <a:cs typeface="Angsana New" pitchFamily="18" charset="-34"/>
              </a:rPr>
              <a:t>ในรูปของ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จากคลาส </a:t>
            </a:r>
            <a:r>
              <a:rPr lang="en-US" dirty="0" smtClean="0">
                <a:cs typeface="Angsana New" pitchFamily="18" charset="-34"/>
              </a:rPr>
              <a:t>Student </a:t>
            </a:r>
            <a:r>
              <a:rPr lang="th-TH" dirty="0" smtClean="0">
                <a:cs typeface="Angsana New" pitchFamily="18" charset="-34"/>
              </a:rPr>
              <a:t>และ </a:t>
            </a:r>
            <a:r>
              <a:rPr lang="en-US" dirty="0" smtClean="0">
                <a:cs typeface="Angsana New" pitchFamily="18" charset="-34"/>
              </a:rPr>
              <a:t>Subject </a:t>
            </a:r>
          </a:p>
        </p:txBody>
      </p:sp>
      <p:sp>
        <p:nvSpPr>
          <p:cNvPr id="808990" name="Rectangle 30"/>
          <p:cNvSpPr>
            <a:spLocks noChangeArrowheads="1"/>
          </p:cNvSpPr>
          <p:nvPr/>
        </p:nvSpPr>
        <p:spPr bwMode="auto">
          <a:xfrm>
            <a:off x="3900488" y="4639810"/>
            <a:ext cx="1274762" cy="4365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AU" sz="16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8991" name="Line 31"/>
          <p:cNvSpPr>
            <a:spLocks noChangeShapeType="1"/>
          </p:cNvSpPr>
          <p:nvPr/>
        </p:nvSpPr>
        <p:spPr bwMode="auto">
          <a:xfrm>
            <a:off x="4648200" y="3592513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8992" name="Rectangle 32"/>
          <p:cNvSpPr>
            <a:spLocks noChangeArrowheads="1"/>
          </p:cNvSpPr>
          <p:nvPr/>
        </p:nvSpPr>
        <p:spPr bwMode="auto">
          <a:xfrm>
            <a:off x="4038600" y="4759325"/>
            <a:ext cx="700514" cy="290144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Grade</a:t>
            </a:r>
          </a:p>
        </p:txBody>
      </p:sp>
      <p:sp>
        <p:nvSpPr>
          <p:cNvPr id="808994" name="Rectangle 34"/>
          <p:cNvSpPr>
            <a:spLocks noChangeArrowheads="1"/>
          </p:cNvSpPr>
          <p:nvPr/>
        </p:nvSpPr>
        <p:spPr bwMode="auto">
          <a:xfrm>
            <a:off x="6059488" y="4543425"/>
            <a:ext cx="1915590" cy="318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i="1" dirty="0">
                <a:solidFill>
                  <a:srgbClr val="990000"/>
                </a:solidFill>
                <a:cs typeface="Arial" pitchFamily="34" charset="0"/>
              </a:rPr>
              <a:t>Association class</a:t>
            </a:r>
          </a:p>
        </p:txBody>
      </p:sp>
      <p:sp>
        <p:nvSpPr>
          <p:cNvPr id="808995" name="Line 35"/>
          <p:cNvSpPr>
            <a:spLocks noChangeShapeType="1"/>
          </p:cNvSpPr>
          <p:nvPr/>
        </p:nvSpPr>
        <p:spPr bwMode="auto">
          <a:xfrm flipH="1" flipV="1">
            <a:off x="5257800" y="4759325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8998" name="Text Box 38"/>
          <p:cNvSpPr txBox="1">
            <a:spLocks noChangeArrowheads="1"/>
          </p:cNvSpPr>
          <p:nvPr/>
        </p:nvSpPr>
        <p:spPr bwMode="auto">
          <a:xfrm>
            <a:off x="3900488" y="4354513"/>
            <a:ext cx="1274762" cy="2927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990000"/>
                </a:solidFill>
                <a:cs typeface="Arial" pitchFamily="34" charset="0"/>
              </a:rPr>
              <a:t>Registration</a:t>
            </a:r>
            <a:endParaRPr lang="en-AU" sz="1400" b="1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00" name="Rectangle 40"/>
          <p:cNvSpPr>
            <a:spLocks noChangeArrowheads="1"/>
          </p:cNvSpPr>
          <p:nvPr/>
        </p:nvSpPr>
        <p:spPr bwMode="auto">
          <a:xfrm>
            <a:off x="6096000" y="2811465"/>
            <a:ext cx="1365250" cy="11509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1" name="Line 41"/>
          <p:cNvSpPr>
            <a:spLocks noChangeShapeType="1"/>
          </p:cNvSpPr>
          <p:nvPr/>
        </p:nvSpPr>
        <p:spPr bwMode="auto">
          <a:xfrm>
            <a:off x="6102350" y="311626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2" name="Rectangle 42"/>
          <p:cNvSpPr>
            <a:spLocks noChangeArrowheads="1"/>
          </p:cNvSpPr>
          <p:nvPr/>
        </p:nvSpPr>
        <p:spPr bwMode="auto">
          <a:xfrm>
            <a:off x="1682750" y="2897190"/>
            <a:ext cx="1365250" cy="11414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3" name="Line 43"/>
          <p:cNvSpPr>
            <a:spLocks noChangeShapeType="1"/>
          </p:cNvSpPr>
          <p:nvPr/>
        </p:nvSpPr>
        <p:spPr bwMode="auto">
          <a:xfrm>
            <a:off x="1682750" y="321151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4" name="Rectangle 44"/>
          <p:cNvSpPr>
            <a:spLocks noChangeArrowheads="1"/>
          </p:cNvSpPr>
          <p:nvPr/>
        </p:nvSpPr>
        <p:spPr bwMode="auto">
          <a:xfrm>
            <a:off x="1946275" y="2903540"/>
            <a:ext cx="847990" cy="290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990000"/>
                </a:solidFill>
                <a:cs typeface="Arial" pitchFamily="34" charset="0"/>
              </a:rPr>
              <a:t>Student</a:t>
            </a:r>
          </a:p>
        </p:txBody>
      </p:sp>
      <p:sp>
        <p:nvSpPr>
          <p:cNvPr id="809005" name="Rectangle 45"/>
          <p:cNvSpPr>
            <a:spLocks noChangeArrowheads="1"/>
          </p:cNvSpPr>
          <p:nvPr/>
        </p:nvSpPr>
        <p:spPr bwMode="auto">
          <a:xfrm>
            <a:off x="6389688" y="2811465"/>
            <a:ext cx="828754" cy="290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990000"/>
                </a:solidFill>
                <a:cs typeface="Arial" pitchFamily="34" charset="0"/>
              </a:rPr>
              <a:t>Subject</a:t>
            </a:r>
          </a:p>
        </p:txBody>
      </p:sp>
      <p:sp>
        <p:nvSpPr>
          <p:cNvPr id="809006" name="Rectangle 46"/>
          <p:cNvSpPr>
            <a:spLocks noChangeArrowheads="1"/>
          </p:cNvSpPr>
          <p:nvPr/>
        </p:nvSpPr>
        <p:spPr bwMode="auto">
          <a:xfrm>
            <a:off x="1738313" y="3195640"/>
            <a:ext cx="899286" cy="690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990000"/>
                </a:solidFill>
                <a:cs typeface="Arial" pitchFamily="34" charset="0"/>
              </a:rPr>
              <a:t>ID</a:t>
            </a:r>
          </a:p>
          <a:p>
            <a:pPr eaLnBrk="0" hangingPunct="0"/>
            <a:r>
              <a:rPr lang="en-US" sz="1400" dirty="0">
                <a:solidFill>
                  <a:srgbClr val="990000"/>
                </a:solidFill>
                <a:cs typeface="Arial" pitchFamily="34" charset="0"/>
              </a:rPr>
              <a:t>Name</a:t>
            </a:r>
          </a:p>
          <a:p>
            <a:pPr eaLnBrk="0" hangingPunct="0"/>
            <a:r>
              <a:rPr lang="en-US" sz="1400" dirty="0" smtClean="0">
                <a:solidFill>
                  <a:srgbClr val="990000"/>
                </a:solidFill>
                <a:cs typeface="Arial" pitchFamily="34" charset="0"/>
              </a:rPr>
              <a:t>Address</a:t>
            </a:r>
            <a:endParaRPr lang="en-US" sz="1400" dirty="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07" name="Rectangle 47"/>
          <p:cNvSpPr>
            <a:spLocks noChangeArrowheads="1"/>
          </p:cNvSpPr>
          <p:nvPr/>
        </p:nvSpPr>
        <p:spPr bwMode="auto">
          <a:xfrm>
            <a:off x="6157913" y="3192465"/>
            <a:ext cx="700514" cy="690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Code</a:t>
            </a:r>
          </a:p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Name</a:t>
            </a:r>
          </a:p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Credit</a:t>
            </a:r>
          </a:p>
        </p:txBody>
      </p:sp>
      <p:sp>
        <p:nvSpPr>
          <p:cNvPr id="809008" name="Line 48"/>
          <p:cNvSpPr>
            <a:spLocks noChangeShapeType="1"/>
          </p:cNvSpPr>
          <p:nvPr/>
        </p:nvSpPr>
        <p:spPr bwMode="auto">
          <a:xfrm>
            <a:off x="3054350" y="3567115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9" name="Rectangle 49"/>
          <p:cNvSpPr>
            <a:spLocks noChangeArrowheads="1"/>
          </p:cNvSpPr>
          <p:nvPr/>
        </p:nvSpPr>
        <p:spPr bwMode="auto">
          <a:xfrm>
            <a:off x="3962400" y="3205165"/>
            <a:ext cx="1069204" cy="290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i="1">
                <a:solidFill>
                  <a:srgbClr val="990000"/>
                </a:solidFill>
                <a:cs typeface="Arial" pitchFamily="34" charset="0"/>
              </a:rPr>
              <a:t>Enrolment</a:t>
            </a:r>
            <a:endParaRPr lang="en-US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10" name="Text Box 50"/>
          <p:cNvSpPr txBox="1">
            <a:spLocks noChangeArrowheads="1"/>
          </p:cNvSpPr>
          <p:nvPr/>
        </p:nvSpPr>
        <p:spPr bwMode="auto">
          <a:xfrm>
            <a:off x="3048000" y="3659190"/>
            <a:ext cx="255198" cy="292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*</a:t>
            </a:r>
            <a:endParaRPr lang="en-AU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11" name="Text Box 51"/>
          <p:cNvSpPr txBox="1">
            <a:spLocks noChangeArrowheads="1"/>
          </p:cNvSpPr>
          <p:nvPr/>
        </p:nvSpPr>
        <p:spPr bwMode="auto">
          <a:xfrm>
            <a:off x="5715000" y="3582990"/>
            <a:ext cx="255198" cy="292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*</a:t>
            </a:r>
            <a:endParaRPr lang="en-AU" sz="1400">
              <a:solidFill>
                <a:srgbClr val="99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0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0" grpId="0" animBg="1"/>
      <p:bldP spid="808991" grpId="0" animBg="1"/>
      <p:bldP spid="808992" grpId="0" animBg="1"/>
      <p:bldP spid="808994" grpId="0"/>
      <p:bldP spid="808995" grpId="0" animBg="1"/>
      <p:bldP spid="8089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Association Classes</a:t>
            </a:r>
            <a:r>
              <a:rPr lang="th-TH" dirty="0" smtClean="0">
                <a:solidFill>
                  <a:srgbClr val="990000"/>
                </a:solidFill>
                <a:cs typeface="Angsana New" pitchFamily="18" charset="-34"/>
              </a:rPr>
              <a:t> </a:t>
            </a:r>
            <a:r>
              <a:rPr lang="en-US" dirty="0" smtClean="0">
                <a:solidFill>
                  <a:srgbClr val="990000"/>
                </a:solidFill>
                <a:cs typeface="Angsana New" pitchFamily="18" charset="-34"/>
              </a:rPr>
              <a:t>: Object View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2688588" y="2355947"/>
            <a:ext cx="1150466" cy="11206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376972" y="2627798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846046" y="2114674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Student s1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86496" y="2843038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24556" y="3477022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4650295" y="2917954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274349" y="319316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4724400" y="2627376"/>
            <a:ext cx="1059647" cy="2951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Registration a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114924" y="3432786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0" name="AutoShape 3"/>
          <p:cNvSpPr>
            <a:spLocks noChangeShapeType="1"/>
          </p:cNvSpPr>
          <p:nvPr/>
        </p:nvSpPr>
        <p:spPr bwMode="auto">
          <a:xfrm>
            <a:off x="5257800" y="3733800"/>
            <a:ext cx="1371599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1" name="AutoShape 3"/>
          <p:cNvSpPr>
            <a:spLocks noChangeShapeType="1"/>
          </p:cNvSpPr>
          <p:nvPr/>
        </p:nvSpPr>
        <p:spPr bwMode="auto">
          <a:xfrm>
            <a:off x="3810001" y="2895600"/>
            <a:ext cx="1447800" cy="60960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610834" y="3545140"/>
            <a:ext cx="1085366" cy="2648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Subject </a:t>
            </a:r>
            <a:r>
              <a:rPr lang="en-US" altLang="zh-CN" sz="1100" b="1" dirty="0" err="1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uml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23"/>
          <p:cNvSpPr>
            <a:spLocks noChangeArrowheads="1"/>
          </p:cNvSpPr>
          <p:nvPr/>
        </p:nvSpPr>
        <p:spPr bwMode="auto">
          <a:xfrm>
            <a:off x="5229229" y="3467878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5123745" y="3669046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3" name="Oval 23"/>
          <p:cNvSpPr>
            <a:spLocks noChangeArrowheads="1"/>
          </p:cNvSpPr>
          <p:nvPr/>
        </p:nvSpPr>
        <p:spPr bwMode="auto">
          <a:xfrm>
            <a:off x="5225689" y="3708670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2824458" y="3943474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Student s2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4786164" y="4346448"/>
            <a:ext cx="1005035" cy="2951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Registration b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"/>
          <p:cNvSpPr txBox="1">
            <a:spLocks/>
          </p:cNvSpPr>
          <p:nvPr/>
        </p:nvSpPr>
        <p:spPr bwMode="auto">
          <a:xfrm>
            <a:off x="685800" y="12192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3" pitchFamily="18" charset="2"/>
              <a:buChar char="}"/>
              <a:tabLst/>
              <a:defRPr/>
            </a:pPr>
            <a:r>
              <a:rPr kumimoji="0" lang="th-TH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มุมมองในการจำลองภาพการทำงานของ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Association </a:t>
            </a:r>
            <a:r>
              <a:rPr kumimoji="0" lang="th-TH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คลาส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+mn-cs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3393733" y="306376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2926080" y="2575561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id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904744" y="2779776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name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819400" y="2971800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address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667000" y="4191000"/>
            <a:ext cx="1150466" cy="11206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3355384" y="4462851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364908" y="4678091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3372145" y="4898815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904492" y="4410614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id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83156" y="4614829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name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2797812" y="4806853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address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4800600" y="3124200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grade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5376956" y="5156470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802695" y="4597402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5426749" y="4872610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5267324" y="5112234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6" name="Oval 23"/>
          <p:cNvSpPr>
            <a:spLocks noChangeArrowheads="1"/>
          </p:cNvSpPr>
          <p:nvPr/>
        </p:nvSpPr>
        <p:spPr bwMode="auto">
          <a:xfrm>
            <a:off x="5381629" y="514732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5276145" y="5348494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5378089" y="5388118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4953000" y="4803648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grade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utoShape 3"/>
          <p:cNvSpPr>
            <a:spLocks noChangeShapeType="1"/>
          </p:cNvSpPr>
          <p:nvPr/>
        </p:nvSpPr>
        <p:spPr bwMode="auto">
          <a:xfrm flipV="1">
            <a:off x="5410200" y="4572000"/>
            <a:ext cx="1219200" cy="8400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4" name="AutoShape 3"/>
          <p:cNvSpPr>
            <a:spLocks noChangeShapeType="1"/>
          </p:cNvSpPr>
          <p:nvPr/>
        </p:nvSpPr>
        <p:spPr bwMode="auto">
          <a:xfrm>
            <a:off x="3788412" y="4724400"/>
            <a:ext cx="1580863" cy="464346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585358" y="3797808"/>
            <a:ext cx="1150466" cy="11206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7273742" y="4069659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7283266" y="4284899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7290503" y="4505623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6822850" y="4017422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code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6801514" y="4221637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name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6716170" y="4413661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credit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>
          <a:xfrm>
            <a:off x="1219200" y="1295400"/>
            <a:ext cx="7543800" cy="4525962"/>
          </a:xfrm>
        </p:spPr>
        <p:txBody>
          <a:bodyPr/>
          <a:lstStyle/>
          <a:p>
            <a:pPr lvl="0"/>
            <a:r>
              <a:rPr lang="th-TH" sz="2400" b="1" dirty="0" smtClean="0">
                <a:cs typeface="Angsana New" pitchFamily="18" charset="-34"/>
              </a:rPr>
              <a:t>ระบบคลังข้อสอบจะถูกนำไปใช้ในการสอบของนักศึกษาผ่านเครือข่าย</a:t>
            </a:r>
            <a:r>
              <a:rPr lang="en-US" sz="2400" b="1" dirty="0" smtClean="0">
                <a:cs typeface="Angsana New" pitchFamily="18" charset="-34"/>
              </a:rPr>
              <a:t> Internet 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ระบบคลังข้อสอบหนึ่ง ๆ  สามารถจัดเก็บข้อสอบได้หลายวิชา  แต่ละวิชาจะประกอบไปด้วยข้อสอบปรนัยที่ประกอบด้วยหนึ่งคำถามและตัวเลือกสี่คำตอบ 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จำนวนข้อสอบในแต่ละวิชาอาจมีไม่เท่ากัน  แต่จะต้องไม่น้อยกว่า 25 ข้อและไม่เกิน-60 ข้อ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นักศึกษาที่เข้าสอบจะต้องกรอกรายละเอียดข้อมูลที่จำเป็นในการเข้าสอบแต่ละครั้ง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เมื่อนักศึกษาเริ่มเข้าสอบระบบจะแสดงข้อสอบทีละข้อ  เพื่อให้นักศึกษาเลือกคำตอบที่ถูกที่สุดเพียงข้อเดียว</a:t>
            </a:r>
            <a:r>
              <a:rPr lang="en-US" sz="2400" b="1" dirty="0" smtClean="0">
                <a:cs typeface="Angsana New" pitchFamily="18" charset="-34"/>
              </a:rPr>
              <a:t> 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เมื่อเสร็จสิ้นการสอบนักศึกษาระบบจะตรวจสอบและแจ้งผลคะแนนสอบให้ผู้เข้าสอบได้ทราบในทันที</a:t>
            </a:r>
            <a:endParaRPr lang="en-US" sz="2400" dirty="0" smtClean="0">
              <a:cs typeface="Angsana New" pitchFamily="18" charset="-34"/>
            </a:endParaRPr>
          </a:p>
          <a:p>
            <a:endParaRPr lang="en-US" sz="2400" dirty="0">
              <a:cs typeface="Angsana New" pitchFamily="18" charset="-34"/>
            </a:endParaRPr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Exercise : More</a:t>
            </a:r>
            <a:endParaRPr lang="en-US" dirty="0">
              <a:solidFill>
                <a:srgbClr val="99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Objects: Online Examination</a:t>
            </a:r>
            <a:endParaRPr lang="en-US" dirty="0">
              <a:solidFill>
                <a:srgbClr val="990000"/>
              </a:solidFill>
              <a:effectLst/>
            </a:endParaRPr>
          </a:p>
        </p:txBody>
      </p:sp>
      <p:sp>
        <p:nvSpPr>
          <p:cNvPr id="7" name="AutoShape 31"/>
          <p:cNvSpPr>
            <a:spLocks noChangeAspect="1" noChangeArrowheads="1" noTextEdit="1"/>
          </p:cNvSpPr>
          <p:nvPr/>
        </p:nvSpPr>
        <p:spPr bwMode="auto">
          <a:xfrm>
            <a:off x="685800" y="1447800"/>
            <a:ext cx="4737100" cy="27638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688322" y="2280190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3303554" y="2428128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160698" y="3005276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160698" y="2862418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3284507" y="3027499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373395" y="2819243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3274983" y="2896069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" name="AutoShape 22"/>
          <p:cNvSpPr>
            <a:spLocks noChangeShapeType="1"/>
          </p:cNvSpPr>
          <p:nvPr/>
        </p:nvSpPr>
        <p:spPr bwMode="auto">
          <a:xfrm rot="16200000" flipV="1">
            <a:off x="2273508" y="1566689"/>
            <a:ext cx="566186" cy="1744796"/>
          </a:xfrm>
          <a:prstGeom prst="curvedConnector4">
            <a:avLst>
              <a:gd name="adj1" fmla="val 10782"/>
              <a:gd name="adj2" fmla="val 50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392442" y="2971625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786733" y="2365270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solidFill>
                  <a:schemeClr val="tx1"/>
                </a:solidFill>
                <a:cs typeface="Arial" pitchFamily="34" charset="0"/>
              </a:rPr>
              <a:t>date</a:t>
            </a:r>
            <a:endParaRPr kumimoji="0" lang="en-GB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845780" y="2038917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Examination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883875" y="3124643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subjects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871195" y="1751930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346111" y="1970345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814053" y="1917646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sname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838180" y="1515102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Student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313078" y="2643368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417839" y="2677019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5" name="AutoShape 3"/>
          <p:cNvSpPr>
            <a:spLocks noChangeShapeType="1"/>
          </p:cNvSpPr>
          <p:nvPr/>
        </p:nvSpPr>
        <p:spPr bwMode="auto">
          <a:xfrm>
            <a:off x="3352800" y="3048000"/>
            <a:ext cx="990601" cy="114299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666734" y="2598572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student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355427" y="3651347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4970659" y="3799285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4827803" y="4376433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827803" y="4233575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4951612" y="439865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5040500" y="4190400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4942088" y="426722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59547" y="4342782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4453838" y="3736427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cname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4512885" y="3410074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Subject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4529960" y="4495800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4980183" y="4014525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5084944" y="404817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4333839" y="3980239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date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012334" y="2613154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6627566" y="276109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6484710" y="3338240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6484710" y="3195382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6608519" y="336046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6697407" y="3152207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6598995" y="322903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6716454" y="3304589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6110745" y="2698234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no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6169792" y="2371881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Question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207887" y="3457607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6637090" y="2976332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5990746" y="2910516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correct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7789394" y="229173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8253800" y="253116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7784802" y="247847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7808929" y="207592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A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7787502" y="340057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8241398" y="364000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7782910" y="358731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7807037" y="318476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B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utoShape 3"/>
          <p:cNvSpPr>
            <a:spLocks noChangeShapeType="1"/>
          </p:cNvSpPr>
          <p:nvPr/>
        </p:nvSpPr>
        <p:spPr bwMode="auto">
          <a:xfrm flipV="1">
            <a:off x="6629400" y="2667000"/>
            <a:ext cx="1143000" cy="6114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4" name="AutoShape 3"/>
          <p:cNvSpPr>
            <a:spLocks noChangeShapeType="1"/>
          </p:cNvSpPr>
          <p:nvPr/>
        </p:nvSpPr>
        <p:spPr bwMode="auto">
          <a:xfrm>
            <a:off x="6650420" y="3418490"/>
            <a:ext cx="11430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5" name="AutoShape 3"/>
          <p:cNvSpPr>
            <a:spLocks noChangeShapeType="1"/>
          </p:cNvSpPr>
          <p:nvPr/>
        </p:nvSpPr>
        <p:spPr bwMode="auto">
          <a:xfrm flipV="1">
            <a:off x="4987160" y="3352800"/>
            <a:ext cx="1032640" cy="95907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164734" y="5030534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6779966" y="517847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637110" y="5755620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6637110" y="5612762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0" name="Oval 26"/>
          <p:cNvSpPr>
            <a:spLocks noChangeArrowheads="1"/>
          </p:cNvSpPr>
          <p:nvPr/>
        </p:nvSpPr>
        <p:spPr bwMode="auto">
          <a:xfrm>
            <a:off x="6760919" y="577784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6849807" y="5569587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23"/>
          <p:cNvSpPr>
            <a:spLocks noChangeArrowheads="1"/>
          </p:cNvSpPr>
          <p:nvPr/>
        </p:nvSpPr>
        <p:spPr bwMode="auto">
          <a:xfrm>
            <a:off x="6751395" y="564641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6868854" y="5721969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6263145" y="5115614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no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6322192" y="4789261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Question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18"/>
          <p:cNvSpPr>
            <a:spLocks noChangeArrowheads="1"/>
          </p:cNvSpPr>
          <p:nvPr/>
        </p:nvSpPr>
        <p:spPr bwMode="auto">
          <a:xfrm>
            <a:off x="6360287" y="5874987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6789490" y="5393712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6143146" y="5338406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correct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Oval 16"/>
          <p:cNvSpPr>
            <a:spLocks noChangeArrowheads="1"/>
          </p:cNvSpPr>
          <p:nvPr/>
        </p:nvSpPr>
        <p:spPr bwMode="auto">
          <a:xfrm>
            <a:off x="7941794" y="470911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0" name="Rectangle 15"/>
          <p:cNvSpPr>
            <a:spLocks noChangeArrowheads="1"/>
          </p:cNvSpPr>
          <p:nvPr/>
        </p:nvSpPr>
        <p:spPr bwMode="auto">
          <a:xfrm>
            <a:off x="8406200" y="494854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7937202" y="489585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7961329" y="449330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A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Oval 16"/>
          <p:cNvSpPr>
            <a:spLocks noChangeArrowheads="1"/>
          </p:cNvSpPr>
          <p:nvPr/>
        </p:nvSpPr>
        <p:spPr bwMode="auto">
          <a:xfrm>
            <a:off x="7939902" y="581795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8404308" y="605738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7935310" y="600469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7959437" y="560214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B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3"/>
          <p:cNvSpPr>
            <a:spLocks noChangeShapeType="1"/>
          </p:cNvSpPr>
          <p:nvPr/>
        </p:nvSpPr>
        <p:spPr bwMode="auto">
          <a:xfrm flipV="1">
            <a:off x="6781800" y="5084380"/>
            <a:ext cx="1143000" cy="6114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8" name="AutoShape 3"/>
          <p:cNvSpPr>
            <a:spLocks noChangeShapeType="1"/>
          </p:cNvSpPr>
          <p:nvPr/>
        </p:nvSpPr>
        <p:spPr bwMode="auto">
          <a:xfrm>
            <a:off x="6802820" y="5835870"/>
            <a:ext cx="11430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9" name="AutoShape 3"/>
          <p:cNvSpPr>
            <a:spLocks noChangeShapeType="1"/>
          </p:cNvSpPr>
          <p:nvPr/>
        </p:nvSpPr>
        <p:spPr bwMode="auto">
          <a:xfrm>
            <a:off x="4997670" y="4440621"/>
            <a:ext cx="1174530" cy="112198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4364988" y="1774954"/>
            <a:ext cx="1150466" cy="11206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4980220" y="192289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4837364" y="2500040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3" name="Rectangle 27"/>
          <p:cNvSpPr>
            <a:spLocks noChangeArrowheads="1"/>
          </p:cNvSpPr>
          <p:nvPr/>
        </p:nvSpPr>
        <p:spPr bwMode="auto">
          <a:xfrm>
            <a:off x="4837364" y="2357182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4" name="Oval 26"/>
          <p:cNvSpPr>
            <a:spLocks noChangeArrowheads="1"/>
          </p:cNvSpPr>
          <p:nvPr/>
        </p:nvSpPr>
        <p:spPr bwMode="auto">
          <a:xfrm>
            <a:off x="4961173" y="252226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5050061" y="2314007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Oval 23"/>
          <p:cNvSpPr>
            <a:spLocks noChangeArrowheads="1"/>
          </p:cNvSpPr>
          <p:nvPr/>
        </p:nvSpPr>
        <p:spPr bwMode="auto">
          <a:xfrm>
            <a:off x="4951649" y="239083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7" name="Text Box 21"/>
          <p:cNvSpPr txBox="1">
            <a:spLocks noChangeArrowheads="1"/>
          </p:cNvSpPr>
          <p:nvPr/>
        </p:nvSpPr>
        <p:spPr bwMode="auto">
          <a:xfrm>
            <a:off x="5069108" y="2466389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20"/>
          <p:cNvSpPr>
            <a:spLocks noChangeArrowheads="1"/>
          </p:cNvSpPr>
          <p:nvPr/>
        </p:nvSpPr>
        <p:spPr bwMode="auto">
          <a:xfrm>
            <a:off x="4463399" y="1860034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cname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9"/>
          <p:cNvSpPr>
            <a:spLocks noChangeArrowheads="1"/>
          </p:cNvSpPr>
          <p:nvPr/>
        </p:nvSpPr>
        <p:spPr bwMode="auto">
          <a:xfrm>
            <a:off x="4522446" y="1533681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Subject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4539521" y="2619407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4989744" y="2138132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2" name="Oval 4"/>
          <p:cNvSpPr>
            <a:spLocks noChangeArrowheads="1"/>
          </p:cNvSpPr>
          <p:nvPr/>
        </p:nvSpPr>
        <p:spPr bwMode="auto">
          <a:xfrm>
            <a:off x="5094505" y="217178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4343400" y="2103846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date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utoShape 3"/>
          <p:cNvSpPr>
            <a:spLocks noChangeShapeType="1"/>
          </p:cNvSpPr>
          <p:nvPr/>
        </p:nvSpPr>
        <p:spPr bwMode="auto">
          <a:xfrm flipV="1">
            <a:off x="3352800" y="2438400"/>
            <a:ext cx="990600" cy="50187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5" name="AutoShape 3"/>
          <p:cNvSpPr>
            <a:spLocks noChangeShapeType="1"/>
          </p:cNvSpPr>
          <p:nvPr/>
        </p:nvSpPr>
        <p:spPr bwMode="auto">
          <a:xfrm flipV="1">
            <a:off x="5029200" y="1600200"/>
            <a:ext cx="1032640" cy="95907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8077200" cy="280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ชื่อเรื่อง 2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ngsana New" pitchFamily="18" charset="-34"/>
                <a:ea typeface="+mj-ea"/>
                <a:cs typeface="+mj-cs"/>
              </a:rPr>
              <a:t>Class Diagram : Online Examination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ngsana New" pitchFamily="18" charset="-34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716963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Library System : Requirement</a:t>
            </a:r>
          </a:p>
        </p:txBody>
      </p:sp>
      <p:sp>
        <p:nvSpPr>
          <p:cNvPr id="911363" name="Rectangle 3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8001000" cy="4543425"/>
          </a:xfrm>
        </p:spPr>
        <p:txBody>
          <a:bodyPr/>
          <a:lstStyle/>
          <a:p>
            <a:pPr marL="263525" indent="-263525"/>
            <a:r>
              <a:rPr lang="en-US" b="1" dirty="0" smtClean="0">
                <a:solidFill>
                  <a:srgbClr val="990000"/>
                </a:solidFill>
              </a:rPr>
              <a:t>Books and Journals</a:t>
            </a:r>
          </a:p>
          <a:p>
            <a:pPr marL="720725" lvl="1" indent="-277813"/>
            <a:r>
              <a:rPr lang="en-US" dirty="0" smtClean="0"/>
              <a:t>The library contains books and journals. It may have several copies of a given book. Some of the books are for short term loans only. All other books may be borrowed by any library member for three weeks. Members</a:t>
            </a:r>
            <a:r>
              <a:rPr lang="en-US" u="sng" dirty="0" smtClean="0"/>
              <a:t> </a:t>
            </a:r>
            <a:r>
              <a:rPr lang="en-US" dirty="0" smtClean="0"/>
              <a:t>of the library can normally borrow up to six items at a time, but members of staff may borrow up to 12 items at one time. Only members of staff may borrow journals. </a:t>
            </a:r>
          </a:p>
          <a:p>
            <a:pPr marL="263525" indent="-263525"/>
            <a:r>
              <a:rPr lang="en-US" b="1" dirty="0" smtClean="0">
                <a:solidFill>
                  <a:srgbClr val="990000"/>
                </a:solidFill>
              </a:rPr>
              <a:t>Borrowing</a:t>
            </a:r>
          </a:p>
          <a:p>
            <a:pPr marL="720725" lvl="1" indent="-277813"/>
            <a:r>
              <a:rPr lang="en-US" dirty="0" smtClean="0"/>
              <a:t>The system must keep track of when books and journals are borrowed and returned, enforcing the rules described above..</a:t>
            </a:r>
          </a:p>
        </p:txBody>
      </p:sp>
      <p:sp>
        <p:nvSpPr>
          <p:cNvPr id="911364" name="Line 4"/>
          <p:cNvSpPr>
            <a:spLocks noChangeShapeType="1"/>
          </p:cNvSpPr>
          <p:nvPr/>
        </p:nvSpPr>
        <p:spPr bwMode="auto">
          <a:xfrm>
            <a:off x="1746479" y="21478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>
            <a:off x="3280683" y="2147888"/>
            <a:ext cx="52931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314372" y="2147888"/>
            <a:ext cx="790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67" name="Line 7"/>
          <p:cNvSpPr>
            <a:spLocks noChangeShapeType="1"/>
          </p:cNvSpPr>
          <p:nvPr/>
        </p:nvSpPr>
        <p:spPr bwMode="auto">
          <a:xfrm>
            <a:off x="7075716" y="2148114"/>
            <a:ext cx="99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68" name="Line 8"/>
          <p:cNvSpPr>
            <a:spLocks noChangeShapeType="1"/>
          </p:cNvSpPr>
          <p:nvPr/>
        </p:nvSpPr>
        <p:spPr bwMode="auto">
          <a:xfrm>
            <a:off x="1375230" y="2620055"/>
            <a:ext cx="99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69" name="Line 9"/>
          <p:cNvSpPr>
            <a:spLocks noChangeShapeType="1"/>
          </p:cNvSpPr>
          <p:nvPr/>
        </p:nvSpPr>
        <p:spPr bwMode="auto">
          <a:xfrm>
            <a:off x="4970918" y="2620055"/>
            <a:ext cx="150971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>
            <a:off x="3743325" y="3106736"/>
            <a:ext cx="14382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1" name="Line 11"/>
          <p:cNvSpPr>
            <a:spLocks noChangeShapeType="1"/>
          </p:cNvSpPr>
          <p:nvPr/>
        </p:nvSpPr>
        <p:spPr bwMode="auto">
          <a:xfrm>
            <a:off x="6118239" y="3092448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2" name="Line 12"/>
          <p:cNvSpPr>
            <a:spLocks noChangeShapeType="1"/>
          </p:cNvSpPr>
          <p:nvPr/>
        </p:nvSpPr>
        <p:spPr bwMode="auto">
          <a:xfrm flipH="1">
            <a:off x="6825346" y="3091542"/>
            <a:ext cx="1440541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3" name="Line 13"/>
          <p:cNvSpPr>
            <a:spLocks noChangeShapeType="1"/>
          </p:cNvSpPr>
          <p:nvPr/>
        </p:nvSpPr>
        <p:spPr bwMode="auto">
          <a:xfrm>
            <a:off x="1328058" y="35814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4" name="Line 14"/>
          <p:cNvSpPr>
            <a:spLocks noChangeShapeType="1"/>
          </p:cNvSpPr>
          <p:nvPr/>
        </p:nvSpPr>
        <p:spPr bwMode="auto">
          <a:xfrm>
            <a:off x="4894944" y="3581400"/>
            <a:ext cx="5191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5" name="Line 15"/>
          <p:cNvSpPr>
            <a:spLocks noChangeShapeType="1"/>
          </p:cNvSpPr>
          <p:nvPr/>
        </p:nvSpPr>
        <p:spPr bwMode="auto">
          <a:xfrm>
            <a:off x="5900058" y="3581400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6" name="Line 16"/>
          <p:cNvSpPr>
            <a:spLocks noChangeShapeType="1"/>
          </p:cNvSpPr>
          <p:nvPr/>
        </p:nvSpPr>
        <p:spPr bwMode="auto">
          <a:xfrm>
            <a:off x="6781800" y="3581400"/>
            <a:ext cx="1600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1377" name="Line 17"/>
          <p:cNvSpPr>
            <a:spLocks noChangeShapeType="1"/>
          </p:cNvSpPr>
          <p:nvPr/>
        </p:nvSpPr>
        <p:spPr bwMode="auto">
          <a:xfrm>
            <a:off x="1767114" y="543922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439884" y="589642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1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4" grpId="0" animBg="1"/>
      <p:bldP spid="911365" grpId="0" animBg="1"/>
      <p:bldP spid="911366" grpId="0" animBg="1"/>
      <p:bldP spid="911367" grpId="0" animBg="1"/>
      <p:bldP spid="911368" grpId="0" animBg="1"/>
      <p:bldP spid="911369" grpId="0" animBg="1"/>
      <p:bldP spid="911370" grpId="0" animBg="1"/>
      <p:bldP spid="911371" grpId="0" animBg="1"/>
      <p:bldP spid="911372" grpId="0" animBg="1"/>
      <p:bldP spid="911373" grpId="0" animBg="1"/>
      <p:bldP spid="911374" grpId="0" animBg="1"/>
      <p:bldP spid="911375" grpId="0" animBg="1"/>
      <p:bldP spid="911376" grpId="0" animBg="1"/>
      <p:bldP spid="91137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716963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The Candidate Classes</a:t>
            </a:r>
          </a:p>
        </p:txBody>
      </p:sp>
      <p:sp>
        <p:nvSpPr>
          <p:cNvPr id="912387" name="Rectangle 3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620000" cy="4543425"/>
          </a:xfrm>
        </p:spPr>
        <p:txBody>
          <a:bodyPr/>
          <a:lstStyle/>
          <a:p>
            <a:pPr marL="263525" indent="-263525"/>
            <a:r>
              <a:rPr lang="th-TH" altLang="zh-CN" dirty="0" smtClean="0">
                <a:cs typeface="Angsana New" pitchFamily="18" charset="-34"/>
              </a:rPr>
              <a:t>ขั้นตอนแรกของการสร้างคลาสไดอาแกรมจะได้แก่  การกำหนดคลาสคู่แข่ง (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C</a:t>
            </a:r>
            <a:r>
              <a:rPr lang="en-GB" altLang="zh-CN" dirty="0" err="1" smtClean="0">
                <a:ea typeface="SimSun" pitchFamily="2" charset="-122"/>
                <a:cs typeface="Angsana New" pitchFamily="18" charset="-34"/>
              </a:rPr>
              <a:t>andidate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 Classes</a:t>
            </a:r>
            <a:r>
              <a:rPr lang="th-TH" altLang="zh-CN" dirty="0" smtClean="0">
                <a:cs typeface="Angsana New" pitchFamily="18" charset="-34"/>
              </a:rPr>
              <a:t>) โดยปกติจะประกอบไปด้วยคำนามทุก ๆ คำที่ปรากฏในเอกสารประกอบการกำหนดความต้องการของระบบ</a:t>
            </a:r>
            <a:endParaRPr lang="en-GB" dirty="0" smtClean="0"/>
          </a:p>
          <a:p>
            <a:pPr marL="263525" indent="-263525"/>
            <a:r>
              <a:rPr lang="th-TH" dirty="0" smtClean="0">
                <a:cs typeface="Angsana New" pitchFamily="18" charset="-34"/>
              </a:rPr>
              <a:t>การกำหนดคลาสคู่แข่งทำได้โดยการขีดเส้นใต้</a:t>
            </a:r>
            <a:r>
              <a:rPr lang="en-GB" dirty="0" smtClean="0"/>
              <a:t> noun </a:t>
            </a:r>
            <a:r>
              <a:rPr lang="th-TH" dirty="0" smtClean="0">
                <a:cs typeface="Angsana New" pitchFamily="18" charset="-34"/>
              </a:rPr>
              <a:t>และ </a:t>
            </a:r>
            <a:r>
              <a:rPr lang="en-GB" dirty="0" smtClean="0"/>
              <a:t>noun phrases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ทั้งหมดที่มีอยู่ภายในเอกสารประกอบความต้องการของระบบ</a:t>
            </a:r>
            <a:endParaRPr lang="en-GB" dirty="0" smtClean="0"/>
          </a:p>
          <a:p>
            <a:pPr marL="263525" indent="-263525"/>
            <a:r>
              <a:rPr lang="th-TH" dirty="0" smtClean="0">
                <a:cs typeface="Angsana New" pitchFamily="18" charset="-34"/>
              </a:rPr>
              <a:t>ในกรณีนี้จะได้ </a:t>
            </a:r>
            <a:r>
              <a:rPr lang="en-GB" dirty="0" smtClean="0"/>
              <a:t>Candidate class </a:t>
            </a:r>
            <a:r>
              <a:rPr lang="th-TH" dirty="0" smtClean="0">
                <a:cs typeface="Angsana New" pitchFamily="18" charset="-34"/>
              </a:rPr>
              <a:t> ดังต่อไปนี้</a:t>
            </a:r>
            <a:r>
              <a:rPr lang="en-GB" dirty="0" smtClean="0"/>
              <a:t>:</a:t>
            </a:r>
          </a:p>
          <a:p>
            <a:pPr marL="720725" lvl="1" indent="-277813"/>
            <a:r>
              <a:rPr lang="en-US" b="1" u="sng" dirty="0" smtClean="0">
                <a:solidFill>
                  <a:srgbClr val="5135F7"/>
                </a:solidFill>
              </a:rPr>
              <a:t>Library</a:t>
            </a:r>
            <a:r>
              <a:rPr lang="en-US" b="1" dirty="0" smtClean="0">
                <a:solidFill>
                  <a:srgbClr val="5135F7"/>
                </a:solidFill>
              </a:rPr>
              <a:t> ,  </a:t>
            </a:r>
            <a:r>
              <a:rPr lang="en-US" b="1" u="sng" dirty="0" smtClean="0">
                <a:solidFill>
                  <a:srgbClr val="5135F7"/>
                </a:solidFill>
              </a:rPr>
              <a:t>books</a:t>
            </a:r>
            <a:r>
              <a:rPr lang="en-US" b="1" dirty="0" smtClean="0">
                <a:solidFill>
                  <a:srgbClr val="5135F7"/>
                </a:solidFill>
              </a:rPr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journals</a:t>
            </a:r>
            <a:r>
              <a:rPr lang="en-US" b="1" dirty="0" smtClean="0">
                <a:solidFill>
                  <a:srgbClr val="5135F7"/>
                </a:solidFill>
              </a:rPr>
              <a:t>  , </a:t>
            </a:r>
            <a:r>
              <a:rPr lang="en-US" b="1" u="sng" dirty="0" smtClean="0">
                <a:solidFill>
                  <a:srgbClr val="5135F7"/>
                </a:solidFill>
              </a:rPr>
              <a:t>copies of a given book</a:t>
            </a:r>
            <a:r>
              <a:rPr lang="en-US" b="1" dirty="0" smtClean="0">
                <a:solidFill>
                  <a:srgbClr val="5135F7"/>
                </a:solidFill>
              </a:rPr>
              <a:t>  , </a:t>
            </a:r>
            <a:r>
              <a:rPr lang="en-US" b="1" u="sng" dirty="0" smtClean="0">
                <a:solidFill>
                  <a:srgbClr val="5135F7"/>
                </a:solidFill>
              </a:rPr>
              <a:t>short term loans</a:t>
            </a:r>
            <a:r>
              <a:rPr lang="en-US" b="1" dirty="0" smtClean="0">
                <a:solidFill>
                  <a:srgbClr val="5135F7"/>
                </a:solidFill>
              </a:rPr>
              <a:t>  ,  </a:t>
            </a:r>
            <a:r>
              <a:rPr lang="en-US" b="1" u="sng" dirty="0" smtClean="0">
                <a:solidFill>
                  <a:srgbClr val="5135F7"/>
                </a:solidFill>
              </a:rPr>
              <a:t>library member</a:t>
            </a:r>
            <a:r>
              <a:rPr lang="en-US" b="1" dirty="0" smtClean="0">
                <a:solidFill>
                  <a:srgbClr val="5135F7"/>
                </a:solidFill>
              </a:rPr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weeks</a:t>
            </a:r>
            <a:r>
              <a:rPr lang="en-US" b="1" dirty="0" smtClean="0">
                <a:solidFill>
                  <a:srgbClr val="5135F7"/>
                </a:solidFill>
              </a:rPr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Members of the library</a:t>
            </a:r>
            <a:r>
              <a:rPr lang="en-US" b="1" dirty="0" smtClean="0">
                <a:solidFill>
                  <a:srgbClr val="5135F7"/>
                </a:solidFill>
              </a:rPr>
              <a:t> ,  </a:t>
            </a:r>
            <a:r>
              <a:rPr lang="en-US" b="1" u="sng" dirty="0" smtClean="0">
                <a:solidFill>
                  <a:srgbClr val="5135F7"/>
                </a:solidFill>
              </a:rPr>
              <a:t>items</a:t>
            </a:r>
            <a:r>
              <a:rPr lang="en-US" b="1" dirty="0" smtClean="0">
                <a:solidFill>
                  <a:srgbClr val="5135F7"/>
                </a:solidFill>
              </a:rPr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time</a:t>
            </a:r>
            <a:r>
              <a:rPr lang="en-US" b="1" dirty="0" smtClean="0">
                <a:solidFill>
                  <a:srgbClr val="5135F7"/>
                </a:solidFill>
              </a:rPr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members of staff</a:t>
            </a:r>
            <a:r>
              <a:rPr lang="en-US" b="1" dirty="0" smtClean="0">
                <a:solidFill>
                  <a:srgbClr val="5135F7"/>
                </a:solidFill>
              </a:rPr>
              <a:t> ,  </a:t>
            </a:r>
            <a:r>
              <a:rPr lang="en-US" b="1" u="sng" dirty="0" smtClean="0">
                <a:solidFill>
                  <a:srgbClr val="5135F7"/>
                </a:solidFill>
              </a:rPr>
              <a:t>System</a:t>
            </a:r>
            <a:r>
              <a:rPr lang="en-US" b="1" dirty="0" smtClean="0">
                <a:solidFill>
                  <a:srgbClr val="5135F7"/>
                </a:solidFill>
              </a:rPr>
              <a:t> and </a:t>
            </a:r>
            <a:r>
              <a:rPr lang="en-US" b="1" u="sng" dirty="0" smtClean="0">
                <a:solidFill>
                  <a:srgbClr val="5135F7"/>
                </a:solidFill>
              </a:rPr>
              <a:t>Rules</a:t>
            </a:r>
            <a:r>
              <a:rPr lang="en-US" u="sng" dirty="0" smtClean="0"/>
              <a:t> </a:t>
            </a:r>
          </a:p>
          <a:p>
            <a:pPr marL="720725" lvl="1" indent="-277813"/>
            <a:endParaRPr lang="en-GB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716963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Discard the Candidate Class</a:t>
            </a:r>
            <a:endParaRPr lang="en-US" sz="3600" smtClean="0">
              <a:effectLst/>
            </a:endParaRPr>
          </a:p>
        </p:txBody>
      </p:sp>
      <p:sp>
        <p:nvSpPr>
          <p:cNvPr id="913411" name="Rectangle 3"/>
          <p:cNvSpPr>
            <a:spLocks noGrp="1"/>
          </p:cNvSpPr>
          <p:nvPr>
            <p:ph type="body" idx="1"/>
          </p:nvPr>
        </p:nvSpPr>
        <p:spPr>
          <a:xfrm>
            <a:off x="762000" y="1066800"/>
            <a:ext cx="8077200" cy="4543425"/>
          </a:xfrm>
        </p:spPr>
        <p:txBody>
          <a:bodyPr/>
          <a:lstStyle/>
          <a:p>
            <a:pPr marL="263525" indent="-263525"/>
            <a:r>
              <a:rPr lang="th-TH" dirty="0" smtClean="0">
                <a:cs typeface="Angsana New" pitchFamily="18" charset="-34"/>
              </a:rPr>
              <a:t>ขั้นตอนต่อไปเป็นการ</a:t>
            </a:r>
            <a:r>
              <a:rPr lang="th-TH" dirty="0" smtClean="0"/>
              <a:t>ตัดคำนาม</a:t>
            </a:r>
            <a:r>
              <a:rPr lang="th-TH" dirty="0" smtClean="0">
                <a:cs typeface="Angsana New" pitchFamily="18" charset="-34"/>
              </a:rPr>
              <a:t>จากคลาสคู่แข่ง</a:t>
            </a:r>
            <a:r>
              <a:rPr lang="th-TH" dirty="0" smtClean="0"/>
              <a:t>ที่มีความหมายซ้ำกัน</a:t>
            </a:r>
            <a:r>
              <a:rPr lang="th-TH" dirty="0" smtClean="0">
                <a:cs typeface="Angsana New" pitchFamily="18" charset="-34"/>
              </a:rPr>
              <a:t>หรือไม่เกี่ยวข้องออกไป  เช่น </a:t>
            </a:r>
            <a:r>
              <a:rPr lang="th-TH" dirty="0" smtClean="0"/>
              <a:t>  </a:t>
            </a:r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Library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 เป็นสิ่งที่อยู่นอกเหนือขอบเขตของระบบ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Short term loan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เนื่องจากการ</a:t>
            </a:r>
            <a:r>
              <a:rPr lang="en-GB" dirty="0" smtClean="0"/>
              <a:t> loan </a:t>
            </a:r>
            <a:r>
              <a:rPr lang="th-TH" dirty="0" smtClean="0">
                <a:cs typeface="Angsana New" pitchFamily="18" charset="-34"/>
              </a:rPr>
              <a:t>ในความเป็นจริงถือเป็นเหตุการณ์ที่เกิดขึ้น  ซึ่งยังไม่สามารถนำมากำหนดเป็น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ภายในระบบได้ขณะนี้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Member of the library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 มีความหมายซ้ำซ้อน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Week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 เป็นหน่วยของการวัดไม่สามารถกำหนดเป็น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ได้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Item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 มีความหมายคลุมเครือ  ไม่ชัดเจน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Time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เป็นสิ่งที่อยู่นอกเหนือขอบเขตของระบบ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System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เป็นนิยามที่ใช้ระบุในความต้องการของระบบ  ไม่ใช่ปัญหาที่แท้จริง</a:t>
            </a:r>
            <a:endParaRPr lang="en-GB" dirty="0" smtClean="0"/>
          </a:p>
          <a:p>
            <a:pPr marL="720725" lvl="1" indent="-277813"/>
            <a:r>
              <a:rPr lang="en-GB" b="1" dirty="0" smtClean="0">
                <a:solidFill>
                  <a:srgbClr val="990000"/>
                </a:solidFill>
              </a:rPr>
              <a:t>Rule</a:t>
            </a:r>
            <a:r>
              <a:rPr lang="th-TH" dirty="0" smtClean="0">
                <a:cs typeface="Angsana New" pitchFamily="18" charset="-34"/>
              </a:rPr>
              <a:t> เช่นเดียวกับ </a:t>
            </a:r>
            <a:r>
              <a:rPr lang="en-US" dirty="0" smtClean="0">
                <a:cs typeface="Angsana New" pitchFamily="18" charset="-34"/>
              </a:rPr>
              <a:t>System</a:t>
            </a:r>
            <a:endParaRPr lang="en-GB" dirty="0" smtClean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Lab 4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1441" name="Group 1"/>
          <p:cNvGrpSpPr>
            <a:grpSpLocks noChangeAspect="1"/>
          </p:cNvGrpSpPr>
          <p:nvPr/>
        </p:nvGrpSpPr>
        <p:grpSpPr bwMode="auto">
          <a:xfrm>
            <a:off x="1066800" y="1600200"/>
            <a:ext cx="7888637" cy="3962400"/>
            <a:chOff x="0" y="0"/>
            <a:chExt cx="7635" cy="3834"/>
          </a:xfrm>
        </p:grpSpPr>
        <p:sp>
          <p:nvSpPr>
            <p:cNvPr id="61502" name="AutoShape 6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635" cy="38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01" name="Rectangle 61"/>
            <p:cNvSpPr>
              <a:spLocks noChangeArrowheads="1"/>
            </p:cNvSpPr>
            <p:nvPr/>
          </p:nvSpPr>
          <p:spPr bwMode="auto">
            <a:xfrm>
              <a:off x="343" y="2493"/>
              <a:ext cx="1167" cy="10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00" name="Rectangle 60"/>
            <p:cNvSpPr>
              <a:spLocks noChangeArrowheads="1"/>
            </p:cNvSpPr>
            <p:nvPr/>
          </p:nvSpPr>
          <p:spPr bwMode="auto">
            <a:xfrm>
              <a:off x="609" y="2548"/>
              <a:ext cx="83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Student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9" name="Rectangle 59"/>
            <p:cNvSpPr>
              <a:spLocks noChangeArrowheads="1"/>
            </p:cNvSpPr>
            <p:nvPr/>
          </p:nvSpPr>
          <p:spPr bwMode="auto">
            <a:xfrm>
              <a:off x="343" y="2799"/>
              <a:ext cx="1167" cy="75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8" name="Rectangle 58"/>
            <p:cNvSpPr>
              <a:spLocks noChangeArrowheads="1"/>
            </p:cNvSpPr>
            <p:nvPr/>
          </p:nvSpPr>
          <p:spPr bwMode="auto">
            <a:xfrm>
              <a:off x="343" y="3370"/>
              <a:ext cx="1167" cy="1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460" y="2827"/>
              <a:ext cx="75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-major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460" y="3055"/>
              <a:ext cx="111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-classLevel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5" name="Rectangle 55"/>
            <p:cNvSpPr>
              <a:spLocks noChangeArrowheads="1"/>
            </p:cNvSpPr>
            <p:nvPr/>
          </p:nvSpPr>
          <p:spPr bwMode="auto">
            <a:xfrm>
              <a:off x="2151" y="2480"/>
              <a:ext cx="1240" cy="10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4" name="Rectangle 54"/>
            <p:cNvSpPr>
              <a:spLocks noChangeArrowheads="1"/>
            </p:cNvSpPr>
            <p:nvPr/>
          </p:nvSpPr>
          <p:spPr bwMode="auto">
            <a:xfrm>
              <a:off x="2435" y="2534"/>
              <a:ext cx="89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Lecturer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3" name="Rectangle 53"/>
            <p:cNvSpPr>
              <a:spLocks noChangeArrowheads="1"/>
            </p:cNvSpPr>
            <p:nvPr/>
          </p:nvSpPr>
          <p:spPr bwMode="auto">
            <a:xfrm>
              <a:off x="2151" y="2785"/>
              <a:ext cx="1240" cy="75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2" name="Rectangle 52"/>
            <p:cNvSpPr>
              <a:spLocks noChangeArrowheads="1"/>
            </p:cNvSpPr>
            <p:nvPr/>
          </p:nvSpPr>
          <p:spPr bwMode="auto">
            <a:xfrm>
              <a:off x="2151" y="3356"/>
              <a:ext cx="1240" cy="1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1" name="Rectangle 51"/>
            <p:cNvSpPr>
              <a:spLocks noChangeArrowheads="1"/>
            </p:cNvSpPr>
            <p:nvPr/>
          </p:nvSpPr>
          <p:spPr bwMode="auto">
            <a:xfrm>
              <a:off x="2268" y="2813"/>
              <a:ext cx="1111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-workPhone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0" name="Rectangle 50"/>
            <p:cNvSpPr>
              <a:spLocks noChangeArrowheads="1"/>
            </p:cNvSpPr>
            <p:nvPr/>
          </p:nvSpPr>
          <p:spPr bwMode="auto">
            <a:xfrm>
              <a:off x="2268" y="3041"/>
              <a:ext cx="111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-department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9" name="Rectangle 49"/>
            <p:cNvSpPr>
              <a:spLocks noChangeArrowheads="1"/>
            </p:cNvSpPr>
            <p:nvPr/>
          </p:nvSpPr>
          <p:spPr bwMode="auto">
            <a:xfrm>
              <a:off x="6123" y="2315"/>
              <a:ext cx="1085" cy="129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8" name="Rectangle 48"/>
            <p:cNvSpPr>
              <a:spLocks noChangeArrowheads="1"/>
            </p:cNvSpPr>
            <p:nvPr/>
          </p:nvSpPr>
          <p:spPr bwMode="auto">
            <a:xfrm>
              <a:off x="6320" y="2370"/>
              <a:ext cx="6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Librarian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6123" y="2621"/>
              <a:ext cx="1085" cy="986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6123" y="3420"/>
              <a:ext cx="1085" cy="1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6257" y="2648"/>
              <a:ext cx="20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-lId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6257" y="2877"/>
              <a:ext cx="47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-lName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6257" y="3105"/>
              <a:ext cx="6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-mobileNo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3876" y="2343"/>
              <a:ext cx="1323" cy="129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4343" y="2397"/>
              <a:ext cx="35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Loan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3876" y="2648"/>
              <a:ext cx="1323" cy="9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3876" y="3448"/>
              <a:ext cx="1323" cy="1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4027" y="2676"/>
              <a:ext cx="45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-loanId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4027" y="2904"/>
              <a:ext cx="123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-borrow_date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4027" y="3133"/>
              <a:ext cx="10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-return_date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 flipV="1">
              <a:off x="5666" y="2973"/>
              <a:ext cx="453" cy="4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5908" y="2621"/>
              <a:ext cx="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 flipH="1">
              <a:off x="5954" y="2973"/>
              <a:ext cx="165" cy="68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 flipH="1" flipV="1">
              <a:off x="5954" y="2904"/>
              <a:ext cx="165" cy="69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 flipH="1">
              <a:off x="5213" y="2977"/>
              <a:ext cx="453" cy="5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5263" y="2626"/>
              <a:ext cx="24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1..n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5908" y="2621"/>
              <a:ext cx="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5263" y="2626"/>
              <a:ext cx="24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1..n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1176" y="511"/>
              <a:ext cx="1698" cy="10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>
              <a:off x="1210" y="566"/>
              <a:ext cx="164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UniversityMember</a:t>
              </a:r>
              <a:endParaRPr kumimoji="0" lang="en-GB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1176" y="817"/>
              <a:ext cx="1698" cy="75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1176" y="1388"/>
              <a:ext cx="1698" cy="1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1446" y="845"/>
              <a:ext cx="27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-Id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1446" y="1073"/>
              <a:ext cx="70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-name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 flipV="1">
              <a:off x="1227" y="1589"/>
              <a:ext cx="498" cy="90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0" name="Freeform 20"/>
            <p:cNvSpPr>
              <a:spLocks/>
            </p:cNvSpPr>
            <p:nvPr/>
          </p:nvSpPr>
          <p:spPr bwMode="auto">
            <a:xfrm>
              <a:off x="1506" y="1589"/>
              <a:ext cx="219" cy="288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174" y="288"/>
                </a:cxn>
                <a:cxn ang="0">
                  <a:pos x="0" y="187"/>
                </a:cxn>
                <a:cxn ang="0">
                  <a:pos x="219" y="0"/>
                </a:cxn>
              </a:cxnLst>
              <a:rect l="0" t="0" r="r" b="b"/>
              <a:pathLst>
                <a:path w="219" h="288">
                  <a:moveTo>
                    <a:pt x="219" y="0"/>
                  </a:moveTo>
                  <a:lnTo>
                    <a:pt x="174" y="288"/>
                  </a:lnTo>
                  <a:lnTo>
                    <a:pt x="0" y="18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 flipH="1" flipV="1">
              <a:off x="2233" y="1589"/>
              <a:ext cx="334" cy="886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8" name="Freeform 18"/>
            <p:cNvSpPr>
              <a:spLocks/>
            </p:cNvSpPr>
            <p:nvPr/>
          </p:nvSpPr>
          <p:spPr bwMode="auto">
            <a:xfrm>
              <a:off x="2233" y="1589"/>
              <a:ext cx="193" cy="2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" y="219"/>
                </a:cxn>
                <a:cxn ang="0">
                  <a:pos x="0" y="292"/>
                </a:cxn>
                <a:cxn ang="0">
                  <a:pos x="0" y="0"/>
                </a:cxn>
              </a:cxnLst>
              <a:rect l="0" t="0" r="r" b="b"/>
              <a:pathLst>
                <a:path w="193" h="292">
                  <a:moveTo>
                    <a:pt x="0" y="0"/>
                  </a:moveTo>
                  <a:lnTo>
                    <a:pt x="193" y="219"/>
                  </a:lnTo>
                  <a:lnTo>
                    <a:pt x="0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6046" y="174"/>
              <a:ext cx="1221" cy="174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6448" y="228"/>
              <a:ext cx="57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Book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6046" y="479"/>
              <a:ext cx="1221" cy="144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6046" y="1735"/>
              <a:ext cx="1221" cy="1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6197" y="507"/>
              <a:ext cx="7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-bookId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6197" y="735"/>
              <a:ext cx="64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-author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6197" y="964"/>
              <a:ext cx="4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-title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6197" y="1192"/>
              <a:ext cx="89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-publisher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6197" y="1420"/>
              <a:ext cx="101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-noOfPages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4462" y="1050"/>
              <a:ext cx="1579" cy="1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5611" y="671"/>
              <a:ext cx="24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1..n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H="1">
              <a:off x="2888" y="1050"/>
              <a:ext cx="1574" cy="1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3030" y="712"/>
              <a:ext cx="24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1..n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 flipH="1" flipV="1">
              <a:off x="4462" y="1050"/>
              <a:ext cx="50" cy="1288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3030" y="712"/>
              <a:ext cx="24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1..n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42" name="Rectangle 2"/>
            <p:cNvSpPr>
              <a:spLocks noChangeArrowheads="1"/>
            </p:cNvSpPr>
            <p:nvPr/>
          </p:nvSpPr>
          <p:spPr bwMode="auto">
            <a:xfrm>
              <a:off x="5611" y="671"/>
              <a:ext cx="24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1..n</a:t>
              </a:r>
              <a:endParaRPr kumimoji="0" lang="en-GB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The remaining Classes</a:t>
            </a:r>
          </a:p>
        </p:txBody>
      </p:sp>
      <p:sp>
        <p:nvSpPr>
          <p:cNvPr id="914435" name="Rectangle 3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คลาสคู่แข่งที่ถูกตัดออกไป  ได้แก่</a:t>
            </a:r>
            <a:r>
              <a:rPr lang="en-GB" dirty="0" smtClean="0"/>
              <a:t> :</a:t>
            </a:r>
          </a:p>
          <a:p>
            <a:pPr lvl="1">
              <a:lnSpc>
                <a:spcPct val="90000"/>
              </a:lnSpc>
            </a:pPr>
            <a:r>
              <a:rPr lang="en-US" u="sng" dirty="0" smtClean="0">
                <a:solidFill>
                  <a:srgbClr val="990000"/>
                </a:solidFill>
              </a:rPr>
              <a:t>Library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,  </a:t>
            </a:r>
            <a:r>
              <a:rPr lang="en-US" b="1" u="sng" dirty="0" smtClean="0">
                <a:solidFill>
                  <a:srgbClr val="5135F7"/>
                </a:solidFill>
              </a:rPr>
              <a:t>books</a:t>
            </a:r>
            <a:r>
              <a:rPr lang="en-US" b="1" dirty="0" smtClean="0">
                <a:solidFill>
                  <a:srgbClr val="5135F7"/>
                </a:solidFill>
              </a:rPr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journals</a:t>
            </a:r>
            <a:r>
              <a:rPr lang="en-US" b="1" dirty="0" smtClean="0">
                <a:solidFill>
                  <a:srgbClr val="5135F7"/>
                </a:solidFill>
              </a:rPr>
              <a:t>  , </a:t>
            </a:r>
            <a:r>
              <a:rPr lang="en-US" b="1" u="sng" dirty="0" smtClean="0">
                <a:solidFill>
                  <a:srgbClr val="5135F7"/>
                </a:solidFill>
              </a:rPr>
              <a:t>copies of a given book</a:t>
            </a:r>
            <a:r>
              <a:rPr lang="en-US" dirty="0" smtClean="0"/>
              <a:t>  , </a:t>
            </a:r>
            <a:r>
              <a:rPr lang="en-US" u="sng" dirty="0" smtClean="0">
                <a:solidFill>
                  <a:srgbClr val="990000"/>
                </a:solidFill>
              </a:rPr>
              <a:t>short term loans</a:t>
            </a:r>
            <a:r>
              <a:rPr lang="en-US" dirty="0" smtClean="0"/>
              <a:t>  ,  </a:t>
            </a:r>
            <a:r>
              <a:rPr lang="en-US" b="1" u="sng" dirty="0" smtClean="0">
                <a:solidFill>
                  <a:srgbClr val="5135F7"/>
                </a:solidFill>
              </a:rPr>
              <a:t>library member</a:t>
            </a:r>
            <a:r>
              <a:rPr lang="en-US" dirty="0" smtClean="0"/>
              <a:t> , </a:t>
            </a:r>
            <a:r>
              <a:rPr lang="en-US" u="sng" dirty="0" smtClean="0">
                <a:solidFill>
                  <a:srgbClr val="990000"/>
                </a:solidFill>
              </a:rPr>
              <a:t>weeks</a:t>
            </a:r>
            <a:r>
              <a:rPr lang="en-US" dirty="0" smtClean="0"/>
              <a:t> , </a:t>
            </a:r>
            <a:r>
              <a:rPr lang="en-US" u="sng" dirty="0" smtClean="0">
                <a:solidFill>
                  <a:srgbClr val="990000"/>
                </a:solidFill>
              </a:rPr>
              <a:t>Members of the library</a:t>
            </a:r>
            <a:r>
              <a:rPr lang="en-US" dirty="0" smtClean="0"/>
              <a:t> ,  </a:t>
            </a:r>
            <a:r>
              <a:rPr lang="en-US" u="sng" dirty="0" smtClean="0">
                <a:solidFill>
                  <a:srgbClr val="990000"/>
                </a:solidFill>
              </a:rPr>
              <a:t>items</a:t>
            </a:r>
            <a:r>
              <a:rPr lang="en-US" dirty="0" smtClean="0"/>
              <a:t> , </a:t>
            </a:r>
            <a:r>
              <a:rPr lang="en-US" u="sng" dirty="0" smtClean="0">
                <a:solidFill>
                  <a:srgbClr val="990000"/>
                </a:solidFill>
              </a:rPr>
              <a:t>time</a:t>
            </a:r>
            <a:r>
              <a:rPr lang="en-US" dirty="0" smtClean="0"/>
              <a:t> , </a:t>
            </a:r>
            <a:r>
              <a:rPr lang="en-US" b="1" u="sng" dirty="0" smtClean="0">
                <a:solidFill>
                  <a:srgbClr val="5135F7"/>
                </a:solidFill>
              </a:rPr>
              <a:t>members of staff</a:t>
            </a:r>
            <a:r>
              <a:rPr lang="en-US" dirty="0" smtClean="0"/>
              <a:t> , </a:t>
            </a:r>
            <a:r>
              <a:rPr lang="en-US" u="sng" dirty="0" smtClean="0">
                <a:solidFill>
                  <a:srgbClr val="990000"/>
                </a:solidFill>
              </a:rPr>
              <a:t>System</a:t>
            </a:r>
            <a:r>
              <a:rPr lang="en-US" dirty="0" smtClean="0"/>
              <a:t> and </a:t>
            </a:r>
            <a:r>
              <a:rPr lang="en-US" u="sng" dirty="0" smtClean="0">
                <a:solidFill>
                  <a:srgbClr val="990000"/>
                </a:solidFill>
              </a:rPr>
              <a:t>rules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endParaRPr lang="en-GB" dirty="0" smtClean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คลาสที่เหลืออยู่  ได้แก่</a:t>
            </a:r>
            <a:endParaRPr lang="en-GB" dirty="0" smtClean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GB" b="1" dirty="0" smtClean="0">
                <a:solidFill>
                  <a:srgbClr val="5135F7"/>
                </a:solidFill>
              </a:rPr>
              <a:t>Book</a:t>
            </a:r>
          </a:p>
          <a:p>
            <a:pPr lvl="1">
              <a:lnSpc>
                <a:spcPct val="90000"/>
              </a:lnSpc>
            </a:pPr>
            <a:r>
              <a:rPr lang="en-GB" b="1" dirty="0" smtClean="0">
                <a:solidFill>
                  <a:srgbClr val="5135F7"/>
                </a:solidFill>
              </a:rPr>
              <a:t>Journal</a:t>
            </a:r>
          </a:p>
          <a:p>
            <a:pPr lvl="1">
              <a:lnSpc>
                <a:spcPct val="90000"/>
              </a:lnSpc>
            </a:pPr>
            <a:r>
              <a:rPr lang="en-GB" b="1" dirty="0" smtClean="0">
                <a:solidFill>
                  <a:srgbClr val="5135F7"/>
                </a:solidFill>
              </a:rPr>
              <a:t>Copy (of book)</a:t>
            </a:r>
          </a:p>
          <a:p>
            <a:pPr lvl="1">
              <a:lnSpc>
                <a:spcPct val="90000"/>
              </a:lnSpc>
            </a:pPr>
            <a:r>
              <a:rPr lang="en-GB" b="1" dirty="0" smtClean="0">
                <a:solidFill>
                  <a:srgbClr val="5135F7"/>
                </a:solidFill>
              </a:rPr>
              <a:t>Library member</a:t>
            </a:r>
          </a:p>
          <a:p>
            <a:pPr lvl="1">
              <a:lnSpc>
                <a:spcPct val="90000"/>
              </a:lnSpc>
            </a:pPr>
            <a:r>
              <a:rPr lang="en-GB" b="1" dirty="0" smtClean="0">
                <a:solidFill>
                  <a:srgbClr val="5135F7"/>
                </a:solidFill>
              </a:rPr>
              <a:t>Member of staff</a:t>
            </a:r>
            <a:endParaRPr lang="en-US" b="1" dirty="0" smtClean="0">
              <a:solidFill>
                <a:srgbClr val="5135F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/>
          </p:cNvSpPr>
          <p:nvPr>
            <p:ph type="title"/>
          </p:nvPr>
        </p:nvSpPr>
        <p:spPr bwMode="auto">
          <a:xfrm>
            <a:off x="1547813" y="115888"/>
            <a:ext cx="6096000" cy="1143000"/>
          </a:xfrm>
          <a:noFill/>
        </p:spPr>
        <p:txBody>
          <a:bodyPr/>
          <a:lstStyle/>
          <a:p>
            <a:r>
              <a:rPr lang="en-GB" smtClean="0">
                <a:solidFill>
                  <a:srgbClr val="990000"/>
                </a:solidFill>
                <a:effectLst/>
              </a:rPr>
              <a:t>Relations between </a:t>
            </a:r>
            <a:r>
              <a:rPr lang="en-US" smtClean="0">
                <a:solidFill>
                  <a:srgbClr val="990000"/>
                </a:solidFill>
                <a:effectLst/>
                <a:cs typeface="Angsana New" pitchFamily="18" charset="-34"/>
              </a:rPr>
              <a:t>C</a:t>
            </a:r>
            <a:r>
              <a:rPr lang="en-GB" smtClean="0">
                <a:solidFill>
                  <a:srgbClr val="990000"/>
                </a:solidFill>
                <a:effectLst/>
              </a:rPr>
              <a:t>lasses</a:t>
            </a:r>
            <a:endParaRPr lang="en-US" smtClean="0">
              <a:solidFill>
                <a:srgbClr val="990000"/>
              </a:solidFill>
              <a:effectLst/>
            </a:endParaRPr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2670175" y="3816350"/>
            <a:ext cx="1676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Library Member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6858000" y="3810000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Copy</a:t>
            </a:r>
          </a:p>
        </p:txBody>
      </p:sp>
      <p:sp>
        <p:nvSpPr>
          <p:cNvPr id="915461" name="Line 5"/>
          <p:cNvSpPr>
            <a:spLocks noChangeShapeType="1"/>
          </p:cNvSpPr>
          <p:nvPr/>
        </p:nvSpPr>
        <p:spPr bwMode="auto">
          <a:xfrm>
            <a:off x="4343400" y="404495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15462" name="Text Box 6"/>
          <p:cNvSpPr txBox="1">
            <a:spLocks noChangeArrowheads="1"/>
          </p:cNvSpPr>
          <p:nvPr/>
        </p:nvSpPr>
        <p:spPr bwMode="auto">
          <a:xfrm>
            <a:off x="4465638" y="406876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0..1</a:t>
            </a:r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6324600" y="4068763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0..*</a:t>
            </a:r>
          </a:p>
        </p:txBody>
      </p:sp>
      <p:sp>
        <p:nvSpPr>
          <p:cNvPr id="915464" name="Text Box 8"/>
          <p:cNvSpPr txBox="1">
            <a:spLocks noChangeArrowheads="1"/>
          </p:cNvSpPr>
          <p:nvPr/>
        </p:nvSpPr>
        <p:spPr bwMode="auto">
          <a:xfrm>
            <a:off x="4800600" y="371633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borrows/returns</a:t>
            </a:r>
          </a:p>
        </p:txBody>
      </p:sp>
      <p:sp>
        <p:nvSpPr>
          <p:cNvPr id="915465" name="Rectangle 9"/>
          <p:cNvSpPr>
            <a:spLocks noChangeArrowheads="1"/>
          </p:cNvSpPr>
          <p:nvPr/>
        </p:nvSpPr>
        <p:spPr bwMode="auto">
          <a:xfrm>
            <a:off x="6858000" y="2268538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Angsana New" pitchFamily="18" charset="-34"/>
              </a:rPr>
              <a:t>Books</a:t>
            </a:r>
            <a:endParaRPr lang="en-US" sz="1600">
              <a:solidFill>
                <a:srgbClr val="C00000"/>
              </a:solidFill>
              <a:cs typeface="Times New Roman" pitchFamily="18" charset="0"/>
            </a:endParaRPr>
          </a:p>
        </p:txBody>
      </p:sp>
      <p:cxnSp>
        <p:nvCxnSpPr>
          <p:cNvPr id="915466" name="AutoShape 10"/>
          <p:cNvCxnSpPr>
            <a:cxnSpLocks noChangeShapeType="1"/>
            <a:stCxn id="915460" idx="0"/>
            <a:endCxn id="915465" idx="2"/>
          </p:cNvCxnSpPr>
          <p:nvPr/>
        </p:nvCxnSpPr>
        <p:spPr bwMode="auto">
          <a:xfrm flipV="1">
            <a:off x="7543800" y="2725738"/>
            <a:ext cx="0" cy="1084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5467" name="Rectangle 11"/>
          <p:cNvSpPr>
            <a:spLocks noChangeArrowheads="1"/>
          </p:cNvSpPr>
          <p:nvPr/>
        </p:nvSpPr>
        <p:spPr bwMode="auto">
          <a:xfrm>
            <a:off x="2667000" y="5583238"/>
            <a:ext cx="1676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Member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Staff</a:t>
            </a:r>
          </a:p>
        </p:txBody>
      </p:sp>
      <p:sp>
        <p:nvSpPr>
          <p:cNvPr id="915468" name="Rectangle 12"/>
          <p:cNvSpPr>
            <a:spLocks noChangeArrowheads="1"/>
          </p:cNvSpPr>
          <p:nvPr/>
        </p:nvSpPr>
        <p:spPr bwMode="auto">
          <a:xfrm>
            <a:off x="6854825" y="5583238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Journals</a:t>
            </a:r>
          </a:p>
        </p:txBody>
      </p:sp>
      <p:sp>
        <p:nvSpPr>
          <p:cNvPr id="915469" name="Line 13"/>
          <p:cNvSpPr>
            <a:spLocks noChangeShapeType="1"/>
          </p:cNvSpPr>
          <p:nvPr/>
        </p:nvSpPr>
        <p:spPr bwMode="auto">
          <a:xfrm>
            <a:off x="4340225" y="581183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15470" name="Text Box 14"/>
          <p:cNvSpPr txBox="1">
            <a:spLocks noChangeArrowheads="1"/>
          </p:cNvSpPr>
          <p:nvPr/>
        </p:nvSpPr>
        <p:spPr bwMode="auto">
          <a:xfrm>
            <a:off x="4462463" y="583565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0..1</a:t>
            </a:r>
          </a:p>
        </p:txBody>
      </p:sp>
      <p:sp>
        <p:nvSpPr>
          <p:cNvPr id="915471" name="Text Box 15"/>
          <p:cNvSpPr txBox="1">
            <a:spLocks noChangeArrowheads="1"/>
          </p:cNvSpPr>
          <p:nvPr/>
        </p:nvSpPr>
        <p:spPr bwMode="auto">
          <a:xfrm>
            <a:off x="6248400" y="5835650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0..*</a:t>
            </a:r>
          </a:p>
        </p:txBody>
      </p:sp>
      <p:sp>
        <p:nvSpPr>
          <p:cNvPr id="915472" name="Line 16"/>
          <p:cNvSpPr>
            <a:spLocks noChangeShapeType="1"/>
          </p:cNvSpPr>
          <p:nvPr/>
        </p:nvSpPr>
        <p:spPr bwMode="auto">
          <a:xfrm flipH="1">
            <a:off x="3476625" y="4278313"/>
            <a:ext cx="4038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  <p:sp>
        <p:nvSpPr>
          <p:cNvPr id="915473" name="Text Box 17"/>
          <p:cNvSpPr txBox="1">
            <a:spLocks noChangeArrowheads="1"/>
          </p:cNvSpPr>
          <p:nvPr/>
        </p:nvSpPr>
        <p:spPr bwMode="auto">
          <a:xfrm>
            <a:off x="6324600" y="3074988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is a copy of</a:t>
            </a:r>
          </a:p>
        </p:txBody>
      </p:sp>
      <p:sp>
        <p:nvSpPr>
          <p:cNvPr id="915474" name="Text Box 18"/>
          <p:cNvSpPr txBox="1">
            <a:spLocks noChangeArrowheads="1"/>
          </p:cNvSpPr>
          <p:nvPr/>
        </p:nvSpPr>
        <p:spPr bwMode="auto">
          <a:xfrm>
            <a:off x="7543800" y="27257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1</a:t>
            </a:r>
          </a:p>
        </p:txBody>
      </p:sp>
      <p:sp>
        <p:nvSpPr>
          <p:cNvPr id="915475" name="Text Box 19"/>
          <p:cNvSpPr txBox="1">
            <a:spLocks noChangeArrowheads="1"/>
          </p:cNvSpPr>
          <p:nvPr/>
        </p:nvSpPr>
        <p:spPr bwMode="auto">
          <a:xfrm>
            <a:off x="7543800" y="3532188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*</a:t>
            </a:r>
          </a:p>
        </p:txBody>
      </p:sp>
      <p:sp>
        <p:nvSpPr>
          <p:cNvPr id="915476" name="Text Box 20"/>
          <p:cNvSpPr txBox="1">
            <a:spLocks noChangeArrowheads="1"/>
          </p:cNvSpPr>
          <p:nvPr/>
        </p:nvSpPr>
        <p:spPr bwMode="auto">
          <a:xfrm>
            <a:off x="5489575" y="485933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borrows/returns</a:t>
            </a:r>
          </a:p>
        </p:txBody>
      </p:sp>
      <p:sp>
        <p:nvSpPr>
          <p:cNvPr id="915477" name="Text Box 21"/>
          <p:cNvSpPr txBox="1">
            <a:spLocks noChangeArrowheads="1"/>
          </p:cNvSpPr>
          <p:nvPr/>
        </p:nvSpPr>
        <p:spPr bwMode="auto">
          <a:xfrm>
            <a:off x="3048000" y="52562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0..1</a:t>
            </a:r>
          </a:p>
        </p:txBody>
      </p:sp>
      <p:sp>
        <p:nvSpPr>
          <p:cNvPr id="915478" name="Text Box 22"/>
          <p:cNvSpPr txBox="1">
            <a:spLocks noChangeArrowheads="1"/>
          </p:cNvSpPr>
          <p:nvPr/>
        </p:nvSpPr>
        <p:spPr bwMode="auto">
          <a:xfrm>
            <a:off x="4876800" y="546893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borrows/returns</a:t>
            </a:r>
          </a:p>
        </p:txBody>
      </p:sp>
      <p:sp>
        <p:nvSpPr>
          <p:cNvPr id="915479" name="Rectangle 23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2743200" cy="2514600"/>
          </a:xfrm>
          <a:noFill/>
          <a:ln/>
        </p:spPr>
        <p:txBody>
          <a:bodyPr/>
          <a:lstStyle/>
          <a:p>
            <a:r>
              <a:rPr lang="en-GB" dirty="0" smtClean="0"/>
              <a:t>Book</a:t>
            </a:r>
          </a:p>
          <a:p>
            <a:r>
              <a:rPr lang="en-GB" dirty="0" smtClean="0"/>
              <a:t>Journal</a:t>
            </a:r>
          </a:p>
          <a:p>
            <a:r>
              <a:rPr lang="en-GB" dirty="0" smtClean="0"/>
              <a:t>Copy (of book)</a:t>
            </a:r>
          </a:p>
          <a:p>
            <a:r>
              <a:rPr lang="en-GB" dirty="0" smtClean="0"/>
              <a:t>Library member</a:t>
            </a:r>
          </a:p>
          <a:p>
            <a:r>
              <a:rPr lang="en-GB" dirty="0" smtClean="0"/>
              <a:t>Member of staff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GB" smtClean="0">
                <a:solidFill>
                  <a:srgbClr val="990000"/>
                </a:solidFill>
                <a:effectLst/>
              </a:rPr>
              <a:t>Lets revise our class model</a:t>
            </a:r>
            <a:endParaRPr lang="en-US" smtClean="0">
              <a:solidFill>
                <a:srgbClr val="990000"/>
              </a:solidFill>
              <a:effectLst/>
            </a:endParaRPr>
          </a:p>
        </p:txBody>
      </p:sp>
      <p:sp>
        <p:nvSpPr>
          <p:cNvPr id="917507" name="Rectangle 3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924800" cy="4525963"/>
          </a:xfrm>
        </p:spPr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ในขั้นตอนสุดท้ายอาจทำการแก้ไขความถูกต้องของคลาสดังต่อไปนี้</a:t>
            </a:r>
            <a:endParaRPr lang="en-GB" dirty="0" smtClean="0"/>
          </a:p>
          <a:p>
            <a:pPr lvl="1"/>
            <a:r>
              <a:rPr lang="en-GB" b="1" dirty="0" err="1" smtClean="0"/>
              <a:t>MemberOfStaff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ใช้ความสัมพันธ์ที่มีลักษณะเดียวกับ</a:t>
            </a:r>
            <a:r>
              <a:rPr lang="en-GB" dirty="0" smtClean="0"/>
              <a:t> </a:t>
            </a:r>
            <a:r>
              <a:rPr lang="en-GB" dirty="0" err="1" smtClean="0"/>
              <a:t>LibraryMember</a:t>
            </a:r>
            <a:r>
              <a:rPr lang="en-GB" dirty="0" smtClean="0"/>
              <a:t>  </a:t>
            </a:r>
          </a:p>
          <a:p>
            <a:pPr lvl="1"/>
            <a:r>
              <a:rPr lang="th-TH" dirty="0" smtClean="0">
                <a:cs typeface="Angsana New" pitchFamily="18" charset="-34"/>
              </a:rPr>
              <a:t>ดังนั้นจึงสามารถระบุได้ว่า  </a:t>
            </a:r>
            <a:r>
              <a:rPr lang="en-GB" dirty="0" smtClean="0"/>
              <a:t>member of staff </a:t>
            </a:r>
            <a:r>
              <a:rPr lang="th-TH" dirty="0" smtClean="0">
                <a:cs typeface="Angsana New" pitchFamily="18" charset="-34"/>
              </a:rPr>
              <a:t> ถือเป็น</a:t>
            </a:r>
            <a:r>
              <a:rPr lang="en-GB" dirty="0" smtClean="0"/>
              <a:t> library member</a:t>
            </a:r>
            <a:r>
              <a:rPr lang="th-TH" dirty="0" smtClean="0">
                <a:cs typeface="Angsana New" pitchFamily="18" charset="-34"/>
              </a:rPr>
              <a:t> ตามไปด้วย</a:t>
            </a:r>
            <a:endParaRPr lang="en-GB" dirty="0" smtClean="0">
              <a:cs typeface="Angsana New" pitchFamily="18" charset="-34"/>
            </a:endParaRPr>
          </a:p>
          <a:p>
            <a:r>
              <a:rPr lang="th-TH" dirty="0" smtClean="0">
                <a:cs typeface="Angsana New" pitchFamily="18" charset="-34"/>
              </a:rPr>
              <a:t>ความสัมพันธ์ที่ปรากฏอยู่ในคลาสไดอาแกรมจึงเป็นแบบ </a:t>
            </a:r>
            <a:r>
              <a:rPr lang="en-GB" dirty="0" smtClean="0"/>
              <a:t>generalization </a:t>
            </a:r>
            <a:r>
              <a:rPr lang="th-TH" dirty="0" smtClean="0">
                <a:cs typeface="Angsana New" pitchFamily="18" charset="-34"/>
              </a:rPr>
              <a:t>ที่เกิดขึ้นระหว่าง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990000"/>
                </a:solidFill>
              </a:rPr>
              <a:t>LibraryMember</a:t>
            </a:r>
            <a:r>
              <a:rPr lang="en-GB" dirty="0" smtClean="0"/>
              <a:t> </a:t>
            </a:r>
            <a:r>
              <a:rPr lang="th-TH" dirty="0" smtClean="0">
                <a:cs typeface="Angsana New" pitchFamily="18" charset="-34"/>
              </a:rPr>
              <a:t>และ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990000"/>
                </a:solidFill>
              </a:rPr>
              <a:t>MemberOfStaff</a:t>
            </a:r>
            <a:endParaRPr lang="en-GB" dirty="0" smtClean="0">
              <a:solidFill>
                <a:srgbClr val="990000"/>
              </a:solidFill>
            </a:endParaRPr>
          </a:p>
          <a:p>
            <a:r>
              <a:rPr lang="th-TH" dirty="0" smtClean="0">
                <a:cs typeface="Angsana New" pitchFamily="18" charset="-34"/>
              </a:rPr>
              <a:t>ในระดับของโปรแกรมภาษาจึงได้แก่คุณสมบัติในการสืบทอดนั่นเอง</a:t>
            </a:r>
            <a:endParaRPr lang="en-GB" dirty="0" smtClean="0"/>
          </a:p>
          <a:p>
            <a:pPr lvl="1"/>
            <a:r>
              <a:rPr lang="th-TH" dirty="0" smtClean="0">
                <a:cs typeface="Angsana New" pitchFamily="18" charset="-34"/>
              </a:rPr>
              <a:t>โดย </a:t>
            </a:r>
            <a:r>
              <a:rPr lang="en-GB" dirty="0" err="1" smtClean="0">
                <a:solidFill>
                  <a:srgbClr val="990000"/>
                </a:solidFill>
              </a:rPr>
              <a:t>MemberOfStaff</a:t>
            </a:r>
            <a:r>
              <a:rPr lang="en-US" dirty="0" smtClean="0">
                <a:solidFill>
                  <a:srgbClr val="9966FF"/>
                </a:solidFill>
              </a:rPr>
              <a:t> </a:t>
            </a:r>
            <a:r>
              <a:rPr lang="en-GB" dirty="0" smtClean="0"/>
              <a:t>  </a:t>
            </a:r>
            <a:r>
              <a:rPr lang="th-TH" dirty="0" smtClean="0">
                <a:cs typeface="Angsana New" pitchFamily="18" charset="-34"/>
              </a:rPr>
              <a:t>เป็นคลาสที่สืบทอดมาจาก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990000"/>
                </a:solidFill>
              </a:rPr>
              <a:t>LibraryMember</a:t>
            </a:r>
            <a:endParaRPr lang="en-GB" dirty="0" smtClean="0">
              <a:solidFill>
                <a:srgbClr val="99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dirty="0" smtClean="0">
              <a:solidFill>
                <a:srgbClr val="990000"/>
              </a:solidFill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/>
          </p:cNvSpPr>
          <p:nvPr>
            <p:ph type="title"/>
          </p:nvPr>
        </p:nvSpPr>
        <p:spPr bwMode="auto">
          <a:xfrm>
            <a:off x="1547813" y="115888"/>
            <a:ext cx="6096000" cy="1143000"/>
          </a:xfrm>
          <a:noFill/>
        </p:spPr>
        <p:txBody>
          <a:bodyPr/>
          <a:lstStyle/>
          <a:p>
            <a:r>
              <a:rPr lang="en-GB" smtClean="0">
                <a:solidFill>
                  <a:srgbClr val="990000"/>
                </a:solidFill>
                <a:effectLst/>
              </a:rPr>
              <a:t>Revised library class model</a:t>
            </a:r>
            <a:endParaRPr lang="en-US" smtClean="0">
              <a:solidFill>
                <a:srgbClr val="990000"/>
              </a:solidFill>
              <a:effectLst/>
            </a:endParaRPr>
          </a:p>
        </p:txBody>
      </p:sp>
      <p:sp>
        <p:nvSpPr>
          <p:cNvPr id="918531" name="Rectangle 3"/>
          <p:cNvSpPr>
            <a:spLocks noChangeArrowheads="1"/>
          </p:cNvSpPr>
          <p:nvPr/>
        </p:nvSpPr>
        <p:spPr bwMode="auto">
          <a:xfrm>
            <a:off x="1679575" y="3176588"/>
            <a:ext cx="1676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Library Member</a:t>
            </a:r>
          </a:p>
        </p:txBody>
      </p:sp>
      <p:sp>
        <p:nvSpPr>
          <p:cNvPr id="918532" name="Rectangle 4"/>
          <p:cNvSpPr>
            <a:spLocks noChangeArrowheads="1"/>
          </p:cNvSpPr>
          <p:nvPr/>
        </p:nvSpPr>
        <p:spPr bwMode="auto">
          <a:xfrm>
            <a:off x="5867400" y="3170238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Copy</a:t>
            </a:r>
          </a:p>
        </p:txBody>
      </p:sp>
      <p:sp>
        <p:nvSpPr>
          <p:cNvPr id="918533" name="Line 5"/>
          <p:cNvSpPr>
            <a:spLocks noChangeShapeType="1"/>
          </p:cNvSpPr>
          <p:nvPr/>
        </p:nvSpPr>
        <p:spPr bwMode="auto">
          <a:xfrm>
            <a:off x="3352800" y="34051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18534" name="Text Box 6"/>
          <p:cNvSpPr txBox="1">
            <a:spLocks noChangeArrowheads="1"/>
          </p:cNvSpPr>
          <p:nvPr/>
        </p:nvSpPr>
        <p:spPr bwMode="auto">
          <a:xfrm>
            <a:off x="3475038" y="34290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0..1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>
            <a:off x="5334000" y="3429000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0..*</a:t>
            </a: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3810000" y="3076575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borrows/returns</a:t>
            </a:r>
          </a:p>
        </p:txBody>
      </p:sp>
      <p:sp>
        <p:nvSpPr>
          <p:cNvPr id="918537" name="Rectangle 9"/>
          <p:cNvSpPr>
            <a:spLocks noChangeArrowheads="1"/>
          </p:cNvSpPr>
          <p:nvPr/>
        </p:nvSpPr>
        <p:spPr bwMode="auto">
          <a:xfrm>
            <a:off x="5867400" y="1600200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Angsana New" pitchFamily="18" charset="-34"/>
              </a:rPr>
              <a:t>Books</a:t>
            </a:r>
            <a:endParaRPr lang="en-US" sz="1600">
              <a:solidFill>
                <a:srgbClr val="C00000"/>
              </a:solidFill>
              <a:cs typeface="Times New Roman" pitchFamily="18" charset="0"/>
            </a:endParaRPr>
          </a:p>
        </p:txBody>
      </p:sp>
      <p:cxnSp>
        <p:nvCxnSpPr>
          <p:cNvPr id="918538" name="AutoShape 10"/>
          <p:cNvCxnSpPr>
            <a:cxnSpLocks noChangeShapeType="1"/>
            <a:stCxn id="918532" idx="0"/>
            <a:endCxn id="918537" idx="2"/>
          </p:cNvCxnSpPr>
          <p:nvPr/>
        </p:nvCxnSpPr>
        <p:spPr bwMode="auto">
          <a:xfrm flipV="1">
            <a:off x="6553200" y="2057400"/>
            <a:ext cx="0" cy="1112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8539" name="Rectangle 11"/>
          <p:cNvSpPr>
            <a:spLocks noChangeArrowheads="1"/>
          </p:cNvSpPr>
          <p:nvPr/>
        </p:nvSpPr>
        <p:spPr bwMode="auto">
          <a:xfrm>
            <a:off x="1676400" y="4914900"/>
            <a:ext cx="1676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Member Staff</a:t>
            </a:r>
          </a:p>
        </p:txBody>
      </p:sp>
      <p:sp>
        <p:nvSpPr>
          <p:cNvPr id="918540" name="Rectangle 12"/>
          <p:cNvSpPr>
            <a:spLocks noChangeArrowheads="1"/>
          </p:cNvSpPr>
          <p:nvPr/>
        </p:nvSpPr>
        <p:spPr bwMode="auto">
          <a:xfrm>
            <a:off x="5864225" y="4914900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00000"/>
                </a:solidFill>
                <a:cs typeface="Times New Roman" pitchFamily="18" charset="0"/>
              </a:rPr>
              <a:t>Journals</a:t>
            </a:r>
          </a:p>
        </p:txBody>
      </p:sp>
      <p:sp>
        <p:nvSpPr>
          <p:cNvPr id="918541" name="Line 13"/>
          <p:cNvSpPr>
            <a:spLocks noChangeShapeType="1"/>
          </p:cNvSpPr>
          <p:nvPr/>
        </p:nvSpPr>
        <p:spPr bwMode="auto">
          <a:xfrm>
            <a:off x="3349625" y="51435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18542" name="Text Box 14"/>
          <p:cNvSpPr txBox="1">
            <a:spLocks noChangeArrowheads="1"/>
          </p:cNvSpPr>
          <p:nvPr/>
        </p:nvSpPr>
        <p:spPr bwMode="auto">
          <a:xfrm>
            <a:off x="3471863" y="51673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0..1</a:t>
            </a:r>
          </a:p>
        </p:txBody>
      </p:sp>
      <p:sp>
        <p:nvSpPr>
          <p:cNvPr id="918543" name="Text Box 15"/>
          <p:cNvSpPr txBox="1">
            <a:spLocks noChangeArrowheads="1"/>
          </p:cNvSpPr>
          <p:nvPr/>
        </p:nvSpPr>
        <p:spPr bwMode="auto">
          <a:xfrm>
            <a:off x="5257800" y="5167313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0..*</a:t>
            </a:r>
          </a:p>
        </p:txBody>
      </p:sp>
      <p:sp>
        <p:nvSpPr>
          <p:cNvPr id="918544" name="Text Box 16"/>
          <p:cNvSpPr txBox="1">
            <a:spLocks noChangeArrowheads="1"/>
          </p:cNvSpPr>
          <p:nvPr/>
        </p:nvSpPr>
        <p:spPr bwMode="auto">
          <a:xfrm>
            <a:off x="5334000" y="2435225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is a copy of</a:t>
            </a:r>
          </a:p>
        </p:txBody>
      </p:sp>
      <p:sp>
        <p:nvSpPr>
          <p:cNvPr id="918545" name="Text Box 17"/>
          <p:cNvSpPr txBox="1">
            <a:spLocks noChangeArrowheads="1"/>
          </p:cNvSpPr>
          <p:nvPr/>
        </p:nvSpPr>
        <p:spPr bwMode="auto">
          <a:xfrm>
            <a:off x="6553200" y="2085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1</a:t>
            </a:r>
          </a:p>
        </p:txBody>
      </p:sp>
      <p:sp>
        <p:nvSpPr>
          <p:cNvPr id="918546" name="Text Box 18"/>
          <p:cNvSpPr txBox="1">
            <a:spLocks noChangeArrowheads="1"/>
          </p:cNvSpPr>
          <p:nvPr/>
        </p:nvSpPr>
        <p:spPr bwMode="auto">
          <a:xfrm>
            <a:off x="6553200" y="2892425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*</a:t>
            </a:r>
          </a:p>
        </p:txBody>
      </p:sp>
      <p:sp>
        <p:nvSpPr>
          <p:cNvPr id="918547" name="Text Box 19"/>
          <p:cNvSpPr txBox="1">
            <a:spLocks noChangeArrowheads="1"/>
          </p:cNvSpPr>
          <p:nvPr/>
        </p:nvSpPr>
        <p:spPr bwMode="auto">
          <a:xfrm>
            <a:off x="3886200" y="48006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Times New Roman" pitchFamily="18" charset="0"/>
              </a:rPr>
              <a:t>borrows/returns</a:t>
            </a:r>
          </a:p>
        </p:txBody>
      </p:sp>
      <p:sp>
        <p:nvSpPr>
          <p:cNvPr id="918548" name="AutoShape 20"/>
          <p:cNvSpPr>
            <a:spLocks noChangeArrowheads="1"/>
          </p:cNvSpPr>
          <p:nvPr/>
        </p:nvSpPr>
        <p:spPr bwMode="auto">
          <a:xfrm>
            <a:off x="2366963" y="3638550"/>
            <a:ext cx="223837" cy="276225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1" tIns="44442" rIns="90471" bIns="44442" anchor="ctr"/>
          <a:lstStyle/>
          <a:p>
            <a:endParaRPr lang="th-TH"/>
          </a:p>
        </p:txBody>
      </p:sp>
      <p:sp>
        <p:nvSpPr>
          <p:cNvPr id="918549" name="Line 21"/>
          <p:cNvSpPr>
            <a:spLocks noChangeShapeType="1"/>
          </p:cNvSpPr>
          <p:nvPr/>
        </p:nvSpPr>
        <p:spPr bwMode="auto">
          <a:xfrm>
            <a:off x="2481263" y="391477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71" tIns="44442" rIns="90471" bIns="44442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990000"/>
                </a:solidFill>
              </a:rPr>
              <a:t>บันทึกการยืม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752600" y="1905000"/>
            <a:ext cx="6248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dia New" pitchFamily="34" charset="-34"/>
              <a:ea typeface="Times New Roman" pitchFamily="18" charset="0"/>
              <a:cs typeface="Cordia New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บันทึกการยืมหนังสือ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รหัสการยืม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วันที่ยืม	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01/01/2555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รหัสเจ้าหน้าที่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397  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นายสมชาย  ใจดี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รหัสสมาชิก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 1204  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นางสาวศรีนวล  ณ </a:t>
            </a:r>
            <a:r>
              <a:rPr kumimoji="0" lang="th-TH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พร้าว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dia New" pitchFamily="34" charset="-34"/>
              <a:ea typeface="Times New Roman" pitchFamily="18" charset="0"/>
              <a:cs typeface="Cordia New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ลำดับที่	รหัสหนังสือ	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ชื่อหนังสือ		วันที่ส่งคืน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dia New" pitchFamily="34" charset="-34"/>
              <a:ea typeface="Times New Roman" pitchFamily="18" charset="0"/>
              <a:cs typeface="Cordia New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Arial" pitchFamily="34" charset="0"/>
              </a:rPr>
              <a:t>1	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9101073		</a:t>
            </a:r>
            <a:r>
              <a:rPr kumimoji="0" lang="th-TH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ไสยศาสตร์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ความงาม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02/01/2525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2"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9107048		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หวยให้โชค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	02/01/2525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9105463		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หมอดูตาทิพย์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	02/01/2525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										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รวม	</a:t>
            </a: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3 </a:t>
            </a:r>
            <a:r>
              <a:rPr kumimoji="0" lang="th-TH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Times New Roman" pitchFamily="18" charset="0"/>
                <a:cs typeface="Cordia New" pitchFamily="34" charset="-34"/>
              </a:rPr>
              <a:t>รายการ</a:t>
            </a:r>
            <a:endParaRPr kumimoji="0" lang="th-TH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34" name="AutoShape 2"/>
          <p:cNvSpPr>
            <a:spLocks noChangeShapeType="1"/>
          </p:cNvSpPr>
          <p:nvPr/>
        </p:nvSpPr>
        <p:spPr bwMode="auto">
          <a:xfrm>
            <a:off x="1752600" y="3962400"/>
            <a:ext cx="6248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3" name="AutoShape 1"/>
          <p:cNvSpPr>
            <a:spLocks noChangeShapeType="1"/>
          </p:cNvSpPr>
          <p:nvPr/>
        </p:nvSpPr>
        <p:spPr bwMode="auto">
          <a:xfrm>
            <a:off x="1763484" y="3581400"/>
            <a:ext cx="623751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8100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990000"/>
                </a:solidFill>
              </a:rPr>
              <a:t>บันทึกการคืน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6248400" cy="426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dia New" pitchFamily="34" charset="-34"/>
              <a:ea typeface="Times New Roman" pitchFamily="18" charset="0"/>
              <a:cs typeface="Cordia New" pitchFamily="34" charset="-34"/>
            </a:endParaRPr>
          </a:p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บันทึกการคืนหนังสือ</a:t>
            </a:r>
            <a:endParaRPr lang="en-US" sz="1600" dirty="0" smtClean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 </a:t>
            </a: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รหัสการยืม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1</a:t>
            </a: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วันที่ยืม	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01/01/2555</a:t>
            </a: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รหัสเจ้าหน้าที่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397  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นายสมชาย  ใจดี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</a:t>
            </a: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รหัสสมาชิก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1204  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นางสาวศรีนวล  ณ </a:t>
            </a:r>
            <a:r>
              <a:rPr lang="th-TH" sz="1600" dirty="0" err="1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พร้าว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สมาชิกประเภท  นักศึกษา</a:t>
            </a:r>
            <a:endParaRPr lang="en-US" sz="1600" dirty="0" smtClean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วันที่กำหนดส่งคืน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06/01/1555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 </a:t>
            </a: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ลำดับที่	รหัสหนังสือ	ชื่อหนังสือ	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   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วันที่เกิน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ค่าปรับ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วัน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	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 รวม</a:t>
            </a:r>
            <a:endParaRPr lang="en-US" sz="1600" dirty="0" smtClean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 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1	9101073		</a:t>
            </a:r>
            <a:r>
              <a:rPr lang="th-TH" sz="1600" dirty="0" err="1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ไสยศาสตร์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ความงาม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	4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	  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5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	      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20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2	9107048		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หวยให้โชค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		4	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5	        20	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 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						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รวมค่าปรับ	        	      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40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 </a:t>
            </a:r>
          </a:p>
          <a:p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ท่านยังคงค้างส่งหนังสือจำนวน    </a:t>
            </a:r>
            <a:r>
              <a:rPr lang="en-US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1     </a:t>
            </a:r>
            <a:r>
              <a:rPr lang="th-TH" sz="16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เล่ม </a:t>
            </a:r>
            <a:endParaRPr lang="en-US" sz="1600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5234" name="AutoShape 2"/>
          <p:cNvSpPr>
            <a:spLocks noChangeShapeType="1"/>
          </p:cNvSpPr>
          <p:nvPr/>
        </p:nvSpPr>
        <p:spPr bwMode="auto">
          <a:xfrm>
            <a:off x="1905000" y="3995058"/>
            <a:ext cx="6248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3" name="AutoShape 1"/>
          <p:cNvSpPr>
            <a:spLocks noChangeShapeType="1"/>
          </p:cNvSpPr>
          <p:nvPr/>
        </p:nvSpPr>
        <p:spPr bwMode="auto">
          <a:xfrm>
            <a:off x="1915884" y="3614058"/>
            <a:ext cx="623751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8100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Answer : Class Diagram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7" y="1905000"/>
            <a:ext cx="8378823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Buy Item with Cash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6248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	</a:t>
            </a: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th-TH" sz="1600" b="1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160508"/>
            <a:ext cx="1219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79776"/>
            <a:ext cx="17526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3347533"/>
            <a:ext cx="7620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340608"/>
            <a:ext cx="8382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75025" y="3364675"/>
            <a:ext cx="6858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352800"/>
            <a:ext cx="5334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84925" y="3364675"/>
            <a:ext cx="6096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688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3681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Shirt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5025" y="3693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800.5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3693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3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3700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4069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101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4062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Slack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75025" y="4074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1250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4074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4081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87696" y="4974336"/>
            <a:ext cx="762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91232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Sum1+Sum2…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4450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4443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75025" y="4455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4455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 </a:t>
            </a:r>
            <a:endParaRPr lang="en-US" sz="1600" b="1" dirty="0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943600" y="1371600"/>
            <a:ext cx="1371600" cy="533400"/>
          </a:xfrm>
          <a:prstGeom prst="wedgeRoundRectCallout">
            <a:avLst>
              <a:gd name="adj1" fmla="val -96240"/>
              <a:gd name="adj2" fmla="val 13973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6019800" y="1392975"/>
            <a:ext cx="12954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Order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976616" y="2590800"/>
            <a:ext cx="1524000" cy="533400"/>
          </a:xfrm>
          <a:prstGeom prst="wedgeRoundRectCallout">
            <a:avLst>
              <a:gd name="adj1" fmla="val -104596"/>
              <a:gd name="adj2" fmla="val 1351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24800" y="2590800"/>
            <a:ext cx="1752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</a:t>
            </a:r>
            <a:r>
              <a:rPr lang="en-US" altLang="ja-JP" sz="2400" dirty="0" err="1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OrderLine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057400" y="2286000"/>
            <a:ext cx="1371600" cy="533400"/>
          </a:xfrm>
          <a:prstGeom prst="wedgeRoundRectCallout">
            <a:avLst>
              <a:gd name="adj1" fmla="val 62871"/>
              <a:gd name="adj2" fmla="val 1465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057400" y="2334768"/>
            <a:ext cx="1572768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Product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0" y="27856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97106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0" y="21610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2600" y="334060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84925" y="336467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334587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75025" y="3357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 animBg="1"/>
      <p:bldP spid="39" grpId="0" animBg="1"/>
      <p:bldP spid="41" grpId="0"/>
      <p:bldP spid="34" grpId="0" animBg="1"/>
      <p:bldP spid="35" grpId="0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Implementation Class Diagram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1116357" name="Rectangle 197"/>
          <p:cNvSpPr>
            <a:spLocks noChangeArrowheads="1"/>
          </p:cNvSpPr>
          <p:nvPr/>
        </p:nvSpPr>
        <p:spPr bwMode="auto">
          <a:xfrm>
            <a:off x="6083300" y="4059238"/>
            <a:ext cx="1533525" cy="1966913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58" name="Rectangle 198"/>
          <p:cNvSpPr>
            <a:spLocks noChangeArrowheads="1"/>
          </p:cNvSpPr>
          <p:nvPr/>
        </p:nvSpPr>
        <p:spPr bwMode="auto">
          <a:xfrm>
            <a:off x="6567488" y="4108450"/>
            <a:ext cx="69532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Product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59" name="Rectangle 199"/>
          <p:cNvSpPr>
            <a:spLocks noChangeArrowheads="1"/>
          </p:cNvSpPr>
          <p:nvPr/>
        </p:nvSpPr>
        <p:spPr bwMode="auto">
          <a:xfrm>
            <a:off x="6083300" y="4332288"/>
            <a:ext cx="1533525" cy="16938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60" name="Rectangle 200"/>
          <p:cNvSpPr>
            <a:spLocks noChangeArrowheads="1"/>
          </p:cNvSpPr>
          <p:nvPr/>
        </p:nvSpPr>
        <p:spPr bwMode="auto">
          <a:xfrm>
            <a:off x="6083300" y="5045075"/>
            <a:ext cx="1533525" cy="9810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64" name="Rectangle 204"/>
          <p:cNvSpPr>
            <a:spLocks noChangeArrowheads="1"/>
          </p:cNvSpPr>
          <p:nvPr/>
        </p:nvSpPr>
        <p:spPr bwMode="auto">
          <a:xfrm>
            <a:off x="6172200" y="4356100"/>
            <a:ext cx="11060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price : double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68" name="Rectangle 208"/>
          <p:cNvSpPr>
            <a:spLocks noChangeArrowheads="1"/>
          </p:cNvSpPr>
          <p:nvPr/>
        </p:nvSpPr>
        <p:spPr bwMode="auto">
          <a:xfrm>
            <a:off x="6172200" y="4559300"/>
            <a:ext cx="9008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72" name="Rectangle 212"/>
          <p:cNvSpPr>
            <a:spLocks noChangeArrowheads="1"/>
          </p:cNvSpPr>
          <p:nvPr/>
        </p:nvSpPr>
        <p:spPr bwMode="auto">
          <a:xfrm>
            <a:off x="6172200" y="4764088"/>
            <a:ext cx="11894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76" name="Rectangle 216"/>
          <p:cNvSpPr>
            <a:spLocks noChangeArrowheads="1"/>
          </p:cNvSpPr>
          <p:nvPr/>
        </p:nvSpPr>
        <p:spPr bwMode="auto">
          <a:xfrm>
            <a:off x="6172200" y="5170488"/>
            <a:ext cx="78547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+Product()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0" name="Rectangle 220"/>
          <p:cNvSpPr>
            <a:spLocks noChangeArrowheads="1"/>
          </p:cNvSpPr>
          <p:nvPr/>
        </p:nvSpPr>
        <p:spPr bwMode="auto">
          <a:xfrm>
            <a:off x="6172200" y="5373688"/>
            <a:ext cx="6828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4" name="Rectangle 224"/>
          <p:cNvSpPr>
            <a:spLocks noChangeArrowheads="1"/>
          </p:cNvSpPr>
          <p:nvPr/>
        </p:nvSpPr>
        <p:spPr bwMode="auto">
          <a:xfrm>
            <a:off x="6172200" y="5578475"/>
            <a:ext cx="9714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8" name="Rectangle 228"/>
          <p:cNvSpPr>
            <a:spLocks noChangeArrowheads="1"/>
          </p:cNvSpPr>
          <p:nvPr/>
        </p:nvSpPr>
        <p:spPr bwMode="auto">
          <a:xfrm>
            <a:off x="6172200" y="5781675"/>
            <a:ext cx="8223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getPrice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9" name="Rectangle 229"/>
          <p:cNvSpPr>
            <a:spLocks noChangeArrowheads="1"/>
          </p:cNvSpPr>
          <p:nvPr/>
        </p:nvSpPr>
        <p:spPr bwMode="auto">
          <a:xfrm>
            <a:off x="1884363" y="1592263"/>
            <a:ext cx="2776538" cy="1558925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90" name="Rectangle 230"/>
          <p:cNvSpPr>
            <a:spLocks noChangeArrowheads="1"/>
          </p:cNvSpPr>
          <p:nvPr/>
        </p:nvSpPr>
        <p:spPr bwMode="auto">
          <a:xfrm>
            <a:off x="3074988" y="1639888"/>
            <a:ext cx="5365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91" name="Rectangle 231"/>
          <p:cNvSpPr>
            <a:spLocks noChangeArrowheads="1"/>
          </p:cNvSpPr>
          <p:nvPr/>
        </p:nvSpPr>
        <p:spPr bwMode="auto">
          <a:xfrm>
            <a:off x="1884363" y="1863725"/>
            <a:ext cx="2776538" cy="12874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92" name="Rectangle 232"/>
          <p:cNvSpPr>
            <a:spLocks noChangeArrowheads="1"/>
          </p:cNvSpPr>
          <p:nvPr/>
        </p:nvSpPr>
        <p:spPr bwMode="auto">
          <a:xfrm>
            <a:off x="1884363" y="2373313"/>
            <a:ext cx="2776538" cy="7778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96" name="Rectangle 236"/>
          <p:cNvSpPr>
            <a:spLocks noChangeArrowheads="1"/>
          </p:cNvSpPr>
          <p:nvPr/>
        </p:nvSpPr>
        <p:spPr bwMode="auto">
          <a:xfrm>
            <a:off x="2012710" y="1889125"/>
            <a:ext cx="120866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00" name="Rectangle 240"/>
          <p:cNvSpPr>
            <a:spLocks noChangeArrowheads="1"/>
          </p:cNvSpPr>
          <p:nvPr/>
        </p:nvSpPr>
        <p:spPr bwMode="auto">
          <a:xfrm>
            <a:off x="2012710" y="2092325"/>
            <a:ext cx="25592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lineItems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Vector = new Vector 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04" name="Rectangle 244"/>
          <p:cNvSpPr>
            <a:spLocks noChangeArrowheads="1"/>
          </p:cNvSpPr>
          <p:nvPr/>
        </p:nvSpPr>
        <p:spPr bwMode="auto">
          <a:xfrm>
            <a:off x="2012710" y="2500313"/>
            <a:ext cx="63799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+Order()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08" name="Rectangle 248"/>
          <p:cNvSpPr>
            <a:spLocks noChangeArrowheads="1"/>
          </p:cNvSpPr>
          <p:nvPr/>
        </p:nvSpPr>
        <p:spPr bwMode="auto">
          <a:xfrm>
            <a:off x="2012710" y="2703513"/>
            <a:ext cx="12327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12" name="Rectangle 252"/>
          <p:cNvSpPr>
            <a:spLocks noChangeArrowheads="1"/>
          </p:cNvSpPr>
          <p:nvPr/>
        </p:nvSpPr>
        <p:spPr bwMode="auto">
          <a:xfrm>
            <a:off x="2012710" y="2906713"/>
            <a:ext cx="8599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calcTotal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13" name="Rectangle 253"/>
          <p:cNvSpPr>
            <a:spLocks noChangeArrowheads="1"/>
          </p:cNvSpPr>
          <p:nvPr/>
        </p:nvSpPr>
        <p:spPr bwMode="auto">
          <a:xfrm>
            <a:off x="2436813" y="4160839"/>
            <a:ext cx="1671638" cy="1630362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14" name="Rectangle 254"/>
          <p:cNvSpPr>
            <a:spLocks noChangeArrowheads="1"/>
          </p:cNvSpPr>
          <p:nvPr/>
        </p:nvSpPr>
        <p:spPr bwMode="auto">
          <a:xfrm>
            <a:off x="2921000" y="4210050"/>
            <a:ext cx="87788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15" name="Rectangle 255"/>
          <p:cNvSpPr>
            <a:spLocks noChangeArrowheads="1"/>
          </p:cNvSpPr>
          <p:nvPr/>
        </p:nvSpPr>
        <p:spPr bwMode="auto">
          <a:xfrm>
            <a:off x="2436813" y="4433889"/>
            <a:ext cx="1671638" cy="1357312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16" name="Rectangle 256"/>
          <p:cNvSpPr>
            <a:spLocks noChangeArrowheads="1"/>
          </p:cNvSpPr>
          <p:nvPr/>
        </p:nvSpPr>
        <p:spPr bwMode="auto">
          <a:xfrm>
            <a:off x="2438400" y="4953001"/>
            <a:ext cx="1671638" cy="838200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20" name="Rectangle 260"/>
          <p:cNvSpPr>
            <a:spLocks noChangeArrowheads="1"/>
          </p:cNvSpPr>
          <p:nvPr/>
        </p:nvSpPr>
        <p:spPr bwMode="auto">
          <a:xfrm>
            <a:off x="2514600" y="4457700"/>
            <a:ext cx="6412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qty :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24" name="Rectangle 264"/>
          <p:cNvSpPr>
            <a:spLocks noChangeArrowheads="1"/>
          </p:cNvSpPr>
          <p:nvPr/>
        </p:nvSpPr>
        <p:spPr bwMode="auto">
          <a:xfrm>
            <a:off x="2514600" y="4662488"/>
            <a:ext cx="14827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sum : double = 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28" name="Rectangle 268"/>
          <p:cNvSpPr>
            <a:spLocks noChangeArrowheads="1"/>
          </p:cNvSpPr>
          <p:nvPr/>
        </p:nvSpPr>
        <p:spPr bwMode="auto">
          <a:xfrm>
            <a:off x="2514600" y="5068888"/>
            <a:ext cx="95378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32" name="Rectangle 272"/>
          <p:cNvSpPr>
            <a:spLocks noChangeArrowheads="1"/>
          </p:cNvSpPr>
          <p:nvPr/>
        </p:nvSpPr>
        <p:spPr bwMode="auto">
          <a:xfrm>
            <a:off x="2514600" y="5272088"/>
            <a:ext cx="101790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getProduct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40" name="Rectangle 280"/>
          <p:cNvSpPr>
            <a:spLocks noChangeArrowheads="1"/>
          </p:cNvSpPr>
          <p:nvPr/>
        </p:nvSpPr>
        <p:spPr bwMode="auto">
          <a:xfrm>
            <a:off x="2514600" y="5486400"/>
            <a:ext cx="109241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calLineTotal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41" name="Line 281"/>
          <p:cNvSpPr>
            <a:spLocks noChangeShapeType="1"/>
          </p:cNvSpPr>
          <p:nvPr/>
        </p:nvSpPr>
        <p:spPr bwMode="auto">
          <a:xfrm flipH="1">
            <a:off x="4121150" y="5048250"/>
            <a:ext cx="979488" cy="1588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2" name="Line 282"/>
          <p:cNvSpPr>
            <a:spLocks noChangeShapeType="1"/>
          </p:cNvSpPr>
          <p:nvPr/>
        </p:nvSpPr>
        <p:spPr bwMode="auto">
          <a:xfrm>
            <a:off x="5100638" y="5048250"/>
            <a:ext cx="979488" cy="1588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3" name="Line 283"/>
          <p:cNvSpPr>
            <a:spLocks noChangeShapeType="1"/>
          </p:cNvSpPr>
          <p:nvPr/>
        </p:nvSpPr>
        <p:spPr bwMode="auto">
          <a:xfrm flipH="1">
            <a:off x="5934075" y="5048250"/>
            <a:ext cx="146050" cy="61913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4" name="Line 284"/>
          <p:cNvSpPr>
            <a:spLocks noChangeShapeType="1"/>
          </p:cNvSpPr>
          <p:nvPr/>
        </p:nvSpPr>
        <p:spPr bwMode="auto">
          <a:xfrm flipH="1" flipV="1">
            <a:off x="5934075" y="4987925"/>
            <a:ext cx="146050" cy="60325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5" name="Line 285"/>
          <p:cNvSpPr>
            <a:spLocks noChangeShapeType="1"/>
          </p:cNvSpPr>
          <p:nvPr/>
        </p:nvSpPr>
        <p:spPr bwMode="auto">
          <a:xfrm>
            <a:off x="3279775" y="3660775"/>
            <a:ext cx="1588" cy="495300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6" name="Line 286"/>
          <p:cNvSpPr>
            <a:spLocks noChangeShapeType="1"/>
          </p:cNvSpPr>
          <p:nvPr/>
        </p:nvSpPr>
        <p:spPr bwMode="auto">
          <a:xfrm flipV="1">
            <a:off x="3279775" y="4010025"/>
            <a:ext cx="60325" cy="146050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7" name="Line 287"/>
          <p:cNvSpPr>
            <a:spLocks noChangeShapeType="1"/>
          </p:cNvSpPr>
          <p:nvPr/>
        </p:nvSpPr>
        <p:spPr bwMode="auto">
          <a:xfrm flipH="1" flipV="1">
            <a:off x="3217863" y="4010025"/>
            <a:ext cx="61913" cy="146050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8" name="Line 288"/>
          <p:cNvSpPr>
            <a:spLocks noChangeShapeType="1"/>
          </p:cNvSpPr>
          <p:nvPr/>
        </p:nvSpPr>
        <p:spPr bwMode="auto">
          <a:xfrm flipV="1">
            <a:off x="3279775" y="3163888"/>
            <a:ext cx="1588" cy="496888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9" name="Freeform 289"/>
          <p:cNvSpPr>
            <a:spLocks/>
          </p:cNvSpPr>
          <p:nvPr/>
        </p:nvSpPr>
        <p:spPr bwMode="auto">
          <a:xfrm>
            <a:off x="3217863" y="3163888"/>
            <a:ext cx="122238" cy="21907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77" y="69"/>
              </a:cxn>
              <a:cxn ang="0">
                <a:pos x="39" y="138"/>
              </a:cxn>
              <a:cxn ang="0">
                <a:pos x="0" y="69"/>
              </a:cxn>
              <a:cxn ang="0">
                <a:pos x="39" y="0"/>
              </a:cxn>
            </a:cxnLst>
            <a:rect l="0" t="0" r="r" b="b"/>
            <a:pathLst>
              <a:path w="77" h="138">
                <a:moveTo>
                  <a:pt x="39" y="0"/>
                </a:moveTo>
                <a:lnTo>
                  <a:pt x="77" y="69"/>
                </a:lnTo>
                <a:lnTo>
                  <a:pt x="39" y="138"/>
                </a:lnTo>
                <a:lnTo>
                  <a:pt x="0" y="69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Order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67056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java.util.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{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Vector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lineItems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Vector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)   {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orderId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addOrderLine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    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lineItems.add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calcTotal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() { 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double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= 0.0; 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i = 0; i &lt;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lineItems.size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(); i++)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+= ((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lineItems.elementAt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(i)).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calLineTotal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229"/>
          <p:cNvSpPr>
            <a:spLocks noChangeArrowheads="1"/>
          </p:cNvSpPr>
          <p:nvPr/>
        </p:nvSpPr>
        <p:spPr bwMode="auto">
          <a:xfrm>
            <a:off x="5486400" y="1717675"/>
            <a:ext cx="2776538" cy="1558925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6677025" y="1765300"/>
            <a:ext cx="5365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31"/>
          <p:cNvSpPr>
            <a:spLocks noChangeArrowheads="1"/>
          </p:cNvSpPr>
          <p:nvPr/>
        </p:nvSpPr>
        <p:spPr bwMode="auto">
          <a:xfrm>
            <a:off x="5486400" y="1989137"/>
            <a:ext cx="2776538" cy="12874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32"/>
          <p:cNvSpPr>
            <a:spLocks noChangeArrowheads="1"/>
          </p:cNvSpPr>
          <p:nvPr/>
        </p:nvSpPr>
        <p:spPr bwMode="auto">
          <a:xfrm>
            <a:off x="5486400" y="2498725"/>
            <a:ext cx="2776538" cy="7778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36"/>
          <p:cNvSpPr>
            <a:spLocks noChangeArrowheads="1"/>
          </p:cNvSpPr>
          <p:nvPr/>
        </p:nvSpPr>
        <p:spPr bwMode="auto">
          <a:xfrm>
            <a:off x="5614747" y="2014537"/>
            <a:ext cx="120866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40"/>
          <p:cNvSpPr>
            <a:spLocks noChangeArrowheads="1"/>
          </p:cNvSpPr>
          <p:nvPr/>
        </p:nvSpPr>
        <p:spPr bwMode="auto">
          <a:xfrm>
            <a:off x="5614747" y="2217737"/>
            <a:ext cx="25592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lineItems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Vector = new Vector 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44"/>
          <p:cNvSpPr>
            <a:spLocks noChangeArrowheads="1"/>
          </p:cNvSpPr>
          <p:nvPr/>
        </p:nvSpPr>
        <p:spPr bwMode="auto">
          <a:xfrm>
            <a:off x="5614747" y="2543628"/>
            <a:ext cx="63799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+Order()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48"/>
          <p:cNvSpPr>
            <a:spLocks noChangeArrowheads="1"/>
          </p:cNvSpPr>
          <p:nvPr/>
        </p:nvSpPr>
        <p:spPr bwMode="auto">
          <a:xfrm>
            <a:off x="5614747" y="2770869"/>
            <a:ext cx="12327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52"/>
          <p:cNvSpPr>
            <a:spLocks noChangeArrowheads="1"/>
          </p:cNvSpPr>
          <p:nvPr/>
        </p:nvSpPr>
        <p:spPr bwMode="auto">
          <a:xfrm>
            <a:off x="5614747" y="3003097"/>
            <a:ext cx="8599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calcTotal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OrderLine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0"/>
            <a:ext cx="4495800" cy="45720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qty;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double sum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0.0;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 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addProduct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amt, Product pro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</a:t>
            </a:r>
            <a:r>
              <a:rPr lang="th-TH" sz="1400" dirty="0">
                <a:latin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 qty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amt; 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product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} 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double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calLineTotal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sum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qty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getPrice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return sum;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53"/>
          <p:cNvSpPr>
            <a:spLocks noChangeArrowheads="1"/>
          </p:cNvSpPr>
          <p:nvPr/>
        </p:nvSpPr>
        <p:spPr bwMode="auto">
          <a:xfrm>
            <a:off x="6176962" y="2286001"/>
            <a:ext cx="1671638" cy="1600200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54"/>
          <p:cNvSpPr>
            <a:spLocks noChangeArrowheads="1"/>
          </p:cNvSpPr>
          <p:nvPr/>
        </p:nvSpPr>
        <p:spPr bwMode="auto">
          <a:xfrm>
            <a:off x="6661149" y="2335212"/>
            <a:ext cx="87788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55"/>
          <p:cNvSpPr>
            <a:spLocks noChangeArrowheads="1"/>
          </p:cNvSpPr>
          <p:nvPr/>
        </p:nvSpPr>
        <p:spPr bwMode="auto">
          <a:xfrm>
            <a:off x="6176962" y="2559051"/>
            <a:ext cx="1671638" cy="1327150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56"/>
          <p:cNvSpPr>
            <a:spLocks noChangeArrowheads="1"/>
          </p:cNvSpPr>
          <p:nvPr/>
        </p:nvSpPr>
        <p:spPr bwMode="auto">
          <a:xfrm>
            <a:off x="6176962" y="3068637"/>
            <a:ext cx="1671638" cy="8175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60"/>
          <p:cNvSpPr>
            <a:spLocks noChangeArrowheads="1"/>
          </p:cNvSpPr>
          <p:nvPr/>
        </p:nvSpPr>
        <p:spPr bwMode="auto">
          <a:xfrm>
            <a:off x="6254749" y="2582862"/>
            <a:ext cx="6412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qty :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64"/>
          <p:cNvSpPr>
            <a:spLocks noChangeArrowheads="1"/>
          </p:cNvSpPr>
          <p:nvPr/>
        </p:nvSpPr>
        <p:spPr bwMode="auto">
          <a:xfrm>
            <a:off x="6254749" y="2787650"/>
            <a:ext cx="14827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sum : double = 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68"/>
          <p:cNvSpPr>
            <a:spLocks noChangeArrowheads="1"/>
          </p:cNvSpPr>
          <p:nvPr/>
        </p:nvSpPr>
        <p:spPr bwMode="auto">
          <a:xfrm>
            <a:off x="6254749" y="3135994"/>
            <a:ext cx="95378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6254749" y="3397250"/>
            <a:ext cx="10643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addProduct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80"/>
          <p:cNvSpPr>
            <a:spLocks noChangeArrowheads="1"/>
          </p:cNvSpPr>
          <p:nvPr/>
        </p:nvSpPr>
        <p:spPr bwMode="auto">
          <a:xfrm>
            <a:off x="6254749" y="3624942"/>
            <a:ext cx="109241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calLineTotal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1643</TotalTime>
  <Words>1223</Words>
  <Application>Microsoft Office PowerPoint</Application>
  <PresentationFormat>นำเสนอทางหน้าจอ (4:3)</PresentationFormat>
  <Paragraphs>393</Paragraphs>
  <Slides>23</Slides>
  <Notes>8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Lecture-4</vt:lpstr>
      <vt:lpstr> Java 2  Class Relationship Again</vt:lpstr>
      <vt:lpstr>Lab 4</vt:lpstr>
      <vt:lpstr>บันทึกการยืม</vt:lpstr>
      <vt:lpstr>บันทึกการคืน</vt:lpstr>
      <vt:lpstr>Answer : Class Diagram</vt:lpstr>
      <vt:lpstr>Buy Item with Cash</vt:lpstr>
      <vt:lpstr>Implementation Class Diagram</vt:lpstr>
      <vt:lpstr>Class Order</vt:lpstr>
      <vt:lpstr>Class OrderLine</vt:lpstr>
      <vt:lpstr>Class Product</vt:lpstr>
      <vt:lpstr>Association Class</vt:lpstr>
      <vt:lpstr>Association Classes</vt:lpstr>
      <vt:lpstr>Association Classes : Object View</vt:lpstr>
      <vt:lpstr>Exercise : More</vt:lpstr>
      <vt:lpstr>Objects: Online Examination</vt:lpstr>
      <vt:lpstr>ภาพนิ่ง 16</vt:lpstr>
      <vt:lpstr>Library System : Requirement</vt:lpstr>
      <vt:lpstr>The Candidate Classes</vt:lpstr>
      <vt:lpstr>Discard the Candidate Class</vt:lpstr>
      <vt:lpstr>The remaining Classes</vt:lpstr>
      <vt:lpstr>Relations between Classes</vt:lpstr>
      <vt:lpstr>Lets revise our class model</vt:lpstr>
      <vt:lpstr>Revised library class model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Rangsit</cp:lastModifiedBy>
  <cp:revision>113</cp:revision>
  <dcterms:created xsi:type="dcterms:W3CDTF">2008-01-16T17:45:52Z</dcterms:created>
  <dcterms:modified xsi:type="dcterms:W3CDTF">2012-12-03T01:42:36Z</dcterms:modified>
</cp:coreProperties>
</file>