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02" r:id="rId2"/>
    <p:sldId id="610" r:id="rId3"/>
    <p:sldId id="607" r:id="rId4"/>
    <p:sldId id="608" r:id="rId5"/>
    <p:sldId id="611" r:id="rId6"/>
    <p:sldId id="612" r:id="rId7"/>
    <p:sldId id="356" r:id="rId8"/>
    <p:sldId id="357" r:id="rId9"/>
    <p:sldId id="358" r:id="rId10"/>
    <p:sldId id="406" r:id="rId11"/>
    <p:sldId id="407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605" r:id="rId29"/>
    <p:sldId id="598" r:id="rId30"/>
    <p:sldId id="599" r:id="rId31"/>
    <p:sldId id="600" r:id="rId32"/>
    <p:sldId id="570" r:id="rId33"/>
    <p:sldId id="571" r:id="rId34"/>
    <p:sldId id="574" r:id="rId35"/>
    <p:sldId id="575" r:id="rId36"/>
    <p:sldId id="576" r:id="rId37"/>
    <p:sldId id="577" r:id="rId38"/>
    <p:sldId id="578" r:id="rId39"/>
    <p:sldId id="579" r:id="rId40"/>
    <p:sldId id="542" r:id="rId41"/>
    <p:sldId id="541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b="1"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669900"/>
    <a:srgbClr val="33CC33"/>
    <a:srgbClr val="FFFFCC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fld id="{C38F49FB-EAF0-4A8B-978A-45C1952C47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ED71F15B-DA20-49DC-B9EF-969ACCC97A18}" type="slidenum">
              <a:rPr lang="en-US"/>
              <a:pPr/>
              <a:t>15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3171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0EE00663-1C97-47A2-BE85-85629CD3C283}" type="slidenum">
              <a:rPr lang="en-US"/>
              <a:pPr/>
              <a:t>32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9075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F424A42E-0A12-4F97-A0AB-1E8B1B37489D}" type="slidenum">
              <a:rPr lang="en-US"/>
              <a:pPr/>
              <a:t>33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23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C8EE3938-D7FA-41F7-82C5-53113D173410}" type="slidenum">
              <a:rPr lang="en-US"/>
              <a:pPr/>
              <a:t>34</a:t>
            </a:fld>
            <a:endParaRPr lang="en-US"/>
          </a:p>
        </p:txBody>
      </p:sp>
      <p:sp>
        <p:nvSpPr>
          <p:cNvPr id="889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9859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685808"/>
            <a:ext cx="2972209" cy="456774"/>
          </a:xfrm>
          <a:prstGeom prst="rect">
            <a:avLst/>
          </a:prstGeom>
          <a:ln/>
        </p:spPr>
        <p:txBody>
          <a:bodyPr lIns="84399" tIns="42200" rIns="84399" bIns="42200"/>
          <a:lstStyle/>
          <a:p>
            <a:fld id="{E211F4AF-1D2C-4579-8641-6E44FC535E63}" type="slidenum">
              <a:rPr lang="en-US"/>
              <a:pPr/>
              <a:t>40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0659" name="Rectangle 3"/>
          <p:cNvSpPr>
            <a:spLocks noGrp="1"/>
          </p:cNvSpPr>
          <p:nvPr>
            <p:ph type="body" idx="1"/>
          </p:nvPr>
        </p:nvSpPr>
        <p:spPr>
          <a:xfrm>
            <a:off x="915116" y="4343613"/>
            <a:ext cx="5027769" cy="4115226"/>
          </a:xfrm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014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50B86F-41B5-47C3-8208-803915ADC7AD}" type="datetime1">
              <a:rPr lang="en-US"/>
              <a:pPr/>
              <a:t>11/12/2012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92075" y="6440488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Unit Test with JUnit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2BBA18-3932-40C4-891E-5435C645A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6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7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>
                <a:solidFill>
                  <a:srgbClr val="990000"/>
                </a:solidFill>
              </a:rPr>
              <a:t/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Java 2</a:t>
            </a:r>
            <a:r>
              <a:rPr lang="en-US" dirty="0">
                <a:solidFill>
                  <a:srgbClr val="990000"/>
                </a:solidFill>
              </a:rPr>
              <a:t/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/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Advanced  Java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th-TH">
                <a:solidFill>
                  <a:srgbClr val="990000"/>
                </a:solidFill>
              </a:rPr>
              <a:t>คลาส </a:t>
            </a:r>
            <a:r>
              <a:rPr lang="en-US">
                <a:solidFill>
                  <a:srgbClr val="990000"/>
                </a:solidFill>
              </a:rPr>
              <a:t>Customer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5438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class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 b="1">
                <a:solidFill>
                  <a:srgbClr val="990000"/>
                </a:solidFill>
                <a:latin typeface="Arial" pitchFamily="34" charset="0"/>
              </a:rPr>
              <a:t>Customer</a:t>
            </a:r>
            <a:r>
              <a:rPr lang="th-TH" sz="1600">
                <a:latin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>
                <a:latin typeface="Arial" pitchFamily="34" charset="0"/>
              </a:rPr>
              <a:t> name;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>
                <a:latin typeface="Arial" pitchFamily="34" charset="0"/>
              </a:rPr>
              <a:t> address;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 String</a:t>
            </a:r>
            <a:r>
              <a:rPr lang="th-TH" sz="1600">
                <a:latin typeface="Arial" pitchFamily="34" charset="0"/>
              </a:rPr>
              <a:t> city;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private 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>
                <a:latin typeface="Arial" pitchFamily="34" charset="0"/>
              </a:rPr>
              <a:t> state;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>
                <a:latin typeface="Arial" pitchFamily="34" charset="0"/>
              </a:rPr>
              <a:t> zipcode;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 String</a:t>
            </a:r>
            <a:r>
              <a:rPr lang="th-TH" sz="1600">
                <a:latin typeface="Arial" pitchFamily="34" charset="0"/>
              </a:rPr>
              <a:t> phone;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private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Account </a:t>
            </a:r>
            <a:r>
              <a:rPr lang="th-TH" sz="1600">
                <a:latin typeface="Arial" pitchFamily="34" charset="0"/>
              </a:rPr>
              <a:t>acc;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 b="1">
                <a:solidFill>
                  <a:srgbClr val="990000"/>
                </a:solidFill>
                <a:latin typeface="Arial" pitchFamily="34" charset="0"/>
              </a:rPr>
              <a:t>Customer</a:t>
            </a:r>
            <a:r>
              <a:rPr lang="th-TH" sz="1600">
                <a:latin typeface="Arial" pitchFamily="34" charset="0"/>
              </a:rPr>
              <a:t>( String name, String address, String city, String zipcode, Account other) {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	this.name = name;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	this.address = address;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	this.city = city;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	this.zipcode = zipcode;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	acc = other;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rgbClr val="99000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String </a:t>
            </a:r>
            <a:r>
              <a:rPr lang="th-TH" sz="1600" b="1">
                <a:solidFill>
                  <a:srgbClr val="990000"/>
                </a:solidFill>
                <a:latin typeface="Arial" pitchFamily="34" charset="0"/>
              </a:rPr>
              <a:t>toString</a:t>
            </a:r>
            <a:r>
              <a:rPr lang="th-TH" sz="1600">
                <a:latin typeface="Arial" pitchFamily="34" charset="0"/>
              </a:rPr>
              <a:t>(){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	</a:t>
            </a:r>
            <a:r>
              <a:rPr lang="th-TH" sz="1600">
                <a:solidFill>
                  <a:schemeClr val="accent2"/>
                </a:solidFill>
                <a:latin typeface="Arial" pitchFamily="34" charset="0"/>
              </a:rPr>
              <a:t>return</a:t>
            </a:r>
            <a:r>
              <a:rPr lang="th-TH" sz="1600">
                <a:latin typeface="Arial" pitchFamily="34" charset="0"/>
              </a:rPr>
              <a:t> " " + name+ " "+address+ " " +city+" "+zipcode+" has account "+this.acc;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th-TH">
                <a:solidFill>
                  <a:srgbClr val="990000"/>
                </a:solidFill>
              </a:rPr>
              <a:t>คลาส </a:t>
            </a:r>
            <a:r>
              <a:rPr lang="en-US">
                <a:solidFill>
                  <a:srgbClr val="990000"/>
                </a:solidFill>
              </a:rPr>
              <a:t>Run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600" dirty="0" err="1">
                <a:solidFill>
                  <a:schemeClr val="accent2"/>
                </a:solidFill>
                <a:latin typeface="Arial" pitchFamily="34" charset="0"/>
              </a:rPr>
              <a:t>class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solidFill>
                  <a:srgbClr val="990000"/>
                </a:solidFill>
                <a:latin typeface="Arial" pitchFamily="34" charset="0"/>
              </a:rPr>
              <a:t>Run</a:t>
            </a:r>
            <a:r>
              <a:rPr lang="th-TH" sz="1600" dirty="0">
                <a:latin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endParaRPr lang="th-TH" sz="1600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</a:t>
            </a:r>
            <a:r>
              <a:rPr lang="th-TH" sz="1600" dirty="0" err="1">
                <a:solidFill>
                  <a:schemeClr val="accent2"/>
                </a:solidFill>
                <a:latin typeface="Arial" pitchFamily="34" charset="0"/>
              </a:rPr>
              <a:t>public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solidFill>
                  <a:schemeClr val="accent2"/>
                </a:solidFill>
                <a:latin typeface="Arial" pitchFamily="34" charset="0"/>
              </a:rPr>
              <a:t>static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solidFill>
                  <a:srgbClr val="990000"/>
                </a:solidFill>
                <a:latin typeface="Arial" pitchFamily="34" charset="0"/>
              </a:rPr>
              <a:t>void</a:t>
            </a:r>
            <a:r>
              <a:rPr lang="th-TH" sz="1600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main</a:t>
            </a:r>
            <a:r>
              <a:rPr lang="th-TH" sz="1600" dirty="0">
                <a:latin typeface="Arial" pitchFamily="34" charset="0"/>
              </a:rPr>
              <a:t>(</a:t>
            </a:r>
            <a:r>
              <a:rPr lang="th-TH" sz="1600" dirty="0" err="1">
                <a:solidFill>
                  <a:schemeClr val="accent2"/>
                </a:solidFill>
                <a:latin typeface="Arial" pitchFamily="34" charset="0"/>
              </a:rPr>
              <a:t>String</a:t>
            </a:r>
            <a:r>
              <a:rPr lang="th-TH" sz="1600" dirty="0">
                <a:latin typeface="Arial" pitchFamily="34" charset="0"/>
              </a:rPr>
              <a:t>[] </a:t>
            </a:r>
            <a:r>
              <a:rPr lang="th-TH" sz="1600" dirty="0" err="1">
                <a:latin typeface="Arial" pitchFamily="34" charset="0"/>
              </a:rPr>
              <a:t>args</a:t>
            </a:r>
            <a:r>
              <a:rPr lang="th-TH" sz="1600" dirty="0">
                <a:latin typeface="Arial" pitchFamily="34" charset="0"/>
              </a:rPr>
              <a:t>) {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  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</a:rPr>
              <a:t>Account</a:t>
            </a:r>
            <a:r>
              <a:rPr lang="th-TH" sz="16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th-TH" sz="1600" dirty="0" err="1">
                <a:latin typeface="Arial" pitchFamily="34" charset="0"/>
              </a:rPr>
              <a:t>ac</a:t>
            </a:r>
            <a:r>
              <a:rPr lang="th-TH" sz="1600" dirty="0">
                <a:latin typeface="Arial" pitchFamily="34" charset="0"/>
              </a:rPr>
              <a:t> =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latin typeface="Arial" pitchFamily="34" charset="0"/>
              </a:rPr>
              <a:t>Account</a:t>
            </a:r>
            <a:r>
              <a:rPr lang="th-TH" sz="1600" dirty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</a:rPr>
              <a:t>	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</a:rPr>
              <a:t>Saving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latin typeface="Arial" pitchFamily="34" charset="0"/>
              </a:rPr>
              <a:t>sc</a:t>
            </a:r>
            <a:r>
              <a:rPr lang="th-TH" sz="1600" dirty="0">
                <a:latin typeface="Arial" pitchFamily="34" charset="0"/>
              </a:rPr>
              <a:t> =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latin typeface="Arial" pitchFamily="34" charset="0"/>
              </a:rPr>
              <a:t>Saving</a:t>
            </a:r>
            <a:r>
              <a:rPr lang="th-TH" sz="1600" dirty="0">
                <a:latin typeface="Arial" pitchFamily="34" charset="0"/>
              </a:rPr>
              <a:t>(</a:t>
            </a:r>
            <a:r>
              <a:rPr lang="en-US" sz="1600" dirty="0">
                <a:latin typeface="Arial" pitchFamily="34" charset="0"/>
              </a:rPr>
              <a:t>1.5</a:t>
            </a:r>
            <a:r>
              <a:rPr lang="th-TH" sz="1600" dirty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   </a:t>
            </a:r>
            <a:r>
              <a:rPr lang="th-TH" sz="1600" dirty="0" err="1">
                <a:latin typeface="Arial" pitchFamily="34" charset="0"/>
              </a:rPr>
              <a:t>Customer</a:t>
            </a:r>
            <a:r>
              <a:rPr lang="th-TH" sz="1600" dirty="0">
                <a:latin typeface="Arial" pitchFamily="34" charset="0"/>
              </a:rPr>
              <a:t> p =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latin typeface="Arial" pitchFamily="34" charset="0"/>
              </a:rPr>
              <a:t>Customer</a:t>
            </a:r>
            <a:r>
              <a:rPr lang="th-TH" sz="1600" dirty="0">
                <a:latin typeface="Arial" pitchFamily="34" charset="0"/>
              </a:rPr>
              <a:t>(</a:t>
            </a:r>
            <a:r>
              <a:rPr lang="en-US" sz="1600" dirty="0" smtClean="0">
                <a:latin typeface="Arial" pitchFamily="34" charset="0"/>
              </a:rPr>
              <a:t>“Fatty</a:t>
            </a:r>
            <a:r>
              <a:rPr lang="th-TH" sz="1600" dirty="0" smtClean="0">
                <a:latin typeface="Arial" pitchFamily="34" charset="0"/>
              </a:rPr>
              <a:t>", </a:t>
            </a:r>
            <a:r>
              <a:rPr lang="th-TH" sz="1600" dirty="0">
                <a:latin typeface="Arial" pitchFamily="34" charset="0"/>
              </a:rPr>
              <a:t>“</a:t>
            </a:r>
            <a:r>
              <a:rPr lang="en-US" sz="1600" dirty="0">
                <a:latin typeface="Arial" pitchFamily="34" charset="0"/>
              </a:rPr>
              <a:t>100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Praw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latin typeface="Arial" pitchFamily="34" charset="0"/>
              </a:rPr>
              <a:t>St.</a:t>
            </a:r>
            <a:r>
              <a:rPr lang="th-TH" sz="1600" dirty="0">
                <a:latin typeface="Arial" pitchFamily="34" charset="0"/>
              </a:rPr>
              <a:t>", “</a:t>
            </a:r>
            <a:r>
              <a:rPr lang="en-US" sz="1600" dirty="0" err="1">
                <a:latin typeface="Arial" pitchFamily="34" charset="0"/>
              </a:rPr>
              <a:t>Maejo</a:t>
            </a:r>
            <a:r>
              <a:rPr lang="th-TH" sz="1600" dirty="0">
                <a:latin typeface="Arial" pitchFamily="34" charset="0"/>
              </a:rPr>
              <a:t>", “</a:t>
            </a:r>
            <a:r>
              <a:rPr lang="en-US" sz="1600" dirty="0">
                <a:latin typeface="Arial" pitchFamily="34" charset="0"/>
              </a:rPr>
              <a:t>50290</a:t>
            </a:r>
            <a:r>
              <a:rPr lang="th-TH" sz="1600" dirty="0">
                <a:latin typeface="Arial" pitchFamily="34" charset="0"/>
              </a:rPr>
              <a:t>",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</a:rPr>
              <a:t>ac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th-TH" sz="1600" dirty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   </a:t>
            </a:r>
            <a:r>
              <a:rPr lang="th-TH" sz="1600" dirty="0" err="1">
                <a:latin typeface="Arial" pitchFamily="34" charset="0"/>
              </a:rPr>
              <a:t>Customer</a:t>
            </a:r>
            <a:r>
              <a:rPr lang="th-TH" sz="1600" dirty="0">
                <a:latin typeface="Arial" pitchFamily="34" charset="0"/>
              </a:rPr>
              <a:t> q =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th-TH" sz="1600" dirty="0" err="1">
                <a:latin typeface="Arial" pitchFamily="34" charset="0"/>
              </a:rPr>
              <a:t>Customer</a:t>
            </a:r>
            <a:r>
              <a:rPr lang="th-TH" sz="1600" dirty="0">
                <a:latin typeface="Arial" pitchFamily="34" charset="0"/>
              </a:rPr>
              <a:t>(</a:t>
            </a:r>
            <a:r>
              <a:rPr lang="en-US" sz="1600" dirty="0" smtClean="0">
                <a:latin typeface="Arial" pitchFamily="34" charset="0"/>
              </a:rPr>
              <a:t>“Peak”</a:t>
            </a:r>
            <a:r>
              <a:rPr lang="th-TH" sz="1600" dirty="0">
                <a:latin typeface="Arial" pitchFamily="34" charset="0"/>
              </a:rPr>
              <a:t>, “</a:t>
            </a:r>
            <a:r>
              <a:rPr lang="en-US" sz="1600" dirty="0">
                <a:latin typeface="Arial" pitchFamily="34" charset="0"/>
              </a:rPr>
              <a:t>500</a:t>
            </a:r>
            <a:r>
              <a:rPr lang="th-TH" sz="1600" dirty="0">
                <a:latin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</a:rPr>
              <a:t>Chotana</a:t>
            </a:r>
            <a:r>
              <a:rPr lang="en-US" sz="1600" dirty="0">
                <a:latin typeface="Arial" pitchFamily="34" charset="0"/>
              </a:rPr>
              <a:t> s</a:t>
            </a:r>
            <a:r>
              <a:rPr lang="th-TH" sz="1600" dirty="0">
                <a:latin typeface="Arial" pitchFamily="34" charset="0"/>
              </a:rPr>
              <a:t>t.", “</a:t>
            </a:r>
            <a:r>
              <a:rPr lang="en-US" sz="1600" dirty="0" err="1">
                <a:latin typeface="Arial" pitchFamily="34" charset="0"/>
              </a:rPr>
              <a:t>Maerim</a:t>
            </a:r>
            <a:r>
              <a:rPr lang="th-TH" sz="1600" dirty="0">
                <a:latin typeface="Arial" pitchFamily="34" charset="0"/>
              </a:rPr>
              <a:t>", “</a:t>
            </a:r>
            <a:r>
              <a:rPr lang="en-US" sz="1600" dirty="0">
                <a:latin typeface="Arial" pitchFamily="34" charset="0"/>
              </a:rPr>
              <a:t>50180”</a:t>
            </a:r>
            <a:r>
              <a:rPr lang="th-TH" sz="1600" dirty="0">
                <a:latin typeface="Arial" pitchFamily="34" charset="0"/>
              </a:rPr>
              <a:t>,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</a:rPr>
              <a:t>sc</a:t>
            </a:r>
            <a:r>
              <a:rPr lang="th-TH" sz="1600" dirty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   </a:t>
            </a:r>
            <a:r>
              <a:rPr lang="th-TH" sz="1600" dirty="0" err="1">
                <a:solidFill>
                  <a:schemeClr val="accent2"/>
                </a:solidFill>
                <a:latin typeface="Arial" pitchFamily="34" charset="0"/>
              </a:rPr>
              <a:t>System</a:t>
            </a:r>
            <a:r>
              <a:rPr lang="th-TH" sz="1600" dirty="0" err="1">
                <a:latin typeface="Arial" pitchFamily="34" charset="0"/>
              </a:rPr>
              <a:t>.out.println</a:t>
            </a:r>
            <a:r>
              <a:rPr lang="th-TH" sz="1600" dirty="0">
                <a:latin typeface="Arial" pitchFamily="34" charset="0"/>
              </a:rPr>
              <a:t>(p);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   </a:t>
            </a:r>
            <a:r>
              <a:rPr lang="th-TH" sz="1600" dirty="0" err="1">
                <a:solidFill>
                  <a:schemeClr val="accent2"/>
                </a:solidFill>
                <a:latin typeface="Arial" pitchFamily="34" charset="0"/>
              </a:rPr>
              <a:t>System</a:t>
            </a:r>
            <a:r>
              <a:rPr lang="th-TH" sz="1600" dirty="0" err="1">
                <a:latin typeface="Arial" pitchFamily="34" charset="0"/>
              </a:rPr>
              <a:t>.out.println</a:t>
            </a:r>
            <a:r>
              <a:rPr lang="th-TH" sz="1600" dirty="0">
                <a:latin typeface="Arial" pitchFamily="34" charset="0"/>
              </a:rPr>
              <a:t>(q);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	}	</a:t>
            </a: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}</a:t>
            </a:r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990600" y="4495800"/>
            <a:ext cx="7696200" cy="120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Fatty </a:t>
            </a:r>
            <a:r>
              <a:rPr lang="en-US" sz="1400" dirty="0">
                <a:solidFill>
                  <a:schemeClr val="accent2"/>
                </a:solidFill>
              </a:rPr>
              <a:t>100 </a:t>
            </a:r>
            <a:r>
              <a:rPr lang="en-US" sz="1400" dirty="0" err="1">
                <a:solidFill>
                  <a:schemeClr val="accent2"/>
                </a:solidFill>
              </a:rPr>
              <a:t>Praw</a:t>
            </a:r>
            <a:r>
              <a:rPr lang="en-US" sz="1400" dirty="0">
                <a:solidFill>
                  <a:schemeClr val="accent2"/>
                </a:solidFill>
              </a:rPr>
              <a:t> St. </a:t>
            </a:r>
            <a:r>
              <a:rPr lang="en-US" sz="1400" dirty="0" err="1">
                <a:solidFill>
                  <a:schemeClr val="accent2"/>
                </a:solidFill>
              </a:rPr>
              <a:t>Maejo</a:t>
            </a:r>
            <a:r>
              <a:rPr lang="en-US" sz="1400" dirty="0">
                <a:solidFill>
                  <a:schemeClr val="accent2"/>
                </a:solidFill>
              </a:rPr>
              <a:t> 50290 has account from class Account with balance = 500.0</a:t>
            </a:r>
          </a:p>
          <a:p>
            <a:endParaRPr lang="th-TH" sz="1400" dirty="0">
              <a:solidFill>
                <a:schemeClr val="accent2"/>
              </a:solidFill>
              <a:cs typeface="Angsana New" pitchFamily="18" charset="-34"/>
            </a:endParaRPr>
          </a:p>
          <a:p>
            <a:r>
              <a:rPr lang="en-US" sz="1400" dirty="0" smtClean="0">
                <a:solidFill>
                  <a:schemeClr val="accent2"/>
                </a:solidFill>
              </a:rPr>
              <a:t>Peak </a:t>
            </a:r>
            <a:r>
              <a:rPr lang="en-US" sz="1400" dirty="0">
                <a:solidFill>
                  <a:schemeClr val="accent2"/>
                </a:solidFill>
              </a:rPr>
              <a:t>500 </a:t>
            </a:r>
            <a:r>
              <a:rPr lang="en-US" sz="1400" dirty="0" err="1">
                <a:solidFill>
                  <a:schemeClr val="accent2"/>
                </a:solidFill>
              </a:rPr>
              <a:t>Chotana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st</a:t>
            </a:r>
            <a:r>
              <a:rPr lang="en-US" sz="1400" dirty="0">
                <a:solidFill>
                  <a:schemeClr val="accent2"/>
                </a:solidFill>
              </a:rPr>
              <a:t>. </a:t>
            </a:r>
            <a:r>
              <a:rPr lang="en-US" sz="1400" dirty="0" err="1">
                <a:solidFill>
                  <a:schemeClr val="accent2"/>
                </a:solidFill>
              </a:rPr>
              <a:t>Maerim</a:t>
            </a:r>
            <a:r>
              <a:rPr lang="en-US" sz="1400" dirty="0">
                <a:solidFill>
                  <a:schemeClr val="accent2"/>
                </a:solidFill>
              </a:rPr>
              <a:t> 50180 has account from class Saving with balance = 500.0 and Interest Rate = 1.5</a:t>
            </a:r>
          </a:p>
          <a:p>
            <a:pPr>
              <a:spcBef>
                <a:spcPct val="50000"/>
              </a:spcBef>
            </a:pPr>
            <a:endParaRPr lang="en-US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6096000" cy="1143000"/>
          </a:xfrm>
        </p:spPr>
        <p:txBody>
          <a:bodyPr/>
          <a:lstStyle/>
          <a:p>
            <a:r>
              <a:rPr lang="en-AU">
                <a:solidFill>
                  <a:srgbClr val="990000"/>
                </a:solidFill>
              </a:rPr>
              <a:t>CRC Cards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4619625"/>
          </a:xfrm>
        </p:spPr>
        <p:txBody>
          <a:bodyPr/>
          <a:lstStyle/>
          <a:p>
            <a:r>
              <a:rPr lang="th-TH" dirty="0"/>
              <a:t>ปัญหาหลักประการหนึ่งของการออกแบบเชิงวัตถุจะได้แก่  การเปลี่ยนแนวคิดจากการกำหนดปัญหาแบบนามธรรม </a:t>
            </a:r>
            <a:r>
              <a:rPr lang="en-US" dirty="0"/>
              <a:t>(Abstract)</a:t>
            </a:r>
            <a:r>
              <a:rPr lang="th-TH" dirty="0"/>
              <a:t> ให้เป็นแนวคิดเชิงวัตถุ  โดยอาศัยส่วนประกอบที่สำคัญได้แก่ </a:t>
            </a:r>
            <a:r>
              <a:rPr lang="en-US" dirty="0"/>
              <a:t>class, responsibilities </a:t>
            </a:r>
            <a:r>
              <a:rPr lang="th-TH" dirty="0"/>
              <a:t>และ </a:t>
            </a:r>
            <a:r>
              <a:rPr lang="en-US" dirty="0"/>
              <a:t>Collaborations</a:t>
            </a:r>
            <a:r>
              <a:rPr lang="th-TH" dirty="0"/>
              <a:t>  </a:t>
            </a:r>
            <a:endParaRPr lang="th-TH" altLang="zh-CN" dirty="0"/>
          </a:p>
          <a:p>
            <a:pPr lvl="1"/>
            <a:r>
              <a:rPr lang="en-US" altLang="zh-CN" dirty="0">
                <a:ea typeface="SimSun" pitchFamily="2" charset="-122"/>
              </a:rPr>
              <a:t>Class </a:t>
            </a:r>
            <a:r>
              <a:rPr lang="th-TH" altLang="zh-CN" dirty="0"/>
              <a:t>เป็นชนิดข้อมูลที่ใช้กำหนดขอบเขตของปัญหาที่ต้องการแก้ไข  คลาสจะมีลักษณะเสมือนเป็นพิมพ์เขียวที่ใช้สำหรับการสร้าง</a:t>
            </a:r>
            <a:r>
              <a:rPr lang="th-TH" altLang="zh-CN" dirty="0" err="1"/>
              <a:t>ออปเจค</a:t>
            </a:r>
            <a:endParaRPr lang="th-TH" altLang="zh-CN" dirty="0"/>
          </a:p>
          <a:p>
            <a:pPr lvl="1"/>
            <a:r>
              <a:rPr lang="en-US" altLang="zh-CN" dirty="0">
                <a:ea typeface="SimSun" pitchFamily="2" charset="-122"/>
              </a:rPr>
              <a:t>Responsibilities </a:t>
            </a:r>
            <a:r>
              <a:rPr lang="th-TH" altLang="zh-CN" dirty="0"/>
              <a:t>ของคลาสจะใช้ในการกำหนด </a:t>
            </a:r>
            <a:r>
              <a:rPr lang="en-US" altLang="zh-CN" dirty="0">
                <a:ea typeface="SimSun" pitchFamily="2" charset="-122"/>
              </a:rPr>
              <a:t>state </a:t>
            </a:r>
            <a:r>
              <a:rPr lang="th-TH" altLang="zh-CN" dirty="0"/>
              <a:t>และ </a:t>
            </a:r>
            <a:r>
              <a:rPr lang="en-US" altLang="zh-CN" dirty="0">
                <a:ea typeface="SimSun" pitchFamily="2" charset="-122"/>
              </a:rPr>
              <a:t>behavior </a:t>
            </a:r>
            <a:r>
              <a:rPr lang="th-TH" altLang="zh-CN" dirty="0"/>
              <a:t>ของ</a:t>
            </a:r>
            <a:r>
              <a:rPr lang="th-TH" altLang="zh-CN" dirty="0" err="1"/>
              <a:t>ออปเจค</a:t>
            </a:r>
            <a:r>
              <a:rPr lang="th-TH" altLang="zh-CN" dirty="0"/>
              <a:t>จากคลาสนั้น ๆ   นั่นคือเป็นการระบุวิธีการที่ใช้ในการแก้ไขปัญหาที่เกี่ยวข้องกับข้อมูลที่ถูกำหนดไว้ภายในคลาส  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th-TH" altLang="zh-CN" dirty="0"/>
              <a:t> </a:t>
            </a:r>
            <a:r>
              <a:rPr lang="en-US" altLang="zh-CN" dirty="0">
                <a:ea typeface="SimSun" pitchFamily="2" charset="-122"/>
              </a:rPr>
              <a:t>Collaborations  </a:t>
            </a:r>
            <a:r>
              <a:rPr lang="th-TH" altLang="zh-CN" dirty="0"/>
              <a:t>เป็นความร่วมมือกับคลาสอื่น ๆ ที่มีความสัมพันธ์กับ</a:t>
            </a:r>
            <a:r>
              <a:rPr lang="th-TH" altLang="zh-CN" dirty="0" err="1"/>
              <a:t>ออปเจค</a:t>
            </a:r>
            <a:r>
              <a:rPr lang="th-TH" altLang="zh-CN" dirty="0"/>
              <a:t>ที่ต้องการกระทำ </a:t>
            </a:r>
            <a:r>
              <a:rPr lang="en-US" altLang="zh-CN" dirty="0">
                <a:ea typeface="SimSun" pitchFamily="2" charset="-122"/>
              </a:rPr>
              <a:t>responsibilities </a:t>
            </a:r>
            <a:r>
              <a:rPr lang="th-TH" altLang="zh-CN" dirty="0"/>
              <a:t>ให้สมบูรณ์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914400" y="11588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AU" sz="400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CRC Cards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1066800" y="1143000"/>
            <a:ext cx="7681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defTabSz="914400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วิธีการที่นำมาช่วยในการออกแบบคลาสจะได้แก่ </a:t>
            </a:r>
            <a:r>
              <a:rPr lang="en-AU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CRC </a:t>
            </a:r>
            <a:r>
              <a:rPr lang="en-US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Modeling  </a:t>
            </a:r>
            <a:r>
              <a:rPr lang="th-TH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ซึ่งจะย่อมาจากคำว่า </a:t>
            </a:r>
            <a:r>
              <a:rPr lang="en-AU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“Class Responsibility Collaboration “ Cards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3"/>
              </a:buBlip>
            </a:pPr>
            <a:r>
              <a:rPr lang="th-TH" sz="30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AU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Class </a:t>
            </a:r>
            <a:r>
              <a:rPr lang="th-TH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จะได้แก่คลาสหรือโมดูลที่ต้องการแก้ไขปัญหา</a:t>
            </a:r>
            <a:endParaRPr lang="en-AU" sz="2800" b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3"/>
              </a:buBlip>
            </a:pPr>
            <a:r>
              <a:rPr lang="en-AU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Responsibility : </a:t>
            </a:r>
            <a:r>
              <a:rPr lang="th-TH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เมธอดที่ถูกกำหนดอยู่ภายในคลาส</a:t>
            </a:r>
            <a:endParaRPr lang="en-AU" sz="2800" b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3"/>
              </a:buBlip>
            </a:pPr>
            <a:r>
              <a:rPr lang="en-AU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Collaboration </a:t>
            </a:r>
            <a:r>
              <a:rPr lang="th-TH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การติดต่อระหว่างเมธอดจากคลาสหนึ่งไปยังคลาสอื่น ๆ </a:t>
            </a:r>
          </a:p>
          <a:p>
            <a:pPr marL="685800" lvl="1" indent="-228600" defTabSz="914400" hangingPunct="0">
              <a:lnSpc>
                <a:spcPct val="110000"/>
              </a:lnSpc>
              <a:buSzPct val="90000"/>
              <a:buFont typeface="StarSymbol" charset="0"/>
              <a:buBlip>
                <a:blip r:embed="rId3"/>
              </a:buBlip>
            </a:pPr>
            <a:r>
              <a:rPr lang="th-TH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รูปแบบของ </a:t>
            </a:r>
            <a:r>
              <a:rPr lang="en-US" sz="2800" b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CRC Card</a:t>
            </a:r>
            <a:endParaRPr lang="en-AU" sz="2800" b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3433763" y="4864100"/>
            <a:ext cx="3143250" cy="1536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marL="457200" indent="-457200" defTabSz="914400" eaLnBrk="0" hangingPunct="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endParaRPr kumimoji="1" lang="th-TH" sz="1400" b="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606213" name="Line 5"/>
          <p:cNvSpPr>
            <a:spLocks noChangeShapeType="1"/>
          </p:cNvSpPr>
          <p:nvPr/>
        </p:nvSpPr>
        <p:spPr bwMode="auto">
          <a:xfrm>
            <a:off x="3430588" y="5307013"/>
            <a:ext cx="3143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4267200" y="4267200"/>
            <a:ext cx="13858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th-TH" sz="2800" dirty="0" err="1">
                <a:solidFill>
                  <a:srgbClr val="990000"/>
                </a:solidFill>
                <a:latin typeface="Angsana New" pitchFamily="18" charset="-34"/>
                <a:cs typeface="Arial" pitchFamily="34" charset="0"/>
              </a:rPr>
              <a:t>Class_name</a:t>
            </a:r>
            <a:endParaRPr kumimoji="1" lang="th-TH" sz="2800" dirty="0">
              <a:solidFill>
                <a:srgbClr val="990000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1044575" y="5594350"/>
            <a:ext cx="17510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sz="2800" dirty="0">
                <a:solidFill>
                  <a:srgbClr val="990000"/>
                </a:solidFill>
                <a:latin typeface="Angsana New" pitchFamily="18" charset="-34"/>
                <a:cs typeface="Arial" pitchFamily="34" charset="0"/>
              </a:rPr>
              <a:t>Responsibilities</a:t>
            </a:r>
            <a:endParaRPr kumimoji="1" lang="th-TH" sz="2800" dirty="0">
              <a:solidFill>
                <a:srgbClr val="990000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606216" name="Line 8"/>
          <p:cNvSpPr>
            <a:spLocks noChangeShapeType="1"/>
          </p:cNvSpPr>
          <p:nvPr/>
        </p:nvSpPr>
        <p:spPr bwMode="auto">
          <a:xfrm>
            <a:off x="5205413" y="5321300"/>
            <a:ext cx="0" cy="1047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7335838" y="5146675"/>
            <a:ext cx="15795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th-TH" sz="2800" dirty="0" err="1">
                <a:solidFill>
                  <a:srgbClr val="990000"/>
                </a:solidFill>
                <a:latin typeface="Angsana New" pitchFamily="18" charset="-34"/>
                <a:cs typeface="Arial" pitchFamily="34" charset="0"/>
              </a:rPr>
              <a:t>Collaboration</a:t>
            </a:r>
            <a:endParaRPr kumimoji="1" lang="th-TH" sz="2800" dirty="0">
              <a:solidFill>
                <a:srgbClr val="990000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606218" name="Line 10"/>
          <p:cNvSpPr>
            <a:spLocks noChangeShapeType="1"/>
          </p:cNvSpPr>
          <p:nvPr/>
        </p:nvSpPr>
        <p:spPr bwMode="auto">
          <a:xfrm>
            <a:off x="2805113" y="5892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06219" name="Line 11"/>
          <p:cNvSpPr>
            <a:spLocks noChangeShapeType="1"/>
          </p:cNvSpPr>
          <p:nvPr/>
        </p:nvSpPr>
        <p:spPr bwMode="auto">
          <a:xfrm flipH="1">
            <a:off x="6119813" y="5454650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2238"/>
            <a:ext cx="7162800" cy="1143000"/>
          </a:xfrm>
          <a:ln/>
        </p:spPr>
        <p:txBody>
          <a:bodyPr lIns="90488" tIns="44450" rIns="90488" bIns="44450"/>
          <a:lstStyle/>
          <a:p>
            <a:r>
              <a:rPr lang="en-GB" dirty="0">
                <a:solidFill>
                  <a:srgbClr val="990000"/>
                </a:solidFill>
              </a:rPr>
              <a:t>CRC - </a:t>
            </a:r>
            <a:r>
              <a:rPr lang="en-GB" dirty="0" err="1">
                <a:solidFill>
                  <a:srgbClr val="990000"/>
                </a:solidFill>
              </a:rPr>
              <a:t>การค้นหาคลาส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620000" cy="4114800"/>
          </a:xfrm>
          <a:ln/>
        </p:spPr>
        <p:txBody>
          <a:bodyPr lIns="90488" tIns="44450" rIns="90488" bIns="44450"/>
          <a:lstStyle/>
          <a:p>
            <a:r>
              <a:rPr lang="th-TH" altLang="zh-CN" dirty="0"/>
              <a:t>โดยปกติการค้นหาคลาสจะเริ่มต้นจากการค้นหา</a:t>
            </a:r>
            <a:r>
              <a:rPr lang="th-TH" altLang="zh-CN" dirty="0" smtClean="0"/>
              <a:t>คำนามที่</a:t>
            </a:r>
            <a:r>
              <a:rPr lang="th-TH" altLang="zh-CN" dirty="0"/>
              <a:t>สามารถนำมาใช้เป็นคลาสได้อาจมีลักษณะดังต่อไปนี้</a:t>
            </a:r>
          </a:p>
          <a:p>
            <a:pPr marL="623888" lvl="1" indent="-268288">
              <a:lnSpc>
                <a:spcPct val="85000"/>
              </a:lnSpc>
              <a:spcBef>
                <a:spcPct val="25000"/>
              </a:spcBef>
            </a:pPr>
            <a:r>
              <a:rPr lang="en-US" b="1" dirty="0" smtClean="0">
                <a:solidFill>
                  <a:srgbClr val="990000"/>
                </a:solidFill>
                <a:cs typeface="Angsana New" pitchFamily="18" charset="-34"/>
              </a:rPr>
              <a:t>Tangible Thing</a:t>
            </a:r>
            <a:r>
              <a:rPr lang="en-US" dirty="0" smtClean="0">
                <a:solidFill>
                  <a:srgbClr val="990000"/>
                </a:solidFill>
                <a:cs typeface="Angsana New" pitchFamily="18" charset="-34"/>
              </a:rPr>
              <a:t>  </a:t>
            </a:r>
            <a:r>
              <a:rPr lang="th-TH" dirty="0" smtClean="0">
                <a:cs typeface="Angsana New" pitchFamily="18" charset="-34"/>
              </a:rPr>
              <a:t>เป็น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หรือกลุ่มของ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ที่มีตัวตนและสามารถจับต้องได้  เช่น </a:t>
            </a:r>
            <a:r>
              <a:rPr lang="en-US" dirty="0" smtClean="0">
                <a:cs typeface="Angsana New" pitchFamily="18" charset="-34"/>
              </a:rPr>
              <a:t> engine, invoice, vehicle book, car </a:t>
            </a:r>
            <a:r>
              <a:rPr lang="th-TH" dirty="0" smtClean="0">
                <a:cs typeface="Angsana New" pitchFamily="18" charset="-34"/>
              </a:rPr>
              <a:t>เป็นต้น</a:t>
            </a:r>
            <a:endParaRPr lang="en-US" dirty="0" smtClean="0">
              <a:cs typeface="Angsana New" pitchFamily="18" charset="-34"/>
            </a:endParaRPr>
          </a:p>
          <a:p>
            <a:pPr lvl="1"/>
            <a:r>
              <a:rPr lang="en-US" b="1" dirty="0" smtClean="0">
                <a:solidFill>
                  <a:srgbClr val="990000"/>
                </a:solidFill>
                <a:cs typeface="Angsana New" pitchFamily="18" charset="-34"/>
              </a:rPr>
              <a:t>Role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เป็นบทบาทการทำงานของบุคคลตามหน้าที่ต่าง ๆ  เช่น </a:t>
            </a:r>
            <a:r>
              <a:rPr lang="en-US" dirty="0" smtClean="0">
                <a:cs typeface="Angsana New" pitchFamily="18" charset="-34"/>
              </a:rPr>
              <a:t>student, teacher, </a:t>
            </a:r>
            <a:r>
              <a:rPr lang="th-TH" dirty="0" smtClean="0">
                <a:cs typeface="Angsana New" pitchFamily="18" charset="-34"/>
              </a:rPr>
              <a:t>หรือ</a:t>
            </a:r>
            <a:r>
              <a:rPr lang="en-US" dirty="0" smtClean="0">
                <a:cs typeface="Angsana New" pitchFamily="18" charset="-34"/>
              </a:rPr>
              <a:t> customer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  <a:cs typeface="Angsana New" pitchFamily="18" charset="-34"/>
              </a:rPr>
              <a:t>Event</a:t>
            </a:r>
            <a:r>
              <a:rPr lang="en-US" b="1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เป็นเหตุการณ์ที่เกิดขึ้นในช่วงเวลาหนึ่งที่มีความจำเป็นต้องบันทึกไว้ เช่น  </a:t>
            </a:r>
            <a:r>
              <a:rPr lang="en-US" dirty="0" smtClean="0">
                <a:cs typeface="Angsana New" pitchFamily="18" charset="-34"/>
              </a:rPr>
              <a:t>login, purchase, register, meeting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  <a:cs typeface="Angsana New" pitchFamily="18" charset="-34"/>
              </a:rPr>
              <a:t>Organization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เป็นองค์กรที่ผู้ใช้สังกัด  โดยปกติจะประกอบไปด้วยกลุ่มบุคคล  ทรัพยากร  อุปกรณ์ต่าง ๆ  ที่มีความสามารถในการทำงานที่มีขนาดใหญ่  เช่น  </a:t>
            </a:r>
            <a:r>
              <a:rPr lang="en-US" dirty="0" smtClean="0">
                <a:cs typeface="Angsana New" pitchFamily="18" charset="-34"/>
              </a:rPr>
              <a:t>bank, branch, department, committee</a:t>
            </a:r>
            <a:endParaRPr lang="en-US" altLang="ko-KR" dirty="0" smtClean="0"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/>
          </p:cNvSpPr>
          <p:nvPr>
            <p:ph type="title"/>
          </p:nvPr>
        </p:nvSpPr>
        <p:spPr bwMode="auto">
          <a:xfrm>
            <a:off x="458788" y="76200"/>
            <a:ext cx="8228012" cy="1143000"/>
          </a:xfrm>
          <a:noFill/>
        </p:spPr>
        <p:txBody>
          <a:bodyPr/>
          <a:lstStyle/>
          <a:p>
            <a:r>
              <a:rPr lang="en-GB" dirty="0" smtClean="0">
                <a:solidFill>
                  <a:srgbClr val="990000"/>
                </a:solidFill>
              </a:rPr>
              <a:t>CRC - </a:t>
            </a:r>
            <a:r>
              <a:rPr lang="en-GB" dirty="0" err="1" smtClean="0">
                <a:solidFill>
                  <a:srgbClr val="990000"/>
                </a:solidFill>
              </a:rPr>
              <a:t>การค้นหาคลาส</a:t>
            </a:r>
            <a:endParaRPr lang="en-US" altLang="ko-KR" dirty="0" smtClean="0">
              <a:solidFill>
                <a:srgbClr val="990000"/>
              </a:solidFill>
              <a:effectLst/>
              <a:ea typeface="Gulim" pitchFamily="34" charset="-127"/>
            </a:endParaRPr>
          </a:p>
        </p:txBody>
      </p:sp>
      <p:sp>
        <p:nvSpPr>
          <p:cNvPr id="902147" name="Rectangle 3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8001000" cy="3733800"/>
          </a:xfrm>
        </p:spPr>
        <p:txBody>
          <a:bodyPr/>
          <a:lstStyle/>
          <a:p>
            <a:pPr lvl="1"/>
            <a:r>
              <a:rPr lang="en-US" b="1" dirty="0" smtClean="0">
                <a:solidFill>
                  <a:srgbClr val="990000"/>
                </a:solidFill>
                <a:cs typeface="Angsana New" pitchFamily="18" charset="-34"/>
              </a:rPr>
              <a:t>Places &amp; Locations</a:t>
            </a:r>
            <a:r>
              <a:rPr lang="en-US" dirty="0" smtClean="0">
                <a:solidFill>
                  <a:srgbClr val="990000"/>
                </a:solidFill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เป็นสถานที่หรือพื้นที่ที่กำหนดไว้สำหรับคนและสิ่งต่าง ๆ  ที่เกี่ยวข้อง  เช่น  </a:t>
            </a:r>
            <a:r>
              <a:rPr lang="en-US" dirty="0" smtClean="0">
                <a:cs typeface="Angsana New" pitchFamily="18" charset="-34"/>
              </a:rPr>
              <a:t>offices </a:t>
            </a:r>
            <a:r>
              <a:rPr lang="th-TH" dirty="0" smtClean="0">
                <a:cs typeface="Angsana New" pitchFamily="18" charset="-34"/>
              </a:rPr>
              <a:t>และไซด์งานต่าง ๆ  </a:t>
            </a:r>
            <a:endParaRPr lang="en-US" dirty="0" smtClean="0">
              <a:cs typeface="Angsana New" pitchFamily="18" charset="-34"/>
            </a:endParaRPr>
          </a:p>
          <a:p>
            <a:pPr lvl="1"/>
            <a:r>
              <a:rPr lang="en-US" b="1" dirty="0" smtClean="0">
                <a:solidFill>
                  <a:srgbClr val="990000"/>
                </a:solidFill>
                <a:cs typeface="Angsana New" pitchFamily="18" charset="-34"/>
              </a:rPr>
              <a:t>Concepts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เป็นแนวคิดหรือสิ่งที่ไม่มีตัวตนอยู่จริง เช่น  </a:t>
            </a:r>
            <a:r>
              <a:rPr lang="en-US" dirty="0" smtClean="0">
                <a:cs typeface="Angsana New" pitchFamily="18" charset="-34"/>
              </a:rPr>
              <a:t>Citizenship, Authorization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  <a:cs typeface="Angsana New" pitchFamily="18" charset="-34"/>
              </a:rPr>
              <a:t>Other Systems</a:t>
            </a:r>
            <a:r>
              <a:rPr lang="en-US" dirty="0" smtClean="0">
                <a:cs typeface="Angsana New" pitchFamily="18" charset="-34"/>
              </a:rPr>
              <a:t> </a:t>
            </a:r>
            <a:r>
              <a:rPr lang="th-TH" dirty="0" smtClean="0">
                <a:cs typeface="Angsana New" pitchFamily="18" charset="-34"/>
              </a:rPr>
              <a:t>เป็นระบบหรืออุปกรณ์อื่น ๆ  ที่อยู่ภายนอกและมีการติดต่อกับระบบ</a:t>
            </a:r>
            <a:r>
              <a:rPr lang="en-US" dirty="0" smtClean="0">
                <a:cs typeface="Angsana New" pitchFamily="18" charset="-34"/>
              </a:rPr>
              <a:t>  </a:t>
            </a:r>
            <a:r>
              <a:rPr lang="th-TH" dirty="0" smtClean="0">
                <a:cs typeface="Angsana New" pitchFamily="18" charset="-34"/>
              </a:rPr>
              <a:t>เช่น  </a:t>
            </a:r>
            <a:r>
              <a:rPr lang="en-US" dirty="0" smtClean="0">
                <a:cs typeface="Angsana New" pitchFamily="18" charset="-34"/>
              </a:rPr>
              <a:t>Payroll System </a:t>
            </a:r>
            <a:r>
              <a:rPr lang="th-TH" dirty="0" smtClean="0">
                <a:cs typeface="Angsana New" pitchFamily="18" charset="-34"/>
              </a:rPr>
              <a:t>หรือ</a:t>
            </a:r>
            <a:r>
              <a:rPr lang="en-US" dirty="0" smtClean="0">
                <a:cs typeface="Angsana New" pitchFamily="18" charset="-34"/>
              </a:rPr>
              <a:t> Grading System</a:t>
            </a:r>
          </a:p>
          <a:p>
            <a:pPr lvl="1"/>
            <a:endParaRPr lang="en-US" altLang="ko-KR" dirty="0" smtClean="0"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4775"/>
            <a:ext cx="7162800" cy="1143000"/>
          </a:xfrm>
          <a:ln/>
        </p:spPr>
        <p:txBody>
          <a:bodyPr lIns="90488" tIns="44450" rIns="90488" bIns="44450"/>
          <a:lstStyle/>
          <a:p>
            <a:r>
              <a:rPr lang="en-GB">
                <a:solidFill>
                  <a:srgbClr val="990000"/>
                </a:solidFill>
              </a:rPr>
              <a:t>CRC - การหา Responsibilities 1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467600" cy="4114800"/>
          </a:xfrm>
          <a:ln/>
        </p:spPr>
        <p:txBody>
          <a:bodyPr lIns="90488" tIns="44450" rIns="90488" bIns="44450"/>
          <a:lstStyle/>
          <a:p>
            <a:r>
              <a:rPr lang="th-TH" dirty="0"/>
              <a:t>การกำหนด</a:t>
            </a:r>
            <a:r>
              <a:rPr lang="en-GB" dirty="0" err="1"/>
              <a:t>ขอบเขตความรับผิดชอบ</a:t>
            </a:r>
            <a:r>
              <a:rPr lang="en-GB" dirty="0"/>
              <a:t> (Responsibility) </a:t>
            </a:r>
            <a:r>
              <a:rPr lang="en-GB" dirty="0" err="1"/>
              <a:t>ของ</a:t>
            </a:r>
            <a:r>
              <a:rPr lang="th-TH" dirty="0"/>
              <a:t>คลาส</a:t>
            </a:r>
            <a:r>
              <a:rPr lang="en-GB" dirty="0" err="1"/>
              <a:t>จะ</a:t>
            </a:r>
            <a:r>
              <a:rPr lang="th-TH" dirty="0"/>
              <a:t>ต้อง</a:t>
            </a:r>
            <a:r>
              <a:rPr lang="en-GB" dirty="0" err="1"/>
              <a:t>ครอบคลุมถึงการ</a:t>
            </a:r>
            <a:r>
              <a:rPr lang="th-TH" dirty="0"/>
              <a:t>ทำงาน</a:t>
            </a:r>
            <a:r>
              <a:rPr lang="en-GB" dirty="0" err="1"/>
              <a:t>ทุกอย่างที่ออปเจคสามารถทำได้</a:t>
            </a:r>
            <a:endParaRPr lang="th-TH" dirty="0"/>
          </a:p>
          <a:p>
            <a:r>
              <a:rPr lang="th-TH" altLang="zh-CN" dirty="0" smtClean="0"/>
              <a:t>จาก</a:t>
            </a:r>
            <a:r>
              <a:rPr lang="th-TH" altLang="zh-CN" dirty="0"/>
              <a:t>การค้นหาสิ่งที่คลาสต้องการทราบ </a:t>
            </a:r>
            <a:r>
              <a:rPr lang="th-TH" altLang="zh-CN" dirty="0" smtClean="0"/>
              <a:t>หรือข้อมูล</a:t>
            </a:r>
            <a:r>
              <a:rPr lang="th-TH" altLang="zh-CN" dirty="0"/>
              <a:t>ใดบ้างที่คลาสจำเป็นต้องจัดเก็บ  เช่น</a:t>
            </a:r>
          </a:p>
          <a:p>
            <a:pPr lvl="1"/>
            <a:r>
              <a:rPr lang="th-TH" altLang="zh-CN" dirty="0" smtClean="0"/>
              <a:t>คลาสต้องทำหน้าที่อะไรบ้าง  เช่น  คลาส </a:t>
            </a:r>
            <a:r>
              <a:rPr lang="en-US" altLang="zh-CN" dirty="0" smtClean="0"/>
              <a:t>Account </a:t>
            </a:r>
            <a:r>
              <a:rPr lang="th-TH" altLang="zh-CN" dirty="0" smtClean="0"/>
              <a:t>สามารถฝาก  ถอน  และสอบถามยอดได้</a:t>
            </a:r>
          </a:p>
          <a:p>
            <a:pPr lvl="1"/>
            <a:r>
              <a:rPr lang="th-TH" altLang="zh-CN" dirty="0" smtClean="0"/>
              <a:t>เพื่อให้สามารถทำงานดังกล่าวได้คลาสต้องใช้ข้อมูล</a:t>
            </a:r>
            <a:r>
              <a:rPr lang="th-TH" altLang="zh-CN" dirty="0"/>
              <a:t>อะไรบ้างเพื่อให้สามารถทำงาน</a:t>
            </a:r>
            <a:r>
              <a:rPr lang="th-TH" altLang="zh-CN" dirty="0" smtClean="0"/>
              <a:t>ได้  </a:t>
            </a:r>
            <a:r>
              <a:rPr lang="th-TH" altLang="zh-CN" dirty="0"/>
              <a:t>เช่น  </a:t>
            </a:r>
            <a:r>
              <a:rPr lang="th-TH" altLang="zh-CN" dirty="0" smtClean="0"/>
              <a:t>คลาส </a:t>
            </a:r>
            <a:r>
              <a:rPr lang="en-US" altLang="zh-CN" dirty="0" smtClean="0"/>
              <a:t>Account </a:t>
            </a:r>
            <a:r>
              <a:rPr lang="th-TH" altLang="zh-CN" dirty="0" smtClean="0"/>
              <a:t>ประกอบไปด้วย </a:t>
            </a:r>
            <a:r>
              <a:rPr lang="en-US" altLang="zh-CN" dirty="0" smtClean="0"/>
              <a:t>balance  </a:t>
            </a:r>
            <a:r>
              <a:rPr lang="th-TH" altLang="zh-CN" dirty="0" smtClean="0"/>
              <a:t>หรือคลาส </a:t>
            </a:r>
            <a:r>
              <a:rPr lang="en-US" altLang="zh-CN" dirty="0" smtClean="0"/>
              <a:t>Student</a:t>
            </a:r>
            <a:r>
              <a:rPr lang="th-TH" altLang="zh-CN" dirty="0" smtClean="0">
                <a:ea typeface="SimSun" pitchFamily="2" charset="-122"/>
              </a:rPr>
              <a:t> </a:t>
            </a:r>
            <a:r>
              <a:rPr lang="th-TH" altLang="zh-CN" dirty="0">
                <a:ea typeface="SimSun" pitchFamily="2" charset="-122"/>
              </a:rPr>
              <a:t>อาจประกอบไปด้วย  </a:t>
            </a:r>
            <a:r>
              <a:rPr lang="en-US" altLang="zh-CN" dirty="0" err="1" smtClean="0">
                <a:ea typeface="SimSun" pitchFamily="2" charset="-122"/>
              </a:rPr>
              <a:t>studentId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dirty="0" err="1" smtClean="0">
                <a:ea typeface="SimSun" pitchFamily="2" charset="-122"/>
              </a:rPr>
              <a:t>studentName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th-TH" altLang="zh-CN" dirty="0" smtClean="0"/>
              <a:t>และ </a:t>
            </a:r>
            <a:r>
              <a:rPr lang="en-US" altLang="zh-CN" dirty="0" err="1" smtClean="0"/>
              <a:t>mobileNo</a:t>
            </a:r>
            <a:r>
              <a:rPr lang="en-GB" altLang="zh-CN" dirty="0" smtClean="0">
                <a:ea typeface="SimSun" pitchFamily="2" charset="-122"/>
              </a:rPr>
              <a:t>  </a:t>
            </a:r>
            <a:r>
              <a:rPr lang="th-TH" altLang="zh-CN" dirty="0"/>
              <a:t>เป็น</a:t>
            </a:r>
            <a:r>
              <a:rPr lang="th-TH" altLang="zh-CN" dirty="0" smtClean="0"/>
              <a:t>ต้น</a:t>
            </a:r>
            <a:endParaRPr lang="th-TH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0175"/>
            <a:ext cx="7162800" cy="1143000"/>
          </a:xfrm>
          <a:ln/>
        </p:spPr>
        <p:txBody>
          <a:bodyPr lIns="90488" tIns="44450" rIns="90488" bIns="44450"/>
          <a:lstStyle/>
          <a:p>
            <a:r>
              <a:rPr lang="en-GB">
                <a:solidFill>
                  <a:srgbClr val="990000"/>
                </a:solidFill>
              </a:rPr>
              <a:t>CRC - การหา Responsibilities 2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20000" cy="4114800"/>
          </a:xfrm>
          <a:ln/>
        </p:spPr>
        <p:txBody>
          <a:bodyPr lIns="90488" tIns="44450" rIns="90488" bIns="44450"/>
          <a:lstStyle/>
          <a:p>
            <a:r>
              <a:rPr lang="en-GB" dirty="0" err="1"/>
              <a:t>ข้อควรระวังในการกำหนดขอบเขตความรับผิดชอบ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 </a:t>
            </a:r>
            <a:r>
              <a:rPr lang="en-GB" dirty="0" err="1" smtClean="0"/>
              <a:t>คลาส</a:t>
            </a:r>
            <a:r>
              <a:rPr lang="th-TH" dirty="0" smtClean="0"/>
              <a:t>หนึ่ง ๆ  ไม่ควร</a:t>
            </a:r>
            <a:r>
              <a:rPr lang="en-GB" dirty="0" err="1" smtClean="0"/>
              <a:t>มี</a:t>
            </a:r>
            <a:r>
              <a:rPr lang="th-TH" dirty="0"/>
              <a:t>จำนวน</a:t>
            </a:r>
            <a:r>
              <a:rPr lang="en-GB" dirty="0"/>
              <a:t> responsibilities </a:t>
            </a:r>
            <a:r>
              <a:rPr lang="en-GB" dirty="0" err="1"/>
              <a:t>มากเกินไป</a:t>
            </a:r>
            <a:endParaRPr lang="en-GB" dirty="0"/>
          </a:p>
          <a:p>
            <a:pPr lvl="1"/>
            <a:r>
              <a:rPr lang="en-GB" dirty="0" err="1" smtClean="0"/>
              <a:t>ข้อมูลและ</a:t>
            </a:r>
            <a:r>
              <a:rPr lang="en-GB" dirty="0" err="1"/>
              <a:t>การทำงานต้องมีความเกี่ยวข้อง</a:t>
            </a:r>
            <a:r>
              <a:rPr lang="en-GB" dirty="0" err="1" smtClean="0"/>
              <a:t>กั</a:t>
            </a:r>
            <a:r>
              <a:rPr lang="th-TH" dirty="0" smtClean="0"/>
              <a:t>น</a:t>
            </a:r>
            <a:r>
              <a:rPr lang="en-GB" dirty="0" err="1" smtClean="0"/>
              <a:t>เสมอ</a:t>
            </a:r>
            <a:endParaRPr lang="en-GB" dirty="0"/>
          </a:p>
          <a:p>
            <a:pPr lvl="1"/>
            <a:r>
              <a:rPr lang="en-GB" dirty="0" smtClean="0"/>
              <a:t> Responsibilities </a:t>
            </a:r>
            <a:r>
              <a:rPr lang="th-TH" dirty="0" smtClean="0"/>
              <a:t> </a:t>
            </a:r>
            <a:r>
              <a:rPr lang="th-TH" altLang="zh-CN" dirty="0" smtClean="0"/>
              <a:t>ต้อง</a:t>
            </a:r>
            <a:r>
              <a:rPr lang="th-TH" altLang="zh-CN" dirty="0"/>
              <a:t>มีลักษณะเป็นการกระทำที่เกิดขึ้นเป็นปกติเท่าที่จะเป็นไปได้ </a:t>
            </a:r>
          </a:p>
          <a:p>
            <a:pPr lvl="1"/>
            <a:r>
              <a:rPr lang="en-GB" dirty="0" err="1"/>
              <a:t>หาก</a:t>
            </a:r>
            <a:r>
              <a:rPr lang="en-GB" dirty="0"/>
              <a:t> responsibility </a:t>
            </a:r>
            <a:r>
              <a:rPr lang="en-GB" dirty="0" err="1"/>
              <a:t>สามารถจะอยู่ในคลาสได้มากกว่าหนึ่งคลาส</a:t>
            </a:r>
            <a:r>
              <a:rPr lang="en-GB" dirty="0"/>
              <a:t>  </a:t>
            </a:r>
            <a:r>
              <a:rPr lang="th-TH" dirty="0" smtClean="0"/>
              <a:t>พิจารณา</a:t>
            </a:r>
            <a:r>
              <a:rPr lang="en-GB" dirty="0" err="1" smtClean="0"/>
              <a:t>เลือก</a:t>
            </a:r>
            <a:r>
              <a:rPr lang="en-GB" dirty="0" err="1"/>
              <a:t>คลาสที่มี</a:t>
            </a:r>
            <a:r>
              <a:rPr lang="en-GB" dirty="0" err="1" smtClean="0"/>
              <a:t>จำนวน</a:t>
            </a:r>
            <a:r>
              <a:rPr lang="th-TH" dirty="0" smtClean="0"/>
              <a:t>การ</a:t>
            </a:r>
            <a:r>
              <a:rPr lang="th-TH" dirty="0"/>
              <a:t>ส่ง</a:t>
            </a:r>
            <a:r>
              <a:rPr lang="en-GB" dirty="0"/>
              <a:t> message-passing </a:t>
            </a:r>
            <a:r>
              <a:rPr lang="en-GB" dirty="0" err="1"/>
              <a:t>น้อย</a:t>
            </a:r>
            <a:r>
              <a:rPr lang="en-GB" dirty="0" err="1" smtClean="0"/>
              <a:t>ที่สุด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30175"/>
            <a:ext cx="7162800" cy="1143000"/>
          </a:xfrm>
          <a:ln/>
        </p:spPr>
        <p:txBody>
          <a:bodyPr lIns="90488" tIns="44450" rIns="90488" bIns="44450"/>
          <a:lstStyle/>
          <a:p>
            <a:r>
              <a:rPr lang="en-GB">
                <a:solidFill>
                  <a:srgbClr val="990000"/>
                </a:solidFill>
              </a:rPr>
              <a:t>CRC การกำหนด Collaborations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543800" cy="4114800"/>
          </a:xfrm>
          <a:ln/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dirty="0" smtClean="0"/>
              <a:t>Collaboration </a:t>
            </a:r>
            <a:r>
              <a:rPr lang="th-TH" dirty="0" smtClean="0"/>
              <a:t>เกิดขึ้น</a:t>
            </a:r>
            <a:r>
              <a:rPr lang="th-TH" dirty="0"/>
              <a:t>เมื่อคลาสต้องการ</a:t>
            </a:r>
            <a:r>
              <a:rPr lang="th-TH" dirty="0" smtClean="0"/>
              <a:t>ข้อมูลหรือการบริการที่</a:t>
            </a:r>
            <a:r>
              <a:rPr lang="th-TH" dirty="0"/>
              <a:t>ไม่ได้อยู่ภายในตัวคลาส</a:t>
            </a:r>
          </a:p>
          <a:p>
            <a:r>
              <a:rPr lang="th-TH" dirty="0" smtClean="0"/>
              <a:t>จาก </a:t>
            </a:r>
            <a:r>
              <a:rPr lang="en-US" dirty="0" smtClean="0"/>
              <a:t>Responsibilities </a:t>
            </a:r>
            <a:r>
              <a:rPr lang="th-TH" dirty="0" smtClean="0"/>
              <a:t> ที่กำหนดไว้</a:t>
            </a:r>
            <a:r>
              <a:rPr lang="en-GB" dirty="0" err="1" smtClean="0"/>
              <a:t>ในคลาส</a:t>
            </a:r>
            <a:r>
              <a:rPr lang="th-TH" dirty="0" smtClean="0"/>
              <a:t>  </a:t>
            </a:r>
            <a:r>
              <a:rPr lang="en-GB" dirty="0" err="1" smtClean="0"/>
              <a:t>ตรวจสอบ</a:t>
            </a:r>
            <a:r>
              <a:rPr lang="th-TH" dirty="0" smtClean="0"/>
              <a:t>สิ่งต่อไปนี้</a:t>
            </a:r>
          </a:p>
          <a:p>
            <a:pPr lvl="1"/>
            <a:r>
              <a:rPr lang="en-GB" dirty="0" err="1" smtClean="0"/>
              <a:t>คลาสสามารถทำงานได้ด้วยตัวเองจาก</a:t>
            </a:r>
            <a:r>
              <a:rPr lang="en-GB" dirty="0" smtClean="0"/>
              <a:t> responsibility </a:t>
            </a:r>
            <a:r>
              <a:rPr lang="en-GB" dirty="0" err="1" smtClean="0"/>
              <a:t>ที่กำหนดไว้หรือไม่</a:t>
            </a:r>
            <a:endParaRPr lang="th-TH" dirty="0" smtClean="0"/>
          </a:p>
          <a:p>
            <a:pPr lvl="1"/>
            <a:r>
              <a:rPr lang="en-GB" dirty="0" err="1" smtClean="0"/>
              <a:t>หากไม่มี</a:t>
            </a:r>
            <a:r>
              <a:rPr lang="en-GB" dirty="0" smtClean="0"/>
              <a:t>  </a:t>
            </a:r>
            <a:r>
              <a:rPr lang="en-GB" dirty="0" err="1" smtClean="0"/>
              <a:t>อะไรที่คลาสต้องการอีก</a:t>
            </a:r>
            <a:r>
              <a:rPr lang="en-GB" dirty="0" smtClean="0"/>
              <a:t> ?</a:t>
            </a:r>
            <a:endParaRPr lang="th-TH" dirty="0" smtClean="0"/>
          </a:p>
          <a:p>
            <a:pPr lvl="1"/>
            <a:r>
              <a:rPr lang="en-GB" dirty="0" err="1" smtClean="0"/>
              <a:t>คลาสต้องการอะไรเพิ่มเติมจากคลาสอื่นบ้าง</a:t>
            </a:r>
            <a:r>
              <a:rPr lang="en-GB" dirty="0" smtClean="0"/>
              <a:t> ?</a:t>
            </a:r>
            <a:endParaRPr lang="th-TH" dirty="0" smtClean="0"/>
          </a:p>
          <a:p>
            <a:pPr lvl="1">
              <a:buNone/>
            </a:pPr>
            <a:endParaRPr lang="en-GB" dirty="0" smtClean="0"/>
          </a:p>
          <a:p>
            <a:r>
              <a:rPr lang="en-GB" dirty="0" err="1" smtClean="0"/>
              <a:t>หากคลาสไม่มีการ</a:t>
            </a:r>
            <a:r>
              <a:rPr lang="th-TH" dirty="0" smtClean="0"/>
              <a:t>ปฏิสัมพันธ์</a:t>
            </a:r>
            <a:r>
              <a:rPr lang="en-GB" dirty="0" err="1" smtClean="0"/>
              <a:t>กับคลาสอื่น</a:t>
            </a:r>
            <a:r>
              <a:rPr lang="en-GB" dirty="0" smtClean="0"/>
              <a:t> ๆ  </a:t>
            </a:r>
            <a:r>
              <a:rPr lang="en-GB" dirty="0" err="1" smtClean="0"/>
              <a:t>คลาสนั้นควร</a:t>
            </a:r>
            <a:r>
              <a:rPr lang="th-TH" dirty="0" smtClean="0"/>
              <a:t>พิจารณา</a:t>
            </a:r>
            <a:r>
              <a:rPr lang="en-GB" dirty="0" err="1" smtClean="0"/>
              <a:t>ตัดออกไป</a:t>
            </a:r>
            <a:r>
              <a:rPr lang="en-GB" dirty="0" smtClean="0"/>
              <a:t> (</a:t>
            </a:r>
            <a:r>
              <a:rPr lang="en-GB" dirty="0" err="1" smtClean="0"/>
              <a:t>แต่อย่างไรก็ตามควรตรวจสอบก่อนเสมอ</a:t>
            </a:r>
            <a:r>
              <a:rPr lang="en-GB" dirty="0" smtClean="0"/>
              <a:t>)</a:t>
            </a:r>
          </a:p>
          <a:p>
            <a:pPr>
              <a:lnSpc>
                <a:spcPct val="100000"/>
              </a:lnSpc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942137" cy="1031875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Buy Item with Cash</a:t>
            </a:r>
            <a:endParaRPr lang="th-TH" dirty="0">
              <a:solidFill>
                <a:srgbClr val="990000"/>
              </a:solidFill>
              <a:effectLst/>
            </a:endParaRP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447800" y="1752600"/>
            <a:ext cx="60198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ctr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ctr"/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no: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1000</a:t>
            </a:r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ctr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ctr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ctr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marL="182563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</a:t>
            </a:r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 	  Price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      Qty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Sum</a:t>
            </a:r>
          </a:p>
          <a:p>
            <a:pPr marL="342900" indent="-160338">
              <a:buAutoNum type="arabicPlain" startAt="100"/>
            </a:pP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      Shirt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800.5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3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2401.5</a:t>
            </a:r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marL="342900" indent="-160338">
              <a:buAutoNum type="arabicPlain" startAt="100"/>
            </a:pP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              Slack		1250.0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1250.0</a:t>
            </a:r>
          </a:p>
          <a:p>
            <a:pPr indent="182563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102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Jacket	</a:t>
            </a:r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1990.0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2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3980.0</a:t>
            </a:r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lvl="1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lvl="1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Total</a:t>
            </a:r>
            <a:r>
              <a:rPr lang="en-US" altLang="ja-JP" sz="1600" b="1" dirty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		</a:t>
            </a:r>
            <a:r>
              <a:rPr lang="en-US" altLang="ja-JP" sz="1600" b="1" dirty="0" smtClean="0">
                <a:solidFill>
                  <a:srgbClr val="990000"/>
                </a:solidFill>
                <a:latin typeface="Angsana New" pitchFamily="18" charset="-34"/>
                <a:ea typeface="Batang" pitchFamily="18" charset="-127"/>
                <a:cs typeface="Angsana New" pitchFamily="18" charset="-34"/>
              </a:rPr>
              <a:t>         </a:t>
            </a:r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7631.50</a:t>
            </a:r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endParaRPr lang="th-TH" sz="16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Dependency </a:t>
            </a:r>
            <a:r>
              <a:rPr lang="th-TH">
                <a:solidFill>
                  <a:srgbClr val="990000"/>
                </a:solidFill>
              </a:rPr>
              <a:t>Customer &amp; Account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239000" cy="1828800"/>
          </a:xfrm>
        </p:spPr>
        <p:txBody>
          <a:bodyPr/>
          <a:lstStyle/>
          <a:p>
            <a:r>
              <a:rPr lang="th-TH" sz="2600"/>
              <a:t>ความสัมพันธ์แบบ</a:t>
            </a:r>
            <a:r>
              <a:rPr lang="en-US" sz="2600"/>
              <a:t> dependency </a:t>
            </a:r>
            <a:r>
              <a:rPr lang="th-TH" sz="2600"/>
              <a:t>จะถูกนำเสนอโดยใช้ลูกศรเส้นประระหว่างคลาสนั้น ๆ </a:t>
            </a:r>
            <a:endParaRPr lang="en-US" sz="2600"/>
          </a:p>
          <a:p>
            <a:r>
              <a:rPr lang="th-TH" sz="2600"/>
              <a:t>คลาสที่อยู่ทางด้านหางของลูกศรจะขึ้นอยู่กับคลาสที่อยู่ทางด้านหัวลูกศร</a:t>
            </a:r>
            <a:endParaRPr lang="th-TH" sz="2600">
              <a:latin typeface="courier" pitchFamily="49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138238" y="3770313"/>
            <a:ext cx="7624762" cy="1411287"/>
            <a:chOff x="717" y="2375"/>
            <a:chExt cx="4803" cy="889"/>
          </a:xfrm>
        </p:grpSpPr>
        <p:sp>
          <p:nvSpPr>
            <p:cNvPr id="406549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314" y="2377"/>
              <a:ext cx="3157" cy="880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50" name="Rectangle 22"/>
            <p:cNvSpPr>
              <a:spLocks noChangeArrowheads="1"/>
            </p:cNvSpPr>
            <p:nvPr/>
          </p:nvSpPr>
          <p:spPr bwMode="auto">
            <a:xfrm>
              <a:off x="717" y="2375"/>
              <a:ext cx="2338" cy="8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51" name="Rectangle 23"/>
            <p:cNvSpPr>
              <a:spLocks noChangeArrowheads="1"/>
            </p:cNvSpPr>
            <p:nvPr/>
          </p:nvSpPr>
          <p:spPr bwMode="auto">
            <a:xfrm>
              <a:off x="1652" y="2407"/>
              <a:ext cx="5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Customer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52" name="Rectangle 24"/>
            <p:cNvSpPr>
              <a:spLocks noChangeArrowheads="1"/>
            </p:cNvSpPr>
            <p:nvPr/>
          </p:nvSpPr>
          <p:spPr bwMode="auto">
            <a:xfrm>
              <a:off x="717" y="2554"/>
              <a:ext cx="2338" cy="710"/>
            </a:xfrm>
            <a:prstGeom prst="rect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53" name="Rectangle 25"/>
            <p:cNvSpPr>
              <a:spLocks noChangeArrowheads="1"/>
            </p:cNvSpPr>
            <p:nvPr/>
          </p:nvSpPr>
          <p:spPr bwMode="auto">
            <a:xfrm>
              <a:off x="717" y="2754"/>
              <a:ext cx="2338" cy="510"/>
            </a:xfrm>
            <a:prstGeom prst="rect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55" name="Rectangle 27"/>
            <p:cNvSpPr>
              <a:spLocks noChangeArrowheads="1"/>
            </p:cNvSpPr>
            <p:nvPr/>
          </p:nvSpPr>
          <p:spPr bwMode="auto">
            <a:xfrm>
              <a:off x="817" y="2570"/>
              <a:ext cx="105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- name : String = " "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57" name="Rectangle 29"/>
            <p:cNvSpPr>
              <a:spLocks noChangeArrowheads="1"/>
            </p:cNvSpPr>
            <p:nvPr/>
          </p:nvSpPr>
          <p:spPr bwMode="auto">
            <a:xfrm>
              <a:off x="817" y="2777"/>
              <a:ext cx="159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+ Customer(argname : String)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59" name="Rectangle 31"/>
            <p:cNvSpPr>
              <a:spLocks noChangeArrowheads="1"/>
            </p:cNvSpPr>
            <p:nvPr/>
          </p:nvSpPr>
          <p:spPr bwMode="auto">
            <a:xfrm>
              <a:off x="817" y="2935"/>
              <a:ext cx="107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+ getName() : String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61" name="Rectangle 33"/>
            <p:cNvSpPr>
              <a:spLocks noChangeArrowheads="1"/>
            </p:cNvSpPr>
            <p:nvPr/>
          </p:nvSpPr>
          <p:spPr bwMode="auto">
            <a:xfrm>
              <a:off x="817" y="3080"/>
              <a:ext cx="207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+ getAccount(acc : Account) : Account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62" name="Rectangle 34"/>
            <p:cNvSpPr>
              <a:spLocks noChangeArrowheads="1"/>
            </p:cNvSpPr>
            <p:nvPr/>
          </p:nvSpPr>
          <p:spPr bwMode="auto">
            <a:xfrm>
              <a:off x="3807" y="2375"/>
              <a:ext cx="1712" cy="8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63" name="Rectangle 35"/>
            <p:cNvSpPr>
              <a:spLocks noChangeArrowheads="1"/>
            </p:cNvSpPr>
            <p:nvPr/>
          </p:nvSpPr>
          <p:spPr bwMode="auto">
            <a:xfrm>
              <a:off x="4455" y="2407"/>
              <a:ext cx="45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Account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3808" y="2554"/>
              <a:ext cx="1712" cy="710"/>
            </a:xfrm>
            <a:prstGeom prst="rect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65" name="Rectangle 37"/>
            <p:cNvSpPr>
              <a:spLocks noChangeArrowheads="1"/>
            </p:cNvSpPr>
            <p:nvPr/>
          </p:nvSpPr>
          <p:spPr bwMode="auto">
            <a:xfrm>
              <a:off x="3808" y="2754"/>
              <a:ext cx="1712" cy="510"/>
            </a:xfrm>
            <a:prstGeom prst="rect">
              <a:avLst/>
            </a:prstGeom>
            <a:noFill/>
            <a:ln w="952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67" name="Rectangle 39"/>
            <p:cNvSpPr>
              <a:spLocks noChangeArrowheads="1"/>
            </p:cNvSpPr>
            <p:nvPr/>
          </p:nvSpPr>
          <p:spPr bwMode="auto">
            <a:xfrm>
              <a:off x="3898" y="2570"/>
              <a:ext cx="12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- balance : double = 0.0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69" name="Rectangle 41"/>
            <p:cNvSpPr>
              <a:spLocks noChangeArrowheads="1"/>
            </p:cNvSpPr>
            <p:nvPr/>
          </p:nvSpPr>
          <p:spPr bwMode="auto">
            <a:xfrm>
              <a:off x="3850" y="2813"/>
              <a:ext cx="124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+ getBalance() : double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71" name="Rectangle 43"/>
            <p:cNvSpPr>
              <a:spLocks noChangeArrowheads="1"/>
            </p:cNvSpPr>
            <p:nvPr/>
          </p:nvSpPr>
          <p:spPr bwMode="auto">
            <a:xfrm>
              <a:off x="3850" y="2947"/>
              <a:ext cx="144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+ deposit(amount : double)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73" name="Rectangle 45"/>
            <p:cNvSpPr>
              <a:spLocks noChangeArrowheads="1"/>
            </p:cNvSpPr>
            <p:nvPr/>
          </p:nvSpPr>
          <p:spPr bwMode="auto">
            <a:xfrm>
              <a:off x="3850" y="3080"/>
              <a:ext cx="15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>
                  <a:solidFill>
                    <a:srgbClr val="000000"/>
                  </a:solidFill>
                  <a:latin typeface="Arial" pitchFamily="34" charset="0"/>
                  <a:ea typeface="Batang" pitchFamily="18" charset="-127"/>
                  <a:cs typeface="Angsana New" pitchFamily="18" charset="-34"/>
                </a:rPr>
                <a:t>+ withdraw(amount : double)</a:t>
              </a:r>
              <a:endParaRPr kumimoji="1" lang="th-TH" sz="1400">
                <a:solidFill>
                  <a:schemeClr val="tx1"/>
                </a:solidFill>
                <a:latin typeface="Arial" pitchFamily="34" charset="0"/>
                <a:ea typeface="Batang" pitchFamily="18" charset="-127"/>
                <a:cs typeface="Angsana New" pitchFamily="18" charset="-34"/>
              </a:endParaRPr>
            </a:p>
          </p:txBody>
        </p:sp>
        <p:sp>
          <p:nvSpPr>
            <p:cNvPr id="406574" name="Line 46"/>
            <p:cNvSpPr>
              <a:spLocks noChangeShapeType="1"/>
            </p:cNvSpPr>
            <p:nvPr/>
          </p:nvSpPr>
          <p:spPr bwMode="auto">
            <a:xfrm>
              <a:off x="3063" y="2824"/>
              <a:ext cx="733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prstDash val="dash"/>
              <a:round/>
              <a:headEnd/>
              <a:tailEnd type="arrow" w="med" len="lg"/>
            </a:ln>
          </p:spPr>
          <p:txBody>
            <a:bodyPr/>
            <a:lstStyle/>
            <a:p>
              <a:endParaRPr lang="th-TH" sz="1400"/>
            </a:p>
          </p:txBody>
        </p:sp>
        <p:sp>
          <p:nvSpPr>
            <p:cNvPr id="406575" name="Line 47"/>
            <p:cNvSpPr>
              <a:spLocks noChangeShapeType="1"/>
            </p:cNvSpPr>
            <p:nvPr/>
          </p:nvSpPr>
          <p:spPr bwMode="auto">
            <a:xfrm flipH="1" flipV="1">
              <a:off x="1374" y="2688"/>
              <a:ext cx="23" cy="10"/>
            </a:xfrm>
            <a:prstGeom prst="line">
              <a:avLst/>
            </a:prstGeom>
            <a:noFill/>
            <a:ln w="31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Find Nouns</a:t>
            </a:r>
            <a:endParaRPr lang="th-TH" dirty="0">
              <a:solidFill>
                <a:srgbClr val="990000"/>
              </a:solidFill>
              <a:effectLst/>
            </a:endParaRP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10450" cy="4495800"/>
          </a:xfrm>
        </p:spPr>
        <p:txBody>
          <a:bodyPr/>
          <a:lstStyle/>
          <a:p>
            <a:pPr marL="182563" indent="-182563"/>
            <a:r>
              <a:rPr lang="th-TH" altLang="zh-CN" dirty="0">
                <a:cs typeface="Angsana New" pitchFamily="18" charset="-34"/>
              </a:rPr>
              <a:t>จากรูปแบบของ</a:t>
            </a:r>
            <a:r>
              <a:rPr lang="th-TH" altLang="zh-CN" dirty="0" smtClean="0">
                <a:cs typeface="Angsana New" pitchFamily="18" charset="-34"/>
              </a:rPr>
              <a:t>ใบสั่งซื้อ  การ</a:t>
            </a:r>
            <a:r>
              <a:rPr lang="th-TH" altLang="zh-CN" dirty="0">
                <a:cs typeface="Angsana New" pitchFamily="18" charset="-34"/>
              </a:rPr>
              <a:t>กำหนดคลาสอาจใช้วิธีการค้นหาคำนามที่อยู่ภายในใบสั่งซื้อสินค้าเป็นหลัก</a:t>
            </a:r>
            <a:r>
              <a:rPr lang="en-GB" altLang="zh-CN" dirty="0">
                <a:ea typeface="SimSun" pitchFamily="2" charset="-122"/>
                <a:cs typeface="Angsana New" pitchFamily="18" charset="-34"/>
              </a:rPr>
              <a:t>  </a:t>
            </a:r>
            <a:r>
              <a:rPr lang="th-TH" altLang="zh-CN" dirty="0">
                <a:cs typeface="Angsana New" pitchFamily="18" charset="-34"/>
              </a:rPr>
              <a:t>ซึ่งสามารถสรุปออกมาได้ดังนี้</a:t>
            </a:r>
            <a:endParaRPr lang="en-GB" altLang="zh-CN" dirty="0">
              <a:ea typeface="SimSun" pitchFamily="2" charset="-122"/>
              <a:cs typeface="Angsana New" pitchFamily="18" charset="-34"/>
            </a:endParaRPr>
          </a:p>
          <a:p>
            <a:pPr marL="182563" indent="-182563"/>
            <a:r>
              <a:rPr lang="th-TH" altLang="zh-CN" dirty="0">
                <a:cs typeface="Angsana New" pitchFamily="18" charset="-34"/>
              </a:rPr>
              <a:t>การสั่งซื้อ (</a:t>
            </a:r>
            <a:r>
              <a:rPr lang="en-GB" altLang="zh-CN" dirty="0">
                <a:ea typeface="SimSun" pitchFamily="2" charset="-122"/>
                <a:cs typeface="Angsana New" pitchFamily="18" charset="-34"/>
              </a:rPr>
              <a:t>Order</a:t>
            </a:r>
            <a:r>
              <a:rPr lang="th-TH" altLang="zh-CN" dirty="0">
                <a:cs typeface="Angsana New" pitchFamily="18" charset="-34"/>
              </a:rPr>
              <a:t>) ประกอบไปด้วยหมายเลข</a:t>
            </a:r>
            <a:r>
              <a:rPr lang="th-TH" altLang="zh-CN" dirty="0" smtClean="0">
                <a:cs typeface="Angsana New" pitchFamily="18" charset="-34"/>
              </a:rPr>
              <a:t>ใบสั่งซื้อ  </a:t>
            </a:r>
            <a:r>
              <a:rPr lang="th-TH" altLang="zh-CN" dirty="0">
                <a:cs typeface="Angsana New" pitchFamily="18" charset="-34"/>
              </a:rPr>
              <a:t>รายการสั่งซื้อ (</a:t>
            </a:r>
            <a:r>
              <a:rPr lang="en-GB" altLang="zh-CN" dirty="0" err="1">
                <a:ea typeface="SimSun" pitchFamily="2" charset="-122"/>
                <a:cs typeface="Angsana New" pitchFamily="18" charset="-34"/>
              </a:rPr>
              <a:t>OrderLine</a:t>
            </a:r>
            <a:r>
              <a:rPr lang="th-TH" altLang="zh-CN" dirty="0">
                <a:cs typeface="Angsana New" pitchFamily="18" charset="-34"/>
              </a:rPr>
              <a:t>) ที่ประกอบไป</a:t>
            </a:r>
            <a:r>
              <a:rPr lang="th-TH" altLang="zh-CN" dirty="0" smtClean="0">
                <a:cs typeface="Angsana New" pitchFamily="18" charset="-34"/>
              </a:rPr>
              <a:t>ด้วย</a:t>
            </a:r>
            <a:r>
              <a:rPr lang="th-TH" altLang="zh-CN" dirty="0" smtClean="0">
                <a:ea typeface="SimSun" pitchFamily="2" charset="-122"/>
                <a:cs typeface="Angsana New" pitchFamily="18" charset="-34"/>
              </a:rPr>
              <a:t>รายละเอียดสินค้า ได้แก่</a:t>
            </a:r>
            <a:r>
              <a:rPr lang="th-TH" altLang="zh-CN" dirty="0" smtClean="0">
                <a:cs typeface="Angsana New" pitchFamily="18" charset="-34"/>
              </a:rPr>
              <a:t> </a:t>
            </a:r>
            <a:r>
              <a:rPr lang="th-TH" altLang="zh-CN" dirty="0">
                <a:cs typeface="Angsana New" pitchFamily="18" charset="-34"/>
              </a:rPr>
              <a:t>รหัสสินค้า 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(</a:t>
            </a:r>
            <a:r>
              <a:rPr lang="en-GB" altLang="zh-CN" dirty="0" err="1" smtClean="0">
                <a:ea typeface="SimSun" pitchFamily="2" charset="-122"/>
                <a:cs typeface="Angsana New" pitchFamily="18" charset="-34"/>
              </a:rPr>
              <a:t>Pid</a:t>
            </a:r>
            <a:r>
              <a:rPr lang="en-GB" altLang="zh-CN" dirty="0">
                <a:ea typeface="SimSun" pitchFamily="2" charset="-122"/>
                <a:cs typeface="Angsana New" pitchFamily="18" charset="-34"/>
              </a:rPr>
              <a:t>) </a:t>
            </a:r>
            <a:r>
              <a:rPr lang="th-TH" altLang="zh-CN" dirty="0">
                <a:cs typeface="Angsana New" pitchFamily="18" charset="-34"/>
              </a:rPr>
              <a:t> ชื่อสินค้า 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(</a:t>
            </a:r>
            <a:r>
              <a:rPr lang="en-GB" altLang="zh-CN" dirty="0" err="1" smtClean="0">
                <a:ea typeface="SimSun" pitchFamily="2" charset="-122"/>
                <a:cs typeface="Angsana New" pitchFamily="18" charset="-34"/>
              </a:rPr>
              <a:t>Pname</a:t>
            </a:r>
            <a:r>
              <a:rPr lang="en-GB" altLang="zh-CN" dirty="0">
                <a:ea typeface="SimSun" pitchFamily="2" charset="-122"/>
                <a:cs typeface="Angsana New" pitchFamily="18" charset="-34"/>
              </a:rPr>
              <a:t>) </a:t>
            </a:r>
            <a:r>
              <a:rPr lang="th-TH" altLang="zh-CN" dirty="0">
                <a:cs typeface="Angsana New" pitchFamily="18" charset="-34"/>
              </a:rPr>
              <a:t>และราคา </a:t>
            </a:r>
            <a:r>
              <a:rPr lang="th-TH" altLang="zh-CN" dirty="0" smtClean="0">
                <a:cs typeface="Angsana New" pitchFamily="18" charset="-34"/>
              </a:rPr>
              <a:t>(</a:t>
            </a:r>
            <a:r>
              <a:rPr lang="en-US" altLang="zh-CN" dirty="0" smtClean="0">
                <a:cs typeface="Angsana New" pitchFamily="18" charset="-34"/>
              </a:rPr>
              <a:t>P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rice</a:t>
            </a:r>
            <a:r>
              <a:rPr lang="th-TH" altLang="zh-CN" dirty="0">
                <a:cs typeface="Angsana New" pitchFamily="18" charset="-34"/>
              </a:rPr>
              <a:t>)  </a:t>
            </a:r>
            <a:endParaRPr lang="th-TH" altLang="zh-CN" dirty="0" smtClean="0">
              <a:cs typeface="Angsana New" pitchFamily="18" charset="-34"/>
            </a:endParaRPr>
          </a:p>
          <a:p>
            <a:pPr marL="182563" indent="-182563"/>
            <a:r>
              <a:rPr lang="th-TH" altLang="zh-CN" dirty="0" smtClean="0">
                <a:cs typeface="Angsana New" pitchFamily="18" charset="-34"/>
              </a:rPr>
              <a:t>นอกจากนั้น</a:t>
            </a:r>
            <a:r>
              <a:rPr lang="th-TH" altLang="zh-CN" dirty="0">
                <a:cs typeface="Angsana New" pitchFamily="18" charset="-34"/>
              </a:rPr>
              <a:t>ในแต่ละรายการยังประกอบไปด้วยจำนวน (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Qty</a:t>
            </a:r>
            <a:r>
              <a:rPr lang="th-TH" altLang="zh-CN" dirty="0">
                <a:cs typeface="Angsana New" pitchFamily="18" charset="-34"/>
              </a:rPr>
              <a:t>)  ราคารวมแต่ละรายการ 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(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S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um) </a:t>
            </a:r>
            <a:r>
              <a:rPr lang="th-TH" altLang="zh-CN" dirty="0" smtClean="0">
                <a:cs typeface="Angsana New" pitchFamily="18" charset="-34"/>
              </a:rPr>
              <a:t> </a:t>
            </a:r>
            <a:r>
              <a:rPr lang="th-TH" altLang="zh-CN" dirty="0">
                <a:cs typeface="Angsana New" pitchFamily="18" charset="-34"/>
              </a:rPr>
              <a:t>และราคารวมทั้งสิ้น (</a:t>
            </a:r>
            <a:r>
              <a:rPr lang="en-GB" altLang="zh-CN" dirty="0">
                <a:ea typeface="SimSun" pitchFamily="2" charset="-122"/>
                <a:cs typeface="Angsana New" pitchFamily="18" charset="-34"/>
              </a:rPr>
              <a:t>Total</a:t>
            </a:r>
            <a:r>
              <a:rPr lang="th-TH" altLang="zh-CN" dirty="0">
                <a:cs typeface="Angsana New" pitchFamily="18" charset="-34"/>
              </a:rPr>
              <a:t>) </a:t>
            </a:r>
            <a:endParaRPr lang="th-TH" dirty="0">
              <a:cs typeface="Angsana New" pitchFamily="18" charset="-34"/>
            </a:endParaRPr>
          </a:p>
          <a:p>
            <a:pPr marL="363538" indent="-363538">
              <a:lnSpc>
                <a:spcPct val="100000"/>
              </a:lnSpc>
              <a:buFont typeface="StarSymbol" charset="0"/>
              <a:buNone/>
            </a:pPr>
            <a:endParaRPr lang="th-TH" dirty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16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Noun Analysis</a:t>
            </a:r>
            <a:endParaRPr lang="th-TH" dirty="0">
              <a:solidFill>
                <a:srgbClr val="990000"/>
              </a:solidFill>
              <a:effectLst/>
            </a:endParaRP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334250" cy="5257800"/>
          </a:xfrm>
        </p:spPr>
        <p:txBody>
          <a:bodyPr/>
          <a:lstStyle/>
          <a:p>
            <a:pPr marL="363538" indent="-363538"/>
            <a:r>
              <a:rPr lang="th-TH" altLang="zh-CN" dirty="0" smtClean="0">
                <a:ea typeface="SimSun" pitchFamily="2" charset="-122"/>
                <a:cs typeface="Angsana New" pitchFamily="18" charset="-34"/>
              </a:rPr>
              <a:t>รายละเอียดสินค้า ได้แก่</a:t>
            </a:r>
            <a:r>
              <a:rPr lang="th-TH" altLang="zh-CN" dirty="0" smtClean="0">
                <a:cs typeface="Angsana New" pitchFamily="18" charset="-34"/>
              </a:rPr>
              <a:t> รหัสสินค้า 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(</a:t>
            </a:r>
            <a:r>
              <a:rPr lang="en-GB" altLang="zh-CN" dirty="0" err="1" smtClean="0">
                <a:ea typeface="SimSun" pitchFamily="2" charset="-122"/>
                <a:cs typeface="Angsana New" pitchFamily="18" charset="-34"/>
              </a:rPr>
              <a:t>Pid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) </a:t>
            </a:r>
            <a:r>
              <a:rPr lang="th-TH" altLang="zh-CN" dirty="0" smtClean="0">
                <a:cs typeface="Angsana New" pitchFamily="18" charset="-34"/>
              </a:rPr>
              <a:t> ชื่อสินค้า 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(</a:t>
            </a:r>
            <a:r>
              <a:rPr lang="en-GB" altLang="zh-CN" dirty="0" err="1" smtClean="0">
                <a:ea typeface="SimSun" pitchFamily="2" charset="-122"/>
                <a:cs typeface="Angsana New" pitchFamily="18" charset="-34"/>
              </a:rPr>
              <a:t>Pname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) </a:t>
            </a:r>
            <a:r>
              <a:rPr lang="th-TH" altLang="zh-CN" dirty="0" smtClean="0">
                <a:cs typeface="Angsana New" pitchFamily="18" charset="-34"/>
              </a:rPr>
              <a:t>และราคา (</a:t>
            </a:r>
            <a:r>
              <a:rPr lang="en-US" altLang="zh-CN" dirty="0" smtClean="0">
                <a:cs typeface="Angsana New" pitchFamily="18" charset="-34"/>
              </a:rPr>
              <a:t>P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rice</a:t>
            </a:r>
            <a:r>
              <a:rPr lang="th-TH" altLang="zh-CN" dirty="0" smtClean="0">
                <a:cs typeface="Angsana New" pitchFamily="18" charset="-34"/>
              </a:rPr>
              <a:t>)</a:t>
            </a:r>
            <a:r>
              <a:rPr lang="en-US" altLang="zh-CN" dirty="0" smtClean="0">
                <a:cs typeface="Angsana New" pitchFamily="18" charset="-34"/>
              </a:rPr>
              <a:t> </a:t>
            </a:r>
            <a:r>
              <a:rPr lang="th-TH" altLang="zh-CN" dirty="0" smtClean="0">
                <a:cs typeface="Angsana New" pitchFamily="18" charset="-34"/>
              </a:rPr>
              <a:t>ถูกรวบรวมไว้ในคลาส </a:t>
            </a:r>
            <a:r>
              <a:rPr lang="en-US" altLang="zh-CN" dirty="0" smtClean="0">
                <a:cs typeface="Angsana New" pitchFamily="18" charset="-34"/>
              </a:rPr>
              <a:t>Product</a:t>
            </a:r>
          </a:p>
          <a:p>
            <a:pPr marL="363538" indent="-363538"/>
            <a:r>
              <a:rPr lang="th-TH" altLang="zh-CN" dirty="0" smtClean="0">
                <a:cs typeface="Angsana New" pitchFamily="18" charset="-34"/>
              </a:rPr>
              <a:t>ราคารวมแต่ละรายการ </a:t>
            </a:r>
            <a:r>
              <a:rPr lang="en-US" altLang="zh-CN" dirty="0" smtClean="0">
                <a:cs typeface="Angsana New" pitchFamily="18" charset="-34"/>
              </a:rPr>
              <a:t>(Sum) </a:t>
            </a:r>
            <a:r>
              <a:rPr lang="th-TH" altLang="zh-CN" dirty="0" smtClean="0">
                <a:cs typeface="Angsana New" pitchFamily="18" charset="-34"/>
              </a:rPr>
              <a:t>ได้มาจาก จำนวน 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(Qty ) * </a:t>
            </a:r>
            <a:r>
              <a:rPr lang="th-TH" altLang="zh-CN" dirty="0" smtClean="0">
                <a:cs typeface="Angsana New" pitchFamily="18" charset="-34"/>
              </a:rPr>
              <a:t>ราคา 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(Price) </a:t>
            </a:r>
            <a:r>
              <a:rPr lang="th-TH" altLang="zh-CN" dirty="0" smtClean="0">
                <a:cs typeface="Angsana New" pitchFamily="18" charset="-34"/>
              </a:rPr>
              <a:t>และราคารวมทั้งสิ้น</a:t>
            </a:r>
            <a:r>
              <a:rPr lang="en-US" altLang="zh-CN" dirty="0" smtClean="0">
                <a:cs typeface="Angsana New" pitchFamily="18" charset="-34"/>
              </a:rPr>
              <a:t> (Total) </a:t>
            </a:r>
            <a:r>
              <a:rPr lang="th-TH" altLang="zh-CN" dirty="0" smtClean="0">
                <a:cs typeface="Angsana New" pitchFamily="18" charset="-34"/>
              </a:rPr>
              <a:t>เป็นค่าตัวเลขที่ได้มาจากการคำนวณ</a:t>
            </a:r>
            <a:r>
              <a:rPr lang="en-US" altLang="zh-CN" dirty="0" smtClean="0">
                <a:cs typeface="Angsana New" pitchFamily="18" charset="-34"/>
              </a:rPr>
              <a:t> Sum </a:t>
            </a:r>
            <a:r>
              <a:rPr lang="th-TH" altLang="zh-CN" dirty="0" smtClean="0">
                <a:cs typeface="Angsana New" pitchFamily="18" charset="-34"/>
              </a:rPr>
              <a:t>ในแต่ละรายการดังนั้นจึงไม่สามารถกำหนดเป็นแอททริ</a:t>
            </a:r>
            <a:r>
              <a:rPr lang="th-TH" altLang="zh-CN" dirty="0" err="1" smtClean="0">
                <a:cs typeface="Angsana New" pitchFamily="18" charset="-34"/>
              </a:rPr>
              <a:t>บิวต์</a:t>
            </a:r>
            <a:r>
              <a:rPr lang="th-TH" altLang="zh-CN" dirty="0" smtClean="0">
                <a:cs typeface="Angsana New" pitchFamily="18" charset="-34"/>
              </a:rPr>
              <a:t>หรือคลาสได้</a:t>
            </a:r>
            <a:endParaRPr lang="en-US" altLang="zh-CN" dirty="0" smtClean="0">
              <a:cs typeface="Angsana New" pitchFamily="18" charset="-34"/>
            </a:endParaRPr>
          </a:p>
          <a:p>
            <a:pPr marL="363538" indent="-363538"/>
            <a:r>
              <a:rPr lang="th-TH" altLang="zh-CN" dirty="0" smtClean="0">
                <a:ea typeface="SimSun" pitchFamily="2" charset="-122"/>
                <a:cs typeface="Angsana New" pitchFamily="18" charset="-34"/>
              </a:rPr>
              <a:t>เนื่องจาก</a:t>
            </a:r>
            <a:r>
              <a:rPr lang="th-TH" altLang="zh-CN" dirty="0" smtClean="0">
                <a:cs typeface="Angsana New" pitchFamily="18" charset="-34"/>
              </a:rPr>
              <a:t>ราคา 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(Price) </a:t>
            </a:r>
            <a:r>
              <a:rPr lang="th-TH" altLang="zh-CN" dirty="0" smtClean="0">
                <a:ea typeface="SimSun" pitchFamily="2" charset="-122"/>
                <a:cs typeface="Angsana New" pitchFamily="18" charset="-34"/>
              </a:rPr>
              <a:t>ถูกกำหนดไว้ในคลาส 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Product </a:t>
            </a:r>
            <a:r>
              <a:rPr lang="th-TH" altLang="zh-CN" dirty="0" smtClean="0">
                <a:ea typeface="SimSun" pitchFamily="2" charset="-122"/>
                <a:cs typeface="Angsana New" pitchFamily="18" charset="-34"/>
              </a:rPr>
              <a:t>แล้ว  ดังนั้น</a:t>
            </a:r>
            <a:r>
              <a:rPr lang="th-TH" altLang="zh-CN" dirty="0" smtClean="0">
                <a:cs typeface="Angsana New" pitchFamily="18" charset="-34"/>
              </a:rPr>
              <a:t>จำนวน 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(Qty ) </a:t>
            </a:r>
            <a:r>
              <a:rPr lang="th-TH" altLang="zh-CN" dirty="0" smtClean="0">
                <a:ea typeface="SimSun" pitchFamily="2" charset="-122"/>
                <a:cs typeface="Angsana New" pitchFamily="18" charset="-34"/>
              </a:rPr>
              <a:t>ที่ใช้คำนวณราคารวมในแต่ละรายการจึงถูกกำหนดไว้ในคลาสรายการสั่งซื้อ 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(</a:t>
            </a:r>
            <a:r>
              <a:rPr lang="en-US" altLang="zh-CN" dirty="0" err="1" smtClean="0">
                <a:ea typeface="SimSun" pitchFamily="2" charset="-122"/>
                <a:cs typeface="Angsana New" pitchFamily="18" charset="-34"/>
              </a:rPr>
              <a:t>OrderLine</a:t>
            </a:r>
            <a:r>
              <a:rPr lang="en-US" altLang="zh-CN" dirty="0" smtClean="0">
                <a:ea typeface="SimSun" pitchFamily="2" charset="-122"/>
                <a:cs typeface="Angsana New" pitchFamily="18" charset="-34"/>
              </a:rPr>
              <a:t>)</a:t>
            </a:r>
            <a:r>
              <a:rPr lang="en-GB" altLang="zh-CN" dirty="0" smtClean="0">
                <a:ea typeface="SimSun" pitchFamily="2" charset="-122"/>
                <a:cs typeface="Angsana New" pitchFamily="18" charset="-34"/>
              </a:rPr>
              <a:t> </a:t>
            </a:r>
            <a:endParaRPr lang="th-TH" altLang="zh-CN" dirty="0" smtClean="0">
              <a:cs typeface="Angsana New" pitchFamily="18" charset="-34"/>
            </a:endParaRPr>
          </a:p>
          <a:p>
            <a:pPr marL="363538" indent="-363538"/>
            <a:r>
              <a:rPr lang="th-TH" altLang="zh-CN" dirty="0" smtClean="0">
                <a:cs typeface="Angsana New" pitchFamily="18" charset="-34"/>
              </a:rPr>
              <a:t>หลังจาก</a:t>
            </a:r>
            <a:r>
              <a:rPr lang="th-TH" altLang="zh-CN" dirty="0">
                <a:cs typeface="Angsana New" pitchFamily="18" charset="-34"/>
              </a:rPr>
              <a:t>ขั้นตอนนี้จะเหลือจำนวนคลาสจำนวน 3 คลาส  ได้แก่</a:t>
            </a:r>
          </a:p>
          <a:p>
            <a:pPr marL="987425" lvl="1"/>
            <a:r>
              <a:rPr lang="th-TH" altLang="zh-CN" dirty="0">
                <a:cs typeface="Angsana New" pitchFamily="18" charset="-34"/>
              </a:rPr>
              <a:t>การสั่งซื้อ </a:t>
            </a:r>
            <a:r>
              <a:rPr lang="th-TH" altLang="zh-CN" b="1" dirty="0">
                <a:cs typeface="Angsana New" pitchFamily="18" charset="-34"/>
              </a:rPr>
              <a:t>(</a:t>
            </a:r>
            <a:r>
              <a:rPr lang="en-GB" altLang="zh-CN" b="1" dirty="0">
                <a:ea typeface="SimSun" pitchFamily="2" charset="-122"/>
                <a:cs typeface="Angsana New" pitchFamily="18" charset="-34"/>
              </a:rPr>
              <a:t>Order</a:t>
            </a:r>
            <a:r>
              <a:rPr lang="th-TH" altLang="zh-CN" b="1" dirty="0">
                <a:cs typeface="Angsana New" pitchFamily="18" charset="-34"/>
              </a:rPr>
              <a:t>) </a:t>
            </a:r>
            <a:r>
              <a:rPr lang="en-US" altLang="zh-CN" b="1" dirty="0" smtClean="0">
                <a:cs typeface="Angsana New" pitchFamily="18" charset="-34"/>
              </a:rPr>
              <a:t>, </a:t>
            </a:r>
            <a:r>
              <a:rPr lang="th-TH" altLang="zh-CN" dirty="0" smtClean="0">
                <a:cs typeface="Angsana New" pitchFamily="18" charset="-34"/>
              </a:rPr>
              <a:t>รายการ</a:t>
            </a:r>
            <a:r>
              <a:rPr lang="th-TH" altLang="zh-CN" dirty="0">
                <a:cs typeface="Angsana New" pitchFamily="18" charset="-34"/>
              </a:rPr>
              <a:t>สั่งซื้อ </a:t>
            </a:r>
            <a:r>
              <a:rPr lang="th-TH" altLang="zh-CN" b="1" dirty="0">
                <a:cs typeface="Angsana New" pitchFamily="18" charset="-34"/>
              </a:rPr>
              <a:t>(</a:t>
            </a:r>
            <a:r>
              <a:rPr lang="en-GB" altLang="zh-CN" b="1" dirty="0" err="1">
                <a:ea typeface="SimSun" pitchFamily="2" charset="-122"/>
                <a:cs typeface="Angsana New" pitchFamily="18" charset="-34"/>
              </a:rPr>
              <a:t>OrderLine</a:t>
            </a:r>
            <a:r>
              <a:rPr lang="th-TH" altLang="zh-CN" b="1" dirty="0" smtClean="0">
                <a:cs typeface="Angsana New" pitchFamily="18" charset="-34"/>
              </a:rPr>
              <a:t>)</a:t>
            </a:r>
            <a:r>
              <a:rPr lang="en-US" altLang="zh-CN" b="1" dirty="0" smtClean="0">
                <a:cs typeface="Angsana New" pitchFamily="18" charset="-34"/>
              </a:rPr>
              <a:t> </a:t>
            </a:r>
            <a:r>
              <a:rPr lang="th-TH" altLang="zh-CN" dirty="0" smtClean="0">
                <a:cs typeface="Angsana New" pitchFamily="18" charset="-34"/>
              </a:rPr>
              <a:t>และ</a:t>
            </a:r>
            <a:r>
              <a:rPr lang="th-TH" altLang="zh-CN" b="1" dirty="0" smtClean="0">
                <a:cs typeface="Angsana New" pitchFamily="18" charset="-34"/>
              </a:rPr>
              <a:t> </a:t>
            </a:r>
            <a:r>
              <a:rPr lang="th-TH" altLang="zh-CN" dirty="0" smtClean="0">
                <a:cs typeface="Angsana New" pitchFamily="18" charset="-34"/>
              </a:rPr>
              <a:t>สินค้า </a:t>
            </a:r>
            <a:r>
              <a:rPr lang="en-GB" altLang="zh-CN" b="1" dirty="0">
                <a:ea typeface="SimSun" pitchFamily="2" charset="-122"/>
                <a:cs typeface="Angsana New" pitchFamily="18" charset="-34"/>
              </a:rPr>
              <a:t>(Product)</a:t>
            </a:r>
            <a:endParaRPr lang="th-TH" altLang="zh-CN" dirty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Buy Item with Cash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3456" y="2057400"/>
            <a:ext cx="62484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	</a:t>
            </a: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th-TH" sz="1600" b="1" dirty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4256" y="220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856" y="2743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no: 1000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34456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77456" y="334587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75881" y="33577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3456" y="335775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Qty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85781" y="336467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34456" y="3688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77456" y="3681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Shirt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75881" y="3693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800.5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63456" y="3693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3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25456" y="3700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34456" y="4069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101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77456" y="4062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Slack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75881" y="4074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1250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63456" y="4074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25456" y="4081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82456" y="49192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Total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25456" y="491232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Sum1+Sum2…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34456" y="4450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77456" y="4443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75881" y="4455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3456" y="4455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25456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 </a:t>
            </a:r>
            <a:endParaRPr lang="en-US" sz="1600" b="1" dirty="0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544456" y="1371600"/>
            <a:ext cx="1371600" cy="533400"/>
          </a:xfrm>
          <a:prstGeom prst="wedgeRoundRectCallout">
            <a:avLst>
              <a:gd name="adj1" fmla="val -96240"/>
              <a:gd name="adj2" fmla="val 13973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638800" y="1433286"/>
            <a:ext cx="12954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Order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7577472" y="2971800"/>
            <a:ext cx="1524000" cy="533400"/>
          </a:xfrm>
          <a:prstGeom prst="wedgeRoundRectCallout">
            <a:avLst>
              <a:gd name="adj1" fmla="val -83796"/>
              <a:gd name="adj2" fmla="val 12830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7543800" y="2971800"/>
            <a:ext cx="1752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</a:t>
            </a:r>
            <a:r>
              <a:rPr lang="en-US" altLang="ja-JP" sz="2400" dirty="0" err="1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OrderLine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1658256" y="2209800"/>
            <a:ext cx="1524000" cy="533400"/>
          </a:xfrm>
          <a:prstGeom prst="wedgeRoundRectCallout">
            <a:avLst>
              <a:gd name="adj1" fmla="val 58109"/>
              <a:gd name="adj2" fmla="val 15475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685688" y="2258568"/>
            <a:ext cx="1572768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Product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98438"/>
            <a:ext cx="7162800" cy="1143000"/>
          </a:xfrm>
        </p:spPr>
        <p:txBody>
          <a:bodyPr/>
          <a:lstStyle/>
          <a:p>
            <a:r>
              <a:rPr lang="th-TH">
                <a:solidFill>
                  <a:srgbClr val="990000"/>
                </a:solidFill>
              </a:rPr>
              <a:t>ขั้นตอนการสร้าง </a:t>
            </a:r>
            <a:r>
              <a:rPr lang="en-US">
                <a:solidFill>
                  <a:srgbClr val="990000"/>
                </a:solidFill>
              </a:rPr>
              <a:t>CRC Card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391400" cy="3048000"/>
          </a:xfrm>
        </p:spPr>
        <p:txBody>
          <a:bodyPr/>
          <a:lstStyle/>
          <a:p>
            <a:pPr marL="363538" indent="-363538" algn="justLow">
              <a:lnSpc>
                <a:spcPct val="100000"/>
              </a:lnSpc>
            </a:pPr>
            <a:r>
              <a:rPr lang="th-TH" altLang="zh-CN"/>
              <a:t>ขั้นตอนการออกแบบที่สำคัญประการหนึ่งคือการกำหนดความสัมพันธ์ระหว่างคลาส  ในรูปของการกำหนดรายละเอียดและวิธีการทำงานของคลาส  เพื่อนำไปใช้ในขั้นตอนของการพัฒนาโปรแกรมต่อไป</a:t>
            </a:r>
            <a:r>
              <a:rPr lang="en-GB" altLang="zh-CN">
                <a:ea typeface="SimSun" pitchFamily="2" charset="-122"/>
              </a:rPr>
              <a:t>  </a:t>
            </a:r>
            <a:endParaRPr lang="th-TH" altLang="zh-CN"/>
          </a:p>
          <a:p>
            <a:pPr marL="363538" indent="-363538" algn="justLow">
              <a:lnSpc>
                <a:spcPct val="100000"/>
              </a:lnSpc>
            </a:pPr>
            <a:r>
              <a:rPr lang="th-TH" altLang="zh-CN"/>
              <a:t>จากรายละเอียดของการสั่งซื้อ (</a:t>
            </a:r>
            <a:r>
              <a:rPr lang="en-GB" altLang="zh-CN">
                <a:ea typeface="SimSun" pitchFamily="2" charset="-122"/>
              </a:rPr>
              <a:t>Order) </a:t>
            </a:r>
            <a:r>
              <a:rPr lang="th-TH" altLang="zh-CN"/>
              <a:t>พบว่าข้อมูลที่จำเป็นต้องใช้ภายในคลาสจะได้แก่  รหัสการสั่งซื้อ </a:t>
            </a:r>
            <a:r>
              <a:rPr lang="en-GB" altLang="zh-CN">
                <a:ea typeface="SimSun" pitchFamily="2" charset="-122"/>
              </a:rPr>
              <a:t>(orderId) </a:t>
            </a:r>
            <a:r>
              <a:rPr lang="th-TH" altLang="zh-CN"/>
              <a:t>และราคารวมทั้งสิ้น </a:t>
            </a:r>
            <a:r>
              <a:rPr lang="en-GB" altLang="zh-CN">
                <a:ea typeface="SimSun" pitchFamily="2" charset="-122"/>
              </a:rPr>
              <a:t>(Total) </a:t>
            </a:r>
            <a:r>
              <a:rPr lang="th-TH" altLang="zh-CN"/>
              <a:t>ซึ่งจะได้จากการคำนวณที่เกิดขึ้นใน</a:t>
            </a:r>
            <a:r>
              <a:rPr lang="en-GB" altLang="zh-CN">
                <a:ea typeface="SimSun" pitchFamily="2" charset="-122"/>
              </a:rPr>
              <a:t> </a:t>
            </a:r>
            <a:r>
              <a:rPr lang="th-TH" altLang="zh-CN"/>
              <a:t>รายการสั่งซื้อ (</a:t>
            </a:r>
            <a:r>
              <a:rPr lang="en-GB" altLang="zh-CN">
                <a:ea typeface="SimSun" pitchFamily="2" charset="-122"/>
              </a:rPr>
              <a:t>OrderLine</a:t>
            </a:r>
            <a:r>
              <a:rPr lang="th-TH" altLang="zh-CN"/>
              <a:t>) ดังนั้นอาจสรุปได้ว่าทุก ๆ คลาส </a:t>
            </a:r>
            <a:r>
              <a:rPr lang="en-GB" altLang="zh-CN">
                <a:ea typeface="SimSun" pitchFamily="2" charset="-122"/>
              </a:rPr>
              <a:t>Order </a:t>
            </a:r>
            <a:r>
              <a:rPr lang="th-TH" altLang="zh-CN"/>
              <a:t>ะต้องประกอบไปด้วยคลาส </a:t>
            </a:r>
            <a:r>
              <a:rPr lang="en-GB" altLang="zh-CN">
                <a:ea typeface="SimSun" pitchFamily="2" charset="-122"/>
              </a:rPr>
              <a:t>OrderLine </a:t>
            </a:r>
            <a:r>
              <a:rPr lang="th-TH" altLang="zh-CN"/>
              <a:t>เสมอ </a:t>
            </a:r>
            <a:endParaRPr lang="th-TH"/>
          </a:p>
        </p:txBody>
      </p:sp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3581400" y="4876800"/>
            <a:ext cx="2667000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Order</a:t>
            </a:r>
            <a:endParaRPr lang="th-TH" sz="16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16454" name="Line 6"/>
          <p:cNvSpPr>
            <a:spLocks noChangeShapeType="1"/>
          </p:cNvSpPr>
          <p:nvPr/>
        </p:nvSpPr>
        <p:spPr bwMode="auto">
          <a:xfrm>
            <a:off x="3581400" y="5313363"/>
            <a:ext cx="266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16455" name="Line 7"/>
          <p:cNvSpPr>
            <a:spLocks noChangeShapeType="1"/>
          </p:cNvSpPr>
          <p:nvPr/>
        </p:nvSpPr>
        <p:spPr bwMode="auto">
          <a:xfrm>
            <a:off x="4879975" y="5313363"/>
            <a:ext cx="0" cy="855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16456" name="Text Box 8"/>
          <p:cNvSpPr txBox="1">
            <a:spLocks noChangeArrowheads="1"/>
          </p:cNvSpPr>
          <p:nvPr/>
        </p:nvSpPr>
        <p:spPr bwMode="auto">
          <a:xfrm>
            <a:off x="5087938" y="5389563"/>
            <a:ext cx="1084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OrderLine</a:t>
            </a:r>
          </a:p>
          <a:p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5099050" y="5580063"/>
            <a:ext cx="10779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616458" name="Text Box 10"/>
          <p:cNvSpPr txBox="1">
            <a:spLocks noChangeArrowheads="1"/>
          </p:cNvSpPr>
          <p:nvPr/>
        </p:nvSpPr>
        <p:spPr bwMode="auto">
          <a:xfrm>
            <a:off x="3660775" y="5362575"/>
            <a:ext cx="958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OrderId</a:t>
            </a:r>
          </a:p>
          <a:p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16459" name="Text Box 11"/>
          <p:cNvSpPr txBox="1">
            <a:spLocks noChangeArrowheads="1"/>
          </p:cNvSpPr>
          <p:nvPr/>
        </p:nvSpPr>
        <p:spPr bwMode="auto">
          <a:xfrm>
            <a:off x="3678238" y="5638800"/>
            <a:ext cx="9588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Total</a:t>
            </a:r>
          </a:p>
          <a:p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89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Responsibility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704137" cy="4114800"/>
          </a:xfrm>
        </p:spPr>
        <p:txBody>
          <a:bodyPr/>
          <a:lstStyle/>
          <a:p>
            <a:r>
              <a:rPr lang="th-TH" altLang="zh-CN"/>
              <a:t>เนื่องจากรายการสินค้า </a:t>
            </a:r>
            <a:r>
              <a:rPr lang="en-GB" altLang="zh-CN">
                <a:ea typeface="SimSun" pitchFamily="2" charset="-122"/>
              </a:rPr>
              <a:t>(OrderLine) </a:t>
            </a:r>
            <a:r>
              <a:rPr lang="th-TH" altLang="zh-CN"/>
              <a:t>จะมีความสมบูรณ์ไม่ได้หากปราศจากคลาสสินค้า </a:t>
            </a:r>
            <a:r>
              <a:rPr lang="en-GB" altLang="zh-CN">
                <a:ea typeface="SimSun" pitchFamily="2" charset="-122"/>
              </a:rPr>
              <a:t>(Product) </a:t>
            </a:r>
            <a:r>
              <a:rPr lang="th-TH" altLang="zh-CN"/>
              <a:t>ที่ประกอบไปด้วยรายละเอียดต่าง ๆ  ที่จำเป็นสำหรับการออกใบเสนอราคา  ดังนั้นคลาส </a:t>
            </a:r>
            <a:r>
              <a:rPr lang="en-GB" altLang="zh-CN">
                <a:ea typeface="SimSun" pitchFamily="2" charset="-122"/>
              </a:rPr>
              <a:t>OrderLine </a:t>
            </a:r>
            <a:r>
              <a:rPr lang="th-TH" altLang="zh-CN"/>
              <a:t>จะต้องมีความร่วมมือหรือการเรียกใช้คลาส </a:t>
            </a:r>
            <a:r>
              <a:rPr lang="en-GB" altLang="zh-CN">
                <a:ea typeface="SimSun" pitchFamily="2" charset="-122"/>
              </a:rPr>
              <a:t>Product </a:t>
            </a:r>
            <a:r>
              <a:rPr lang="th-TH" altLang="zh-CN"/>
              <a:t>เสมอ  ส่วนข้อมูลภายในคลาส</a:t>
            </a:r>
            <a:r>
              <a:rPr lang="en-GB" altLang="zh-CN">
                <a:ea typeface="SimSun" pitchFamily="2" charset="-122"/>
              </a:rPr>
              <a:t> OrderLine </a:t>
            </a:r>
            <a:r>
              <a:rPr lang="th-TH" altLang="zh-CN"/>
              <a:t>เป็นการนำเสนอรายการสินค้า  ดังนั้นจึงประกอบไปด้วย  จำนวนสินค้า </a:t>
            </a:r>
            <a:r>
              <a:rPr lang="en-GB" altLang="zh-CN">
                <a:ea typeface="SimSun" pitchFamily="2" charset="-122"/>
              </a:rPr>
              <a:t>(quantity) </a:t>
            </a:r>
            <a:r>
              <a:rPr lang="th-TH" altLang="zh-CN"/>
              <a:t>และราคารวม </a:t>
            </a:r>
            <a:r>
              <a:rPr lang="en-GB" altLang="zh-CN">
                <a:ea typeface="SimSun" pitchFamily="2" charset="-122"/>
              </a:rPr>
              <a:t>(sum) </a:t>
            </a:r>
            <a:r>
              <a:rPr lang="th-TH" altLang="zh-CN"/>
              <a:t>ในแต่ละรายการ</a:t>
            </a:r>
            <a:endParaRPr lang="en-US"/>
          </a:p>
        </p:txBody>
      </p:sp>
      <p:sp>
        <p:nvSpPr>
          <p:cNvPr id="618501" name="Text Box 5"/>
          <p:cNvSpPr txBox="1">
            <a:spLocks noChangeArrowheads="1"/>
          </p:cNvSpPr>
          <p:nvPr/>
        </p:nvSpPr>
        <p:spPr bwMode="auto">
          <a:xfrm>
            <a:off x="3200400" y="4495800"/>
            <a:ext cx="2743200" cy="15240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OrderLine</a:t>
            </a:r>
            <a:endParaRPr lang="th-TH" sz="16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>
            <a:off x="3200400" y="5010150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>
            <a:off x="4535488" y="5010150"/>
            <a:ext cx="0" cy="1004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4741863" y="5119688"/>
            <a:ext cx="8016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Product</a:t>
            </a:r>
          </a:p>
          <a:p>
            <a:endParaRPr lang="en-US" altLang="ja-JP" sz="1400" b="0">
              <a:solidFill>
                <a:srgbClr val="990000"/>
              </a:solidFill>
              <a:ea typeface="Batang" pitchFamily="18" charset="-127"/>
              <a:cs typeface="Arial" pitchFamily="34" charset="0"/>
            </a:endParaRPr>
          </a:p>
          <a:p>
            <a:endParaRPr lang="en-US" altLang="ja-JP" sz="1400" b="0">
              <a:solidFill>
                <a:srgbClr val="990000"/>
              </a:solidFill>
              <a:ea typeface="Batang" pitchFamily="18" charset="-127"/>
              <a:cs typeface="Arial" pitchFamily="34" charset="0"/>
            </a:endParaRPr>
          </a:p>
          <a:p>
            <a:endParaRPr lang="en-US" altLang="ja-JP" sz="1400" b="0">
              <a:solidFill>
                <a:srgbClr val="990000"/>
              </a:solidFill>
              <a:ea typeface="Batang" pitchFamily="18" charset="-127"/>
              <a:cs typeface="Arial" pitchFamily="34" charset="0"/>
            </a:endParaRPr>
          </a:p>
          <a:p>
            <a:endParaRPr lang="en-US" altLang="ja-JP" sz="1400" b="0">
              <a:solidFill>
                <a:srgbClr val="990000"/>
              </a:solidFill>
              <a:ea typeface="Batang" pitchFamily="18" charset="-127"/>
              <a:cs typeface="Arial" pitchFamily="34" charset="0"/>
            </a:endParaRPr>
          </a:p>
          <a:p>
            <a:endParaRPr lang="en-US" altLang="ja-JP" sz="1400" b="0">
              <a:solidFill>
                <a:srgbClr val="990000"/>
              </a:solidFill>
              <a:ea typeface="Batang" pitchFamily="18" charset="-127"/>
              <a:cs typeface="Arial" pitchFamily="34" charset="0"/>
            </a:endParaRPr>
          </a:p>
          <a:p>
            <a:endParaRPr lang="en-US" altLang="ja-JP" sz="1400" b="0">
              <a:solidFill>
                <a:srgbClr val="990000"/>
              </a:solidFill>
              <a:ea typeface="Batang" pitchFamily="18" charset="-127"/>
              <a:cs typeface="Arial" pitchFamily="34" charset="0"/>
            </a:endParaRPr>
          </a:p>
          <a:p>
            <a:endParaRPr lang="en-US" altLang="ja-JP" sz="1400" b="0">
              <a:solidFill>
                <a:srgbClr val="990000"/>
              </a:solidFill>
              <a:ea typeface="Batang" pitchFamily="18" charset="-127"/>
              <a:cs typeface="Arial" pitchFamily="34" charset="0"/>
            </a:endParaRPr>
          </a:p>
          <a:p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18505" name="Text Box 9"/>
          <p:cNvSpPr txBox="1">
            <a:spLocks noChangeArrowheads="1"/>
          </p:cNvSpPr>
          <p:nvPr/>
        </p:nvSpPr>
        <p:spPr bwMode="auto">
          <a:xfrm>
            <a:off x="3373438" y="5138738"/>
            <a:ext cx="96996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quantity</a:t>
            </a:r>
          </a:p>
          <a:p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18506" name="Text Box 10"/>
          <p:cNvSpPr txBox="1">
            <a:spLocks noChangeArrowheads="1"/>
          </p:cNvSpPr>
          <p:nvPr/>
        </p:nvSpPr>
        <p:spPr bwMode="auto">
          <a:xfrm>
            <a:off x="3406775" y="5461000"/>
            <a:ext cx="9874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sum</a:t>
            </a:r>
          </a:p>
          <a:p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89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Responsibility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704137" cy="4114800"/>
          </a:xfrm>
        </p:spPr>
        <p:txBody>
          <a:bodyPr/>
          <a:lstStyle/>
          <a:p>
            <a:r>
              <a:rPr lang="th-TH" altLang="zh-CN"/>
              <a:t>ส่วนคลาส </a:t>
            </a:r>
            <a:r>
              <a:rPr lang="en-GB" altLang="zh-CN">
                <a:ea typeface="SimSun" pitchFamily="2" charset="-122"/>
              </a:rPr>
              <a:t>Product </a:t>
            </a:r>
            <a:r>
              <a:rPr lang="th-TH" altLang="zh-CN"/>
              <a:t>จะไม่มีการกำหนดความร่วมมือกับคลาสอื่นไว้ ทั้งนี้เนื่องจากคลาส </a:t>
            </a:r>
            <a:r>
              <a:rPr lang="en-GB" altLang="zh-CN">
                <a:ea typeface="SimSun" pitchFamily="2" charset="-122"/>
              </a:rPr>
              <a:t>Product </a:t>
            </a:r>
            <a:r>
              <a:rPr lang="th-TH" altLang="zh-CN"/>
              <a:t>จะถูกเรียกใช้จากคลาส </a:t>
            </a:r>
            <a:r>
              <a:rPr lang="en-GB" altLang="zh-CN">
                <a:ea typeface="SimSun" pitchFamily="2" charset="-122"/>
              </a:rPr>
              <a:t>OrderLine </a:t>
            </a:r>
            <a:r>
              <a:rPr lang="th-TH" altLang="zh-CN"/>
              <a:t>เพื่อจุดประสงค์ในการแสดงรายละเอียดของสินค้าที่ประกอบไปด้วย รหัสสินค้า </a:t>
            </a:r>
            <a:r>
              <a:rPr lang="en-GB" altLang="zh-CN">
                <a:ea typeface="SimSun" pitchFamily="2" charset="-122"/>
              </a:rPr>
              <a:t>(proId) </a:t>
            </a:r>
            <a:r>
              <a:rPr lang="th-TH" altLang="zh-CN"/>
              <a:t> ชื่อสินค้า</a:t>
            </a:r>
            <a:r>
              <a:rPr lang="th-TH" altLang="zh-CN" b="1"/>
              <a:t> </a:t>
            </a:r>
            <a:r>
              <a:rPr lang="en-GB" altLang="zh-CN">
                <a:ea typeface="SimSun" pitchFamily="2" charset="-122"/>
              </a:rPr>
              <a:t>(proName)</a:t>
            </a:r>
            <a:r>
              <a:rPr lang="en-GB" altLang="zh-CN" b="1">
                <a:ea typeface="SimSun" pitchFamily="2" charset="-122"/>
              </a:rPr>
              <a:t> </a:t>
            </a:r>
            <a:r>
              <a:rPr lang="th-TH" altLang="zh-CN"/>
              <a:t>และราคา (</a:t>
            </a:r>
            <a:r>
              <a:rPr lang="en-GB" altLang="zh-CN">
                <a:ea typeface="SimSun" pitchFamily="2" charset="-122"/>
              </a:rPr>
              <a:t>price</a:t>
            </a:r>
            <a:r>
              <a:rPr lang="th-TH" altLang="zh-CN"/>
              <a:t>)  ตามลำดับ</a:t>
            </a:r>
            <a:r>
              <a:rPr lang="en-US" altLang="zh-CN">
                <a:ea typeface="SimSun" pitchFamily="2" charset="-122"/>
              </a:rPr>
              <a:t> </a:t>
            </a:r>
            <a:endParaRPr lang="en-US"/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743200" cy="15240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0">
                <a:solidFill>
                  <a:srgbClr val="990000"/>
                </a:solidFill>
                <a:ea typeface="Batang" pitchFamily="18" charset="-127"/>
                <a:cs typeface="Angsana New" pitchFamily="18" charset="-34"/>
              </a:rPr>
              <a:t>Product</a:t>
            </a:r>
            <a:endParaRPr lang="th-TH" sz="1600">
              <a:solidFill>
                <a:srgbClr val="990000"/>
              </a:solidFill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3200400" y="5010150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94278" name="Line 6"/>
          <p:cNvSpPr>
            <a:spLocks noChangeShapeType="1"/>
          </p:cNvSpPr>
          <p:nvPr/>
        </p:nvSpPr>
        <p:spPr bwMode="auto">
          <a:xfrm>
            <a:off x="4535488" y="5010150"/>
            <a:ext cx="0" cy="1004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3429000" y="5029200"/>
            <a:ext cx="80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pid</a:t>
            </a:r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3452813" y="5667375"/>
            <a:ext cx="969962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price</a:t>
            </a:r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3429000" y="5334000"/>
            <a:ext cx="98742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b="0">
                <a:solidFill>
                  <a:srgbClr val="990000"/>
                </a:solidFill>
                <a:ea typeface="Batang" pitchFamily="18" charset="-127"/>
                <a:cs typeface="Arial" pitchFamily="34" charset="0"/>
              </a:rPr>
              <a:t>proName</a:t>
            </a:r>
            <a:endParaRPr lang="th-TH" sz="1400">
              <a:solidFill>
                <a:srgbClr val="99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942137" cy="1031875"/>
          </a:xfrm>
        </p:spPr>
        <p:txBody>
          <a:bodyPr/>
          <a:lstStyle/>
          <a:p>
            <a:r>
              <a:rPr lang="th-TH" altLang="zh-CN">
                <a:solidFill>
                  <a:srgbClr val="990000"/>
                </a:solidFill>
              </a:rPr>
              <a:t>คลาสไดอาแกรม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442200" cy="2514600"/>
          </a:xfrm>
        </p:spPr>
        <p:txBody>
          <a:bodyPr/>
          <a:lstStyle/>
          <a:p>
            <a:r>
              <a:rPr lang="th-TH" altLang="zh-CN"/>
              <a:t>ภายหลังจากการค้นหาคลาสตามหลักการกำหนดขอบเขตความรับผิดชอบ  และความร่วมมือระหว่างคลาสจากบัตรดัชนีซีอาร์ซีแล้ว  ในขั้นตอนต่อไปจะเป็นการนำคลาสที่กำหนดไว้แล้วมาเปลี่ยนให้อยู่ในรูปของคลาสไดอาแกรมที่ประกอบด้วยชนิดของความสัมพันธ์ต่าง ๆ  ที่สามารถนำไปใช้เป็นแนวทางในขั้นตอนของการพัฒนาต่อไป</a:t>
            </a:r>
            <a:endParaRPr lang="th-TH"/>
          </a:p>
        </p:txBody>
      </p:sp>
      <p:pic>
        <p:nvPicPr>
          <p:cNvPr id="696367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6019800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Buy Item with Cash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62484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Times New Roman" pitchFamily="18" charset="0"/>
              <a:ea typeface="Batang" pitchFamily="18" charset="-127"/>
              <a:cs typeface="Angsana New" pitchFamily="18" charset="-34"/>
            </a:endParaRPr>
          </a:p>
          <a:p>
            <a:r>
              <a:rPr lang="en-US" altLang="ja-JP" sz="1600" b="1" dirty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				</a:t>
            </a: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en-US" altLang="ja-JP" sz="1600" b="1" dirty="0">
              <a:solidFill>
                <a:srgbClr val="990000"/>
              </a:solidFill>
              <a:latin typeface="Angsana New" pitchFamily="18" charset="-34"/>
              <a:ea typeface="Batang" pitchFamily="18" charset="-127"/>
              <a:cs typeface="Angsana New" pitchFamily="18" charset="-34"/>
            </a:endParaRPr>
          </a:p>
          <a:p>
            <a:pPr algn="l"/>
            <a:endParaRPr lang="th-TH" sz="1600" b="1" dirty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2160508"/>
            <a:ext cx="1219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779776"/>
            <a:ext cx="17526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no: 1000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3347533"/>
            <a:ext cx="7620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340608"/>
            <a:ext cx="8382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75025" y="3364675"/>
            <a:ext cx="685800" cy="338554"/>
          </a:xfrm>
          <a:prstGeom prst="rect">
            <a:avLst/>
          </a:prstGeom>
          <a:solidFill>
            <a:srgbClr val="99CC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352800"/>
            <a:ext cx="5334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Qty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84925" y="3364675"/>
            <a:ext cx="6096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3688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3681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Shirt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5025" y="3693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800.5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3693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3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3700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4069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101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76600" y="4062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Slack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75025" y="4074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1250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62600" y="4074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1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4081046"/>
            <a:ext cx="1439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 * Qty 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87696" y="4974336"/>
            <a:ext cx="762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Total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91232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Sum1+Sum2…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445017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76600" y="44432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75025" y="445512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4455121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44620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… </a:t>
            </a:r>
            <a:endParaRPr lang="en-US" sz="1600" b="1" dirty="0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5943600" y="1371600"/>
            <a:ext cx="1371600" cy="533400"/>
          </a:xfrm>
          <a:prstGeom prst="wedgeRoundRectCallout">
            <a:avLst>
              <a:gd name="adj1" fmla="val -96240"/>
              <a:gd name="adj2" fmla="val 13973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6019800" y="1392975"/>
            <a:ext cx="12954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Order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976616" y="2590800"/>
            <a:ext cx="1524000" cy="533400"/>
          </a:xfrm>
          <a:prstGeom prst="wedgeRoundRectCallout">
            <a:avLst>
              <a:gd name="adj1" fmla="val -104596"/>
              <a:gd name="adj2" fmla="val 1351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24800" y="2590800"/>
            <a:ext cx="1752600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</a:t>
            </a:r>
            <a:r>
              <a:rPr lang="en-US" altLang="ja-JP" sz="2400" dirty="0" err="1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OrderLine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057400" y="2286000"/>
            <a:ext cx="1371600" cy="533400"/>
          </a:xfrm>
          <a:prstGeom prst="wedgeRoundRectCallout">
            <a:avLst>
              <a:gd name="adj1" fmla="val 62871"/>
              <a:gd name="adj2" fmla="val 14659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ngsana New" pitchFamily="18" charset="-34"/>
              <a:buNone/>
            </a:pPr>
            <a:endParaRPr lang="th-TH" altLang="ja-JP" b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057400" y="2334768"/>
            <a:ext cx="1572768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ngsana New" pitchFamily="18" charset="-34"/>
              <a:buNone/>
            </a:pPr>
            <a:r>
              <a:rPr lang="en-US" altLang="ja-JP" sz="2400" dirty="0" smtClean="0">
                <a:solidFill>
                  <a:srgbClr val="7030A0"/>
                </a:solidFill>
                <a:latin typeface="Angsana New" pitchFamily="18" charset="-34"/>
                <a:ea typeface="MS PGothic" pitchFamily="34" charset="-128"/>
                <a:cs typeface="Angsana New" pitchFamily="18" charset="-34"/>
              </a:rPr>
              <a:t>Class Product</a:t>
            </a:r>
            <a:endParaRPr lang="en-US" altLang="ja-JP" sz="2400" dirty="0">
              <a:solidFill>
                <a:srgbClr val="7030A0"/>
              </a:solidFill>
              <a:latin typeface="Angsana New" pitchFamily="18" charset="-34"/>
              <a:ea typeface="MS PGothic" pitchFamily="34" charset="-128"/>
              <a:cs typeface="Angsana New" pitchFamily="18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0" y="27856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 no: 1000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497106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Total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67200" y="21610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Order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2600" y="334060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Qty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84925" y="336467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Sum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33600" y="3352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Pid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334587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Pname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475025" y="33577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600" b="1" dirty="0" smtClean="0">
                <a:solidFill>
                  <a:srgbClr val="990000"/>
                </a:solidFill>
                <a:latin typeface="Times New Roman" pitchFamily="18" charset="0"/>
                <a:ea typeface="Batang" pitchFamily="18" charset="-127"/>
                <a:cs typeface="Angsana New" pitchFamily="18" charset="-34"/>
              </a:rPr>
              <a:t>Price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 animBg="1"/>
      <p:bldP spid="39" grpId="0" animBg="1"/>
      <p:bldP spid="41" grpId="0"/>
      <p:bldP spid="34" grpId="0" animBg="1"/>
      <p:bldP spid="35" grpId="0"/>
      <p:bldP spid="37" grpId="0" animBg="1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Implementation Class Diagram</a:t>
            </a:r>
            <a:endParaRPr lang="th-TH" dirty="0">
              <a:solidFill>
                <a:srgbClr val="990000"/>
              </a:solidFill>
              <a:effectLst/>
            </a:endParaRPr>
          </a:p>
        </p:txBody>
      </p:sp>
      <p:sp>
        <p:nvSpPr>
          <p:cNvPr id="1116357" name="Rectangle 197"/>
          <p:cNvSpPr>
            <a:spLocks noChangeArrowheads="1"/>
          </p:cNvSpPr>
          <p:nvPr/>
        </p:nvSpPr>
        <p:spPr bwMode="auto">
          <a:xfrm>
            <a:off x="6083300" y="4059238"/>
            <a:ext cx="1533525" cy="1966913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58" name="Rectangle 198"/>
          <p:cNvSpPr>
            <a:spLocks noChangeArrowheads="1"/>
          </p:cNvSpPr>
          <p:nvPr/>
        </p:nvSpPr>
        <p:spPr bwMode="auto">
          <a:xfrm>
            <a:off x="6567488" y="4108450"/>
            <a:ext cx="69532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Product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59" name="Rectangle 199"/>
          <p:cNvSpPr>
            <a:spLocks noChangeArrowheads="1"/>
          </p:cNvSpPr>
          <p:nvPr/>
        </p:nvSpPr>
        <p:spPr bwMode="auto">
          <a:xfrm>
            <a:off x="6083300" y="4332288"/>
            <a:ext cx="1533525" cy="16938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60" name="Rectangle 200"/>
          <p:cNvSpPr>
            <a:spLocks noChangeArrowheads="1"/>
          </p:cNvSpPr>
          <p:nvPr/>
        </p:nvSpPr>
        <p:spPr bwMode="auto">
          <a:xfrm>
            <a:off x="6083300" y="5045075"/>
            <a:ext cx="1533525" cy="9810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64" name="Rectangle 204"/>
          <p:cNvSpPr>
            <a:spLocks noChangeArrowheads="1"/>
          </p:cNvSpPr>
          <p:nvPr/>
        </p:nvSpPr>
        <p:spPr bwMode="auto">
          <a:xfrm>
            <a:off x="6172200" y="4356100"/>
            <a:ext cx="11060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price : double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68" name="Rectangle 208"/>
          <p:cNvSpPr>
            <a:spLocks noChangeArrowheads="1"/>
          </p:cNvSpPr>
          <p:nvPr/>
        </p:nvSpPr>
        <p:spPr bwMode="auto">
          <a:xfrm>
            <a:off x="6172200" y="4559300"/>
            <a:ext cx="9008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72" name="Rectangle 212"/>
          <p:cNvSpPr>
            <a:spLocks noChangeArrowheads="1"/>
          </p:cNvSpPr>
          <p:nvPr/>
        </p:nvSpPr>
        <p:spPr bwMode="auto">
          <a:xfrm>
            <a:off x="6172200" y="4764088"/>
            <a:ext cx="11894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76" name="Rectangle 216"/>
          <p:cNvSpPr>
            <a:spLocks noChangeArrowheads="1"/>
          </p:cNvSpPr>
          <p:nvPr/>
        </p:nvSpPr>
        <p:spPr bwMode="auto">
          <a:xfrm>
            <a:off x="6172200" y="5170488"/>
            <a:ext cx="78547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+Product()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0" name="Rectangle 220"/>
          <p:cNvSpPr>
            <a:spLocks noChangeArrowheads="1"/>
          </p:cNvSpPr>
          <p:nvPr/>
        </p:nvSpPr>
        <p:spPr bwMode="auto">
          <a:xfrm>
            <a:off x="6172200" y="5373688"/>
            <a:ext cx="6828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4" name="Rectangle 224"/>
          <p:cNvSpPr>
            <a:spLocks noChangeArrowheads="1"/>
          </p:cNvSpPr>
          <p:nvPr/>
        </p:nvSpPr>
        <p:spPr bwMode="auto">
          <a:xfrm>
            <a:off x="6172200" y="5578475"/>
            <a:ext cx="9714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8" name="Rectangle 228"/>
          <p:cNvSpPr>
            <a:spLocks noChangeArrowheads="1"/>
          </p:cNvSpPr>
          <p:nvPr/>
        </p:nvSpPr>
        <p:spPr bwMode="auto">
          <a:xfrm>
            <a:off x="6172200" y="5781675"/>
            <a:ext cx="8223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getPrice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89" name="Rectangle 229"/>
          <p:cNvSpPr>
            <a:spLocks noChangeArrowheads="1"/>
          </p:cNvSpPr>
          <p:nvPr/>
        </p:nvSpPr>
        <p:spPr bwMode="auto">
          <a:xfrm>
            <a:off x="1884363" y="1592263"/>
            <a:ext cx="2776538" cy="1558925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90" name="Rectangle 230"/>
          <p:cNvSpPr>
            <a:spLocks noChangeArrowheads="1"/>
          </p:cNvSpPr>
          <p:nvPr/>
        </p:nvSpPr>
        <p:spPr bwMode="auto">
          <a:xfrm>
            <a:off x="3074988" y="1639888"/>
            <a:ext cx="53657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391" name="Rectangle 231"/>
          <p:cNvSpPr>
            <a:spLocks noChangeArrowheads="1"/>
          </p:cNvSpPr>
          <p:nvPr/>
        </p:nvSpPr>
        <p:spPr bwMode="auto">
          <a:xfrm>
            <a:off x="1884363" y="1863725"/>
            <a:ext cx="2776538" cy="12874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92" name="Rectangle 232"/>
          <p:cNvSpPr>
            <a:spLocks noChangeArrowheads="1"/>
          </p:cNvSpPr>
          <p:nvPr/>
        </p:nvSpPr>
        <p:spPr bwMode="auto">
          <a:xfrm>
            <a:off x="1884363" y="2373313"/>
            <a:ext cx="2776538" cy="7778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396" name="Rectangle 236"/>
          <p:cNvSpPr>
            <a:spLocks noChangeArrowheads="1"/>
          </p:cNvSpPr>
          <p:nvPr/>
        </p:nvSpPr>
        <p:spPr bwMode="auto">
          <a:xfrm>
            <a:off x="2012710" y="1889125"/>
            <a:ext cx="120866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00" name="Rectangle 240"/>
          <p:cNvSpPr>
            <a:spLocks noChangeArrowheads="1"/>
          </p:cNvSpPr>
          <p:nvPr/>
        </p:nvSpPr>
        <p:spPr bwMode="auto">
          <a:xfrm>
            <a:off x="2012710" y="2092325"/>
            <a:ext cx="25592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lineItems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Vector = new Vector 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04" name="Rectangle 244"/>
          <p:cNvSpPr>
            <a:spLocks noChangeArrowheads="1"/>
          </p:cNvSpPr>
          <p:nvPr/>
        </p:nvSpPr>
        <p:spPr bwMode="auto">
          <a:xfrm>
            <a:off x="2012710" y="2500313"/>
            <a:ext cx="63799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+Order()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08" name="Rectangle 248"/>
          <p:cNvSpPr>
            <a:spLocks noChangeArrowheads="1"/>
          </p:cNvSpPr>
          <p:nvPr/>
        </p:nvSpPr>
        <p:spPr bwMode="auto">
          <a:xfrm>
            <a:off x="2012710" y="2703513"/>
            <a:ext cx="12327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addOrderLine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12" name="Rectangle 252"/>
          <p:cNvSpPr>
            <a:spLocks noChangeArrowheads="1"/>
          </p:cNvSpPr>
          <p:nvPr/>
        </p:nvSpPr>
        <p:spPr bwMode="auto">
          <a:xfrm>
            <a:off x="2012710" y="2906713"/>
            <a:ext cx="8599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calcTotal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13" name="Rectangle 253"/>
          <p:cNvSpPr>
            <a:spLocks noChangeArrowheads="1"/>
          </p:cNvSpPr>
          <p:nvPr/>
        </p:nvSpPr>
        <p:spPr bwMode="auto">
          <a:xfrm>
            <a:off x="2436813" y="4160839"/>
            <a:ext cx="1671638" cy="1630362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14" name="Rectangle 254"/>
          <p:cNvSpPr>
            <a:spLocks noChangeArrowheads="1"/>
          </p:cNvSpPr>
          <p:nvPr/>
        </p:nvSpPr>
        <p:spPr bwMode="auto">
          <a:xfrm>
            <a:off x="2921000" y="4210050"/>
            <a:ext cx="87788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15" name="Rectangle 255"/>
          <p:cNvSpPr>
            <a:spLocks noChangeArrowheads="1"/>
          </p:cNvSpPr>
          <p:nvPr/>
        </p:nvSpPr>
        <p:spPr bwMode="auto">
          <a:xfrm>
            <a:off x="2436813" y="4433889"/>
            <a:ext cx="1671638" cy="1357312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16" name="Rectangle 256"/>
          <p:cNvSpPr>
            <a:spLocks noChangeArrowheads="1"/>
          </p:cNvSpPr>
          <p:nvPr/>
        </p:nvSpPr>
        <p:spPr bwMode="auto">
          <a:xfrm>
            <a:off x="2438400" y="4953001"/>
            <a:ext cx="1671638" cy="838200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20" name="Rectangle 260"/>
          <p:cNvSpPr>
            <a:spLocks noChangeArrowheads="1"/>
          </p:cNvSpPr>
          <p:nvPr/>
        </p:nvSpPr>
        <p:spPr bwMode="auto">
          <a:xfrm>
            <a:off x="2514600" y="4457700"/>
            <a:ext cx="6412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qty :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24" name="Rectangle 264"/>
          <p:cNvSpPr>
            <a:spLocks noChangeArrowheads="1"/>
          </p:cNvSpPr>
          <p:nvPr/>
        </p:nvSpPr>
        <p:spPr bwMode="auto">
          <a:xfrm>
            <a:off x="2514600" y="4662488"/>
            <a:ext cx="14827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sum : double = 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28" name="Rectangle 268"/>
          <p:cNvSpPr>
            <a:spLocks noChangeArrowheads="1"/>
          </p:cNvSpPr>
          <p:nvPr/>
        </p:nvSpPr>
        <p:spPr bwMode="auto">
          <a:xfrm>
            <a:off x="2514600" y="5068888"/>
            <a:ext cx="95378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32" name="Rectangle 272"/>
          <p:cNvSpPr>
            <a:spLocks noChangeArrowheads="1"/>
          </p:cNvSpPr>
          <p:nvPr/>
        </p:nvSpPr>
        <p:spPr bwMode="auto">
          <a:xfrm>
            <a:off x="2514600" y="5272088"/>
            <a:ext cx="101790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getProduct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40" name="Rectangle 280"/>
          <p:cNvSpPr>
            <a:spLocks noChangeArrowheads="1"/>
          </p:cNvSpPr>
          <p:nvPr/>
        </p:nvSpPr>
        <p:spPr bwMode="auto">
          <a:xfrm>
            <a:off x="2514600" y="5486400"/>
            <a:ext cx="109241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calLineTotal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6441" name="Line 281"/>
          <p:cNvSpPr>
            <a:spLocks noChangeShapeType="1"/>
          </p:cNvSpPr>
          <p:nvPr/>
        </p:nvSpPr>
        <p:spPr bwMode="auto">
          <a:xfrm flipH="1">
            <a:off x="4121150" y="5048250"/>
            <a:ext cx="979488" cy="1588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2" name="Line 282"/>
          <p:cNvSpPr>
            <a:spLocks noChangeShapeType="1"/>
          </p:cNvSpPr>
          <p:nvPr/>
        </p:nvSpPr>
        <p:spPr bwMode="auto">
          <a:xfrm>
            <a:off x="5100638" y="5048250"/>
            <a:ext cx="979488" cy="1588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3" name="Line 283"/>
          <p:cNvSpPr>
            <a:spLocks noChangeShapeType="1"/>
          </p:cNvSpPr>
          <p:nvPr/>
        </p:nvSpPr>
        <p:spPr bwMode="auto">
          <a:xfrm flipH="1">
            <a:off x="5934075" y="5048250"/>
            <a:ext cx="146050" cy="61913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4" name="Line 284"/>
          <p:cNvSpPr>
            <a:spLocks noChangeShapeType="1"/>
          </p:cNvSpPr>
          <p:nvPr/>
        </p:nvSpPr>
        <p:spPr bwMode="auto">
          <a:xfrm flipH="1" flipV="1">
            <a:off x="5934075" y="4987925"/>
            <a:ext cx="146050" cy="60325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5" name="Line 285"/>
          <p:cNvSpPr>
            <a:spLocks noChangeShapeType="1"/>
          </p:cNvSpPr>
          <p:nvPr/>
        </p:nvSpPr>
        <p:spPr bwMode="auto">
          <a:xfrm>
            <a:off x="3279775" y="3660775"/>
            <a:ext cx="1588" cy="495300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6" name="Line 286"/>
          <p:cNvSpPr>
            <a:spLocks noChangeShapeType="1"/>
          </p:cNvSpPr>
          <p:nvPr/>
        </p:nvSpPr>
        <p:spPr bwMode="auto">
          <a:xfrm flipV="1">
            <a:off x="3279775" y="4010025"/>
            <a:ext cx="60325" cy="146050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7" name="Line 287"/>
          <p:cNvSpPr>
            <a:spLocks noChangeShapeType="1"/>
          </p:cNvSpPr>
          <p:nvPr/>
        </p:nvSpPr>
        <p:spPr bwMode="auto">
          <a:xfrm flipH="1" flipV="1">
            <a:off x="3217863" y="4010025"/>
            <a:ext cx="61913" cy="146050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8" name="Line 288"/>
          <p:cNvSpPr>
            <a:spLocks noChangeShapeType="1"/>
          </p:cNvSpPr>
          <p:nvPr/>
        </p:nvSpPr>
        <p:spPr bwMode="auto">
          <a:xfrm flipV="1">
            <a:off x="3279775" y="3163888"/>
            <a:ext cx="1588" cy="496888"/>
          </a:xfrm>
          <a:prstGeom prst="line">
            <a:avLst/>
          </a:prstGeom>
          <a:noFill/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449" name="Freeform 289"/>
          <p:cNvSpPr>
            <a:spLocks/>
          </p:cNvSpPr>
          <p:nvPr/>
        </p:nvSpPr>
        <p:spPr bwMode="auto">
          <a:xfrm>
            <a:off x="3217863" y="3163888"/>
            <a:ext cx="122238" cy="219075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77" y="69"/>
              </a:cxn>
              <a:cxn ang="0">
                <a:pos x="39" y="138"/>
              </a:cxn>
              <a:cxn ang="0">
                <a:pos x="0" y="69"/>
              </a:cxn>
              <a:cxn ang="0">
                <a:pos x="39" y="0"/>
              </a:cxn>
            </a:cxnLst>
            <a:rect l="0" t="0" r="r" b="b"/>
            <a:pathLst>
              <a:path w="77" h="138">
                <a:moveTo>
                  <a:pt x="39" y="0"/>
                </a:moveTo>
                <a:lnTo>
                  <a:pt x="77" y="69"/>
                </a:lnTo>
                <a:lnTo>
                  <a:pt x="39" y="138"/>
                </a:lnTo>
                <a:lnTo>
                  <a:pt x="0" y="69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2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Order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67056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java.util.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{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Vector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lineItems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Vector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)   {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orderId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 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void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addOrderLine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ol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    {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lineItems.add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ol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calcTotal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() { 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double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= 0.0; 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i = 0; i &lt;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lineItems.size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(); i++)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+= ((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lineItems.elementAt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(i)).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calLineTotal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total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229"/>
          <p:cNvSpPr>
            <a:spLocks noChangeArrowheads="1"/>
          </p:cNvSpPr>
          <p:nvPr/>
        </p:nvSpPr>
        <p:spPr bwMode="auto">
          <a:xfrm>
            <a:off x="5486400" y="1717675"/>
            <a:ext cx="2776538" cy="1558925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6677025" y="1765300"/>
            <a:ext cx="53657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31"/>
          <p:cNvSpPr>
            <a:spLocks noChangeArrowheads="1"/>
          </p:cNvSpPr>
          <p:nvPr/>
        </p:nvSpPr>
        <p:spPr bwMode="auto">
          <a:xfrm>
            <a:off x="5486400" y="1989137"/>
            <a:ext cx="2776538" cy="12874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32"/>
          <p:cNvSpPr>
            <a:spLocks noChangeArrowheads="1"/>
          </p:cNvSpPr>
          <p:nvPr/>
        </p:nvSpPr>
        <p:spPr bwMode="auto">
          <a:xfrm>
            <a:off x="5486400" y="2498725"/>
            <a:ext cx="2776538" cy="7778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36"/>
          <p:cNvSpPr>
            <a:spLocks noChangeArrowheads="1"/>
          </p:cNvSpPr>
          <p:nvPr/>
        </p:nvSpPr>
        <p:spPr bwMode="auto">
          <a:xfrm>
            <a:off x="5614747" y="2014537"/>
            <a:ext cx="120866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40"/>
          <p:cNvSpPr>
            <a:spLocks noChangeArrowheads="1"/>
          </p:cNvSpPr>
          <p:nvPr/>
        </p:nvSpPr>
        <p:spPr bwMode="auto">
          <a:xfrm>
            <a:off x="5614747" y="2217737"/>
            <a:ext cx="25592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lineItems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Vector = new Vector 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44"/>
          <p:cNvSpPr>
            <a:spLocks noChangeArrowheads="1"/>
          </p:cNvSpPr>
          <p:nvPr/>
        </p:nvSpPr>
        <p:spPr bwMode="auto">
          <a:xfrm>
            <a:off x="5614747" y="2543628"/>
            <a:ext cx="63799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+Order()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48"/>
          <p:cNvSpPr>
            <a:spLocks noChangeArrowheads="1"/>
          </p:cNvSpPr>
          <p:nvPr/>
        </p:nvSpPr>
        <p:spPr bwMode="auto">
          <a:xfrm>
            <a:off x="5614747" y="2770869"/>
            <a:ext cx="123271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addOrderLine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52"/>
          <p:cNvSpPr>
            <a:spLocks noChangeArrowheads="1"/>
          </p:cNvSpPr>
          <p:nvPr/>
        </p:nvSpPr>
        <p:spPr bwMode="auto">
          <a:xfrm>
            <a:off x="5614747" y="3003097"/>
            <a:ext cx="8599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calcTotal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Account</a:t>
            </a:r>
            <a:r>
              <a:rPr lang="th-TH" smtClean="0">
                <a:solidFill>
                  <a:srgbClr val="990000"/>
                </a:solidFill>
                <a:effectLst/>
                <a:cs typeface="Angsana New" pitchFamily="18" charset="-34"/>
              </a:rPr>
              <a:t> </a:t>
            </a:r>
            <a:r>
              <a:rPr lang="en-US" smtClean="0">
                <a:solidFill>
                  <a:srgbClr val="990000"/>
                </a:solidFill>
                <a:effectLst/>
                <a:cs typeface="Angsana New" pitchFamily="18" charset="-34"/>
              </a:rPr>
              <a:t>&amp; Customer</a:t>
            </a:r>
            <a:endParaRPr lang="th-TH" smtClean="0">
              <a:solidFill>
                <a:srgbClr val="990000"/>
              </a:solidFill>
              <a:effectLst/>
              <a:cs typeface="Angsana New" pitchFamily="18" charset="-34"/>
            </a:endParaRPr>
          </a:p>
        </p:txBody>
      </p:sp>
      <p:sp>
        <p:nvSpPr>
          <p:cNvPr id="1029123" name="Rectangle 3"/>
          <p:cNvSpPr>
            <a:spLocks noGrp="1"/>
          </p:cNvSpPr>
          <p:nvPr>
            <p:ph type="body" idx="1"/>
          </p:nvPr>
        </p:nvSpPr>
        <p:spPr>
          <a:xfrm>
            <a:off x="1828800" y="1143000"/>
            <a:ext cx="67056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th-TH" sz="1400" b="1" dirty="0" smtClean="0">
                <a:latin typeface="Arial" pitchFamily="34" charset="0"/>
              </a:rPr>
              <a:t> {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th-TH" sz="1400" b="1" dirty="0" smtClean="0">
                <a:latin typeface="Arial" pitchFamily="34" charset="0"/>
              </a:rPr>
              <a:t>() { 	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</a:rPr>
              <a:t>          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 = </a:t>
            </a:r>
            <a:r>
              <a:rPr lang="th-TH" sz="1400" b="1" dirty="0" smtClean="0">
                <a:solidFill>
                  <a:srgbClr val="C20000"/>
                </a:solidFill>
                <a:latin typeface="Arial" pitchFamily="34" charset="0"/>
              </a:rPr>
              <a:t>0</a:t>
            </a:r>
            <a:r>
              <a:rPr lang="th-TH" sz="1400" b="1" dirty="0" smtClean="0">
                <a:latin typeface="Arial" pitchFamily="34" charset="0"/>
              </a:rPr>
              <a:t>;    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</a:rPr>
              <a:t>  </a:t>
            </a:r>
            <a:r>
              <a:rPr lang="th-TH" sz="1400" b="1" dirty="0" smtClean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th-TH" sz="1400" b="1" dirty="0" smtClean="0">
                <a:latin typeface="Arial" pitchFamily="34" charset="0"/>
              </a:rPr>
              <a:t>(</a:t>
            </a:r>
            <a:r>
              <a:rPr lang="th-TH" sz="1400" b="1" dirty="0" err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initialBalance</a:t>
            </a:r>
            <a:r>
              <a:rPr lang="th-TH" sz="1400" b="1" dirty="0" smtClean="0">
                <a:latin typeface="Arial" pitchFamily="34" charset="0"/>
              </a:rPr>
              <a:t>) {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		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 = </a:t>
            </a:r>
            <a:r>
              <a:rPr lang="th-TH" sz="1400" b="1" dirty="0" err="1" smtClean="0">
                <a:latin typeface="Arial" pitchFamily="34" charset="0"/>
              </a:rPr>
              <a:t>initialBalance</a:t>
            </a:r>
            <a:r>
              <a:rPr lang="th-TH" sz="1400" b="1" dirty="0" smtClean="0">
                <a:latin typeface="Arial" pitchFamily="34" charset="0"/>
              </a:rPr>
              <a:t>;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deposit</a:t>
            </a:r>
            <a:r>
              <a:rPr lang="th-TH" sz="1400" b="1" dirty="0" smtClean="0">
                <a:latin typeface="Arial" pitchFamily="34" charset="0"/>
              </a:rPr>
              <a:t>(</a:t>
            </a:r>
            <a:r>
              <a:rPr lang="th-TH" sz="1400" b="1" dirty="0" err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amount</a:t>
            </a:r>
            <a:r>
              <a:rPr lang="th-TH" sz="1400" b="1" dirty="0" smtClean="0">
                <a:latin typeface="Arial" pitchFamily="34" charset="0"/>
              </a:rPr>
              <a:t>) { 	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</a:rPr>
              <a:t>          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 += </a:t>
            </a:r>
            <a:r>
              <a:rPr lang="th-TH" sz="1400" b="1" dirty="0" err="1" smtClean="0">
                <a:latin typeface="Arial" pitchFamily="34" charset="0"/>
              </a:rPr>
              <a:t>amount</a:t>
            </a:r>
            <a:r>
              <a:rPr lang="th-TH" sz="1400" b="1" dirty="0" smtClean="0">
                <a:latin typeface="Arial" pitchFamily="34" charset="0"/>
              </a:rPr>
              <a:t>; 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</a:rPr>
              <a:t>  </a:t>
            </a:r>
            <a:r>
              <a:rPr lang="th-TH" sz="1400" b="1" dirty="0" smtClean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withdraw</a:t>
            </a:r>
            <a:r>
              <a:rPr lang="th-TH" sz="1400" b="1" dirty="0" smtClean="0">
                <a:latin typeface="Arial" pitchFamily="34" charset="0"/>
              </a:rPr>
              <a:t>(</a:t>
            </a:r>
            <a:r>
              <a:rPr lang="th-TH" sz="1400" b="1" dirty="0" err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amount</a:t>
            </a:r>
            <a:r>
              <a:rPr lang="th-TH" sz="1400" b="1" dirty="0" smtClean="0">
                <a:latin typeface="Arial" pitchFamily="34" charset="0"/>
              </a:rPr>
              <a:t> ) {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		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 = 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 - </a:t>
            </a:r>
            <a:r>
              <a:rPr lang="th-TH" sz="1400" b="1" dirty="0" err="1" smtClean="0">
                <a:latin typeface="Arial" pitchFamily="34" charset="0"/>
              </a:rPr>
              <a:t>amount</a:t>
            </a:r>
            <a:r>
              <a:rPr lang="th-TH" sz="1400" b="1" dirty="0" smtClean="0">
                <a:latin typeface="Arial" pitchFamily="34" charset="0"/>
              </a:rPr>
              <a:t>; 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getBalance</a:t>
            </a:r>
            <a:r>
              <a:rPr lang="th-TH" sz="1400" b="1" dirty="0" smtClean="0">
                <a:latin typeface="Arial" pitchFamily="34" charset="0"/>
              </a:rPr>
              <a:t>() { </a:t>
            </a:r>
            <a:r>
              <a:rPr lang="th-TH" sz="1400" b="1" dirty="0" smtClean="0">
                <a:solidFill>
                  <a:srgbClr val="0000C0"/>
                </a:solidFill>
                <a:latin typeface="Arial" pitchFamily="34" charset="0"/>
              </a:rPr>
              <a:t>	</a:t>
            </a:r>
            <a:endParaRPr lang="en-US" sz="1400" b="1" dirty="0" smtClean="0">
              <a:solidFill>
                <a:srgbClr val="0000C0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solidFill>
                  <a:srgbClr val="0000C0"/>
                </a:solidFill>
                <a:latin typeface="Arial" pitchFamily="34" charset="0"/>
              </a:rPr>
              <a:t>     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;    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</a:rPr>
              <a:t>   </a:t>
            </a:r>
            <a:r>
              <a:rPr lang="th-TH" sz="1400" b="1" dirty="0" smtClean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}</a:t>
            </a: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</a:t>
            </a: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Customer</a:t>
            </a:r>
            <a:r>
              <a:rPr lang="th-TH" sz="1400" b="1" dirty="0" smtClean="0">
                <a:latin typeface="Arial" pitchFamily="34" charset="0"/>
              </a:rPr>
              <a:t> {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solidFill>
                  <a:srgbClr val="0000C0"/>
                </a:solidFill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String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name</a:t>
            </a:r>
            <a:r>
              <a:rPr lang="th-TH" sz="1400" b="1" dirty="0" smtClean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Customer</a:t>
            </a:r>
            <a:r>
              <a:rPr lang="th-TH" sz="1400" b="1" dirty="0" smtClean="0">
                <a:latin typeface="Arial" pitchFamily="34" charset="0"/>
              </a:rPr>
              <a:t>(</a:t>
            </a:r>
            <a:r>
              <a:rPr lang="th-TH" sz="1400" b="1" dirty="0" err="1" smtClean="0">
                <a:latin typeface="Arial" pitchFamily="34" charset="0"/>
              </a:rPr>
              <a:t>String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aName</a:t>
            </a:r>
            <a:r>
              <a:rPr lang="th-TH" sz="1400" b="1" dirty="0" smtClean="0">
                <a:latin typeface="Arial" pitchFamily="34" charset="0"/>
              </a:rPr>
              <a:t>) {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   </a:t>
            </a:r>
            <a:r>
              <a:rPr lang="th-TH" sz="1400" b="1" dirty="0" err="1" smtClean="0">
                <a:latin typeface="Arial" pitchFamily="34" charset="0"/>
              </a:rPr>
              <a:t>name</a:t>
            </a:r>
            <a:r>
              <a:rPr lang="th-TH" sz="1400" b="1" dirty="0" smtClean="0">
                <a:latin typeface="Arial" pitchFamily="34" charset="0"/>
              </a:rPr>
              <a:t> = </a:t>
            </a:r>
            <a:r>
              <a:rPr lang="th-TH" sz="1400" b="1" dirty="0" err="1" smtClean="0">
                <a:latin typeface="Arial" pitchFamily="34" charset="0"/>
              </a:rPr>
              <a:t>aName</a:t>
            </a:r>
            <a:r>
              <a:rPr lang="th-TH" sz="1400" b="1" dirty="0" smtClean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String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getName</a:t>
            </a:r>
            <a:r>
              <a:rPr lang="th-TH" sz="1400" b="1" dirty="0" smtClean="0">
                <a:latin typeface="Arial" pitchFamily="34" charset="0"/>
              </a:rPr>
              <a:t>() {   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name</a:t>
            </a:r>
            <a:r>
              <a:rPr lang="th-TH" sz="1400" b="1" dirty="0" smtClean="0">
                <a:latin typeface="Arial" pitchFamily="34" charset="0"/>
              </a:rPr>
              <a:t>;   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getAccount</a:t>
            </a:r>
            <a:r>
              <a:rPr lang="th-TH" sz="1400" b="1" dirty="0" smtClean="0">
                <a:latin typeface="Arial" pitchFamily="34" charset="0"/>
              </a:rPr>
              <a:t>(</a:t>
            </a:r>
            <a:r>
              <a:rPr lang="en-US" sz="1400" b="1" dirty="0" smtClean="0">
                <a:latin typeface="Arial" pitchFamily="34" charset="0"/>
              </a:rPr>
              <a:t>Account acc </a:t>
            </a:r>
            <a:r>
              <a:rPr lang="th-TH" sz="1400" b="1" dirty="0" smtClean="0">
                <a:latin typeface="Arial" pitchFamily="34" charset="0"/>
              </a:rPr>
              <a:t>){ 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solidFill>
                  <a:srgbClr val="0000C0"/>
                </a:solidFill>
                <a:latin typeface="Arial" pitchFamily="34" charset="0"/>
              </a:rPr>
              <a:t>             </a:t>
            </a:r>
            <a:r>
              <a:rPr lang="th-TH" sz="1400" b="1" dirty="0" err="1" smtClean="0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th-TH" sz="1400" b="1" dirty="0" smtClean="0">
                <a:latin typeface="Arial" pitchFamily="34" charset="0"/>
              </a:rPr>
              <a:t>;  </a:t>
            </a:r>
            <a:endParaRPr lang="en-US" sz="1400" b="1" dirty="0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</a:rPr>
              <a:t>   </a:t>
            </a:r>
            <a:r>
              <a:rPr lang="th-TH" sz="1400" b="1" dirty="0" smtClean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Class OrderLine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47800"/>
            <a:ext cx="4495800" cy="45720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qty;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double sum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0.0;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OrderLine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 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addProduct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amt, Product pro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)</a:t>
            </a:r>
            <a:r>
              <a:rPr lang="th-TH" sz="1400" dirty="0">
                <a:latin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 qty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amt; 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product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} 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double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calLineTotal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{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sum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qty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*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getPrice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	return sum; 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}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53"/>
          <p:cNvSpPr>
            <a:spLocks noChangeArrowheads="1"/>
          </p:cNvSpPr>
          <p:nvPr/>
        </p:nvSpPr>
        <p:spPr bwMode="auto">
          <a:xfrm>
            <a:off x="6176962" y="2286001"/>
            <a:ext cx="1671638" cy="1600200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54"/>
          <p:cNvSpPr>
            <a:spLocks noChangeArrowheads="1"/>
          </p:cNvSpPr>
          <p:nvPr/>
        </p:nvSpPr>
        <p:spPr bwMode="auto">
          <a:xfrm>
            <a:off x="6661149" y="2335212"/>
            <a:ext cx="877888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55"/>
          <p:cNvSpPr>
            <a:spLocks noChangeArrowheads="1"/>
          </p:cNvSpPr>
          <p:nvPr/>
        </p:nvSpPr>
        <p:spPr bwMode="auto">
          <a:xfrm>
            <a:off x="6176962" y="2559051"/>
            <a:ext cx="1671638" cy="1327150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56"/>
          <p:cNvSpPr>
            <a:spLocks noChangeArrowheads="1"/>
          </p:cNvSpPr>
          <p:nvPr/>
        </p:nvSpPr>
        <p:spPr bwMode="auto">
          <a:xfrm>
            <a:off x="6176962" y="3068637"/>
            <a:ext cx="1671638" cy="8175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60"/>
          <p:cNvSpPr>
            <a:spLocks noChangeArrowheads="1"/>
          </p:cNvSpPr>
          <p:nvPr/>
        </p:nvSpPr>
        <p:spPr bwMode="auto">
          <a:xfrm>
            <a:off x="6254749" y="2582862"/>
            <a:ext cx="6412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qty :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64"/>
          <p:cNvSpPr>
            <a:spLocks noChangeArrowheads="1"/>
          </p:cNvSpPr>
          <p:nvPr/>
        </p:nvSpPr>
        <p:spPr bwMode="auto">
          <a:xfrm>
            <a:off x="6254749" y="2787650"/>
            <a:ext cx="14827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sum : double = 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68"/>
          <p:cNvSpPr>
            <a:spLocks noChangeArrowheads="1"/>
          </p:cNvSpPr>
          <p:nvPr/>
        </p:nvSpPr>
        <p:spPr bwMode="auto">
          <a:xfrm>
            <a:off x="6254749" y="3135994"/>
            <a:ext cx="95378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OrderLine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6254749" y="3397250"/>
            <a:ext cx="10643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addProduct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80"/>
          <p:cNvSpPr>
            <a:spLocks noChangeArrowheads="1"/>
          </p:cNvSpPr>
          <p:nvPr/>
        </p:nvSpPr>
        <p:spPr bwMode="auto">
          <a:xfrm>
            <a:off x="6254749" y="3624942"/>
            <a:ext cx="109241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calLineTotal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Class Product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3914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Product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n,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 )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{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</a:rPr>
              <a:t>	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n;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</a:rPr>
              <a:t>	</a:t>
            </a:r>
            <a:r>
              <a:rPr lang="en-US" sz="1400" dirty="0">
                <a:latin typeface="Arial" pitchFamily="34" charset="0"/>
              </a:rPr>
              <a:t>p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p;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Pi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th-TH" sz="1400" dirty="0">
                <a:latin typeface="Arial" pitchFamily="34" charset="0"/>
              </a:rPr>
              <a:t> 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id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;</a:t>
            </a:r>
            <a:endParaRPr lang="th-TH" sz="1400" dirty="0"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th-TH" sz="1400" dirty="0">
                <a:latin typeface="Arial" pitchFamily="34" charset="0"/>
              </a:rPr>
              <a:t> 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ame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buFont typeface="StarSymbol" charset="0"/>
              <a:buNone/>
            </a:pPr>
            <a:r>
              <a:rPr lang="th-TH" sz="1400" b="1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400" dirty="0" err="1">
                <a:latin typeface="Arial" pitchFamily="34" charset="0"/>
                <a:cs typeface="Arial" pitchFamily="34" charset="0"/>
              </a:rPr>
              <a:t>getPrice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()</a:t>
            </a:r>
            <a:r>
              <a:rPr lang="th-TH" sz="1400" dirty="0">
                <a:latin typeface="Arial" pitchFamily="34" charset="0"/>
              </a:rPr>
              <a:t>   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h-TH" sz="1400" b="1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pri</a:t>
            </a:r>
            <a:r>
              <a:rPr lang="th-TH" sz="1400" dirty="0" err="1" smtClean="0">
                <a:latin typeface="Arial" pitchFamily="34" charset="0"/>
                <a:cs typeface="Arial" pitchFamily="34" charset="0"/>
              </a:rPr>
              <a:t>ice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buFont typeface="StarSymbol" charset="0"/>
              <a:buNone/>
            </a:pPr>
            <a:r>
              <a:rPr lang="th-TH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th-TH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97"/>
          <p:cNvSpPr>
            <a:spLocks noChangeArrowheads="1"/>
          </p:cNvSpPr>
          <p:nvPr/>
        </p:nvSpPr>
        <p:spPr bwMode="auto">
          <a:xfrm>
            <a:off x="6696075" y="2833687"/>
            <a:ext cx="1533525" cy="1966913"/>
          </a:xfrm>
          <a:prstGeom prst="rect">
            <a:avLst/>
          </a:prstGeom>
          <a:solidFill>
            <a:srgbClr val="FFFFCC"/>
          </a:solidFill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98"/>
          <p:cNvSpPr>
            <a:spLocks noChangeArrowheads="1"/>
          </p:cNvSpPr>
          <p:nvPr/>
        </p:nvSpPr>
        <p:spPr bwMode="auto">
          <a:xfrm>
            <a:off x="7180263" y="2882899"/>
            <a:ext cx="695325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Product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99"/>
          <p:cNvSpPr>
            <a:spLocks noChangeArrowheads="1"/>
          </p:cNvSpPr>
          <p:nvPr/>
        </p:nvSpPr>
        <p:spPr bwMode="auto">
          <a:xfrm>
            <a:off x="6696075" y="3106737"/>
            <a:ext cx="1533525" cy="1693863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0"/>
          <p:cNvSpPr>
            <a:spLocks noChangeArrowheads="1"/>
          </p:cNvSpPr>
          <p:nvPr/>
        </p:nvSpPr>
        <p:spPr bwMode="auto">
          <a:xfrm>
            <a:off x="6696075" y="3819524"/>
            <a:ext cx="1533525" cy="981075"/>
          </a:xfrm>
          <a:prstGeom prst="rect">
            <a:avLst/>
          </a:prstGeom>
          <a:noFill/>
          <a:ln w="2">
            <a:solidFill>
              <a:srgbClr val="9900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4"/>
          <p:cNvSpPr>
            <a:spLocks noChangeArrowheads="1"/>
          </p:cNvSpPr>
          <p:nvPr/>
        </p:nvSpPr>
        <p:spPr bwMode="auto">
          <a:xfrm>
            <a:off x="6784975" y="3130549"/>
            <a:ext cx="110607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price : double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08"/>
          <p:cNvSpPr>
            <a:spLocks noChangeArrowheads="1"/>
          </p:cNvSpPr>
          <p:nvPr/>
        </p:nvSpPr>
        <p:spPr bwMode="auto">
          <a:xfrm>
            <a:off x="6784975" y="3333749"/>
            <a:ext cx="9008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784975" y="3538537"/>
            <a:ext cx="11894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: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16"/>
          <p:cNvSpPr>
            <a:spLocks noChangeArrowheads="1"/>
          </p:cNvSpPr>
          <p:nvPr/>
        </p:nvSpPr>
        <p:spPr bwMode="auto">
          <a:xfrm>
            <a:off x="6784975" y="3886200"/>
            <a:ext cx="78547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+Product()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20"/>
          <p:cNvSpPr>
            <a:spLocks noChangeArrowheads="1"/>
          </p:cNvSpPr>
          <p:nvPr/>
        </p:nvSpPr>
        <p:spPr bwMode="auto">
          <a:xfrm>
            <a:off x="6784975" y="4148137"/>
            <a:ext cx="68287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24"/>
          <p:cNvSpPr>
            <a:spLocks noChangeArrowheads="1"/>
          </p:cNvSpPr>
          <p:nvPr/>
        </p:nvSpPr>
        <p:spPr bwMode="auto">
          <a:xfrm>
            <a:off x="6784975" y="4352924"/>
            <a:ext cx="97142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28"/>
          <p:cNvSpPr>
            <a:spLocks noChangeArrowheads="1"/>
          </p:cNvSpPr>
          <p:nvPr/>
        </p:nvSpPr>
        <p:spPr bwMode="auto">
          <a:xfrm>
            <a:off x="6784975" y="4556124"/>
            <a:ext cx="82234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getPrice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/>
          </p:cNvSpPr>
          <p:nvPr>
            <p:ph type="title"/>
          </p:nvPr>
        </p:nvSpPr>
        <p:spPr bwMode="auto">
          <a:xfrm>
            <a:off x="1619250" y="125413"/>
            <a:ext cx="6096000" cy="114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990000"/>
                </a:solidFill>
                <a:effectLst/>
              </a:rPr>
              <a:t>Class Diagram - Example</a:t>
            </a:r>
          </a:p>
        </p:txBody>
      </p:sp>
      <p:sp>
        <p:nvSpPr>
          <p:cNvPr id="898051" name="Rectangle 3"/>
          <p:cNvSpPr>
            <a:spLocks noGrp="1"/>
          </p:cNvSpPr>
          <p:nvPr>
            <p:ph type="body" idx="1"/>
          </p:nvPr>
        </p:nvSpPr>
        <p:spPr>
          <a:xfrm>
            <a:off x="1295400" y="1295400"/>
            <a:ext cx="7493000" cy="4114800"/>
          </a:xfrm>
        </p:spPr>
        <p:txBody>
          <a:bodyPr/>
          <a:lstStyle/>
          <a:p>
            <a:r>
              <a:rPr lang="en-US" altLang="en-US" dirty="0" smtClean="0"/>
              <a:t>A zoo consists of a set of cages. </a:t>
            </a:r>
          </a:p>
          <a:p>
            <a:r>
              <a:rPr lang="en-US" altLang="en-US" dirty="0" smtClean="0"/>
              <a:t>Every cage is the home of at least 2 animals. </a:t>
            </a:r>
          </a:p>
          <a:p>
            <a:r>
              <a:rPr lang="en-US" altLang="en-US" dirty="0" smtClean="0"/>
              <a:t>Cages are located besides each other. </a:t>
            </a:r>
          </a:p>
          <a:p>
            <a:r>
              <a:rPr lang="en-US" altLang="en-US" dirty="0" smtClean="0"/>
              <a:t>Every cage has at most one left neighbor and at most one right neighbor. </a:t>
            </a:r>
          </a:p>
          <a:p>
            <a:r>
              <a:rPr lang="en-US" altLang="en-US" dirty="0" smtClean="0"/>
              <a:t>Animals can be reptiles, insects, and mammals. </a:t>
            </a:r>
          </a:p>
          <a:p>
            <a:r>
              <a:rPr lang="en-US" altLang="en-US" dirty="0" smtClean="0"/>
              <a:t>Mammals are elephants, monkeys, and tigers. </a:t>
            </a:r>
          </a:p>
          <a:p>
            <a:r>
              <a:rPr lang="en-US" altLang="en-US" dirty="0" smtClean="0"/>
              <a:t>Monkeys eat bananas. </a:t>
            </a:r>
          </a:p>
          <a:p>
            <a:r>
              <a:rPr lang="en-US" altLang="en-US" dirty="0" smtClean="0"/>
              <a:t>Tigers prefer meat.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/>
        </p:nvSpPr>
        <p:spPr bwMode="auto">
          <a:xfrm>
            <a:off x="1536700" y="990600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Zoo</a:t>
            </a:r>
          </a:p>
        </p:txBody>
      </p:sp>
      <p:sp>
        <p:nvSpPr>
          <p:cNvPr id="900099" name="AutoShape 3"/>
          <p:cNvSpPr>
            <a:spLocks noChangeArrowheads="1"/>
          </p:cNvSpPr>
          <p:nvPr/>
        </p:nvSpPr>
        <p:spPr bwMode="auto">
          <a:xfrm flipH="1">
            <a:off x="2084388" y="1539875"/>
            <a:ext cx="142875" cy="185738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00" name="Rectangle 4"/>
          <p:cNvSpPr>
            <a:spLocks noChangeArrowheads="1"/>
          </p:cNvSpPr>
          <p:nvPr/>
        </p:nvSpPr>
        <p:spPr bwMode="auto">
          <a:xfrm>
            <a:off x="2041525" y="3498850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Reptile</a:t>
            </a:r>
          </a:p>
        </p:txBody>
      </p:sp>
      <p:sp>
        <p:nvSpPr>
          <p:cNvPr id="900101" name="Rectangle 5"/>
          <p:cNvSpPr>
            <a:spLocks noChangeArrowheads="1"/>
          </p:cNvSpPr>
          <p:nvPr/>
        </p:nvSpPr>
        <p:spPr bwMode="auto">
          <a:xfrm>
            <a:off x="3563938" y="2081213"/>
            <a:ext cx="1069975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Animal</a:t>
            </a:r>
          </a:p>
        </p:txBody>
      </p:sp>
      <p:sp>
        <p:nvSpPr>
          <p:cNvPr id="900102" name="Line 6"/>
          <p:cNvSpPr>
            <a:spLocks noChangeShapeType="1"/>
          </p:cNvSpPr>
          <p:nvPr/>
        </p:nvSpPr>
        <p:spPr bwMode="auto">
          <a:xfrm>
            <a:off x="2762250" y="2370138"/>
            <a:ext cx="790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4043363" y="26193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04" name="Line 8"/>
          <p:cNvSpPr>
            <a:spLocks noChangeShapeType="1"/>
          </p:cNvSpPr>
          <p:nvPr/>
        </p:nvSpPr>
        <p:spPr bwMode="auto">
          <a:xfrm>
            <a:off x="4129088" y="28352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05" name="Line 9"/>
          <p:cNvSpPr>
            <a:spLocks noChangeShapeType="1"/>
          </p:cNvSpPr>
          <p:nvPr/>
        </p:nvSpPr>
        <p:spPr bwMode="auto">
          <a:xfrm>
            <a:off x="2617788" y="3252788"/>
            <a:ext cx="3097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06" name="Rectangle 10"/>
          <p:cNvSpPr>
            <a:spLocks noChangeArrowheads="1"/>
          </p:cNvSpPr>
          <p:nvPr/>
        </p:nvSpPr>
        <p:spPr bwMode="auto">
          <a:xfrm>
            <a:off x="3495675" y="3498850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Insect</a:t>
            </a:r>
          </a:p>
        </p:txBody>
      </p:sp>
      <p:sp>
        <p:nvSpPr>
          <p:cNvPr id="900107" name="Rectangle 11"/>
          <p:cNvSpPr>
            <a:spLocks noChangeArrowheads="1"/>
          </p:cNvSpPr>
          <p:nvPr/>
        </p:nvSpPr>
        <p:spPr bwMode="auto">
          <a:xfrm>
            <a:off x="5111750" y="3484563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Mamal</a:t>
            </a:r>
          </a:p>
        </p:txBody>
      </p:sp>
      <p:sp>
        <p:nvSpPr>
          <p:cNvPr id="900108" name="Line 12"/>
          <p:cNvSpPr>
            <a:spLocks noChangeShapeType="1"/>
          </p:cNvSpPr>
          <p:nvPr/>
        </p:nvSpPr>
        <p:spPr bwMode="auto">
          <a:xfrm>
            <a:off x="2166938" y="17224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09" name="Line 13"/>
          <p:cNvSpPr>
            <a:spLocks noChangeShapeType="1"/>
          </p:cNvSpPr>
          <p:nvPr/>
        </p:nvSpPr>
        <p:spPr bwMode="auto">
          <a:xfrm>
            <a:off x="2617788" y="325755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10" name="Line 14"/>
          <p:cNvSpPr>
            <a:spLocks noChangeShapeType="1"/>
          </p:cNvSpPr>
          <p:nvPr/>
        </p:nvSpPr>
        <p:spPr bwMode="auto">
          <a:xfrm>
            <a:off x="5713413" y="325437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11" name="AutoShape 15"/>
          <p:cNvSpPr>
            <a:spLocks noChangeArrowheads="1"/>
          </p:cNvSpPr>
          <p:nvPr/>
        </p:nvSpPr>
        <p:spPr bwMode="auto">
          <a:xfrm>
            <a:off x="5661025" y="402113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12" name="Line 16"/>
          <p:cNvSpPr>
            <a:spLocks noChangeShapeType="1"/>
          </p:cNvSpPr>
          <p:nvPr/>
        </p:nvSpPr>
        <p:spPr bwMode="auto">
          <a:xfrm>
            <a:off x="5746750" y="42370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13" name="Rectangle 17"/>
          <p:cNvSpPr>
            <a:spLocks noChangeArrowheads="1"/>
          </p:cNvSpPr>
          <p:nvPr/>
        </p:nvSpPr>
        <p:spPr bwMode="auto">
          <a:xfrm>
            <a:off x="3663950" y="4873625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Elephant</a:t>
            </a:r>
          </a:p>
        </p:txBody>
      </p:sp>
      <p:sp>
        <p:nvSpPr>
          <p:cNvPr id="900114" name="Line 18"/>
          <p:cNvSpPr>
            <a:spLocks noChangeShapeType="1"/>
          </p:cNvSpPr>
          <p:nvPr/>
        </p:nvSpPr>
        <p:spPr bwMode="auto">
          <a:xfrm>
            <a:off x="4240213" y="4627563"/>
            <a:ext cx="3097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15" name="Rectangle 19"/>
          <p:cNvSpPr>
            <a:spLocks noChangeArrowheads="1"/>
          </p:cNvSpPr>
          <p:nvPr/>
        </p:nvSpPr>
        <p:spPr bwMode="auto">
          <a:xfrm>
            <a:off x="5118100" y="4873625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Monkey</a:t>
            </a:r>
          </a:p>
        </p:txBody>
      </p:sp>
      <p:sp>
        <p:nvSpPr>
          <p:cNvPr id="900116" name="Rectangle 20"/>
          <p:cNvSpPr>
            <a:spLocks noChangeArrowheads="1"/>
          </p:cNvSpPr>
          <p:nvPr/>
        </p:nvSpPr>
        <p:spPr bwMode="auto">
          <a:xfrm>
            <a:off x="6734175" y="4859338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Tiger</a:t>
            </a:r>
          </a:p>
        </p:txBody>
      </p:sp>
      <p:sp>
        <p:nvSpPr>
          <p:cNvPr id="900117" name="Line 21"/>
          <p:cNvSpPr>
            <a:spLocks noChangeShapeType="1"/>
          </p:cNvSpPr>
          <p:nvPr/>
        </p:nvSpPr>
        <p:spPr bwMode="auto">
          <a:xfrm>
            <a:off x="4240213" y="4632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18" name="Line 22"/>
          <p:cNvSpPr>
            <a:spLocks noChangeShapeType="1"/>
          </p:cNvSpPr>
          <p:nvPr/>
        </p:nvSpPr>
        <p:spPr bwMode="auto">
          <a:xfrm>
            <a:off x="7335838" y="4629150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19" name="Rectangle 23"/>
          <p:cNvSpPr>
            <a:spLocks noChangeArrowheads="1"/>
          </p:cNvSpPr>
          <p:nvPr/>
        </p:nvSpPr>
        <p:spPr bwMode="auto">
          <a:xfrm>
            <a:off x="5099050" y="6008688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Banana</a:t>
            </a:r>
          </a:p>
        </p:txBody>
      </p:sp>
      <p:sp>
        <p:nvSpPr>
          <p:cNvPr id="900120" name="Rectangle 24"/>
          <p:cNvSpPr>
            <a:spLocks noChangeArrowheads="1"/>
          </p:cNvSpPr>
          <p:nvPr/>
        </p:nvSpPr>
        <p:spPr bwMode="auto">
          <a:xfrm>
            <a:off x="6734175" y="5975350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Meat</a:t>
            </a:r>
          </a:p>
        </p:txBody>
      </p:sp>
      <p:sp>
        <p:nvSpPr>
          <p:cNvPr id="900121" name="Line 25"/>
          <p:cNvSpPr>
            <a:spLocks noChangeShapeType="1"/>
          </p:cNvSpPr>
          <p:nvPr/>
        </p:nvSpPr>
        <p:spPr bwMode="auto">
          <a:xfrm>
            <a:off x="5713413" y="54276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22" name="Line 26"/>
          <p:cNvSpPr>
            <a:spLocks noChangeShapeType="1"/>
          </p:cNvSpPr>
          <p:nvPr/>
        </p:nvSpPr>
        <p:spPr bwMode="auto">
          <a:xfrm>
            <a:off x="7351713" y="53943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23" name="Rectangle 27"/>
          <p:cNvSpPr>
            <a:spLocks noChangeArrowheads="1"/>
          </p:cNvSpPr>
          <p:nvPr/>
        </p:nvSpPr>
        <p:spPr bwMode="auto">
          <a:xfrm>
            <a:off x="1033463" y="2332038"/>
            <a:ext cx="792162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0124" name="Rectangle 28"/>
          <p:cNvSpPr>
            <a:spLocks noChangeArrowheads="1"/>
          </p:cNvSpPr>
          <p:nvPr/>
        </p:nvSpPr>
        <p:spPr bwMode="auto">
          <a:xfrm>
            <a:off x="1543050" y="2100263"/>
            <a:ext cx="1219200" cy="533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ko-KR" sz="1600">
                <a:solidFill>
                  <a:schemeClr val="accent6">
                    <a:lumMod val="75000"/>
                  </a:schemeClr>
                </a:solidFill>
                <a:ea typeface="Gulim" pitchFamily="34" charset="-127"/>
                <a:cs typeface="Arial" pitchFamily="34" charset="0"/>
              </a:rPr>
              <a:t>Cages</a:t>
            </a:r>
          </a:p>
        </p:txBody>
      </p:sp>
      <p:sp>
        <p:nvSpPr>
          <p:cNvPr id="900125" name="Text Box 29"/>
          <p:cNvSpPr txBox="1">
            <a:spLocks noChangeArrowheads="1"/>
          </p:cNvSpPr>
          <p:nvPr/>
        </p:nvSpPr>
        <p:spPr bwMode="auto">
          <a:xfrm>
            <a:off x="1814513" y="1406525"/>
            <a:ext cx="360362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1</a:t>
            </a:r>
          </a:p>
        </p:txBody>
      </p:sp>
      <p:sp>
        <p:nvSpPr>
          <p:cNvPr id="900126" name="Text Box 30"/>
          <p:cNvSpPr txBox="1">
            <a:spLocks noChangeArrowheads="1"/>
          </p:cNvSpPr>
          <p:nvPr/>
        </p:nvSpPr>
        <p:spPr bwMode="auto">
          <a:xfrm>
            <a:off x="2125663" y="1730375"/>
            <a:ext cx="563562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1.*</a:t>
            </a:r>
          </a:p>
        </p:txBody>
      </p:sp>
      <p:sp>
        <p:nvSpPr>
          <p:cNvPr id="900127" name="Text Box 31"/>
          <p:cNvSpPr txBox="1">
            <a:spLocks noChangeArrowheads="1"/>
          </p:cNvSpPr>
          <p:nvPr/>
        </p:nvSpPr>
        <p:spPr bwMode="auto">
          <a:xfrm>
            <a:off x="2773363" y="2306638"/>
            <a:ext cx="276225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1</a:t>
            </a:r>
          </a:p>
        </p:txBody>
      </p:sp>
      <p:sp>
        <p:nvSpPr>
          <p:cNvPr id="900128" name="Text Box 32"/>
          <p:cNvSpPr txBox="1">
            <a:spLocks noChangeArrowheads="1"/>
          </p:cNvSpPr>
          <p:nvPr/>
        </p:nvSpPr>
        <p:spPr bwMode="auto">
          <a:xfrm>
            <a:off x="3206750" y="2306638"/>
            <a:ext cx="563563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2.*</a:t>
            </a:r>
          </a:p>
        </p:txBody>
      </p:sp>
      <p:sp>
        <p:nvSpPr>
          <p:cNvPr id="900129" name="Text Box 33"/>
          <p:cNvSpPr txBox="1">
            <a:spLocks noChangeArrowheads="1"/>
          </p:cNvSpPr>
          <p:nvPr/>
        </p:nvSpPr>
        <p:spPr bwMode="auto">
          <a:xfrm>
            <a:off x="5281613" y="5572125"/>
            <a:ext cx="504825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eat</a:t>
            </a:r>
          </a:p>
        </p:txBody>
      </p:sp>
      <p:sp>
        <p:nvSpPr>
          <p:cNvPr id="900130" name="Text Box 34"/>
          <p:cNvSpPr txBox="1">
            <a:spLocks noChangeArrowheads="1"/>
          </p:cNvSpPr>
          <p:nvPr/>
        </p:nvSpPr>
        <p:spPr bwMode="auto">
          <a:xfrm>
            <a:off x="7369175" y="5572125"/>
            <a:ext cx="936625" cy="32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160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prefer</a:t>
            </a:r>
          </a:p>
        </p:txBody>
      </p:sp>
      <p:sp>
        <p:nvSpPr>
          <p:cNvPr id="900131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25413"/>
            <a:ext cx="6096000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>
                <a:solidFill>
                  <a:srgbClr val="990000"/>
                </a:solidFill>
                <a:effectLst/>
              </a:rPr>
              <a:t>Zoo Class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/>
          </p:cNvSpPr>
          <p:nvPr>
            <p:ph type="title"/>
          </p:nvPr>
        </p:nvSpPr>
        <p:spPr bwMode="auto">
          <a:xfrm>
            <a:off x="1500188" y="115888"/>
            <a:ext cx="60960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Association Class</a:t>
            </a:r>
          </a:p>
        </p:txBody>
      </p:sp>
      <p:sp>
        <p:nvSpPr>
          <p:cNvPr id="888835" name="Rectangle 3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8005763" cy="2303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>
                <a:cs typeface="Angsana New" pitchFamily="18" charset="-34"/>
              </a:rPr>
              <a:t>บ่อยครั้งที่การออกแบบคลาสอาจมีจำนวนความสัมพันธ์</a:t>
            </a:r>
            <a:r>
              <a:rPr lang="en-US" dirty="0" err="1" smtClean="0">
                <a:cs typeface="Angsana New" pitchFamily="18" charset="-34"/>
              </a:rPr>
              <a:t>เป็น</a:t>
            </a:r>
            <a:r>
              <a:rPr lang="th-TH" dirty="0" smtClean="0">
                <a:cs typeface="Angsana New" pitchFamily="18" charset="-34"/>
              </a:rPr>
              <a:t>แบบ </a:t>
            </a:r>
            <a:r>
              <a:rPr lang="th-TH" dirty="0" err="1" smtClean="0">
                <a:cs typeface="Angsana New" pitchFamily="18" charset="-34"/>
              </a:rPr>
              <a:t>many</a:t>
            </a:r>
            <a:r>
              <a:rPr lang="th-TH" dirty="0" smtClean="0">
                <a:cs typeface="Angsana New" pitchFamily="18" charset="-34"/>
              </a:rPr>
              <a:t>-</a:t>
            </a:r>
            <a:r>
              <a:rPr lang="th-TH" dirty="0" err="1" smtClean="0">
                <a:cs typeface="Angsana New" pitchFamily="18" charset="-34"/>
              </a:rPr>
              <a:t>to</a:t>
            </a:r>
            <a:r>
              <a:rPr lang="th-TH" dirty="0" smtClean="0">
                <a:cs typeface="Angsana New" pitchFamily="18" charset="-34"/>
              </a:rPr>
              <a:t>-</a:t>
            </a:r>
            <a:r>
              <a:rPr lang="th-TH" dirty="0" err="1" smtClean="0">
                <a:cs typeface="Angsana New" pitchFamily="18" charset="-34"/>
              </a:rPr>
              <a:t>many</a:t>
            </a:r>
            <a:r>
              <a:rPr lang="th-TH" dirty="0" smtClean="0">
                <a:cs typeface="Angsana New" pitchFamily="18" charset="-34"/>
              </a:rPr>
              <a:t>  ดังนั้นการกำหนดความสัมพันธ์ระหว่างคลาสอาจมีความจำเป็นในการแก้ไขให้อยู่ในรูปของความสัมพันธ์แบบ </a:t>
            </a:r>
            <a:r>
              <a:rPr lang="en-US" dirty="0" smtClean="0">
                <a:cs typeface="Angsana New" pitchFamily="18" charset="-34"/>
              </a:rPr>
              <a:t>one-to-many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cs typeface="Angsana New" pitchFamily="18" charset="-34"/>
              </a:rPr>
              <a:t>ตัวอย่างเช่น</a:t>
            </a:r>
            <a:r>
              <a:rPr lang="en-US" dirty="0" smtClean="0">
                <a:cs typeface="Angsana New" pitchFamily="18" charset="-34"/>
              </a:rPr>
              <a:t>: Student </a:t>
            </a:r>
            <a:r>
              <a:rPr lang="th-TH" dirty="0" smtClean="0">
                <a:cs typeface="Angsana New" pitchFamily="18" charset="-34"/>
              </a:rPr>
              <a:t>แต่ละคนสามารถลงทะเบียนได้หลาย </a:t>
            </a:r>
            <a:r>
              <a:rPr lang="en-US" dirty="0" smtClean="0">
                <a:cs typeface="Angsana New" pitchFamily="18" charset="-34"/>
              </a:rPr>
              <a:t>Subject  </a:t>
            </a:r>
            <a:r>
              <a:rPr lang="th-TH" dirty="0" smtClean="0">
                <a:cs typeface="Angsana New" pitchFamily="18" charset="-34"/>
              </a:rPr>
              <a:t>และแต่ละ </a:t>
            </a:r>
            <a:r>
              <a:rPr lang="en-US" dirty="0" smtClean="0">
                <a:cs typeface="Angsana New" pitchFamily="18" charset="-34"/>
              </a:rPr>
              <a:t>Subject </a:t>
            </a:r>
            <a:r>
              <a:rPr lang="th-TH" dirty="0" smtClean="0">
                <a:cs typeface="Angsana New" pitchFamily="18" charset="-34"/>
              </a:rPr>
              <a:t>ประกอบไปด้วย </a:t>
            </a:r>
            <a:r>
              <a:rPr lang="en-US" dirty="0" smtClean="0">
                <a:cs typeface="Angsana New" pitchFamily="18" charset="-34"/>
              </a:rPr>
              <a:t>Student  </a:t>
            </a:r>
            <a:r>
              <a:rPr lang="th-TH" dirty="0" smtClean="0">
                <a:cs typeface="Angsana New" pitchFamily="18" charset="-34"/>
              </a:rPr>
              <a:t>หลายคน</a:t>
            </a:r>
            <a:r>
              <a:rPr lang="en-US" dirty="0" smtClean="0">
                <a:cs typeface="Angsana New" pitchFamily="18" charset="-34"/>
              </a:rPr>
              <a:t> </a:t>
            </a:r>
          </a:p>
          <a:p>
            <a:pPr>
              <a:lnSpc>
                <a:spcPct val="90000"/>
              </a:lnSpc>
            </a:pPr>
            <a:endParaRPr lang="th-TH" dirty="0" smtClean="0">
              <a:cs typeface="Angsana New" pitchFamily="18" charset="-34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06550" y="3505200"/>
            <a:ext cx="5784850" cy="1390650"/>
            <a:chOff x="1012" y="2634"/>
            <a:chExt cx="3644" cy="876"/>
          </a:xfrm>
        </p:grpSpPr>
        <p:sp>
          <p:nvSpPr>
            <p:cNvPr id="888854" name="Rectangle 22"/>
            <p:cNvSpPr>
              <a:spLocks noChangeArrowheads="1"/>
            </p:cNvSpPr>
            <p:nvPr/>
          </p:nvSpPr>
          <p:spPr bwMode="auto">
            <a:xfrm>
              <a:off x="3792" y="2634"/>
              <a:ext cx="860" cy="82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55" name="Line 23"/>
            <p:cNvSpPr>
              <a:spLocks noChangeShapeType="1"/>
            </p:cNvSpPr>
            <p:nvPr/>
          </p:nvSpPr>
          <p:spPr bwMode="auto">
            <a:xfrm>
              <a:off x="3796" y="2826"/>
              <a:ext cx="8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36" name="Rectangle 4"/>
            <p:cNvSpPr>
              <a:spLocks noChangeArrowheads="1"/>
            </p:cNvSpPr>
            <p:nvPr/>
          </p:nvSpPr>
          <p:spPr bwMode="auto">
            <a:xfrm>
              <a:off x="1012" y="2688"/>
              <a:ext cx="860" cy="82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38" name="Line 6"/>
            <p:cNvSpPr>
              <a:spLocks noChangeShapeType="1"/>
            </p:cNvSpPr>
            <p:nvPr/>
          </p:nvSpPr>
          <p:spPr bwMode="auto">
            <a:xfrm>
              <a:off x="1012" y="2886"/>
              <a:ext cx="8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39" name="Rectangle 7"/>
            <p:cNvSpPr>
              <a:spLocks noChangeArrowheads="1"/>
            </p:cNvSpPr>
            <p:nvPr/>
          </p:nvSpPr>
          <p:spPr bwMode="auto">
            <a:xfrm>
              <a:off x="1178" y="2692"/>
              <a:ext cx="534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1"/>
                  </a:solidFill>
                  <a:cs typeface="Arial" pitchFamily="34" charset="0"/>
                </a:rPr>
                <a:t>Student</a:t>
              </a:r>
            </a:p>
          </p:txBody>
        </p:sp>
        <p:sp>
          <p:nvSpPr>
            <p:cNvPr id="888841" name="Rectangle 9"/>
            <p:cNvSpPr>
              <a:spLocks noChangeArrowheads="1"/>
            </p:cNvSpPr>
            <p:nvPr/>
          </p:nvSpPr>
          <p:spPr bwMode="auto">
            <a:xfrm>
              <a:off x="3977" y="2634"/>
              <a:ext cx="522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1"/>
                  </a:solidFill>
                  <a:cs typeface="Arial" pitchFamily="34" charset="0"/>
                </a:rPr>
                <a:t>Subject</a:t>
              </a:r>
            </a:p>
          </p:txBody>
        </p:sp>
        <p:sp>
          <p:nvSpPr>
            <p:cNvPr id="888842" name="Rectangle 10"/>
            <p:cNvSpPr>
              <a:spLocks noChangeArrowheads="1"/>
            </p:cNvSpPr>
            <p:nvPr/>
          </p:nvSpPr>
          <p:spPr bwMode="auto">
            <a:xfrm>
              <a:off x="1047" y="2876"/>
              <a:ext cx="669" cy="5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ID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Name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Address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Telephone</a:t>
              </a:r>
            </a:p>
          </p:txBody>
        </p:sp>
        <p:sp>
          <p:nvSpPr>
            <p:cNvPr id="888843" name="Rectangle 11"/>
            <p:cNvSpPr>
              <a:spLocks noChangeArrowheads="1"/>
            </p:cNvSpPr>
            <p:nvPr/>
          </p:nvSpPr>
          <p:spPr bwMode="auto">
            <a:xfrm>
              <a:off x="3831" y="2874"/>
              <a:ext cx="441" cy="4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Code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Name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Credit</a:t>
              </a:r>
            </a:p>
          </p:txBody>
        </p:sp>
        <p:sp>
          <p:nvSpPr>
            <p:cNvPr id="888844" name="Line 12"/>
            <p:cNvSpPr>
              <a:spLocks noChangeShapeType="1"/>
            </p:cNvSpPr>
            <p:nvPr/>
          </p:nvSpPr>
          <p:spPr bwMode="auto">
            <a:xfrm>
              <a:off x="1876" y="3110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888848" name="Rectangle 16"/>
            <p:cNvSpPr>
              <a:spLocks noChangeArrowheads="1"/>
            </p:cNvSpPr>
            <p:nvPr/>
          </p:nvSpPr>
          <p:spPr bwMode="auto">
            <a:xfrm>
              <a:off x="2448" y="2882"/>
              <a:ext cx="674" cy="1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chemeClr val="tx1"/>
                  </a:solidFill>
                  <a:cs typeface="Arial" pitchFamily="34" charset="0"/>
                </a:rPr>
                <a:t>Enrolment</a:t>
              </a:r>
              <a:endParaRPr lang="en-US" sz="14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888851" name="Text Box 19"/>
            <p:cNvSpPr txBox="1">
              <a:spLocks noChangeArrowheads="1"/>
            </p:cNvSpPr>
            <p:nvPr/>
          </p:nvSpPr>
          <p:spPr bwMode="auto">
            <a:xfrm>
              <a:off x="1872" y="3168"/>
              <a:ext cx="161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*</a:t>
              </a:r>
              <a:endParaRPr lang="en-AU" sz="14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888852" name="Text Box 20"/>
            <p:cNvSpPr txBox="1">
              <a:spLocks noChangeArrowheads="1"/>
            </p:cNvSpPr>
            <p:nvPr/>
          </p:nvSpPr>
          <p:spPr bwMode="auto">
            <a:xfrm>
              <a:off x="3552" y="3120"/>
              <a:ext cx="161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cs typeface="Arial" pitchFamily="34" charset="0"/>
                </a:rPr>
                <a:t>*</a:t>
              </a:r>
              <a:endParaRPr lang="en-AU" sz="140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sp>
        <p:nvSpPr>
          <p:cNvPr id="18" name="ตัวยึดเนื้อหา 1"/>
          <p:cNvSpPr txBox="1">
            <a:spLocks/>
          </p:cNvSpPr>
          <p:nvPr/>
        </p:nvSpPr>
        <p:spPr bwMode="auto">
          <a:xfrm>
            <a:off x="914400" y="5291138"/>
            <a:ext cx="7772400" cy="728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Blip>
                <a:blip r:embed="rId3"/>
              </a:buBlip>
            </a:pP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จะเกิดอะไรขึ้นหากมีการกำหนดผลการเรียน </a:t>
            </a:r>
            <a:r>
              <a:rPr lang="en-US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(grade) </a:t>
            </a: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ให้กับ</a:t>
            </a:r>
            <a:r>
              <a:rPr lang="en-US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Student</a:t>
            </a: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ที่ลงทะเบียนเรียนใน </a:t>
            </a:r>
            <a:r>
              <a:rPr lang="en-US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Subject </a:t>
            </a:r>
            <a:r>
              <a:rPr lang="th-TH" sz="2800" b="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ที่กำหนดไว้</a:t>
            </a:r>
            <a:endParaRPr lang="th-TH" sz="2800" b="0" dirty="0" smtClean="0">
              <a:solidFill>
                <a:schemeClr val="tx1"/>
              </a:solidFill>
              <a:latin typeface="Angsana New" pitchFamily="18" charset="-34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3"/>
              </a:buBlip>
              <a:tabLst/>
              <a:defRPr/>
            </a:pPr>
            <a:endParaRPr kumimoji="0" lang="th-TH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Association Classes</a:t>
            </a:r>
          </a:p>
        </p:txBody>
      </p:sp>
      <p:sp>
        <p:nvSpPr>
          <p:cNvPr id="808963" name="Rectangle 3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8001000" cy="9636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>
                <a:cs typeface="Angsana New" pitchFamily="18" charset="-34"/>
              </a:rPr>
              <a:t>การทำงานของ </a:t>
            </a:r>
            <a:r>
              <a:rPr lang="en-US" dirty="0" smtClean="0">
                <a:cs typeface="Angsana New" pitchFamily="18" charset="-34"/>
              </a:rPr>
              <a:t>Association </a:t>
            </a:r>
            <a:r>
              <a:rPr lang="th-TH" dirty="0" smtClean="0">
                <a:cs typeface="Angsana New" pitchFamily="18" charset="-34"/>
              </a:rPr>
              <a:t>คลาส  สามารถทำได้โดยการกำหนดคลาสที่เรียกว่าคลาส</a:t>
            </a:r>
            <a:r>
              <a:rPr lang="en-US" dirty="0" smtClean="0"/>
              <a:t> </a:t>
            </a:r>
            <a:r>
              <a:rPr lang="en-US" i="1" dirty="0" smtClean="0"/>
              <a:t>Registration</a:t>
            </a:r>
            <a:r>
              <a:rPr lang="th-TH" i="1" dirty="0" smtClean="0">
                <a:cs typeface="Angsana New" pitchFamily="18" charset="-34"/>
              </a:rPr>
              <a:t>  </a:t>
            </a:r>
            <a:r>
              <a:rPr lang="th-TH" dirty="0" smtClean="0">
                <a:cs typeface="Angsana New" pitchFamily="18" charset="-34"/>
              </a:rPr>
              <a:t>ซึ่งประกอบไปด้วยแอททริ</a:t>
            </a:r>
            <a:r>
              <a:rPr lang="th-TH" dirty="0" err="1" smtClean="0">
                <a:cs typeface="Angsana New" pitchFamily="18" charset="-34"/>
              </a:rPr>
              <a:t>บิวต์</a:t>
            </a:r>
            <a:r>
              <a:rPr lang="th-TH" dirty="0" smtClean="0">
                <a:cs typeface="Angsana New" pitchFamily="18" charset="-34"/>
              </a:rPr>
              <a:t>ในรูปของ</a:t>
            </a:r>
            <a:r>
              <a:rPr lang="th-TH" dirty="0" err="1" smtClean="0">
                <a:cs typeface="Angsana New" pitchFamily="18" charset="-34"/>
              </a:rPr>
              <a:t>ออปเจค</a:t>
            </a:r>
            <a:r>
              <a:rPr lang="th-TH" dirty="0" smtClean="0">
                <a:cs typeface="Angsana New" pitchFamily="18" charset="-34"/>
              </a:rPr>
              <a:t>จากคลาส </a:t>
            </a:r>
            <a:r>
              <a:rPr lang="en-US" dirty="0" smtClean="0">
                <a:cs typeface="Angsana New" pitchFamily="18" charset="-34"/>
              </a:rPr>
              <a:t>Student </a:t>
            </a:r>
            <a:r>
              <a:rPr lang="th-TH" dirty="0" smtClean="0">
                <a:cs typeface="Angsana New" pitchFamily="18" charset="-34"/>
              </a:rPr>
              <a:t>และ </a:t>
            </a:r>
            <a:r>
              <a:rPr lang="en-US" dirty="0" smtClean="0">
                <a:cs typeface="Angsana New" pitchFamily="18" charset="-34"/>
              </a:rPr>
              <a:t>Subject </a:t>
            </a:r>
          </a:p>
        </p:txBody>
      </p:sp>
      <p:sp>
        <p:nvSpPr>
          <p:cNvPr id="808990" name="Rectangle 30"/>
          <p:cNvSpPr>
            <a:spLocks noChangeArrowheads="1"/>
          </p:cNvSpPr>
          <p:nvPr/>
        </p:nvSpPr>
        <p:spPr bwMode="auto">
          <a:xfrm>
            <a:off x="3900488" y="4639810"/>
            <a:ext cx="1274762" cy="4365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AU" sz="16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8991" name="Line 31"/>
          <p:cNvSpPr>
            <a:spLocks noChangeShapeType="1"/>
          </p:cNvSpPr>
          <p:nvPr/>
        </p:nvSpPr>
        <p:spPr bwMode="auto">
          <a:xfrm>
            <a:off x="4648200" y="3592513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8992" name="Rectangle 32"/>
          <p:cNvSpPr>
            <a:spLocks noChangeArrowheads="1"/>
          </p:cNvSpPr>
          <p:nvPr/>
        </p:nvSpPr>
        <p:spPr bwMode="auto">
          <a:xfrm>
            <a:off x="4038600" y="4759325"/>
            <a:ext cx="700514" cy="290144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Grade</a:t>
            </a:r>
          </a:p>
        </p:txBody>
      </p:sp>
      <p:sp>
        <p:nvSpPr>
          <p:cNvPr id="808994" name="Rectangle 34"/>
          <p:cNvSpPr>
            <a:spLocks noChangeArrowheads="1"/>
          </p:cNvSpPr>
          <p:nvPr/>
        </p:nvSpPr>
        <p:spPr bwMode="auto">
          <a:xfrm>
            <a:off x="6059488" y="4543425"/>
            <a:ext cx="1915590" cy="318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i="1" dirty="0">
                <a:solidFill>
                  <a:srgbClr val="990000"/>
                </a:solidFill>
                <a:cs typeface="Arial" pitchFamily="34" charset="0"/>
              </a:rPr>
              <a:t>Association class</a:t>
            </a:r>
          </a:p>
        </p:txBody>
      </p:sp>
      <p:sp>
        <p:nvSpPr>
          <p:cNvPr id="808995" name="Line 35"/>
          <p:cNvSpPr>
            <a:spLocks noChangeShapeType="1"/>
          </p:cNvSpPr>
          <p:nvPr/>
        </p:nvSpPr>
        <p:spPr bwMode="auto">
          <a:xfrm flipH="1" flipV="1">
            <a:off x="5257800" y="4759325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08998" name="Text Box 38"/>
          <p:cNvSpPr txBox="1">
            <a:spLocks noChangeArrowheads="1"/>
          </p:cNvSpPr>
          <p:nvPr/>
        </p:nvSpPr>
        <p:spPr bwMode="auto">
          <a:xfrm>
            <a:off x="3900488" y="4354513"/>
            <a:ext cx="1274762" cy="2927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990000"/>
                </a:solidFill>
                <a:cs typeface="Arial" pitchFamily="34" charset="0"/>
              </a:rPr>
              <a:t>Registration</a:t>
            </a:r>
            <a:endParaRPr lang="en-AU" sz="1400" b="1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00" name="Rectangle 40"/>
          <p:cNvSpPr>
            <a:spLocks noChangeArrowheads="1"/>
          </p:cNvSpPr>
          <p:nvPr/>
        </p:nvSpPr>
        <p:spPr bwMode="auto">
          <a:xfrm>
            <a:off x="6096000" y="2811465"/>
            <a:ext cx="1365250" cy="11509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1" name="Line 41"/>
          <p:cNvSpPr>
            <a:spLocks noChangeShapeType="1"/>
          </p:cNvSpPr>
          <p:nvPr/>
        </p:nvSpPr>
        <p:spPr bwMode="auto">
          <a:xfrm>
            <a:off x="6102350" y="3116265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2" name="Rectangle 42"/>
          <p:cNvSpPr>
            <a:spLocks noChangeArrowheads="1"/>
          </p:cNvSpPr>
          <p:nvPr/>
        </p:nvSpPr>
        <p:spPr bwMode="auto">
          <a:xfrm>
            <a:off x="1682750" y="2897190"/>
            <a:ext cx="1365250" cy="11414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3" name="Line 43"/>
          <p:cNvSpPr>
            <a:spLocks noChangeShapeType="1"/>
          </p:cNvSpPr>
          <p:nvPr/>
        </p:nvSpPr>
        <p:spPr bwMode="auto">
          <a:xfrm>
            <a:off x="1682750" y="3211515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4" name="Rectangle 44"/>
          <p:cNvSpPr>
            <a:spLocks noChangeArrowheads="1"/>
          </p:cNvSpPr>
          <p:nvPr/>
        </p:nvSpPr>
        <p:spPr bwMode="auto">
          <a:xfrm>
            <a:off x="1946275" y="2903540"/>
            <a:ext cx="847990" cy="290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990000"/>
                </a:solidFill>
                <a:cs typeface="Arial" pitchFamily="34" charset="0"/>
              </a:rPr>
              <a:t>Student</a:t>
            </a:r>
          </a:p>
        </p:txBody>
      </p:sp>
      <p:sp>
        <p:nvSpPr>
          <p:cNvPr id="809005" name="Rectangle 45"/>
          <p:cNvSpPr>
            <a:spLocks noChangeArrowheads="1"/>
          </p:cNvSpPr>
          <p:nvPr/>
        </p:nvSpPr>
        <p:spPr bwMode="auto">
          <a:xfrm>
            <a:off x="6389688" y="2811465"/>
            <a:ext cx="828754" cy="290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990000"/>
                </a:solidFill>
                <a:cs typeface="Arial" pitchFamily="34" charset="0"/>
              </a:rPr>
              <a:t>Subject</a:t>
            </a:r>
          </a:p>
        </p:txBody>
      </p:sp>
      <p:sp>
        <p:nvSpPr>
          <p:cNvPr id="809006" name="Rectangle 46"/>
          <p:cNvSpPr>
            <a:spLocks noChangeArrowheads="1"/>
          </p:cNvSpPr>
          <p:nvPr/>
        </p:nvSpPr>
        <p:spPr bwMode="auto">
          <a:xfrm>
            <a:off x="1738313" y="3195640"/>
            <a:ext cx="899286" cy="690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solidFill>
                  <a:srgbClr val="990000"/>
                </a:solidFill>
                <a:cs typeface="Arial" pitchFamily="34" charset="0"/>
              </a:rPr>
              <a:t>ID</a:t>
            </a:r>
          </a:p>
          <a:p>
            <a:pPr eaLnBrk="0" hangingPunct="0"/>
            <a:r>
              <a:rPr lang="en-US" sz="1400" dirty="0">
                <a:solidFill>
                  <a:srgbClr val="990000"/>
                </a:solidFill>
                <a:cs typeface="Arial" pitchFamily="34" charset="0"/>
              </a:rPr>
              <a:t>Name</a:t>
            </a:r>
          </a:p>
          <a:p>
            <a:pPr eaLnBrk="0" hangingPunct="0"/>
            <a:r>
              <a:rPr lang="en-US" sz="1400" dirty="0" smtClean="0">
                <a:solidFill>
                  <a:srgbClr val="990000"/>
                </a:solidFill>
                <a:cs typeface="Arial" pitchFamily="34" charset="0"/>
              </a:rPr>
              <a:t>Address</a:t>
            </a:r>
            <a:endParaRPr lang="en-US" sz="1400" dirty="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07" name="Rectangle 47"/>
          <p:cNvSpPr>
            <a:spLocks noChangeArrowheads="1"/>
          </p:cNvSpPr>
          <p:nvPr/>
        </p:nvSpPr>
        <p:spPr bwMode="auto">
          <a:xfrm>
            <a:off x="6157913" y="3192465"/>
            <a:ext cx="700514" cy="690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Code</a:t>
            </a:r>
          </a:p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Name</a:t>
            </a:r>
          </a:p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Credit</a:t>
            </a:r>
          </a:p>
        </p:txBody>
      </p:sp>
      <p:sp>
        <p:nvSpPr>
          <p:cNvPr id="809008" name="Line 48"/>
          <p:cNvSpPr>
            <a:spLocks noChangeShapeType="1"/>
          </p:cNvSpPr>
          <p:nvPr/>
        </p:nvSpPr>
        <p:spPr bwMode="auto">
          <a:xfrm>
            <a:off x="3054350" y="3567115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>
              <a:solidFill>
                <a:srgbClr val="990000"/>
              </a:solidFill>
            </a:endParaRPr>
          </a:p>
        </p:txBody>
      </p:sp>
      <p:sp>
        <p:nvSpPr>
          <p:cNvPr id="809009" name="Rectangle 49"/>
          <p:cNvSpPr>
            <a:spLocks noChangeArrowheads="1"/>
          </p:cNvSpPr>
          <p:nvPr/>
        </p:nvSpPr>
        <p:spPr bwMode="auto">
          <a:xfrm>
            <a:off x="3962400" y="3205165"/>
            <a:ext cx="1069204" cy="290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i="1">
                <a:solidFill>
                  <a:srgbClr val="990000"/>
                </a:solidFill>
                <a:cs typeface="Arial" pitchFamily="34" charset="0"/>
              </a:rPr>
              <a:t>Enrolment</a:t>
            </a:r>
            <a:endParaRPr lang="en-US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10" name="Text Box 50"/>
          <p:cNvSpPr txBox="1">
            <a:spLocks noChangeArrowheads="1"/>
          </p:cNvSpPr>
          <p:nvPr/>
        </p:nvSpPr>
        <p:spPr bwMode="auto">
          <a:xfrm>
            <a:off x="3048000" y="3659190"/>
            <a:ext cx="255198" cy="292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*</a:t>
            </a:r>
            <a:endParaRPr lang="en-AU" sz="1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809011" name="Text Box 51"/>
          <p:cNvSpPr txBox="1">
            <a:spLocks noChangeArrowheads="1"/>
          </p:cNvSpPr>
          <p:nvPr/>
        </p:nvSpPr>
        <p:spPr bwMode="auto">
          <a:xfrm>
            <a:off x="5715000" y="3582990"/>
            <a:ext cx="255198" cy="292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990000"/>
                </a:solidFill>
                <a:cs typeface="Arial" pitchFamily="34" charset="0"/>
              </a:rPr>
              <a:t>*</a:t>
            </a:r>
            <a:endParaRPr lang="en-AU" sz="1400">
              <a:solidFill>
                <a:srgbClr val="99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0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0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0" grpId="0" animBg="1"/>
      <p:bldP spid="808991" grpId="0" animBg="1"/>
      <p:bldP spid="808992" grpId="0" animBg="1"/>
      <p:bldP spid="808994" grpId="0"/>
      <p:bldP spid="808995" grpId="0" animBg="1"/>
      <p:bldP spid="80899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Association Classes</a:t>
            </a:r>
            <a:r>
              <a:rPr lang="th-TH" dirty="0" smtClean="0">
                <a:solidFill>
                  <a:srgbClr val="990000"/>
                </a:solidFill>
                <a:cs typeface="Angsana New" pitchFamily="18" charset="-34"/>
              </a:rPr>
              <a:t> </a:t>
            </a:r>
            <a:r>
              <a:rPr lang="en-US" dirty="0" smtClean="0">
                <a:solidFill>
                  <a:srgbClr val="990000"/>
                </a:solidFill>
                <a:cs typeface="Angsana New" pitchFamily="18" charset="-34"/>
              </a:rPr>
              <a:t>: Object View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2688588" y="2355947"/>
            <a:ext cx="1150466" cy="11206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376972" y="2627798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846046" y="2114674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Student s1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86496" y="2843038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24556" y="3477022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4650295" y="2917954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274349" y="319316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4724400" y="2627376"/>
            <a:ext cx="1059647" cy="2951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Registration a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114924" y="3432786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0" name="AutoShape 3"/>
          <p:cNvSpPr>
            <a:spLocks noChangeShapeType="1"/>
          </p:cNvSpPr>
          <p:nvPr/>
        </p:nvSpPr>
        <p:spPr bwMode="auto">
          <a:xfrm>
            <a:off x="5257800" y="3733800"/>
            <a:ext cx="1371599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1" name="AutoShape 3"/>
          <p:cNvSpPr>
            <a:spLocks noChangeShapeType="1"/>
          </p:cNvSpPr>
          <p:nvPr/>
        </p:nvSpPr>
        <p:spPr bwMode="auto">
          <a:xfrm>
            <a:off x="3810001" y="2895600"/>
            <a:ext cx="1447800" cy="60960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610834" y="3545140"/>
            <a:ext cx="1085366" cy="2648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Subject </a:t>
            </a:r>
            <a:r>
              <a:rPr lang="en-US" altLang="zh-CN" sz="1100" b="1" dirty="0" err="1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uml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23"/>
          <p:cNvSpPr>
            <a:spLocks noChangeArrowheads="1"/>
          </p:cNvSpPr>
          <p:nvPr/>
        </p:nvSpPr>
        <p:spPr bwMode="auto">
          <a:xfrm>
            <a:off x="5229229" y="3467878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5123745" y="3669046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3" name="Oval 23"/>
          <p:cNvSpPr>
            <a:spLocks noChangeArrowheads="1"/>
          </p:cNvSpPr>
          <p:nvPr/>
        </p:nvSpPr>
        <p:spPr bwMode="auto">
          <a:xfrm>
            <a:off x="5225689" y="3708670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2824458" y="3943474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Student s2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4786164" y="4346448"/>
            <a:ext cx="1005035" cy="2951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Registration b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"/>
          <p:cNvSpPr txBox="1">
            <a:spLocks/>
          </p:cNvSpPr>
          <p:nvPr/>
        </p:nvSpPr>
        <p:spPr bwMode="auto">
          <a:xfrm>
            <a:off x="685800" y="12192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3" pitchFamily="18" charset="2"/>
              <a:buChar char="}"/>
              <a:tabLst/>
              <a:defRPr/>
            </a:pPr>
            <a:r>
              <a:rPr kumimoji="0" lang="th-TH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มุมมองในการจำลองภาพการทำงานของ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Association </a:t>
            </a:r>
            <a:r>
              <a:rPr kumimoji="0" lang="th-TH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คลาส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ea typeface="+mn-ea"/>
              <a:cs typeface="+mn-cs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3393733" y="306376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2926080" y="2575561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id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904744" y="2779776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name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819400" y="2971800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address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667000" y="4191000"/>
            <a:ext cx="1150466" cy="11206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3355384" y="4462851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364908" y="4678091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3372145" y="4898815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904492" y="4410614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id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883156" y="4614829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name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2797812" y="4806853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address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4800600" y="3124200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grade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5376956" y="5156470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4802695" y="4597402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5426749" y="4872610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5267324" y="5112234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6" name="Oval 23"/>
          <p:cNvSpPr>
            <a:spLocks noChangeArrowheads="1"/>
          </p:cNvSpPr>
          <p:nvPr/>
        </p:nvSpPr>
        <p:spPr bwMode="auto">
          <a:xfrm>
            <a:off x="5381629" y="514732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5276145" y="5348494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5378089" y="5388118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4953000" y="4803648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grade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utoShape 3"/>
          <p:cNvSpPr>
            <a:spLocks noChangeShapeType="1"/>
          </p:cNvSpPr>
          <p:nvPr/>
        </p:nvSpPr>
        <p:spPr bwMode="auto">
          <a:xfrm flipV="1">
            <a:off x="5410200" y="4572000"/>
            <a:ext cx="1219200" cy="8400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4" name="AutoShape 3"/>
          <p:cNvSpPr>
            <a:spLocks noChangeShapeType="1"/>
          </p:cNvSpPr>
          <p:nvPr/>
        </p:nvSpPr>
        <p:spPr bwMode="auto">
          <a:xfrm>
            <a:off x="3788412" y="4724400"/>
            <a:ext cx="1580863" cy="464346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585358" y="3797808"/>
            <a:ext cx="1150466" cy="11206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7273742" y="4069659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7283266" y="4284899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7290503" y="4505623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6822850" y="4017422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code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6801514" y="4221637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name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6716170" y="4413661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credit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เนื้อหา 1"/>
          <p:cNvSpPr>
            <a:spLocks noGrp="1"/>
          </p:cNvSpPr>
          <p:nvPr>
            <p:ph idx="1"/>
          </p:nvPr>
        </p:nvSpPr>
        <p:spPr>
          <a:xfrm>
            <a:off x="1219200" y="1295400"/>
            <a:ext cx="7543800" cy="4525962"/>
          </a:xfrm>
        </p:spPr>
        <p:txBody>
          <a:bodyPr/>
          <a:lstStyle/>
          <a:p>
            <a:pPr lvl="0"/>
            <a:r>
              <a:rPr lang="th-TH" sz="2400" b="1" dirty="0" smtClean="0">
                <a:cs typeface="Angsana New" pitchFamily="18" charset="-34"/>
              </a:rPr>
              <a:t>ระบบคลังข้อสอบจะถูกนำไปใช้ในการสอบของนักศึกษาผ่านเครือข่าย</a:t>
            </a:r>
            <a:r>
              <a:rPr lang="en-US" sz="2400" b="1" dirty="0" smtClean="0">
                <a:cs typeface="Angsana New" pitchFamily="18" charset="-34"/>
              </a:rPr>
              <a:t> Internet 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ระบบคลังข้อสอบหนึ่ง ๆ  สามารถจัดเก็บข้อสอบได้หลายวิชา  แต่ละวิชาจะประกอบไปด้วยข้อสอบปรนัยที่ประกอบด้วยหนึ่งคำถามและตัวเลือกสี่คำตอบ 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จำนวนข้อสอบในแต่ละวิชาอาจมีไม่เท่ากัน  แต่จะต้องไม่น้อยกว่า 25 ข้อและไม่เกิน-60 ข้อ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นักศึกษาที่เข้าสอบจะต้องกรอกรายละเอียดข้อมูลที่จำเป็นในการเข้าสอบแต่ละครั้ง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เมื่อนักศึกษาเริ่มเข้าสอบระบบจะแสดงข้อสอบทีละข้อ  เพื่อให้นักศึกษาเลือกคำตอบที่ถูกที่สุดเพียงข้อเดียว</a:t>
            </a:r>
            <a:r>
              <a:rPr lang="en-US" sz="2400" b="1" dirty="0" smtClean="0">
                <a:cs typeface="Angsana New" pitchFamily="18" charset="-34"/>
              </a:rPr>
              <a:t> </a:t>
            </a:r>
            <a:endParaRPr lang="en-US" sz="2400" dirty="0" smtClean="0">
              <a:cs typeface="Angsana New" pitchFamily="18" charset="-34"/>
            </a:endParaRPr>
          </a:p>
          <a:p>
            <a:pPr lvl="0"/>
            <a:r>
              <a:rPr lang="th-TH" sz="2400" b="1" dirty="0" smtClean="0">
                <a:cs typeface="Angsana New" pitchFamily="18" charset="-34"/>
              </a:rPr>
              <a:t>เมื่อเสร็จสิ้นการสอบนักศึกษาระบบจะตรวจสอบและแจ้งผลคะแนนสอบให้ผู้เข้าสอบได้ทราบในทันที</a:t>
            </a:r>
            <a:endParaRPr lang="en-US" sz="2400" dirty="0" smtClean="0">
              <a:cs typeface="Angsana New" pitchFamily="18" charset="-34"/>
            </a:endParaRPr>
          </a:p>
          <a:p>
            <a:endParaRPr lang="en-US" sz="2400" dirty="0">
              <a:cs typeface="Angsana New" pitchFamily="18" charset="-34"/>
            </a:endParaRPr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Exercise : More</a:t>
            </a:r>
            <a:endParaRPr lang="en-US" dirty="0">
              <a:solidFill>
                <a:srgbClr val="990000"/>
              </a:solidFill>
              <a:effectLst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  <a:effectLst/>
              </a:rPr>
              <a:t>Objects: Online Examination</a:t>
            </a:r>
            <a:endParaRPr lang="en-US" dirty="0">
              <a:solidFill>
                <a:srgbClr val="990000"/>
              </a:solidFill>
              <a:effectLst/>
            </a:endParaRPr>
          </a:p>
        </p:txBody>
      </p:sp>
      <p:sp>
        <p:nvSpPr>
          <p:cNvPr id="7" name="AutoShape 31"/>
          <p:cNvSpPr>
            <a:spLocks noChangeAspect="1" noChangeArrowheads="1" noTextEdit="1"/>
          </p:cNvSpPr>
          <p:nvPr/>
        </p:nvSpPr>
        <p:spPr bwMode="auto">
          <a:xfrm>
            <a:off x="685800" y="1447800"/>
            <a:ext cx="4737100" cy="276383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688322" y="2280190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3303554" y="2428128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3160698" y="3005276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160698" y="2862418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3284507" y="3027499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3373395" y="2819243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23"/>
          <p:cNvSpPr>
            <a:spLocks noChangeArrowheads="1"/>
          </p:cNvSpPr>
          <p:nvPr/>
        </p:nvSpPr>
        <p:spPr bwMode="auto">
          <a:xfrm>
            <a:off x="3274983" y="2896069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6" name="AutoShape 22"/>
          <p:cNvSpPr>
            <a:spLocks noChangeShapeType="1"/>
          </p:cNvSpPr>
          <p:nvPr/>
        </p:nvSpPr>
        <p:spPr bwMode="auto">
          <a:xfrm rot="16200000" flipV="1">
            <a:off x="2273508" y="1566689"/>
            <a:ext cx="566186" cy="1744796"/>
          </a:xfrm>
          <a:prstGeom prst="curvedConnector4">
            <a:avLst>
              <a:gd name="adj1" fmla="val 10782"/>
              <a:gd name="adj2" fmla="val 5031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392442" y="2971625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786733" y="2365270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solidFill>
                  <a:schemeClr val="tx1"/>
                </a:solidFill>
                <a:cs typeface="Arial" pitchFamily="34" charset="0"/>
              </a:rPr>
              <a:t>date</a:t>
            </a:r>
            <a:endParaRPr kumimoji="0" lang="en-GB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845780" y="2038917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Examination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883875" y="3124643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subjects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871195" y="1751930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346111" y="1970345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814053" y="1917646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sname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838180" y="1515102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Student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313078" y="2643368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417839" y="2677019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5" name="AutoShape 3"/>
          <p:cNvSpPr>
            <a:spLocks noChangeShapeType="1"/>
          </p:cNvSpPr>
          <p:nvPr/>
        </p:nvSpPr>
        <p:spPr bwMode="auto">
          <a:xfrm>
            <a:off x="3352800" y="3048000"/>
            <a:ext cx="990601" cy="114299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666734" y="2598572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solidFill>
                  <a:schemeClr val="tx1"/>
                </a:solidFill>
                <a:ea typeface="DFKai-SB" pitchFamily="65" charset="-120"/>
                <a:cs typeface="Arial" pitchFamily="34" charset="0"/>
              </a:rPr>
              <a:t>student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355427" y="3651347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4970659" y="3799285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4827803" y="4376433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4827803" y="4233575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4951612" y="439865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5040500" y="4190400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4942088" y="426722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59547" y="4342782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4453838" y="3736427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cname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4512885" y="3410074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Subject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4529960" y="4495800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4980183" y="4014525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5084944" y="4048176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4333839" y="3980239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date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012334" y="2613154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6627566" y="276109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6484710" y="3338240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6484710" y="3195382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6608519" y="336046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6697407" y="3152207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6598995" y="322903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6716454" y="3304589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0"/>
          <p:cNvSpPr>
            <a:spLocks noChangeArrowheads="1"/>
          </p:cNvSpPr>
          <p:nvPr/>
        </p:nvSpPr>
        <p:spPr bwMode="auto">
          <a:xfrm>
            <a:off x="6110745" y="2698234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no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6169792" y="2371881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Question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207887" y="3457607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6637090" y="2976332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5990746" y="2910516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correct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7789394" y="229173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8253800" y="253116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7784802" y="247847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7808929" y="207592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A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7787502" y="340057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8241398" y="364000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7782910" y="358731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7807037" y="318476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B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utoShape 3"/>
          <p:cNvSpPr>
            <a:spLocks noChangeShapeType="1"/>
          </p:cNvSpPr>
          <p:nvPr/>
        </p:nvSpPr>
        <p:spPr bwMode="auto">
          <a:xfrm flipV="1">
            <a:off x="6629400" y="2667000"/>
            <a:ext cx="1143000" cy="6114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4" name="AutoShape 3"/>
          <p:cNvSpPr>
            <a:spLocks noChangeShapeType="1"/>
          </p:cNvSpPr>
          <p:nvPr/>
        </p:nvSpPr>
        <p:spPr bwMode="auto">
          <a:xfrm>
            <a:off x="6650420" y="3418490"/>
            <a:ext cx="11430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5" name="AutoShape 3"/>
          <p:cNvSpPr>
            <a:spLocks noChangeShapeType="1"/>
          </p:cNvSpPr>
          <p:nvPr/>
        </p:nvSpPr>
        <p:spPr bwMode="auto">
          <a:xfrm flipV="1">
            <a:off x="4987160" y="3352800"/>
            <a:ext cx="1032640" cy="95907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164734" y="5030534"/>
            <a:ext cx="1150466" cy="1120646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6779966" y="517847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637110" y="5755620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6637110" y="5612762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0" name="Oval 26"/>
          <p:cNvSpPr>
            <a:spLocks noChangeArrowheads="1"/>
          </p:cNvSpPr>
          <p:nvPr/>
        </p:nvSpPr>
        <p:spPr bwMode="auto">
          <a:xfrm>
            <a:off x="6760919" y="577784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6849807" y="5569587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Oval 23"/>
          <p:cNvSpPr>
            <a:spLocks noChangeArrowheads="1"/>
          </p:cNvSpPr>
          <p:nvPr/>
        </p:nvSpPr>
        <p:spPr bwMode="auto">
          <a:xfrm>
            <a:off x="6751395" y="564641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6868854" y="5721969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6263145" y="5115614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no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6322192" y="4789261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Question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18"/>
          <p:cNvSpPr>
            <a:spLocks noChangeArrowheads="1"/>
          </p:cNvSpPr>
          <p:nvPr/>
        </p:nvSpPr>
        <p:spPr bwMode="auto">
          <a:xfrm>
            <a:off x="6360287" y="5874987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6789490" y="5393712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6143146" y="5338406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correct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Oval 16"/>
          <p:cNvSpPr>
            <a:spLocks noChangeArrowheads="1"/>
          </p:cNvSpPr>
          <p:nvPr/>
        </p:nvSpPr>
        <p:spPr bwMode="auto">
          <a:xfrm>
            <a:off x="7941794" y="470911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0" name="Rectangle 15"/>
          <p:cNvSpPr>
            <a:spLocks noChangeArrowheads="1"/>
          </p:cNvSpPr>
          <p:nvPr/>
        </p:nvSpPr>
        <p:spPr bwMode="auto">
          <a:xfrm>
            <a:off x="8406200" y="494854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7937202" y="489585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7961329" y="449330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A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Oval 16"/>
          <p:cNvSpPr>
            <a:spLocks noChangeArrowheads="1"/>
          </p:cNvSpPr>
          <p:nvPr/>
        </p:nvSpPr>
        <p:spPr bwMode="auto">
          <a:xfrm>
            <a:off x="7939902" y="5817954"/>
            <a:ext cx="813326" cy="7352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8404308" y="6057389"/>
            <a:ext cx="228569" cy="154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7935310" y="6004690"/>
            <a:ext cx="612058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ans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7959437" y="5602146"/>
            <a:ext cx="793009" cy="237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Choice B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AutoShape 3"/>
          <p:cNvSpPr>
            <a:spLocks noChangeShapeType="1"/>
          </p:cNvSpPr>
          <p:nvPr/>
        </p:nvSpPr>
        <p:spPr bwMode="auto">
          <a:xfrm flipV="1">
            <a:off x="6781800" y="5084380"/>
            <a:ext cx="1143000" cy="61142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8" name="AutoShape 3"/>
          <p:cNvSpPr>
            <a:spLocks noChangeShapeType="1"/>
          </p:cNvSpPr>
          <p:nvPr/>
        </p:nvSpPr>
        <p:spPr bwMode="auto">
          <a:xfrm>
            <a:off x="6802820" y="5835870"/>
            <a:ext cx="11430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99" name="AutoShape 3"/>
          <p:cNvSpPr>
            <a:spLocks noChangeShapeType="1"/>
          </p:cNvSpPr>
          <p:nvPr/>
        </p:nvSpPr>
        <p:spPr bwMode="auto">
          <a:xfrm>
            <a:off x="4997670" y="4440621"/>
            <a:ext cx="1174530" cy="112198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4364988" y="1774954"/>
            <a:ext cx="1150466" cy="11206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4980220" y="1922892"/>
            <a:ext cx="288251" cy="124446"/>
          </a:xfrm>
          <a:prstGeom prst="rect">
            <a:avLst/>
          </a:prstGeom>
          <a:solidFill>
            <a:srgbClr val="FFFFCC">
              <a:alpha val="50000"/>
            </a:srgb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4837364" y="2500040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3" name="Rectangle 27"/>
          <p:cNvSpPr>
            <a:spLocks noChangeArrowheads="1"/>
          </p:cNvSpPr>
          <p:nvPr/>
        </p:nvSpPr>
        <p:spPr bwMode="auto">
          <a:xfrm>
            <a:off x="4837364" y="2357182"/>
            <a:ext cx="355552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4" name="Oval 26"/>
          <p:cNvSpPr>
            <a:spLocks noChangeArrowheads="1"/>
          </p:cNvSpPr>
          <p:nvPr/>
        </p:nvSpPr>
        <p:spPr bwMode="auto">
          <a:xfrm>
            <a:off x="4961173" y="252226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5050061" y="2314007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Oval 23"/>
          <p:cNvSpPr>
            <a:spLocks noChangeArrowheads="1"/>
          </p:cNvSpPr>
          <p:nvPr/>
        </p:nvSpPr>
        <p:spPr bwMode="auto">
          <a:xfrm>
            <a:off x="4951649" y="239083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07" name="Text Box 21"/>
          <p:cNvSpPr txBox="1">
            <a:spLocks noChangeArrowheads="1"/>
          </p:cNvSpPr>
          <p:nvPr/>
        </p:nvSpPr>
        <p:spPr bwMode="auto">
          <a:xfrm>
            <a:off x="5069108" y="2466389"/>
            <a:ext cx="384124" cy="2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20"/>
          <p:cNvSpPr>
            <a:spLocks noChangeArrowheads="1"/>
          </p:cNvSpPr>
          <p:nvPr/>
        </p:nvSpPr>
        <p:spPr bwMode="auto">
          <a:xfrm>
            <a:off x="4463399" y="1860034"/>
            <a:ext cx="540947" cy="2438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cname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19"/>
          <p:cNvSpPr>
            <a:spLocks noChangeArrowheads="1"/>
          </p:cNvSpPr>
          <p:nvPr/>
        </p:nvSpPr>
        <p:spPr bwMode="auto">
          <a:xfrm>
            <a:off x="4522446" y="1533681"/>
            <a:ext cx="903484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ea typeface="DFKai-SB" pitchFamily="65" charset="-120"/>
                <a:cs typeface="Arial" pitchFamily="34" charset="0"/>
              </a:rPr>
              <a:t>Subject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4539521" y="2619407"/>
            <a:ext cx="831739" cy="2279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4989744" y="2138132"/>
            <a:ext cx="278728" cy="1409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2" name="Oval 4"/>
          <p:cNvSpPr>
            <a:spLocks noChangeArrowheads="1"/>
          </p:cNvSpPr>
          <p:nvPr/>
        </p:nvSpPr>
        <p:spPr bwMode="auto">
          <a:xfrm>
            <a:off x="5094505" y="2171783"/>
            <a:ext cx="74285" cy="7428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4343400" y="2103846"/>
            <a:ext cx="671740" cy="246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8800" tIns="0" rIns="2880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FKai-SB" pitchFamily="65" charset="-120"/>
                <a:cs typeface="Arial" pitchFamily="34" charset="0"/>
              </a:rPr>
              <a:t>date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utoShape 3"/>
          <p:cNvSpPr>
            <a:spLocks noChangeShapeType="1"/>
          </p:cNvSpPr>
          <p:nvPr/>
        </p:nvSpPr>
        <p:spPr bwMode="auto">
          <a:xfrm flipV="1">
            <a:off x="3352800" y="2438400"/>
            <a:ext cx="990600" cy="50187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sp>
        <p:nvSpPr>
          <p:cNvPr id="115" name="AutoShape 3"/>
          <p:cNvSpPr>
            <a:spLocks noChangeShapeType="1"/>
          </p:cNvSpPr>
          <p:nvPr/>
        </p:nvSpPr>
        <p:spPr bwMode="auto">
          <a:xfrm flipV="1">
            <a:off x="5029200" y="1600200"/>
            <a:ext cx="1032640" cy="959070"/>
          </a:xfrm>
          <a:prstGeom prst="curvedConnector3">
            <a:avLst>
              <a:gd name="adj1" fmla="val 5735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8077200" cy="280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ชื่อเรื่อง 2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ngsana New" pitchFamily="18" charset="-34"/>
                <a:ea typeface="+mj-ea"/>
                <a:cs typeface="+mj-cs"/>
              </a:rPr>
              <a:t>Class Diagram : Online Examination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ngsana New" pitchFamily="18" charset="-34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990000"/>
                </a:solidFill>
                <a:effectLst/>
              </a:rPr>
              <a:t>Sequence Diagram</a:t>
            </a:r>
            <a:endParaRPr lang="th-TH" smtClean="0">
              <a:solidFill>
                <a:srgbClr val="990000"/>
              </a:solidFill>
              <a:effectLst/>
            </a:endParaRPr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5725234" y="1783815"/>
            <a:ext cx="993878" cy="384853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1" name="Rectangle 5"/>
          <p:cNvSpPr>
            <a:spLocks noChangeArrowheads="1"/>
          </p:cNvSpPr>
          <p:nvPr/>
        </p:nvSpPr>
        <p:spPr bwMode="auto">
          <a:xfrm>
            <a:off x="5771363" y="1813203"/>
            <a:ext cx="76786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c : Customer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22" name="Line 6"/>
          <p:cNvSpPr>
            <a:spLocks noChangeShapeType="1"/>
          </p:cNvSpPr>
          <p:nvPr/>
        </p:nvSpPr>
        <p:spPr bwMode="auto">
          <a:xfrm>
            <a:off x="6228464" y="2161671"/>
            <a:ext cx="0" cy="411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3" name="Rectangle 7"/>
          <p:cNvSpPr>
            <a:spLocks noChangeArrowheads="1"/>
          </p:cNvSpPr>
          <p:nvPr/>
        </p:nvSpPr>
        <p:spPr bwMode="auto">
          <a:xfrm>
            <a:off x="6178141" y="3016746"/>
            <a:ext cx="89463" cy="190328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4" name="Rectangle 8"/>
          <p:cNvSpPr>
            <a:spLocks noChangeArrowheads="1"/>
          </p:cNvSpPr>
          <p:nvPr/>
        </p:nvSpPr>
        <p:spPr bwMode="auto">
          <a:xfrm>
            <a:off x="6178141" y="3939715"/>
            <a:ext cx="89463" cy="36576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5" name="Rectangle 9"/>
          <p:cNvSpPr>
            <a:spLocks noChangeArrowheads="1"/>
          </p:cNvSpPr>
          <p:nvPr/>
        </p:nvSpPr>
        <p:spPr bwMode="auto">
          <a:xfrm>
            <a:off x="6178141" y="5052950"/>
            <a:ext cx="89463" cy="27432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6" name="Rectangle 10"/>
          <p:cNvSpPr>
            <a:spLocks noChangeArrowheads="1"/>
          </p:cNvSpPr>
          <p:nvPr/>
        </p:nvSpPr>
        <p:spPr bwMode="auto">
          <a:xfrm>
            <a:off x="7599763" y="1783815"/>
            <a:ext cx="993878" cy="384853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7" name="Rectangle 11"/>
          <p:cNvSpPr>
            <a:spLocks noChangeArrowheads="1"/>
          </p:cNvSpPr>
          <p:nvPr/>
        </p:nvSpPr>
        <p:spPr bwMode="auto">
          <a:xfrm>
            <a:off x="7610946" y="1813203"/>
            <a:ext cx="805577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acc : Account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28" name="Line 12"/>
          <p:cNvSpPr>
            <a:spLocks noChangeShapeType="1"/>
          </p:cNvSpPr>
          <p:nvPr/>
        </p:nvSpPr>
        <p:spPr bwMode="auto">
          <a:xfrm>
            <a:off x="8101595" y="2161671"/>
            <a:ext cx="1397" cy="411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29" name="Rectangle 13"/>
          <p:cNvSpPr>
            <a:spLocks noChangeArrowheads="1"/>
          </p:cNvSpPr>
          <p:nvPr/>
        </p:nvSpPr>
        <p:spPr bwMode="auto">
          <a:xfrm>
            <a:off x="8051272" y="2430369"/>
            <a:ext cx="90860" cy="190328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0" name="Rectangle 14"/>
          <p:cNvSpPr>
            <a:spLocks noChangeArrowheads="1"/>
          </p:cNvSpPr>
          <p:nvPr/>
        </p:nvSpPr>
        <p:spPr bwMode="auto">
          <a:xfrm>
            <a:off x="8051272" y="2708863"/>
            <a:ext cx="90860" cy="391851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02753" y="1295400"/>
            <a:ext cx="360648" cy="498211"/>
            <a:chOff x="944" y="419"/>
            <a:chExt cx="518" cy="712"/>
          </a:xfrm>
        </p:grpSpPr>
        <p:sp>
          <p:nvSpPr>
            <p:cNvPr id="1033232" name="Oval 16"/>
            <p:cNvSpPr>
              <a:spLocks noChangeArrowheads="1"/>
            </p:cNvSpPr>
            <p:nvPr/>
          </p:nvSpPr>
          <p:spPr bwMode="auto">
            <a:xfrm>
              <a:off x="1090" y="419"/>
              <a:ext cx="236" cy="236"/>
            </a:xfrm>
            <a:prstGeom prst="ellips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3" name="Line 17"/>
            <p:cNvSpPr>
              <a:spLocks noChangeShapeType="1"/>
            </p:cNvSpPr>
            <p:nvPr/>
          </p:nvSpPr>
          <p:spPr bwMode="auto">
            <a:xfrm>
              <a:off x="1203" y="652"/>
              <a:ext cx="1" cy="22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4" name="Line 18"/>
            <p:cNvSpPr>
              <a:spLocks noChangeShapeType="1"/>
            </p:cNvSpPr>
            <p:nvPr/>
          </p:nvSpPr>
          <p:spPr bwMode="auto">
            <a:xfrm>
              <a:off x="1016" y="714"/>
              <a:ext cx="374" cy="1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  <p:sp>
          <p:nvSpPr>
            <p:cNvPr id="1033235" name="Freeform 19"/>
            <p:cNvSpPr>
              <a:spLocks/>
            </p:cNvSpPr>
            <p:nvPr/>
          </p:nvSpPr>
          <p:spPr bwMode="auto">
            <a:xfrm>
              <a:off x="944" y="872"/>
              <a:ext cx="518" cy="259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952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th-TH" sz="1200"/>
            </a:p>
          </p:txBody>
        </p:sp>
      </p:grpSp>
      <p:sp>
        <p:nvSpPr>
          <p:cNvPr id="1033236" name="Rectangle 20"/>
          <p:cNvSpPr>
            <a:spLocks noChangeArrowheads="1"/>
          </p:cNvSpPr>
          <p:nvPr/>
        </p:nvSpPr>
        <p:spPr bwMode="auto">
          <a:xfrm>
            <a:off x="4572000" y="1897171"/>
            <a:ext cx="40651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u="sng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 : main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37" name="Line 21"/>
          <p:cNvSpPr>
            <a:spLocks noChangeShapeType="1"/>
          </p:cNvSpPr>
          <p:nvPr/>
        </p:nvSpPr>
        <p:spPr bwMode="auto">
          <a:xfrm>
            <a:off x="4783077" y="2161671"/>
            <a:ext cx="0" cy="411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8" name="Rectangle 22"/>
          <p:cNvSpPr>
            <a:spLocks noChangeArrowheads="1"/>
          </p:cNvSpPr>
          <p:nvPr/>
        </p:nvSpPr>
        <p:spPr bwMode="auto">
          <a:xfrm>
            <a:off x="4734152" y="2431768"/>
            <a:ext cx="88066" cy="38765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39" name="Rectangle 23"/>
          <p:cNvSpPr>
            <a:spLocks noChangeArrowheads="1"/>
          </p:cNvSpPr>
          <p:nvPr/>
        </p:nvSpPr>
        <p:spPr bwMode="auto">
          <a:xfrm>
            <a:off x="4734152" y="3016746"/>
            <a:ext cx="88066" cy="390452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1" name="Line 25"/>
          <p:cNvSpPr>
            <a:spLocks noChangeShapeType="1"/>
          </p:cNvSpPr>
          <p:nvPr/>
        </p:nvSpPr>
        <p:spPr bwMode="auto">
          <a:xfrm>
            <a:off x="4833400" y="2430369"/>
            <a:ext cx="321367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2" name="Line 26"/>
          <p:cNvSpPr>
            <a:spLocks noChangeShapeType="1"/>
          </p:cNvSpPr>
          <p:nvPr/>
        </p:nvSpPr>
        <p:spPr bwMode="auto">
          <a:xfrm flipH="1">
            <a:off x="7926862" y="2430369"/>
            <a:ext cx="120216" cy="489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3" name="Line 27"/>
          <p:cNvSpPr>
            <a:spLocks noChangeShapeType="1"/>
          </p:cNvSpPr>
          <p:nvPr/>
        </p:nvSpPr>
        <p:spPr bwMode="auto">
          <a:xfrm flipH="1" flipV="1">
            <a:off x="7926862" y="2379988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4" name="Rectangle 28"/>
          <p:cNvSpPr>
            <a:spLocks noChangeArrowheads="1"/>
          </p:cNvSpPr>
          <p:nvPr/>
        </p:nvSpPr>
        <p:spPr bwMode="auto">
          <a:xfrm>
            <a:off x="6048139" y="2198057"/>
            <a:ext cx="76605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new Account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45" name="Line 29"/>
          <p:cNvSpPr>
            <a:spLocks noChangeShapeType="1"/>
          </p:cNvSpPr>
          <p:nvPr/>
        </p:nvSpPr>
        <p:spPr bwMode="auto">
          <a:xfrm>
            <a:off x="8154714" y="2708863"/>
            <a:ext cx="501831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6" name="Line 30"/>
          <p:cNvSpPr>
            <a:spLocks noChangeShapeType="1"/>
          </p:cNvSpPr>
          <p:nvPr/>
        </p:nvSpPr>
        <p:spPr bwMode="auto">
          <a:xfrm>
            <a:off x="8656545" y="2708863"/>
            <a:ext cx="0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7" name="Line 31"/>
          <p:cNvSpPr>
            <a:spLocks noChangeShapeType="1"/>
          </p:cNvSpPr>
          <p:nvPr/>
        </p:nvSpPr>
        <p:spPr bwMode="auto">
          <a:xfrm flipH="1">
            <a:off x="8158907" y="2809624"/>
            <a:ext cx="49763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8" name="Line 32"/>
          <p:cNvSpPr>
            <a:spLocks noChangeShapeType="1"/>
          </p:cNvSpPr>
          <p:nvPr/>
        </p:nvSpPr>
        <p:spPr bwMode="auto">
          <a:xfrm>
            <a:off x="8158907" y="2809624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49" name="Line 33"/>
          <p:cNvSpPr>
            <a:spLocks noChangeShapeType="1"/>
          </p:cNvSpPr>
          <p:nvPr/>
        </p:nvSpPr>
        <p:spPr bwMode="auto">
          <a:xfrm flipV="1">
            <a:off x="8158907" y="2759243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0" name="Rectangle 34"/>
          <p:cNvSpPr>
            <a:spLocks noChangeArrowheads="1"/>
          </p:cNvSpPr>
          <p:nvPr/>
        </p:nvSpPr>
        <p:spPr bwMode="auto">
          <a:xfrm>
            <a:off x="8188262" y="2477951"/>
            <a:ext cx="434745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deposit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51" name="Line 35"/>
          <p:cNvSpPr>
            <a:spLocks noChangeShapeType="1"/>
          </p:cNvSpPr>
          <p:nvPr/>
        </p:nvSpPr>
        <p:spPr bwMode="auto">
          <a:xfrm>
            <a:off x="4833400" y="3016746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2" name="Line 36"/>
          <p:cNvSpPr>
            <a:spLocks noChangeShapeType="1"/>
          </p:cNvSpPr>
          <p:nvPr/>
        </p:nvSpPr>
        <p:spPr bwMode="auto">
          <a:xfrm flipH="1">
            <a:off x="6053731" y="3016746"/>
            <a:ext cx="121614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3" name="Line 37"/>
          <p:cNvSpPr>
            <a:spLocks noChangeShapeType="1"/>
          </p:cNvSpPr>
          <p:nvPr/>
        </p:nvSpPr>
        <p:spPr bwMode="auto">
          <a:xfrm flipH="1" flipV="1">
            <a:off x="6053731" y="2966365"/>
            <a:ext cx="121614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4" name="Rectangle 38"/>
          <p:cNvSpPr>
            <a:spLocks noChangeArrowheads="1"/>
          </p:cNvSpPr>
          <p:nvPr/>
        </p:nvSpPr>
        <p:spPr bwMode="auto">
          <a:xfrm>
            <a:off x="5066842" y="2795630"/>
            <a:ext cx="87090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new Customer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55" name="Line 39"/>
          <p:cNvSpPr>
            <a:spLocks noChangeShapeType="1"/>
          </p:cNvSpPr>
          <p:nvPr/>
        </p:nvSpPr>
        <p:spPr bwMode="auto">
          <a:xfrm>
            <a:off x="6277388" y="5306100"/>
            <a:ext cx="1769690" cy="1399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6" name="Line 40"/>
          <p:cNvSpPr>
            <a:spLocks noChangeShapeType="1"/>
          </p:cNvSpPr>
          <p:nvPr/>
        </p:nvSpPr>
        <p:spPr bwMode="auto">
          <a:xfrm flipH="1">
            <a:off x="7926862" y="5306100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7" name="Line 41"/>
          <p:cNvSpPr>
            <a:spLocks noChangeShapeType="1"/>
          </p:cNvSpPr>
          <p:nvPr/>
        </p:nvSpPr>
        <p:spPr bwMode="auto">
          <a:xfrm flipH="1" flipV="1">
            <a:off x="7926862" y="5255719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58" name="Rectangle 42"/>
          <p:cNvSpPr>
            <a:spLocks noChangeArrowheads="1"/>
          </p:cNvSpPr>
          <p:nvPr/>
        </p:nvSpPr>
        <p:spPr bwMode="auto">
          <a:xfrm>
            <a:off x="5105400" y="4876800"/>
            <a:ext cx="676114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getAccount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4" name="Rectangle 48"/>
          <p:cNvSpPr>
            <a:spLocks noChangeArrowheads="1"/>
          </p:cNvSpPr>
          <p:nvPr/>
        </p:nvSpPr>
        <p:spPr bwMode="auto">
          <a:xfrm>
            <a:off x="6781800" y="5105400"/>
            <a:ext cx="67470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getBalance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5" name="Line 49"/>
          <p:cNvSpPr>
            <a:spLocks noChangeShapeType="1"/>
          </p:cNvSpPr>
          <p:nvPr/>
        </p:nvSpPr>
        <p:spPr bwMode="auto">
          <a:xfrm flipH="1">
            <a:off x="6281582" y="5748171"/>
            <a:ext cx="1765496" cy="1399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6" name="Line 50"/>
          <p:cNvSpPr>
            <a:spLocks noChangeShapeType="1"/>
          </p:cNvSpPr>
          <p:nvPr/>
        </p:nvSpPr>
        <p:spPr bwMode="auto">
          <a:xfrm>
            <a:off x="6281582" y="5748171"/>
            <a:ext cx="120216" cy="5178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7" name="Line 51"/>
          <p:cNvSpPr>
            <a:spLocks noChangeShapeType="1"/>
          </p:cNvSpPr>
          <p:nvPr/>
        </p:nvSpPr>
        <p:spPr bwMode="auto">
          <a:xfrm flipV="1">
            <a:off x="6281582" y="5699189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68" name="Rectangle 52"/>
          <p:cNvSpPr>
            <a:spLocks noChangeArrowheads="1"/>
          </p:cNvSpPr>
          <p:nvPr/>
        </p:nvSpPr>
        <p:spPr bwMode="auto">
          <a:xfrm>
            <a:off x="6930189" y="5527055"/>
            <a:ext cx="471444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balance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69" name="Line 53"/>
          <p:cNvSpPr>
            <a:spLocks noChangeShapeType="1"/>
          </p:cNvSpPr>
          <p:nvPr/>
        </p:nvSpPr>
        <p:spPr bwMode="auto">
          <a:xfrm flipH="1">
            <a:off x="4836196" y="6071448"/>
            <a:ext cx="1339149" cy="0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0" name="Line 54"/>
          <p:cNvSpPr>
            <a:spLocks noChangeShapeType="1"/>
          </p:cNvSpPr>
          <p:nvPr/>
        </p:nvSpPr>
        <p:spPr bwMode="auto">
          <a:xfrm>
            <a:off x="4836196" y="6071448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1" name="Line 55"/>
          <p:cNvSpPr>
            <a:spLocks noChangeShapeType="1"/>
          </p:cNvSpPr>
          <p:nvPr/>
        </p:nvSpPr>
        <p:spPr bwMode="auto">
          <a:xfrm flipV="1">
            <a:off x="4836196" y="6021067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2" name="Rectangle 56"/>
          <p:cNvSpPr>
            <a:spLocks noChangeArrowheads="1"/>
          </p:cNvSpPr>
          <p:nvPr/>
        </p:nvSpPr>
        <p:spPr bwMode="auto">
          <a:xfrm>
            <a:off x="5318457" y="5839136"/>
            <a:ext cx="375462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output</a:t>
            </a:r>
            <a:endParaRPr kumimoji="1" lang="th-TH" sz="1200" b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73" name="Line 57"/>
          <p:cNvSpPr>
            <a:spLocks noChangeShapeType="1"/>
          </p:cNvSpPr>
          <p:nvPr/>
        </p:nvSpPr>
        <p:spPr bwMode="auto">
          <a:xfrm>
            <a:off x="4841175" y="3525928"/>
            <a:ext cx="501831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4" name="Line 58"/>
          <p:cNvSpPr>
            <a:spLocks noChangeShapeType="1"/>
          </p:cNvSpPr>
          <p:nvPr/>
        </p:nvSpPr>
        <p:spPr bwMode="auto">
          <a:xfrm>
            <a:off x="5344619" y="3524681"/>
            <a:ext cx="1398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5" name="Line 59"/>
          <p:cNvSpPr>
            <a:spLocks noChangeShapeType="1"/>
          </p:cNvSpPr>
          <p:nvPr/>
        </p:nvSpPr>
        <p:spPr bwMode="auto">
          <a:xfrm flipH="1">
            <a:off x="4845584" y="3625443"/>
            <a:ext cx="499035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6" name="Line 60"/>
          <p:cNvSpPr>
            <a:spLocks noChangeShapeType="1"/>
          </p:cNvSpPr>
          <p:nvPr/>
        </p:nvSpPr>
        <p:spPr bwMode="auto">
          <a:xfrm>
            <a:off x="4845584" y="3625443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7" name="Line 61"/>
          <p:cNvSpPr>
            <a:spLocks noChangeShapeType="1"/>
          </p:cNvSpPr>
          <p:nvPr/>
        </p:nvSpPr>
        <p:spPr bwMode="auto">
          <a:xfrm flipV="1">
            <a:off x="4845584" y="3575062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78" name="Rectangle 62"/>
          <p:cNvSpPr>
            <a:spLocks noChangeArrowheads="1"/>
          </p:cNvSpPr>
          <p:nvPr/>
        </p:nvSpPr>
        <p:spPr bwMode="auto">
          <a:xfrm>
            <a:off x="5105400" y="3733800"/>
            <a:ext cx="547666" cy="1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err="1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getName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79" name="Rectangle 63"/>
          <p:cNvSpPr>
            <a:spLocks noChangeArrowheads="1"/>
          </p:cNvSpPr>
          <p:nvPr/>
        </p:nvSpPr>
        <p:spPr bwMode="auto">
          <a:xfrm flipH="1">
            <a:off x="8077200" y="5280281"/>
            <a:ext cx="76200" cy="476287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0" name="Rectangle 64"/>
          <p:cNvSpPr>
            <a:spLocks noChangeArrowheads="1"/>
          </p:cNvSpPr>
          <p:nvPr/>
        </p:nvSpPr>
        <p:spPr bwMode="auto">
          <a:xfrm>
            <a:off x="6154377" y="5739774"/>
            <a:ext cx="89463" cy="391851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2" name="Rectangle 66"/>
          <p:cNvSpPr>
            <a:spLocks noChangeArrowheads="1"/>
          </p:cNvSpPr>
          <p:nvPr/>
        </p:nvSpPr>
        <p:spPr bwMode="auto">
          <a:xfrm>
            <a:off x="4735550" y="3526152"/>
            <a:ext cx="92259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3" name="Line 67"/>
          <p:cNvSpPr>
            <a:spLocks noChangeShapeType="1"/>
          </p:cNvSpPr>
          <p:nvPr/>
        </p:nvSpPr>
        <p:spPr bwMode="auto">
          <a:xfrm>
            <a:off x="4836182" y="3953993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4" name="Line 68"/>
          <p:cNvSpPr>
            <a:spLocks noChangeShapeType="1"/>
          </p:cNvSpPr>
          <p:nvPr/>
        </p:nvSpPr>
        <p:spPr bwMode="auto">
          <a:xfrm flipH="1">
            <a:off x="6056513" y="3953993"/>
            <a:ext cx="121613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5" name="Line 69"/>
          <p:cNvSpPr>
            <a:spLocks noChangeShapeType="1"/>
          </p:cNvSpPr>
          <p:nvPr/>
        </p:nvSpPr>
        <p:spPr bwMode="auto">
          <a:xfrm flipH="1" flipV="1">
            <a:off x="6056513" y="3903612"/>
            <a:ext cx="121613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1033286" name="Rectangle 70"/>
          <p:cNvSpPr>
            <a:spLocks noChangeArrowheads="1"/>
          </p:cNvSpPr>
          <p:nvPr/>
        </p:nvSpPr>
        <p:spPr bwMode="auto">
          <a:xfrm>
            <a:off x="5045875" y="3305036"/>
            <a:ext cx="416781" cy="17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sz="1200" b="0" dirty="0" err="1">
                <a:solidFill>
                  <a:srgbClr val="990000"/>
                </a:solidFill>
                <a:ea typeface="Batang" pitchFamily="18" charset="-127"/>
                <a:cs typeface="Angsana New" pitchFamily="18" charset="-34"/>
              </a:rPr>
              <a:t>println</a:t>
            </a:r>
            <a:endParaRPr kumimoji="1" lang="th-TH" sz="1200" b="0" dirty="0">
              <a:solidFill>
                <a:srgbClr val="990000"/>
              </a:solidFill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1033290" name="Rectangle 7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3581400" cy="4191000"/>
          </a:xfrm>
          <a:noFill/>
          <a:ln/>
        </p:spPr>
        <p:txBody>
          <a:bodyPr/>
          <a:lstStyle/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class Test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{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public static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void main(String[]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args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)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{</a:t>
            </a: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Account 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acc =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new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Account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();</a:t>
            </a:r>
          </a:p>
          <a:p>
            <a:pPr indent="-365125"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acc.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deposit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(500);</a:t>
            </a:r>
          </a:p>
          <a:p>
            <a:pPr indent="-365125">
              <a:buFont typeface="Wingdings 3" pitchFamily="18" charset="2"/>
              <a:buNone/>
            </a:pP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</a:t>
            </a:r>
            <a:r>
              <a:rPr lang="th-TH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c =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new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("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Test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");</a:t>
            </a:r>
          </a:p>
          <a:p>
            <a:pPr indent="-365125">
              <a:buFont typeface="Wingdings 3" pitchFamily="18" charset="2"/>
              <a:buNone/>
            </a:pP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   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System.out.println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("\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nCustomer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\"" +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</a:p>
          <a:p>
            <a:pPr indent="-365125">
              <a:buFont typeface="Wingdings 3" pitchFamily="18" charset="2"/>
              <a:buNone/>
            </a:pP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en-US" sz="1400" b="1" dirty="0" err="1" smtClean="0">
                <a:latin typeface="Arial" pitchFamily="34" charset="0"/>
                <a:cs typeface="Angsana New" pitchFamily="18" charset="-34"/>
              </a:rPr>
              <a:t>c.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getName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() );</a:t>
            </a:r>
          </a:p>
          <a:p>
            <a:pPr indent="-365125">
              <a:buFont typeface="Wingdings 3" pitchFamily="18" charset="2"/>
              <a:buNone/>
            </a:pPr>
            <a:endParaRPr lang="en-US" sz="1400" b="1" dirty="0" smtClean="0">
              <a:latin typeface="Arial" pitchFamily="34" charset="0"/>
              <a:cs typeface="Angsana New" pitchFamily="18" charset="-34"/>
            </a:endParaRPr>
          </a:p>
          <a:p>
            <a:pPr indent="-365125"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</a:t>
            </a:r>
            <a:r>
              <a:rPr lang="th-TH" sz="1400" b="1" dirty="0" smtClean="0">
                <a:latin typeface="Arial" pitchFamily="34" charset="0"/>
                <a:cs typeface="Angsana New" pitchFamily="18" charset="-34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System.out.println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(" </a:t>
            </a:r>
            <a:r>
              <a:rPr lang="en-US" sz="1400" b="1" dirty="0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has accounts</a:t>
            </a: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 :"+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c.getAccount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(acc).</a:t>
            </a:r>
            <a:r>
              <a:rPr lang="en-US" sz="1400" b="1" dirty="0" err="1" smtClean="0">
                <a:solidFill>
                  <a:srgbClr val="CC3300"/>
                </a:solidFill>
                <a:latin typeface="Arial" pitchFamily="34" charset="0"/>
                <a:cs typeface="Angsana New" pitchFamily="18" charset="-34"/>
              </a:rPr>
              <a:t>getBalance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ngsana New" pitchFamily="18" charset="-34"/>
              </a:rPr>
              <a:t>());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    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  }</a:t>
            </a:r>
          </a:p>
          <a:p>
            <a:pPr indent="-365125">
              <a:buFont typeface="Wingdings 3" pitchFamily="18" charset="2"/>
              <a:buNone/>
            </a:pPr>
            <a:r>
              <a:rPr lang="en-US" sz="1400" b="1" dirty="0" smtClean="0">
                <a:latin typeface="Arial" pitchFamily="34" charset="0"/>
                <a:cs typeface="Angsana New" pitchFamily="18" charset="-34"/>
              </a:rPr>
              <a:t>}</a:t>
            </a:r>
            <a:endParaRPr lang="th-TH" sz="1400" b="1" dirty="0" smtClean="0"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 flipH="1">
            <a:off x="4833051" y="4304894"/>
            <a:ext cx="1339149" cy="0"/>
          </a:xfrm>
          <a:prstGeom prst="line">
            <a:avLst/>
          </a:prstGeom>
          <a:noFill/>
          <a:ln w="9525">
            <a:solidFill>
              <a:srgbClr val="990033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0" name="Line 54"/>
          <p:cNvSpPr>
            <a:spLocks noChangeShapeType="1"/>
          </p:cNvSpPr>
          <p:nvPr/>
        </p:nvSpPr>
        <p:spPr bwMode="auto">
          <a:xfrm>
            <a:off x="4848100" y="4304894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1" name="Line 55"/>
          <p:cNvSpPr>
            <a:spLocks noChangeShapeType="1"/>
          </p:cNvSpPr>
          <p:nvPr/>
        </p:nvSpPr>
        <p:spPr bwMode="auto">
          <a:xfrm flipV="1">
            <a:off x="4833051" y="4254513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7" name="Rectangle 62"/>
          <p:cNvSpPr>
            <a:spLocks noChangeArrowheads="1"/>
          </p:cNvSpPr>
          <p:nvPr/>
        </p:nvSpPr>
        <p:spPr bwMode="auto">
          <a:xfrm>
            <a:off x="5181600" y="4115825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ja-JP" sz="1200" b="0" dirty="0" smtClean="0">
                <a:solidFill>
                  <a:srgbClr val="000000"/>
                </a:solidFill>
                <a:ea typeface="Batang" pitchFamily="18" charset="-127"/>
                <a:cs typeface="Angsana New" pitchFamily="18" charset="-34"/>
              </a:rPr>
              <a:t>name</a:t>
            </a:r>
            <a:endParaRPr kumimoji="1" lang="th-TH" sz="1200" b="0" dirty="0"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78" name="Line 57"/>
          <p:cNvSpPr>
            <a:spLocks noChangeShapeType="1"/>
          </p:cNvSpPr>
          <p:nvPr/>
        </p:nvSpPr>
        <p:spPr bwMode="auto">
          <a:xfrm>
            <a:off x="4849299" y="4652367"/>
            <a:ext cx="501831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79" name="Line 58"/>
          <p:cNvSpPr>
            <a:spLocks noChangeShapeType="1"/>
          </p:cNvSpPr>
          <p:nvPr/>
        </p:nvSpPr>
        <p:spPr bwMode="auto">
          <a:xfrm>
            <a:off x="5352743" y="4651120"/>
            <a:ext cx="1398" cy="10076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0" name="Line 59"/>
          <p:cNvSpPr>
            <a:spLocks noChangeShapeType="1"/>
          </p:cNvSpPr>
          <p:nvPr/>
        </p:nvSpPr>
        <p:spPr bwMode="auto">
          <a:xfrm flipH="1">
            <a:off x="4853708" y="4751882"/>
            <a:ext cx="499035" cy="1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1" name="Line 60"/>
          <p:cNvSpPr>
            <a:spLocks noChangeShapeType="1"/>
          </p:cNvSpPr>
          <p:nvPr/>
        </p:nvSpPr>
        <p:spPr bwMode="auto">
          <a:xfrm>
            <a:off x="4853708" y="4751882"/>
            <a:ext cx="120216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2" name="Line 61"/>
          <p:cNvSpPr>
            <a:spLocks noChangeShapeType="1"/>
          </p:cNvSpPr>
          <p:nvPr/>
        </p:nvSpPr>
        <p:spPr bwMode="auto">
          <a:xfrm flipV="1">
            <a:off x="4853708" y="4701501"/>
            <a:ext cx="120216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4" name="Line 67"/>
          <p:cNvSpPr>
            <a:spLocks noChangeShapeType="1"/>
          </p:cNvSpPr>
          <p:nvPr/>
        </p:nvSpPr>
        <p:spPr bwMode="auto">
          <a:xfrm>
            <a:off x="4836225" y="5068557"/>
            <a:ext cx="1341945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5" name="Line 68"/>
          <p:cNvSpPr>
            <a:spLocks noChangeShapeType="1"/>
          </p:cNvSpPr>
          <p:nvPr/>
        </p:nvSpPr>
        <p:spPr bwMode="auto">
          <a:xfrm flipH="1">
            <a:off x="6056556" y="5068557"/>
            <a:ext cx="121613" cy="4898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6" name="Line 69"/>
          <p:cNvSpPr>
            <a:spLocks noChangeShapeType="1"/>
          </p:cNvSpPr>
          <p:nvPr/>
        </p:nvSpPr>
        <p:spPr bwMode="auto">
          <a:xfrm flipH="1" flipV="1">
            <a:off x="6056556" y="5018176"/>
            <a:ext cx="121613" cy="50381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200"/>
          </a:p>
        </p:txBody>
      </p:sp>
      <p:sp>
        <p:nvSpPr>
          <p:cNvPr id="87" name="Rectangle 70"/>
          <p:cNvSpPr>
            <a:spLocks noChangeArrowheads="1"/>
          </p:cNvSpPr>
          <p:nvPr/>
        </p:nvSpPr>
        <p:spPr bwMode="auto">
          <a:xfrm>
            <a:off x="5053999" y="4431475"/>
            <a:ext cx="416781" cy="1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sz="1200" b="0" dirty="0" err="1">
                <a:solidFill>
                  <a:srgbClr val="990000"/>
                </a:solidFill>
                <a:ea typeface="Batang" pitchFamily="18" charset="-127"/>
                <a:cs typeface="Angsana New" pitchFamily="18" charset="-34"/>
              </a:rPr>
              <a:t>println</a:t>
            </a:r>
            <a:endParaRPr kumimoji="1" lang="th-TH" sz="1200" b="0" dirty="0">
              <a:solidFill>
                <a:srgbClr val="990000"/>
              </a:solidFill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4736275" y="4648200"/>
            <a:ext cx="92259" cy="155448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/>
          </p:cNvSpPr>
          <p:nvPr>
            <p:ph type="title"/>
          </p:nvPr>
        </p:nvSpPr>
        <p:spPr bwMode="auto">
          <a:xfrm>
            <a:off x="1403350" y="0"/>
            <a:ext cx="6096000" cy="1143000"/>
          </a:xfrm>
          <a:noFill/>
        </p:spPr>
        <p:txBody>
          <a:bodyPr>
            <a:normAutofit/>
          </a:bodyPr>
          <a:lstStyle/>
          <a:p>
            <a:r>
              <a:rPr lang="th-TH" dirty="0" smtClean="0">
                <a:solidFill>
                  <a:srgbClr val="990000"/>
                </a:solidFill>
                <a:effectLst/>
                <a:cs typeface="Angsana New" pitchFamily="18" charset="-34"/>
              </a:rPr>
              <a:t>แบบทดสอบ </a:t>
            </a:r>
            <a:r>
              <a:rPr lang="en-US" dirty="0" smtClean="0">
                <a:solidFill>
                  <a:srgbClr val="990000"/>
                </a:solidFill>
                <a:effectLst/>
                <a:cs typeface="Angsana New" pitchFamily="18" charset="-34"/>
              </a:rPr>
              <a:t>Class Diagram 2</a:t>
            </a:r>
            <a:endParaRPr lang="th-TH" dirty="0" smtClean="0">
              <a:solidFill>
                <a:srgbClr val="990000"/>
              </a:solidFill>
              <a:effectLst/>
              <a:cs typeface="Angsana New" pitchFamily="18" charset="-34"/>
            </a:endParaRPr>
          </a:p>
        </p:txBody>
      </p:sp>
      <p:sp>
        <p:nvSpPr>
          <p:cNvPr id="709635" name="Rectangle 3"/>
          <p:cNvSpPr>
            <a:spLocks noGrp="1"/>
          </p:cNvSpPr>
          <p:nvPr>
            <p:ph type="body" sz="half" idx="1"/>
          </p:nvPr>
        </p:nvSpPr>
        <p:spPr>
          <a:xfrm>
            <a:off x="1143000" y="4343400"/>
            <a:ext cx="7315200" cy="1981200"/>
          </a:xfrm>
        </p:spPr>
        <p:txBody>
          <a:bodyPr/>
          <a:lstStyle/>
          <a:p>
            <a:r>
              <a:rPr lang="th-TH" altLang="ja-JP" sz="2400" b="1" dirty="0" smtClean="0">
                <a:cs typeface="Angsana New" pitchFamily="18" charset="-34"/>
              </a:rPr>
              <a:t>คลาส </a:t>
            </a:r>
            <a:r>
              <a:rPr lang="en-US" altLang="ja-JP" sz="2400" b="1" dirty="0" smtClean="0">
                <a:cs typeface="Angsana New" pitchFamily="18" charset="-34"/>
              </a:rPr>
              <a:t>D</a:t>
            </a:r>
            <a:r>
              <a:rPr lang="th-TH" altLang="ja-JP" sz="2400" b="1" dirty="0" smtClean="0">
                <a:cs typeface="Angsana New" pitchFamily="18" charset="-34"/>
              </a:rPr>
              <a:t> สามารถเรียกใช้เมธอดที่กำหนดไว้ใน </a:t>
            </a:r>
            <a:r>
              <a:rPr lang="en-US" altLang="ja-JP" sz="2400" b="1" dirty="0" err="1" smtClean="0">
                <a:cs typeface="Angsana New" pitchFamily="18" charset="-34"/>
              </a:rPr>
              <a:t>interfaceF</a:t>
            </a:r>
            <a:r>
              <a:rPr lang="en-US" altLang="ja-JP" sz="2400" b="1" dirty="0" smtClean="0">
                <a:cs typeface="Angsana New" pitchFamily="18" charset="-34"/>
              </a:rPr>
              <a:t> </a:t>
            </a:r>
            <a:r>
              <a:rPr lang="th-TH" altLang="ja-JP" sz="2400" b="1" dirty="0" smtClean="0">
                <a:cs typeface="Angsana New" pitchFamily="18" charset="-34"/>
              </a:rPr>
              <a:t>ได้หรือไม่</a:t>
            </a:r>
          </a:p>
          <a:p>
            <a:r>
              <a:rPr lang="th-TH" altLang="ja-JP" sz="2400" b="1" dirty="0" smtClean="0">
                <a:cs typeface="Angsana New" pitchFamily="18" charset="-34"/>
              </a:rPr>
              <a:t>คลาส </a:t>
            </a:r>
            <a:r>
              <a:rPr lang="en-US" altLang="ja-JP" sz="2400" b="1" dirty="0" smtClean="0">
                <a:cs typeface="Angsana New" pitchFamily="18" charset="-34"/>
              </a:rPr>
              <a:t>E </a:t>
            </a:r>
            <a:r>
              <a:rPr lang="th-TH" altLang="ja-JP" sz="2400" b="1" dirty="0" smtClean="0">
                <a:cs typeface="Angsana New" pitchFamily="18" charset="-34"/>
              </a:rPr>
              <a:t>สามารถเรียกใช้เมธอดในคลาส </a:t>
            </a:r>
            <a:r>
              <a:rPr lang="en-US" altLang="ja-JP" sz="2400" b="1" dirty="0" smtClean="0">
                <a:cs typeface="Angsana New" pitchFamily="18" charset="-34"/>
              </a:rPr>
              <a:t>A </a:t>
            </a:r>
            <a:r>
              <a:rPr lang="th-TH" altLang="ja-JP" sz="2400" b="1" dirty="0" smtClean="0">
                <a:cs typeface="Angsana New" pitchFamily="18" charset="-34"/>
              </a:rPr>
              <a:t>ได้หรือไม่</a:t>
            </a:r>
          </a:p>
          <a:p>
            <a:r>
              <a:rPr lang="th-TH" altLang="ja-JP" sz="2400" b="1" dirty="0" smtClean="0">
                <a:cs typeface="Angsana New" pitchFamily="18" charset="-34"/>
              </a:rPr>
              <a:t>คลาส </a:t>
            </a:r>
            <a:r>
              <a:rPr lang="en-US" altLang="ja-JP" sz="2400" b="1" dirty="0" smtClean="0">
                <a:cs typeface="Angsana New" pitchFamily="18" charset="-34"/>
              </a:rPr>
              <a:t>E </a:t>
            </a:r>
            <a:r>
              <a:rPr lang="th-TH" altLang="ja-JP" sz="2400" b="1" dirty="0" smtClean="0">
                <a:cs typeface="Angsana New" pitchFamily="18" charset="-34"/>
              </a:rPr>
              <a:t>สามารถเรียกใช้เมธอดในคลาส </a:t>
            </a:r>
            <a:r>
              <a:rPr lang="en-US" altLang="ja-JP" sz="2400" b="1" dirty="0" smtClean="0">
                <a:cs typeface="Angsana New" pitchFamily="18" charset="-34"/>
              </a:rPr>
              <a:t>C </a:t>
            </a:r>
            <a:r>
              <a:rPr lang="th-TH" altLang="ja-JP" sz="2400" b="1" dirty="0" smtClean="0">
                <a:cs typeface="Angsana New" pitchFamily="18" charset="-34"/>
              </a:rPr>
              <a:t>ได้หรือไม่</a:t>
            </a:r>
            <a:endParaRPr lang="en-US" altLang="ja-JP" sz="2400" b="1" dirty="0" smtClean="0">
              <a:cs typeface="Angsana New" pitchFamily="18" charset="-34"/>
            </a:endParaRPr>
          </a:p>
          <a:p>
            <a:r>
              <a:rPr lang="th-TH" altLang="ja-JP" sz="2400" b="1" dirty="0" smtClean="0">
                <a:cs typeface="Angsana New" pitchFamily="18" charset="-34"/>
              </a:rPr>
              <a:t>ต้องการเพิ่มคลาสเพื่อให้สามารถทำงานได้กับทุก ๆ คลาสที่มีอยู่จะต้องเพิ่มคลาสที่ใด</a:t>
            </a:r>
            <a:endParaRPr lang="th-TH" sz="2400" b="1" dirty="0" smtClean="0">
              <a:cs typeface="Angsana New" pitchFamily="18" charset="-34"/>
            </a:endParaRPr>
          </a:p>
        </p:txBody>
      </p:sp>
      <p:pic>
        <p:nvPicPr>
          <p:cNvPr id="7096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14400"/>
            <a:ext cx="48768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th-TH" dirty="0" smtClean="0">
                <a:solidFill>
                  <a:srgbClr val="990000"/>
                </a:solidFill>
                <a:effectLst/>
                <a:cs typeface="Angsana New" pitchFamily="18" charset="-34"/>
              </a:rPr>
              <a:t>แบบทดสอบ </a:t>
            </a:r>
            <a:r>
              <a:rPr lang="en-US" dirty="0" smtClean="0">
                <a:solidFill>
                  <a:srgbClr val="990000"/>
                </a:solidFill>
                <a:effectLst/>
                <a:cs typeface="Angsana New" pitchFamily="18" charset="-34"/>
              </a:rPr>
              <a:t>Class Diagram</a:t>
            </a:r>
            <a:endParaRPr lang="en-US" dirty="0">
              <a:solidFill>
                <a:srgbClr val="990000"/>
              </a:solidFill>
              <a:effectLst/>
              <a:cs typeface="Angsana New" pitchFamily="18" charset="-34"/>
            </a:endParaRP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524000" y="3657600"/>
            <a:ext cx="6781800" cy="2578100"/>
          </a:xfrm>
        </p:spPr>
        <p:txBody>
          <a:bodyPr/>
          <a:lstStyle/>
          <a:p>
            <a:r>
              <a:rPr lang="th-TH" sz="2000" b="1" dirty="0" err="1" smtClean="0">
                <a:cs typeface="Angsana New" pitchFamily="18" charset="-34"/>
              </a:rPr>
              <a:t>ออปเจค</a:t>
            </a:r>
            <a:r>
              <a:rPr lang="th-TH" sz="2000" b="1" dirty="0" smtClean="0">
                <a:cs typeface="Angsana New" pitchFamily="18" charset="-34"/>
              </a:rPr>
              <a:t>จากคลาสใดที่ถูกประกาศไว้ในคลาส </a:t>
            </a:r>
            <a:r>
              <a:rPr lang="en-US" sz="2000" b="1" dirty="0" smtClean="0">
                <a:cs typeface="Angsana New" pitchFamily="18" charset="-34"/>
              </a:rPr>
              <a:t>F ______</a:t>
            </a:r>
            <a:endParaRPr lang="en-US" sz="2000" dirty="0" smtClean="0">
              <a:cs typeface="Angsana New" pitchFamily="18" charset="-34"/>
            </a:endParaRPr>
          </a:p>
          <a:p>
            <a:r>
              <a:rPr lang="th-TH" sz="2000" b="1" dirty="0" smtClean="0">
                <a:cs typeface="Angsana New" pitchFamily="18" charset="-34"/>
              </a:rPr>
              <a:t>คลาส  </a:t>
            </a:r>
            <a:r>
              <a:rPr lang="en-US" sz="2000" b="1" dirty="0" smtClean="0">
                <a:cs typeface="Angsana New" pitchFamily="18" charset="-34"/>
              </a:rPr>
              <a:t>D </a:t>
            </a:r>
            <a:r>
              <a:rPr lang="th-TH" sz="2000" b="1" dirty="0" smtClean="0">
                <a:cs typeface="Angsana New" pitchFamily="18" charset="-34"/>
              </a:rPr>
              <a:t>สามารถเรียกใช้คลาส </a:t>
            </a:r>
            <a:r>
              <a:rPr lang="en-US" sz="2000" b="1" dirty="0" smtClean="0">
                <a:cs typeface="Angsana New" pitchFamily="18" charset="-34"/>
              </a:rPr>
              <a:t>B </a:t>
            </a:r>
            <a:r>
              <a:rPr lang="th-TH" sz="2000" b="1" dirty="0" smtClean="0">
                <a:cs typeface="Angsana New" pitchFamily="18" charset="-34"/>
              </a:rPr>
              <a:t>ได้หรือไม่ </a:t>
            </a:r>
            <a:r>
              <a:rPr lang="en-US" sz="2000" b="1" dirty="0" smtClean="0">
                <a:cs typeface="Angsana New" pitchFamily="18" charset="-34"/>
              </a:rPr>
              <a:t>______</a:t>
            </a:r>
            <a:endParaRPr lang="en-US" sz="2000" dirty="0" smtClean="0">
              <a:cs typeface="Angsana New" pitchFamily="18" charset="-34"/>
            </a:endParaRPr>
          </a:p>
          <a:p>
            <a:r>
              <a:rPr lang="th-TH" sz="2000" b="1" dirty="0" smtClean="0">
                <a:cs typeface="Angsana New" pitchFamily="18" charset="-34"/>
              </a:rPr>
              <a:t>หากคลาส </a:t>
            </a:r>
            <a:r>
              <a:rPr lang="en-US" sz="2000" b="1" dirty="0" smtClean="0">
                <a:cs typeface="Angsana New" pitchFamily="18" charset="-34"/>
              </a:rPr>
              <a:t>B </a:t>
            </a:r>
            <a:r>
              <a:rPr lang="th-TH" sz="2000" b="1" dirty="0" smtClean="0">
                <a:cs typeface="Angsana New" pitchFamily="18" charset="-34"/>
              </a:rPr>
              <a:t>มีการเปลี่ยนแปลงคลาสใดจะเปลี่ยนแปลงตามไปด้วย  </a:t>
            </a:r>
            <a:r>
              <a:rPr lang="en-US" sz="2000" b="1" dirty="0" smtClean="0">
                <a:cs typeface="Angsana New" pitchFamily="18" charset="-34"/>
              </a:rPr>
              <a:t>__ </a:t>
            </a:r>
            <a:endParaRPr lang="en-US" sz="2000" dirty="0" smtClean="0">
              <a:cs typeface="Angsana New" pitchFamily="18" charset="-34"/>
            </a:endParaRPr>
          </a:p>
          <a:p>
            <a:r>
              <a:rPr lang="th-TH" sz="2000" b="1" dirty="0" smtClean="0">
                <a:cs typeface="Angsana New" pitchFamily="18" charset="-34"/>
              </a:rPr>
              <a:t>คลาส </a:t>
            </a:r>
            <a:r>
              <a:rPr lang="en-US" sz="2000" b="1" dirty="0" smtClean="0">
                <a:cs typeface="Angsana New" pitchFamily="18" charset="-34"/>
              </a:rPr>
              <a:t>E </a:t>
            </a:r>
            <a:r>
              <a:rPr lang="th-TH" sz="2000" b="1" dirty="0" smtClean="0">
                <a:cs typeface="Angsana New" pitchFamily="18" charset="-34"/>
              </a:rPr>
              <a:t>มี</a:t>
            </a:r>
            <a:r>
              <a:rPr lang="th-TH" sz="2000" b="1" dirty="0" err="1" smtClean="0">
                <a:cs typeface="Angsana New" pitchFamily="18" charset="-34"/>
              </a:rPr>
              <a:t>ออปเจค</a:t>
            </a:r>
            <a:r>
              <a:rPr lang="th-TH" sz="2000" b="1" dirty="0" smtClean="0">
                <a:cs typeface="Angsana New" pitchFamily="18" charset="-34"/>
              </a:rPr>
              <a:t>จากคลาส </a:t>
            </a:r>
            <a:r>
              <a:rPr lang="en-US" sz="2000" b="1" dirty="0" smtClean="0">
                <a:cs typeface="Angsana New" pitchFamily="18" charset="-34"/>
              </a:rPr>
              <a:t>F </a:t>
            </a:r>
            <a:r>
              <a:rPr lang="th-TH" sz="2000" b="1" dirty="0" smtClean="0">
                <a:cs typeface="Angsana New" pitchFamily="18" charset="-34"/>
              </a:rPr>
              <a:t>เป็นจำนวนเท่ากับ </a:t>
            </a:r>
            <a:r>
              <a:rPr lang="en-US" sz="2000" b="1" dirty="0" smtClean="0">
                <a:cs typeface="Angsana New" pitchFamily="18" charset="-34"/>
              </a:rPr>
              <a:t>_____ </a:t>
            </a:r>
            <a:endParaRPr lang="en-US" sz="2000" dirty="0" smtClean="0">
              <a:cs typeface="Angsana New" pitchFamily="18" charset="-34"/>
            </a:endParaRPr>
          </a:p>
          <a:p>
            <a:r>
              <a:rPr lang="th-TH" sz="2000" b="1" dirty="0" smtClean="0">
                <a:cs typeface="Angsana New" pitchFamily="18" charset="-34"/>
              </a:rPr>
              <a:t>คลาส </a:t>
            </a:r>
            <a:r>
              <a:rPr lang="en-US" sz="2000" b="1" dirty="0" smtClean="0">
                <a:cs typeface="Angsana New" pitchFamily="18" charset="-34"/>
              </a:rPr>
              <a:t>B </a:t>
            </a:r>
            <a:r>
              <a:rPr lang="th-TH" sz="2000" b="1" dirty="0" smtClean="0">
                <a:cs typeface="Angsana New" pitchFamily="18" charset="-34"/>
              </a:rPr>
              <a:t>มี</a:t>
            </a:r>
            <a:r>
              <a:rPr lang="th-TH" sz="2000" b="1" dirty="0" err="1" smtClean="0">
                <a:cs typeface="Angsana New" pitchFamily="18" charset="-34"/>
              </a:rPr>
              <a:t>ออปเจค</a:t>
            </a:r>
            <a:r>
              <a:rPr lang="th-TH" sz="2000" b="1" dirty="0" smtClean="0">
                <a:cs typeface="Angsana New" pitchFamily="18" charset="-34"/>
              </a:rPr>
              <a:t>จากคลาส </a:t>
            </a:r>
            <a:r>
              <a:rPr lang="en-US" sz="2000" b="1" dirty="0" smtClean="0">
                <a:cs typeface="Angsana New" pitchFamily="18" charset="-34"/>
              </a:rPr>
              <a:t>E </a:t>
            </a:r>
            <a:r>
              <a:rPr lang="th-TH" sz="2000" b="1" dirty="0" smtClean="0">
                <a:cs typeface="Angsana New" pitchFamily="18" charset="-34"/>
              </a:rPr>
              <a:t>เป็นจำนวนเท่ากับ </a:t>
            </a:r>
            <a:r>
              <a:rPr lang="en-US" sz="2000" b="1" dirty="0" smtClean="0">
                <a:cs typeface="Angsana New" pitchFamily="18" charset="-34"/>
              </a:rPr>
              <a:t>______</a:t>
            </a:r>
            <a:endParaRPr lang="en-US" sz="2000" dirty="0" smtClean="0">
              <a:cs typeface="Angsana New" pitchFamily="18" charset="-34"/>
            </a:endParaRPr>
          </a:p>
          <a:p>
            <a:r>
              <a:rPr lang="th-TH" sz="2000" b="1" dirty="0" smtClean="0">
                <a:cs typeface="Angsana New" pitchFamily="18" charset="-34"/>
              </a:rPr>
              <a:t>คลาส</a:t>
            </a:r>
            <a:r>
              <a:rPr lang="en-US" sz="2000" b="1" dirty="0" smtClean="0">
                <a:cs typeface="Angsana New" pitchFamily="18" charset="-34"/>
              </a:rPr>
              <a:t> D </a:t>
            </a:r>
            <a:r>
              <a:rPr lang="th-TH" sz="2000" b="1" dirty="0" smtClean="0">
                <a:cs typeface="Angsana New" pitchFamily="18" charset="-34"/>
              </a:rPr>
              <a:t>อาจถูกเรียกใช้เมื่อมีการใช้งานในคลาส</a:t>
            </a:r>
            <a:r>
              <a:rPr lang="en-US" sz="2000" b="1" dirty="0" smtClean="0">
                <a:cs typeface="Angsana New" pitchFamily="18" charset="-34"/>
              </a:rPr>
              <a:t> A </a:t>
            </a:r>
            <a:r>
              <a:rPr lang="th-TH" sz="2000" b="1" dirty="0" smtClean="0">
                <a:cs typeface="Angsana New" pitchFamily="18" charset="-34"/>
              </a:rPr>
              <a:t>ใช่หรือไม่ </a:t>
            </a:r>
            <a:r>
              <a:rPr lang="en-US" sz="2000" b="1" dirty="0" smtClean="0">
                <a:cs typeface="Angsana New" pitchFamily="18" charset="-34"/>
              </a:rPr>
              <a:t>______</a:t>
            </a:r>
            <a:endParaRPr lang="en-US" sz="2000" dirty="0" smtClean="0">
              <a:cs typeface="Angsana New" pitchFamily="18" charset="-34"/>
            </a:endParaRPr>
          </a:p>
          <a:p>
            <a:r>
              <a:rPr lang="th-TH" sz="2000" b="1" dirty="0" smtClean="0">
                <a:cs typeface="Angsana New" pitchFamily="18" charset="-34"/>
              </a:rPr>
              <a:t>คลาส</a:t>
            </a:r>
            <a:r>
              <a:rPr lang="en-US" sz="2000" b="1" dirty="0" smtClean="0">
                <a:cs typeface="Angsana New" pitchFamily="18" charset="-34"/>
              </a:rPr>
              <a:t> C </a:t>
            </a:r>
            <a:r>
              <a:rPr lang="th-TH" sz="2000" b="1" dirty="0" smtClean="0">
                <a:cs typeface="Angsana New" pitchFamily="18" charset="-34"/>
              </a:rPr>
              <a:t>อาจถูกเรียกใช้เมื่อมีการใช้งานในคลาส</a:t>
            </a:r>
            <a:r>
              <a:rPr lang="en-US" sz="2000" b="1" dirty="0" smtClean="0">
                <a:cs typeface="Angsana New" pitchFamily="18" charset="-34"/>
              </a:rPr>
              <a:t> F </a:t>
            </a:r>
            <a:r>
              <a:rPr lang="th-TH" sz="2000" b="1" dirty="0" smtClean="0">
                <a:cs typeface="Angsana New" pitchFamily="18" charset="-34"/>
              </a:rPr>
              <a:t>ใช่หรือไม่ </a:t>
            </a:r>
            <a:r>
              <a:rPr lang="en-US" sz="2000" b="1" dirty="0" smtClean="0">
                <a:cs typeface="Angsana New" pitchFamily="18" charset="-34"/>
              </a:rPr>
              <a:t>______</a:t>
            </a:r>
            <a:endParaRPr lang="en-US" sz="2000" dirty="0">
              <a:cs typeface="Angsana New" pitchFamily="18" charset="-34"/>
            </a:endParaRPr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981200" y="1219200"/>
            <a:ext cx="4978400" cy="2133600"/>
            <a:chOff x="-540" y="720"/>
            <a:chExt cx="6300" cy="2700"/>
          </a:xfrm>
        </p:grpSpPr>
        <p:sp>
          <p:nvSpPr>
            <p:cNvPr id="209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-540" y="720"/>
              <a:ext cx="6300" cy="27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-167" y="720"/>
              <a:ext cx="930" cy="771"/>
              <a:chOff x="-360" y="356"/>
              <a:chExt cx="1080" cy="904"/>
            </a:xfrm>
          </p:grpSpPr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-360" y="360"/>
                <a:ext cx="1080" cy="9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>
                <a:off x="-20" y="356"/>
                <a:ext cx="432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A</a:t>
                </a:r>
                <a:endParaRPr kumimoji="0" lang="en-US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auto">
              <a:xfrm>
                <a:off x="-360" y="591"/>
                <a:ext cx="1080" cy="66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-360" y="851"/>
                <a:ext cx="1080" cy="40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2145" y="784"/>
              <a:ext cx="930" cy="771"/>
              <a:chOff x="-360" y="356"/>
              <a:chExt cx="1080" cy="904"/>
            </a:xfrm>
          </p:grpSpPr>
          <p:sp>
            <p:nvSpPr>
              <p:cNvPr id="2085" name="Rectangle 37"/>
              <p:cNvSpPr>
                <a:spLocks noChangeArrowheads="1"/>
              </p:cNvSpPr>
              <p:nvPr/>
            </p:nvSpPr>
            <p:spPr bwMode="auto">
              <a:xfrm>
                <a:off x="-360" y="360"/>
                <a:ext cx="1080" cy="9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-20" y="356"/>
                <a:ext cx="432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B</a:t>
                </a:r>
                <a:endParaRPr kumimoji="0" lang="en-US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3" name="Rectangle 35"/>
              <p:cNvSpPr>
                <a:spLocks noChangeArrowheads="1"/>
              </p:cNvSpPr>
              <p:nvPr/>
            </p:nvSpPr>
            <p:spPr bwMode="auto">
              <a:xfrm>
                <a:off x="-360" y="591"/>
                <a:ext cx="1080" cy="66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-360" y="851"/>
                <a:ext cx="1080" cy="40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4457" y="720"/>
              <a:ext cx="930" cy="771"/>
              <a:chOff x="-360" y="356"/>
              <a:chExt cx="1080" cy="904"/>
            </a:xfrm>
          </p:grpSpPr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-360" y="360"/>
                <a:ext cx="1080" cy="9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-20" y="356"/>
                <a:ext cx="432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C</a:t>
                </a:r>
                <a:endParaRPr kumimoji="0" lang="en-US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-360" y="591"/>
                <a:ext cx="1080" cy="66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-360" y="851"/>
                <a:ext cx="1080" cy="40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-180" y="2473"/>
              <a:ext cx="930" cy="771"/>
              <a:chOff x="-360" y="356"/>
              <a:chExt cx="1080" cy="904"/>
            </a:xfrm>
          </p:grpSpPr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-360" y="360"/>
                <a:ext cx="1080" cy="9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-20" y="356"/>
                <a:ext cx="432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D</a:t>
                </a:r>
                <a:endParaRPr kumimoji="0" lang="en-US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-360" y="591"/>
                <a:ext cx="1080" cy="66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-360" y="851"/>
                <a:ext cx="1080" cy="40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2145" y="2469"/>
              <a:ext cx="930" cy="772"/>
              <a:chOff x="-360" y="356"/>
              <a:chExt cx="1080" cy="904"/>
            </a:xfrm>
          </p:grpSpPr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-360" y="360"/>
                <a:ext cx="1080" cy="9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-20" y="356"/>
                <a:ext cx="432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E</a:t>
                </a:r>
                <a:endParaRPr kumimoji="0" lang="en-US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-360" y="591"/>
                <a:ext cx="1080" cy="66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-360" y="851"/>
                <a:ext cx="1080" cy="40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4470" y="2469"/>
              <a:ext cx="930" cy="772"/>
              <a:chOff x="5220" y="2336"/>
              <a:chExt cx="1080" cy="904"/>
            </a:xfrm>
          </p:grpSpPr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5220" y="2340"/>
                <a:ext cx="1080" cy="90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5505" y="2336"/>
                <a:ext cx="560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Batang" pitchFamily="18" charset="-127"/>
                    <a:cs typeface="Arial" pitchFamily="34" charset="0"/>
                  </a:rPr>
                  <a:t>F</a:t>
                </a:r>
                <a:endParaRPr kumimoji="0" lang="en-US" altLang="ja-JP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5220" y="2571"/>
                <a:ext cx="1080" cy="66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5220" y="2831"/>
                <a:ext cx="1080" cy="40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208" y="1488"/>
              <a:ext cx="153" cy="22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95" y="266"/>
                </a:cxn>
                <a:cxn ang="0">
                  <a:pos x="0" y="266"/>
                </a:cxn>
                <a:cxn ang="0">
                  <a:pos x="98" y="0"/>
                </a:cxn>
              </a:cxnLst>
              <a:rect l="0" t="0" r="r" b="b"/>
              <a:pathLst>
                <a:path w="195" h="266">
                  <a:moveTo>
                    <a:pt x="98" y="0"/>
                  </a:moveTo>
                  <a:lnTo>
                    <a:pt x="195" y="266"/>
                  </a:lnTo>
                  <a:lnTo>
                    <a:pt x="0" y="2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1206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4859" y="1488"/>
              <a:ext cx="154" cy="22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95" y="266"/>
                </a:cxn>
                <a:cxn ang="0">
                  <a:pos x="0" y="266"/>
                </a:cxn>
                <a:cxn ang="0">
                  <a:pos x="98" y="0"/>
                </a:cxn>
              </a:cxnLst>
              <a:rect l="0" t="0" r="r" b="b"/>
              <a:pathLst>
                <a:path w="195" h="266">
                  <a:moveTo>
                    <a:pt x="98" y="0"/>
                  </a:moveTo>
                  <a:lnTo>
                    <a:pt x="195" y="266"/>
                  </a:lnTo>
                  <a:lnTo>
                    <a:pt x="0" y="26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 w="12065">
              <a:solidFill>
                <a:srgbClr val="99003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285" y="1705"/>
              <a:ext cx="0" cy="768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4934" y="1705"/>
              <a:ext cx="1" cy="768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3075" y="2908"/>
              <a:ext cx="1395" cy="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2610" y="1552"/>
              <a:ext cx="0" cy="92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 type="arrow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763" y="1116"/>
              <a:ext cx="1395" cy="1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 type="arrow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3075" y="1117"/>
              <a:ext cx="1395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 type="arrow" w="lg" len="lg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2251" y="2117"/>
              <a:ext cx="29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Batang" pitchFamily="18" charset="-127"/>
                  <a:cs typeface="Arial" pitchFamily="34" charset="0"/>
                </a:rPr>
                <a:t>1</a:t>
              </a:r>
              <a:endPara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3075" y="2620"/>
              <a:ext cx="345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Batang" pitchFamily="18" charset="-127"/>
                  <a:cs typeface="Arial" pitchFamily="34" charset="0"/>
                </a:rPr>
                <a:t>2</a:t>
              </a:r>
              <a:endPara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4173" y="2665"/>
              <a:ext cx="413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Batang" pitchFamily="18" charset="-127"/>
                  <a:cs typeface="Arial" pitchFamily="34" charset="0"/>
                </a:rPr>
                <a:t>*</a:t>
              </a:r>
              <a:endPara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Association </a:t>
            </a:r>
            <a:r>
              <a:rPr lang="th-TH">
                <a:solidFill>
                  <a:srgbClr val="990000"/>
                </a:solidFill>
              </a:rPr>
              <a:t>Customer &amp; Account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239000" cy="1295400"/>
          </a:xfrm>
        </p:spPr>
        <p:txBody>
          <a:bodyPr/>
          <a:lstStyle/>
          <a:p>
            <a:r>
              <a:rPr lang="en-US" sz="2600"/>
              <a:t>ความสัมพันธ์ที่มีลักษณะเป็นแบบโครงสร้างจะระบุโดยออปเจคของคลาสหนึ่งที่ถูก connected ไปยังออปเจคของคลาสที่สอง  ซึ่งอาจเป็นคลาสเดียวกันได้</a:t>
            </a:r>
          </a:p>
          <a:p>
            <a:endParaRPr lang="th-TH" sz="2600">
              <a:latin typeface="courier" pitchFamily="49" charset="0"/>
            </a:endParaRPr>
          </a:p>
        </p:txBody>
      </p:sp>
      <p:sp>
        <p:nvSpPr>
          <p:cNvPr id="372740" name="AutoShape 4"/>
          <p:cNvSpPr>
            <a:spLocks noChangeAspect="1" noChangeArrowheads="1" noTextEdit="1"/>
          </p:cNvSpPr>
          <p:nvPr/>
        </p:nvSpPr>
        <p:spPr bwMode="auto">
          <a:xfrm>
            <a:off x="2085975" y="3773488"/>
            <a:ext cx="5011738" cy="1397000"/>
          </a:xfrm>
          <a:prstGeom prst="rect">
            <a:avLst/>
          </a:prstGeom>
          <a:noFill/>
        </p:spPr>
        <p:txBody>
          <a:bodyPr/>
          <a:lstStyle/>
          <a:p>
            <a:endParaRPr lang="th-TH" sz="1400"/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1138238" y="3770313"/>
            <a:ext cx="3711575" cy="1411287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400"/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2622550" y="3821113"/>
            <a:ext cx="836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Customer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1138238" y="4054475"/>
            <a:ext cx="3711575" cy="11271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400"/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1138238" y="4371975"/>
            <a:ext cx="3711575" cy="8096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400"/>
          </a:p>
        </p:txBody>
      </p:sp>
      <p:sp>
        <p:nvSpPr>
          <p:cNvPr id="372746" name="Rectangle 10"/>
          <p:cNvSpPr>
            <a:spLocks noChangeArrowheads="1"/>
          </p:cNvSpPr>
          <p:nvPr/>
        </p:nvSpPr>
        <p:spPr bwMode="auto">
          <a:xfrm>
            <a:off x="1296988" y="4079875"/>
            <a:ext cx="16767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- name : String = " "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48" name="Rectangle 12"/>
          <p:cNvSpPr>
            <a:spLocks noChangeArrowheads="1"/>
          </p:cNvSpPr>
          <p:nvPr/>
        </p:nvSpPr>
        <p:spPr bwMode="auto">
          <a:xfrm>
            <a:off x="1296988" y="4408488"/>
            <a:ext cx="25327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Customer(argname : String)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0" name="Rectangle 14"/>
          <p:cNvSpPr>
            <a:spLocks noChangeArrowheads="1"/>
          </p:cNvSpPr>
          <p:nvPr/>
        </p:nvSpPr>
        <p:spPr bwMode="auto">
          <a:xfrm>
            <a:off x="1296988" y="4659313"/>
            <a:ext cx="17055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getName() : String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2" name="Rectangle 16"/>
          <p:cNvSpPr>
            <a:spLocks noChangeArrowheads="1"/>
          </p:cNvSpPr>
          <p:nvPr/>
        </p:nvSpPr>
        <p:spPr bwMode="auto">
          <a:xfrm>
            <a:off x="1296988" y="4889500"/>
            <a:ext cx="32872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getAccount(acc : Account) : Account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3" name="Rectangle 17"/>
          <p:cNvSpPr>
            <a:spLocks noChangeArrowheads="1"/>
          </p:cNvSpPr>
          <p:nvPr/>
        </p:nvSpPr>
        <p:spPr bwMode="auto">
          <a:xfrm>
            <a:off x="6043613" y="3770313"/>
            <a:ext cx="2717800" cy="1411287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400"/>
          </a:p>
        </p:txBody>
      </p:sp>
      <p:sp>
        <p:nvSpPr>
          <p:cNvPr id="372754" name="Rectangle 18"/>
          <p:cNvSpPr>
            <a:spLocks noChangeArrowheads="1"/>
          </p:cNvSpPr>
          <p:nvPr/>
        </p:nvSpPr>
        <p:spPr bwMode="auto">
          <a:xfrm>
            <a:off x="7072313" y="3821113"/>
            <a:ext cx="7149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Account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55" name="Rectangle 19"/>
          <p:cNvSpPr>
            <a:spLocks noChangeArrowheads="1"/>
          </p:cNvSpPr>
          <p:nvPr/>
        </p:nvSpPr>
        <p:spPr bwMode="auto">
          <a:xfrm>
            <a:off x="6045200" y="4054475"/>
            <a:ext cx="2717800" cy="11271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400"/>
          </a:p>
        </p:txBody>
      </p:sp>
      <p:sp>
        <p:nvSpPr>
          <p:cNvPr id="372756" name="Rectangle 20"/>
          <p:cNvSpPr>
            <a:spLocks noChangeArrowheads="1"/>
          </p:cNvSpPr>
          <p:nvPr/>
        </p:nvSpPr>
        <p:spPr bwMode="auto">
          <a:xfrm>
            <a:off x="6045200" y="4371975"/>
            <a:ext cx="2717800" cy="8096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th-TH" sz="1400"/>
          </a:p>
        </p:txBody>
      </p:sp>
      <p:sp>
        <p:nvSpPr>
          <p:cNvPr id="372758" name="Rectangle 22"/>
          <p:cNvSpPr>
            <a:spLocks noChangeArrowheads="1"/>
          </p:cNvSpPr>
          <p:nvPr/>
        </p:nvSpPr>
        <p:spPr bwMode="auto">
          <a:xfrm>
            <a:off x="6188075" y="4079875"/>
            <a:ext cx="19700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- balance : double = 0.0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0" name="Rectangle 24"/>
          <p:cNvSpPr>
            <a:spLocks noChangeArrowheads="1"/>
          </p:cNvSpPr>
          <p:nvPr/>
        </p:nvSpPr>
        <p:spPr bwMode="auto">
          <a:xfrm>
            <a:off x="6111875" y="4465638"/>
            <a:ext cx="19700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getBalance() : double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2" name="Rectangle 26"/>
          <p:cNvSpPr>
            <a:spLocks noChangeArrowheads="1"/>
          </p:cNvSpPr>
          <p:nvPr/>
        </p:nvSpPr>
        <p:spPr bwMode="auto">
          <a:xfrm>
            <a:off x="6111875" y="4678363"/>
            <a:ext cx="22971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deposit(amount : double)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6111875" y="4889500"/>
            <a:ext cx="24381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>
                <a:solidFill>
                  <a:srgbClr val="000000"/>
                </a:solidFill>
                <a:latin typeface="Arial" pitchFamily="34" charset="0"/>
                <a:ea typeface="Batang" pitchFamily="18" charset="-127"/>
                <a:cs typeface="Angsana New" pitchFamily="18" charset="-34"/>
              </a:rPr>
              <a:t>+ withdraw(amount : double)</a:t>
            </a:r>
            <a:endParaRPr kumimoji="1" lang="th-TH" sz="1400">
              <a:solidFill>
                <a:schemeClr val="tx1"/>
              </a:solidFill>
              <a:latin typeface="Arial" pitchFamily="34" charset="0"/>
              <a:ea typeface="Batang" pitchFamily="18" charset="-127"/>
              <a:cs typeface="Angsana New" pitchFamily="18" charset="-34"/>
            </a:endParaRPr>
          </a:p>
        </p:txBody>
      </p:sp>
      <p:sp>
        <p:nvSpPr>
          <p:cNvPr id="372765" name="Line 29"/>
          <p:cNvSpPr>
            <a:spLocks noChangeShapeType="1"/>
          </p:cNvSpPr>
          <p:nvPr/>
        </p:nvSpPr>
        <p:spPr bwMode="auto">
          <a:xfrm>
            <a:off x="4862513" y="4483100"/>
            <a:ext cx="1163637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 type="arrow" w="med" len="lg"/>
          </a:ln>
        </p:spPr>
        <p:txBody>
          <a:bodyPr/>
          <a:lstStyle/>
          <a:p>
            <a:endParaRPr lang="th-TH" sz="1400"/>
          </a:p>
        </p:txBody>
      </p:sp>
      <p:sp>
        <p:nvSpPr>
          <p:cNvPr id="372766" name="Line 30"/>
          <p:cNvSpPr>
            <a:spLocks noChangeShapeType="1"/>
          </p:cNvSpPr>
          <p:nvPr/>
        </p:nvSpPr>
        <p:spPr bwMode="auto">
          <a:xfrm flipH="1" flipV="1">
            <a:off x="2181225" y="4267200"/>
            <a:ext cx="36513" cy="15875"/>
          </a:xfrm>
          <a:prstGeom prst="line">
            <a:avLst/>
          </a:prstGeom>
          <a:noFill/>
          <a:ln w="317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th-TH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th-TH" dirty="0">
                <a:solidFill>
                  <a:srgbClr val="990000"/>
                </a:solidFill>
              </a:rPr>
              <a:t>การออกแบบ </a:t>
            </a:r>
            <a:r>
              <a:rPr lang="th-TH" dirty="0" err="1" smtClean="0">
                <a:solidFill>
                  <a:srgbClr val="990000"/>
                </a:solidFill>
              </a:rPr>
              <a:t>Customer</a:t>
            </a:r>
            <a:r>
              <a:rPr lang="th-TH" dirty="0" smtClean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: </a:t>
            </a:r>
            <a:r>
              <a:rPr lang="th-TH" dirty="0" err="1" smtClean="0">
                <a:solidFill>
                  <a:srgbClr val="990000"/>
                </a:solidFill>
              </a:rPr>
              <a:t>Account</a:t>
            </a:r>
            <a:endParaRPr lang="th-TH" dirty="0">
              <a:solidFill>
                <a:srgbClr val="990000"/>
              </a:solidFill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34290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Account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	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Account</a:t>
            </a:r>
            <a:r>
              <a:rPr lang="en-US" sz="1400" b="1" dirty="0" smtClean="0">
                <a:latin typeface="Arial" pitchFamily="34" charset="0"/>
              </a:rPr>
              <a:t>()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{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>
                <a:latin typeface="Arial" pitchFamily="34" charset="0"/>
              </a:rPr>
              <a:t>	</a:t>
            </a:r>
            <a:endParaRPr lang="en-US" sz="1400" b="1" dirty="0" smtClean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</a:rPr>
              <a:t>          </a:t>
            </a:r>
            <a:r>
              <a:rPr lang="th-TH" sz="1400" b="1" dirty="0" err="1" smtClean="0">
                <a:latin typeface="Arial" pitchFamily="34" charset="0"/>
              </a:rPr>
              <a:t>balance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th-TH" sz="1400" b="1" dirty="0">
                <a:latin typeface="Arial" pitchFamily="34" charset="0"/>
              </a:rPr>
              <a:t>= </a:t>
            </a:r>
            <a:r>
              <a:rPr lang="en-US" sz="1400" b="1" dirty="0">
                <a:solidFill>
                  <a:srgbClr val="C20000"/>
                </a:solidFill>
                <a:latin typeface="Arial" pitchFamily="34" charset="0"/>
              </a:rPr>
              <a:t>0</a:t>
            </a:r>
            <a:r>
              <a:rPr lang="th-TH" sz="1400" b="1" dirty="0">
                <a:latin typeface="Arial" pitchFamily="34" charset="0"/>
              </a:rPr>
              <a:t>;    </a:t>
            </a:r>
            <a:endParaRPr lang="en-US" sz="1400" b="1" dirty="0" smtClean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</a:rPr>
              <a:t>  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Account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initialBalance</a:t>
            </a:r>
            <a:r>
              <a:rPr lang="th-TH" sz="1400" b="1" dirty="0">
                <a:latin typeface="Arial" pitchFamily="34" charset="0"/>
              </a:rPr>
              <a:t>) </a:t>
            </a:r>
            <a:r>
              <a:rPr lang="en-US" sz="1400" b="1" dirty="0" smtClean="0">
                <a:latin typeface="Arial" pitchFamily="34" charset="0"/>
              </a:rPr>
              <a:t>  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		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= </a:t>
            </a:r>
            <a:r>
              <a:rPr lang="th-TH" sz="1400" b="1" dirty="0" err="1">
                <a:latin typeface="Arial" pitchFamily="34" charset="0"/>
              </a:rPr>
              <a:t>initialBalance</a:t>
            </a:r>
            <a:r>
              <a:rPr lang="th-TH" sz="1400" b="1" dirty="0">
                <a:latin typeface="Arial" pitchFamily="34" charset="0"/>
              </a:rPr>
              <a:t>; 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deposit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) </a:t>
            </a:r>
            <a:r>
              <a:rPr lang="en-US" sz="1400" b="1" dirty="0" smtClean="0">
                <a:latin typeface="Arial" pitchFamily="34" charset="0"/>
              </a:rPr>
              <a:t>   {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	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+=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; </a:t>
            </a:r>
            <a:endParaRPr lang="en-US" sz="1400" b="1" dirty="0" smtClean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</a:rPr>
              <a:t>  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withdraw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 ) </a:t>
            </a:r>
            <a:r>
              <a:rPr lang="en-US" sz="1400" b="1" dirty="0" smtClean="0">
                <a:latin typeface="Arial" pitchFamily="34" charset="0"/>
              </a:rPr>
              <a:t>   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		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= 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 - </a:t>
            </a:r>
            <a:r>
              <a:rPr lang="th-TH" sz="1400" b="1" dirty="0" err="1">
                <a:latin typeface="Arial" pitchFamily="34" charset="0"/>
              </a:rPr>
              <a:t>amount</a:t>
            </a:r>
            <a:r>
              <a:rPr lang="th-TH" sz="1400" b="1" dirty="0">
                <a:latin typeface="Arial" pitchFamily="34" charset="0"/>
              </a:rPr>
              <a:t>; 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 smtClean="0">
                <a:latin typeface="Arial" pitchFamily="34" charset="0"/>
              </a:rPr>
              <a:t>getBalance</a:t>
            </a:r>
            <a:r>
              <a:rPr lang="en-US" sz="1400" b="1" dirty="0" smtClean="0">
                <a:latin typeface="Arial" pitchFamily="34" charset="0"/>
              </a:rPr>
              <a:t>()	</a:t>
            </a: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{</a:t>
            </a:r>
            <a:r>
              <a:rPr lang="th-TH" sz="1400" b="1" dirty="0" smtClean="0">
                <a:latin typeface="Arial" pitchFamily="34" charset="0"/>
              </a:rPr>
              <a:t> </a:t>
            </a:r>
            <a:endParaRPr lang="en-US" sz="1400" b="1" dirty="0" smtClean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b="1" dirty="0" smtClean="0">
                <a:solidFill>
                  <a:srgbClr val="0000C0"/>
                </a:solidFill>
                <a:latin typeface="Arial" pitchFamily="34" charset="0"/>
              </a:rPr>
              <a:t>  </a:t>
            </a:r>
            <a:r>
              <a:rPr lang="th-TH" sz="1400" b="1" dirty="0">
                <a:solidFill>
                  <a:srgbClr val="0000C0"/>
                </a:solidFill>
                <a:latin typeface="Arial" pitchFamily="34" charset="0"/>
              </a:rPr>
              <a:t>	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;   </a:t>
            </a:r>
            <a:endParaRPr lang="en-US" sz="1400" b="1" dirty="0" smtClean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 smtClean="0">
                <a:latin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String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toString</a:t>
            </a:r>
            <a:r>
              <a:rPr lang="en-US" sz="1400" b="1" dirty="0" smtClean="0">
                <a:latin typeface="Arial" pitchFamily="34" charset="0"/>
              </a:rPr>
              <a:t>()  {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400" b="1" dirty="0">
                <a:solidFill>
                  <a:srgbClr val="0000C0"/>
                </a:solidFill>
                <a:latin typeface="Arial" pitchFamily="34" charset="0"/>
              </a:rPr>
              <a:t>   		</a:t>
            </a:r>
            <a:r>
              <a:rPr lang="th-TH" sz="1400" b="1" dirty="0" err="1">
                <a:solidFill>
                  <a:srgbClr val="0000C0"/>
                </a:solidFill>
                <a:latin typeface="Arial" pitchFamily="34" charset="0"/>
              </a:rPr>
              <a:t>return</a:t>
            </a:r>
            <a:r>
              <a:rPr lang="th-TH" sz="1400" b="1" dirty="0">
                <a:latin typeface="Arial" pitchFamily="34" charset="0"/>
              </a:rPr>
              <a:t> </a:t>
            </a:r>
            <a:r>
              <a:rPr lang="th-TH" sz="1400" b="1" dirty="0" err="1">
                <a:latin typeface="Arial" pitchFamily="34" charset="0"/>
              </a:rPr>
              <a:t>Double.toString</a:t>
            </a:r>
            <a:r>
              <a:rPr lang="th-TH" sz="1400" b="1" dirty="0">
                <a:latin typeface="Arial" pitchFamily="34" charset="0"/>
              </a:rPr>
              <a:t>(</a:t>
            </a:r>
            <a:r>
              <a:rPr lang="th-TH" sz="1400" b="1" dirty="0" err="1">
                <a:latin typeface="Arial" pitchFamily="34" charset="0"/>
              </a:rPr>
              <a:t>balance</a:t>
            </a:r>
            <a:r>
              <a:rPr lang="th-TH" sz="1400" b="1" dirty="0">
                <a:latin typeface="Arial" pitchFamily="34" charset="0"/>
              </a:rPr>
              <a:t>); </a:t>
            </a:r>
          </a:p>
          <a:p>
            <a:pPr>
              <a:buFont typeface="StarSymbol" charset="0"/>
              <a:buNone/>
            </a:pPr>
            <a:r>
              <a:rPr lang="th-TH" sz="1400" b="1" dirty="0">
                <a:latin typeface="Arial" pitchFamily="34" charset="0"/>
              </a:rPr>
              <a:t>   </a:t>
            </a: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400" b="1" dirty="0" smtClean="0">
                <a:latin typeface="Arial" pitchFamily="34" charset="0"/>
              </a:rPr>
              <a:t>}</a:t>
            </a:r>
            <a:endParaRPr lang="th-TH" sz="1400" b="1" dirty="0">
              <a:latin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9200" y="1371600"/>
            <a:ext cx="3875087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class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Customer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{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private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Account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acc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private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String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name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public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Customer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String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aName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{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name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=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aName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acc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=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new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Account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500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);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}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public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String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getName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()	{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cs typeface="+mn-cs"/>
              </a:rPr>
              <a:t>  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return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name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;   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}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public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void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addToAccount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double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amt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{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acc.deposit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amt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);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}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public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String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toString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()	{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return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name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+ </a:t>
            </a:r>
            <a:r>
              <a:rPr kumimoji="0" lang="th-TH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acc</a:t>
            </a: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;</a:t>
            </a: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}</a:t>
            </a:r>
            <a:endParaRPr kumimoji="0" lang="th-TH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58775" marR="0" lvl="0" indent="-358775" algn="l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None/>
              <a:tabLst/>
              <a:defRPr/>
            </a:pPr>
            <a:r>
              <a:rPr kumimoji="0" lang="th-TH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}</a:t>
            </a:r>
            <a:endParaRPr kumimoji="0" lang="th-TH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Association </a:t>
            </a:r>
            <a:r>
              <a:rPr lang="th-TH">
                <a:solidFill>
                  <a:srgbClr val="990000"/>
                </a:solidFill>
              </a:rPr>
              <a:t>Customer &amp; Account</a:t>
            </a:r>
          </a:p>
        </p:txBody>
      </p:sp>
      <p:pic>
        <p:nvPicPr>
          <p:cNvPr id="442396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371600"/>
            <a:ext cx="598043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th-TH">
                <a:solidFill>
                  <a:srgbClr val="990000"/>
                </a:solidFill>
              </a:rPr>
              <a:t>คลาส Account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1628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 b="1">
                <a:solidFill>
                  <a:srgbClr val="990000"/>
                </a:solidFill>
                <a:latin typeface="Arial" pitchFamily="34" charset="0"/>
              </a:rPr>
              <a:t>Account </a:t>
            </a:r>
            <a:r>
              <a:rPr lang="th-TH" sz="1600">
                <a:latin typeface="Arial" pitchFamily="34" charset="0"/>
              </a:rPr>
              <a:t>{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balance;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Account() { 	balance = </a:t>
            </a:r>
            <a:r>
              <a:rPr lang="th-TH" sz="1600">
                <a:solidFill>
                  <a:srgbClr val="C20000"/>
                </a:solidFill>
                <a:latin typeface="Arial" pitchFamily="34" charset="0"/>
              </a:rPr>
              <a:t>0</a:t>
            </a:r>
            <a:r>
              <a:rPr lang="th-TH" sz="1600">
                <a:latin typeface="Arial" pitchFamily="34" charset="0"/>
              </a:rPr>
              <a:t>;    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Account(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initialBalance) { 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		balance = initialBalance; 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600">
                <a:latin typeface="Arial" pitchFamily="34" charset="0"/>
              </a:rPr>
              <a:t> deposit(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amount) { 	balance += amount; 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600">
                <a:latin typeface="Arial" pitchFamily="34" charset="0"/>
              </a:rPr>
              <a:t> withdraw(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amount ) { 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		balance = balance - amount; 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getBalance() {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	return</a:t>
            </a:r>
            <a:r>
              <a:rPr lang="th-TH" sz="1600">
                <a:latin typeface="Arial" pitchFamily="34" charset="0"/>
              </a:rPr>
              <a:t> balance;    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 </a:t>
            </a:r>
            <a:endParaRPr lang="en-US" sz="160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</a:t>
            </a: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public</a:t>
            </a:r>
            <a:r>
              <a:rPr lang="en-US" sz="1600">
                <a:latin typeface="Arial" pitchFamily="34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String</a:t>
            </a:r>
            <a:r>
              <a:rPr lang="en-US" sz="1600">
                <a:latin typeface="Arial" pitchFamily="34" charset="0"/>
              </a:rPr>
              <a:t> toString(){</a:t>
            </a:r>
          </a:p>
          <a:p>
            <a:pPr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		return "from " +this.getClass()+" with balance = "+ this.getBalance();</a:t>
            </a:r>
          </a:p>
          <a:p>
            <a:pPr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 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th-TH">
                <a:solidFill>
                  <a:srgbClr val="990000"/>
                </a:solidFill>
              </a:rPr>
              <a:t>คลาส </a:t>
            </a:r>
            <a:r>
              <a:rPr lang="en-US">
                <a:solidFill>
                  <a:srgbClr val="990000"/>
                </a:solidFill>
              </a:rPr>
              <a:t>Saving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543800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600">
                <a:latin typeface="Arial" pitchFamily="34" charset="0"/>
              </a:rPr>
              <a:t> Saving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extends</a:t>
            </a:r>
            <a:r>
              <a:rPr lang="th-TH" sz="1600">
                <a:latin typeface="Arial" pitchFamily="34" charset="0"/>
              </a:rPr>
              <a:t> Account 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{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private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interestRate; </a:t>
            </a:r>
          </a:p>
          <a:p>
            <a:pPr>
              <a:buFont typeface="StarSymbol" charset="0"/>
              <a:buNone/>
            </a:pPr>
            <a:endParaRPr lang="th-TH" sz="160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Saving (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rate)	{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	  interestRate = rate;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}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  </a:t>
            </a:r>
            <a:r>
              <a:rPr lang="th-TH" sz="1600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>
                <a:latin typeface="Arial" pitchFamily="34" charset="0"/>
              </a:rPr>
              <a:t>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600">
                <a:latin typeface="Arial" pitchFamily="34" charset="0"/>
              </a:rPr>
              <a:t> addInterest()	{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   </a:t>
            </a:r>
            <a:r>
              <a:rPr lang="th-TH" sz="1600">
                <a:solidFill>
                  <a:srgbClr val="C00000"/>
                </a:solidFill>
                <a:latin typeface="Arial" pitchFamily="34" charset="0"/>
              </a:rPr>
              <a:t>double</a:t>
            </a:r>
            <a:r>
              <a:rPr lang="th-TH" sz="1600">
                <a:latin typeface="Arial" pitchFamily="34" charset="0"/>
              </a:rPr>
              <a:t> interest = getBalance()* interestRate / </a:t>
            </a:r>
            <a:r>
              <a:rPr lang="th-TH" sz="1600">
                <a:solidFill>
                  <a:srgbClr val="C20000"/>
                </a:solidFill>
                <a:latin typeface="Arial" pitchFamily="34" charset="0"/>
              </a:rPr>
              <a:t>100</a:t>
            </a:r>
            <a:r>
              <a:rPr lang="th-TH" sz="160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   deposit( interest);</a:t>
            </a: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	}</a:t>
            </a:r>
            <a:endParaRPr lang="en-US" sz="160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>
                <a:solidFill>
                  <a:schemeClr val="accent2"/>
                </a:solidFill>
                <a:latin typeface="Arial" pitchFamily="34" charset="0"/>
              </a:rPr>
              <a:t>   public</a:t>
            </a:r>
            <a:r>
              <a:rPr lang="en-US" sz="1600">
                <a:latin typeface="Arial" pitchFamily="34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String</a:t>
            </a:r>
            <a:r>
              <a:rPr lang="en-US" sz="1600">
                <a:latin typeface="Arial" pitchFamily="34" charset="0"/>
              </a:rPr>
              <a:t> toString(){</a:t>
            </a:r>
          </a:p>
          <a:p>
            <a:pPr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		</a:t>
            </a:r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return</a:t>
            </a:r>
            <a:r>
              <a:rPr lang="en-US" sz="1600">
                <a:latin typeface="Arial" pitchFamily="34" charset="0"/>
              </a:rPr>
              <a:t> super.toString()+ " and Interest Rate = " + this.interestRate;</a:t>
            </a:r>
          </a:p>
          <a:p>
            <a:pPr>
              <a:buFont typeface="StarSymbol" charset="0"/>
              <a:buNone/>
            </a:pPr>
            <a:r>
              <a:rPr lang="en-US" sz="1600">
                <a:latin typeface="Arial" pitchFamily="34" charset="0"/>
              </a:rPr>
              <a:t>  }</a:t>
            </a:r>
            <a:r>
              <a:rPr lang="en-US"/>
              <a:t>	</a:t>
            </a:r>
            <a:endParaRPr lang="th-TH" sz="160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1608</TotalTime>
  <Words>2447</Words>
  <Application>Microsoft Office PowerPoint</Application>
  <PresentationFormat>นำเสนอทางหน้าจอ (4:3)</PresentationFormat>
  <Paragraphs>631</Paragraphs>
  <Slides>41</Slides>
  <Notes>24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41</vt:i4>
      </vt:variant>
    </vt:vector>
  </HeadingPairs>
  <TitlesOfParts>
    <vt:vector size="42" baseType="lpstr">
      <vt:lpstr>Lecture-4</vt:lpstr>
      <vt:lpstr> Java 2  Advanced  Java</vt:lpstr>
      <vt:lpstr>Dependency Customer &amp; Account</vt:lpstr>
      <vt:lpstr>Account &amp; Customer</vt:lpstr>
      <vt:lpstr>Sequence Diagram</vt:lpstr>
      <vt:lpstr>Association Customer &amp; Account</vt:lpstr>
      <vt:lpstr>การออกแบบ Customer : Account</vt:lpstr>
      <vt:lpstr>Association Customer &amp; Account</vt:lpstr>
      <vt:lpstr>คลาส Account</vt:lpstr>
      <vt:lpstr>คลาส Saving</vt:lpstr>
      <vt:lpstr>คลาส Customer</vt:lpstr>
      <vt:lpstr>คลาส Run</vt:lpstr>
      <vt:lpstr>CRC Cards</vt:lpstr>
      <vt:lpstr>ภาพนิ่ง 13</vt:lpstr>
      <vt:lpstr>CRC - การค้นหาคลาส</vt:lpstr>
      <vt:lpstr>CRC - การค้นหาคลาส</vt:lpstr>
      <vt:lpstr>CRC - การหา Responsibilities 1</vt:lpstr>
      <vt:lpstr>CRC - การหา Responsibilities 2</vt:lpstr>
      <vt:lpstr>CRC การกำหนด Collaborations</vt:lpstr>
      <vt:lpstr>Buy Item with Cash</vt:lpstr>
      <vt:lpstr>Find Nouns</vt:lpstr>
      <vt:lpstr>Noun Analysis</vt:lpstr>
      <vt:lpstr>Buy Item with Cash</vt:lpstr>
      <vt:lpstr>ขั้นตอนการสร้าง CRC Card</vt:lpstr>
      <vt:lpstr>Responsibility</vt:lpstr>
      <vt:lpstr>Responsibility</vt:lpstr>
      <vt:lpstr>คลาสไดอาแกรม</vt:lpstr>
      <vt:lpstr>Buy Item with Cash</vt:lpstr>
      <vt:lpstr>Implementation Class Diagram</vt:lpstr>
      <vt:lpstr>Class Order</vt:lpstr>
      <vt:lpstr>Class OrderLine</vt:lpstr>
      <vt:lpstr>Class Product</vt:lpstr>
      <vt:lpstr>Class Diagram - Example</vt:lpstr>
      <vt:lpstr>Zoo Class Diagram</vt:lpstr>
      <vt:lpstr>Association Class</vt:lpstr>
      <vt:lpstr>Association Classes</vt:lpstr>
      <vt:lpstr>Association Classes : Object View</vt:lpstr>
      <vt:lpstr>Exercise : More</vt:lpstr>
      <vt:lpstr>Objects: Online Examination</vt:lpstr>
      <vt:lpstr>ภาพนิ่ง 39</vt:lpstr>
      <vt:lpstr>แบบทดสอบ Class Diagram 2</vt:lpstr>
      <vt:lpstr>แบบทดสอบ Class Diagram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pc</cp:lastModifiedBy>
  <cp:revision>108</cp:revision>
  <dcterms:created xsi:type="dcterms:W3CDTF">2008-01-16T17:45:52Z</dcterms:created>
  <dcterms:modified xsi:type="dcterms:W3CDTF">2012-11-12T02:04:55Z</dcterms:modified>
</cp:coreProperties>
</file>