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494" r:id="rId3"/>
    <p:sldId id="497" r:id="rId4"/>
    <p:sldId id="496" r:id="rId5"/>
    <p:sldId id="394" r:id="rId6"/>
    <p:sldId id="399" r:id="rId7"/>
    <p:sldId id="416" r:id="rId8"/>
    <p:sldId id="486" r:id="rId9"/>
    <p:sldId id="487" r:id="rId10"/>
    <p:sldId id="405" r:id="rId11"/>
    <p:sldId id="408" r:id="rId12"/>
    <p:sldId id="404" r:id="rId13"/>
    <p:sldId id="491" r:id="rId14"/>
    <p:sldId id="469" r:id="rId15"/>
    <p:sldId id="415" r:id="rId16"/>
    <p:sldId id="492" r:id="rId17"/>
    <p:sldId id="410" r:id="rId18"/>
    <p:sldId id="421" r:id="rId19"/>
    <p:sldId id="418" r:id="rId20"/>
    <p:sldId id="366" r:id="rId21"/>
    <p:sldId id="422" r:id="rId22"/>
    <p:sldId id="485" r:id="rId23"/>
    <p:sldId id="424" r:id="rId24"/>
    <p:sldId id="426" r:id="rId25"/>
    <p:sldId id="427" r:id="rId26"/>
    <p:sldId id="431" r:id="rId27"/>
    <p:sldId id="466" r:id="rId28"/>
    <p:sldId id="468" r:id="rId29"/>
    <p:sldId id="436" r:id="rId30"/>
    <p:sldId id="440" r:id="rId31"/>
    <p:sldId id="445" r:id="rId32"/>
    <p:sldId id="500" r:id="rId33"/>
    <p:sldId id="447" r:id="rId34"/>
    <p:sldId id="452" r:id="rId35"/>
    <p:sldId id="451" r:id="rId36"/>
    <p:sldId id="449" r:id="rId37"/>
    <p:sldId id="453" r:id="rId38"/>
    <p:sldId id="454" r:id="rId39"/>
    <p:sldId id="455" r:id="rId40"/>
    <p:sldId id="384" r:id="rId41"/>
    <p:sldId id="420" r:id="rId42"/>
    <p:sldId id="501" r:id="rId43"/>
    <p:sldId id="502" r:id="rId44"/>
    <p:sldId id="503" r:id="rId45"/>
    <p:sldId id="504" r:id="rId46"/>
    <p:sldId id="319" r:id="rId47"/>
    <p:sldId id="315" r:id="rId48"/>
    <p:sldId id="314" r:id="rId49"/>
    <p:sldId id="313" r:id="rId50"/>
    <p:sldId id="316" r:id="rId51"/>
    <p:sldId id="317" r:id="rId52"/>
    <p:sldId id="318" r:id="rId53"/>
    <p:sldId id="489" r:id="rId54"/>
    <p:sldId id="490" r:id="rId55"/>
    <p:sldId id="321" r:id="rId56"/>
    <p:sldId id="324" r:id="rId57"/>
    <p:sldId id="326" r:id="rId58"/>
    <p:sldId id="327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990000"/>
    <a:srgbClr val="FFFFCC"/>
    <a:srgbClr val="CC66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57" autoAdjust="0"/>
  </p:normalViewPr>
  <p:slideViewPr>
    <p:cSldViewPr>
      <p:cViewPr>
        <p:scale>
          <a:sx n="69" d="100"/>
          <a:sy n="69" d="100"/>
        </p:scale>
        <p:origin x="-1602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2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8BC9122-338F-4B8C-927B-2D38BA31ACB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877888"/>
            <a:ext cx="4473575" cy="3163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40275" cy="351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th-TH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41863" cy="35131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17625" y="877888"/>
            <a:ext cx="4219575" cy="31638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4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7613" cy="4114800"/>
          </a:xfrm>
          <a:noFill/>
          <a:ln/>
        </p:spPr>
        <p:txBody>
          <a:bodyPr lIns="93662" tIns="47625" rIns="93662" bIns="47625"/>
          <a:lstStyle/>
          <a:p>
            <a:endParaRPr lang="en-AU"/>
          </a:p>
        </p:txBody>
      </p:sp>
      <p:sp>
        <p:nvSpPr>
          <p:cNvPr id="959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7613" cy="4114800"/>
          </a:xfrm>
          <a:noFill/>
          <a:ln/>
        </p:spPr>
        <p:txBody>
          <a:bodyPr lIns="93662" tIns="47625" rIns="93662" bIns="47625"/>
          <a:lstStyle/>
          <a:p>
            <a:endParaRPr lang="en-AU"/>
          </a:p>
        </p:txBody>
      </p:sp>
      <p:sp>
        <p:nvSpPr>
          <p:cNvPr id="8837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991350" y="193675"/>
            <a:ext cx="1951038" cy="6419850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135063" y="193675"/>
            <a:ext cx="5703887" cy="641985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1474788" y="2293938"/>
            <a:ext cx="364490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5272088" y="2293938"/>
            <a:ext cx="364490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35063" y="193675"/>
            <a:ext cx="7807325" cy="1031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4788" y="2293938"/>
            <a:ext cx="7442200" cy="431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4"/>
            <a:r>
              <a:rPr lang="en-US" smtClean="0"/>
              <a:t>Sixth Outline Level</a:t>
            </a:r>
          </a:p>
          <a:p>
            <a:pPr lvl="4"/>
            <a:r>
              <a:rPr lang="en-US" smtClean="0"/>
              <a:t>Seventh Outline Level</a:t>
            </a:r>
          </a:p>
          <a:p>
            <a:pPr lvl="4"/>
            <a:r>
              <a:rPr lang="en-US" smtClean="0"/>
              <a:t>Eighth Outline Level</a:t>
            </a:r>
          </a:p>
          <a:p>
            <a:pPr lvl="4"/>
            <a:r>
              <a:rPr lang="en-US" smtClean="0"/>
              <a:t>Ninth Outline Level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54075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9" name="Picture 5" descr="java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01000" y="228600"/>
            <a:ext cx="990600" cy="7477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 b="1">
          <a:solidFill>
            <a:srgbClr val="CC8C6E"/>
          </a:solidFill>
          <a:latin typeface="+mj-lt"/>
          <a:ea typeface="+mj-ea"/>
          <a:cs typeface="+mj-cs"/>
        </a:defRPr>
      </a:lvl1pPr>
      <a:lvl2pPr marL="358775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2pPr>
      <a:lvl3pPr marL="719138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3pPr>
      <a:lvl4pPr marL="1079500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4pPr>
      <a:lvl5pPr marL="14398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5pPr>
      <a:lvl6pPr marL="18970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6pPr>
      <a:lvl7pPr marL="23542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7pPr>
      <a:lvl8pPr marL="28114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8pPr>
      <a:lvl9pPr marL="32686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9pPr>
    </p:titleStyle>
    <p:bodyStyle>
      <a:lvl1pPr marL="358775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10000"/>
        <a:buFont typeface="StarSymbol" charset="0"/>
        <a:buBlip>
          <a:blip r:embed="rId15"/>
        </a:buBlip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191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16"/>
        </a:buBlip>
        <a:defRPr sz="2800">
          <a:solidFill>
            <a:srgbClr val="000000"/>
          </a:solidFill>
          <a:latin typeface="+mn-lt"/>
          <a:cs typeface="+mn-cs"/>
        </a:defRPr>
      </a:lvl2pPr>
      <a:lvl3pPr marL="1079500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80000"/>
        <a:buFont typeface="StarSymbol" charset="0"/>
        <a:buBlip>
          <a:blip r:embed="rId17"/>
        </a:buBlip>
        <a:defRPr sz="2800">
          <a:solidFill>
            <a:srgbClr val="000000"/>
          </a:solidFill>
          <a:latin typeface="+mn-lt"/>
          <a:cs typeface="+mn-cs"/>
        </a:defRPr>
      </a:lvl3pPr>
      <a:lvl4pPr marL="1439863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18"/>
        </a:buBlip>
        <a:defRPr sz="2800">
          <a:solidFill>
            <a:srgbClr val="000000"/>
          </a:solidFill>
          <a:latin typeface="+mn-lt"/>
          <a:cs typeface="+mn-cs"/>
        </a:defRPr>
      </a:lvl4pPr>
      <a:lvl5pPr marL="17986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19"/>
        </a:buBlip>
        <a:defRPr sz="2800">
          <a:solidFill>
            <a:srgbClr val="000000"/>
          </a:solidFill>
          <a:latin typeface="+mn-lt"/>
          <a:cs typeface="+mn-cs"/>
        </a:defRPr>
      </a:lvl5pPr>
      <a:lvl6pPr marL="22558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19"/>
        </a:buBlip>
        <a:defRPr sz="2800">
          <a:solidFill>
            <a:srgbClr val="000000"/>
          </a:solidFill>
          <a:latin typeface="+mn-lt"/>
          <a:cs typeface="+mn-cs"/>
        </a:defRPr>
      </a:lvl6pPr>
      <a:lvl7pPr marL="27130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19"/>
        </a:buBlip>
        <a:defRPr sz="2800">
          <a:solidFill>
            <a:srgbClr val="000000"/>
          </a:solidFill>
          <a:latin typeface="+mn-lt"/>
          <a:cs typeface="+mn-cs"/>
        </a:defRPr>
      </a:lvl7pPr>
      <a:lvl8pPr marL="31702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19"/>
        </a:buBlip>
        <a:defRPr sz="2800">
          <a:solidFill>
            <a:srgbClr val="000000"/>
          </a:solidFill>
          <a:latin typeface="+mn-lt"/>
          <a:cs typeface="+mn-cs"/>
        </a:defRPr>
      </a:lvl8pPr>
      <a:lvl9pPr marL="36274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19"/>
        </a:buBlip>
        <a:defRPr sz="28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>
                <a:solidFill>
                  <a:srgbClr val="990000"/>
                </a:solidFill>
              </a:rPr>
              <a:t>Java Exceptions</a:t>
            </a:r>
          </a:p>
        </p:txBody>
      </p:sp>
      <p:pic>
        <p:nvPicPr>
          <p:cNvPr id="3078" name="Picture 6" descr="jav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28600"/>
            <a:ext cx="1676400" cy="1265238"/>
          </a:xfrm>
          <a:prstGeom prst="rect">
            <a:avLst/>
          </a:prstGeom>
          <a:noFill/>
        </p:spPr>
      </p:pic>
      <p:pic>
        <p:nvPicPr>
          <p:cNvPr id="3082" name="Picture 10" descr="3bugs-transpa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343400"/>
            <a:ext cx="2209800" cy="20685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113" y="115888"/>
            <a:ext cx="3265487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Exception classes 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696200" cy="5113338"/>
          </a:xfrm>
        </p:spPr>
        <p:txBody>
          <a:bodyPr/>
          <a:lstStyle/>
          <a:p>
            <a:r>
              <a:rPr lang="th-TH" dirty="0"/>
              <a:t>จาวาจัดการความผิดปกติโดยใช้คลาสที่เรียกว่า </a:t>
            </a:r>
            <a:r>
              <a:rPr lang="en-US" dirty="0" err="1"/>
              <a:t>Throwable</a:t>
            </a:r>
            <a:r>
              <a:rPr lang="en-US" dirty="0"/>
              <a:t> </a:t>
            </a:r>
            <a:r>
              <a:rPr lang="th-TH" dirty="0"/>
              <a:t>ประกอบไปด้วยคลาสสืบทอด</a:t>
            </a:r>
            <a:r>
              <a:rPr lang="en-US" dirty="0"/>
              <a:t> Exception </a:t>
            </a:r>
            <a:r>
              <a:rPr lang="th-TH" dirty="0"/>
              <a:t>และ</a:t>
            </a:r>
            <a:r>
              <a:rPr lang="en-US" dirty="0"/>
              <a:t> Error</a:t>
            </a:r>
            <a:r>
              <a:rPr lang="th-TH" dirty="0"/>
              <a:t>  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Errors</a:t>
            </a:r>
            <a:r>
              <a:rPr lang="en-US" dirty="0"/>
              <a:t> </a:t>
            </a:r>
            <a:r>
              <a:rPr lang="th-TH" dirty="0" smtClean="0"/>
              <a:t>เป็น</a:t>
            </a:r>
            <a:r>
              <a:rPr lang="th-TH" dirty="0"/>
              <a:t>ความผิดพลาดที่</a:t>
            </a:r>
            <a:r>
              <a:rPr lang="th-TH" dirty="0" smtClean="0"/>
              <a:t>เกิดขึ้นจากกลไกภายใน เช่น </a:t>
            </a:r>
            <a:r>
              <a:rPr lang="en-US" dirty="0" smtClean="0"/>
              <a:t>JVM </a:t>
            </a:r>
            <a:r>
              <a:rPr lang="th-TH" dirty="0" smtClean="0"/>
              <a:t>หรือ 	</a:t>
            </a:r>
            <a:r>
              <a:rPr lang="en-US" dirty="0" smtClean="0"/>
              <a:t>Linker </a:t>
            </a:r>
            <a:r>
              <a:rPr lang="th-TH" dirty="0" smtClean="0"/>
              <a:t> </a:t>
            </a:r>
            <a:r>
              <a:rPr lang="th-TH" dirty="0"/>
              <a:t>และมีผลทำให้โปรแกรมสิ้นสุดการทำงานลงทันที  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Exceptions </a:t>
            </a:r>
            <a:r>
              <a:rPr lang="th-TH" dirty="0"/>
              <a:t>เป็นความ</a:t>
            </a:r>
            <a:r>
              <a:rPr lang="th-TH" dirty="0" smtClean="0"/>
              <a:t>ผิดปกติภายในโปรแกรม  </a:t>
            </a:r>
            <a:r>
              <a:rPr lang="th-TH" u="sng" dirty="0" smtClean="0"/>
              <a:t>สามารถตรวจสอบ</a:t>
            </a:r>
            <a:r>
              <a:rPr lang="th-TH" u="sng" dirty="0"/>
              <a:t>และเขียนโค้ดเพื่อจัดการได้  </a:t>
            </a:r>
            <a:r>
              <a:rPr lang="th-TH" dirty="0"/>
              <a:t>ในกรณีที่ไม่มีการตรวจสอบและจัดการอาจก่อให้เกิดการสิ้นสุดการทำงานแบบผิดปกติ</a:t>
            </a:r>
          </a:p>
          <a:p>
            <a:r>
              <a:rPr lang="th-TH" dirty="0"/>
              <a:t>ดังนั้นในการจัดการความผิดปกติจะเลือกจัดการเฉพาะ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E</a:t>
            </a:r>
            <a:r>
              <a:rPr lang="en-US" b="1" dirty="0" smtClean="0">
                <a:solidFill>
                  <a:srgbClr val="990000"/>
                </a:solidFill>
              </a:rPr>
              <a:t>xceptions</a:t>
            </a:r>
            <a:r>
              <a:rPr lang="th-TH" dirty="0" smtClean="0"/>
              <a:t> </a:t>
            </a:r>
            <a:r>
              <a:rPr lang="th-TH" dirty="0"/>
              <a:t>เท่านั้น  </a:t>
            </a:r>
          </a:p>
          <a:p>
            <a:pPr>
              <a:buFont typeface="StarSymbol" charset="0"/>
              <a:buNone/>
            </a:pPr>
            <a:endParaRPr lang="en-US" dirty="0"/>
          </a:p>
        </p:txBody>
      </p:sp>
      <p:pic>
        <p:nvPicPr>
          <p:cNvPr id="877572" name="Picture 4" descr="11012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5181600"/>
            <a:ext cx="3124200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0642" name="AutoShape 2"/>
          <p:cNvCxnSpPr>
            <a:cxnSpLocks noChangeShapeType="1"/>
            <a:stCxn id="880645" idx="1"/>
            <a:endCxn id="880643" idx="3"/>
          </p:cNvCxnSpPr>
          <p:nvPr/>
        </p:nvCxnSpPr>
        <p:spPr bwMode="auto">
          <a:xfrm flipH="1">
            <a:off x="1625600" y="3414713"/>
            <a:ext cx="296863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880643" name="AutoShape 3"/>
          <p:cNvSpPr>
            <a:spLocks noChangeArrowheads="1"/>
          </p:cNvSpPr>
          <p:nvPr/>
        </p:nvSpPr>
        <p:spPr bwMode="auto">
          <a:xfrm>
            <a:off x="914400" y="3255963"/>
            <a:ext cx="700088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</a:t>
            </a:r>
          </a:p>
        </p:txBody>
      </p:sp>
      <p:sp>
        <p:nvSpPr>
          <p:cNvPr id="880644" name="AutoShape 4"/>
          <p:cNvSpPr>
            <a:spLocks noChangeArrowheads="1"/>
          </p:cNvSpPr>
          <p:nvPr/>
        </p:nvSpPr>
        <p:spPr bwMode="auto">
          <a:xfrm>
            <a:off x="3473450" y="4554538"/>
            <a:ext cx="596900" cy="3159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22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Error</a:t>
            </a:r>
          </a:p>
        </p:txBody>
      </p:sp>
      <p:sp>
        <p:nvSpPr>
          <p:cNvPr id="880645" name="AutoShape 5"/>
          <p:cNvSpPr>
            <a:spLocks noChangeArrowheads="1"/>
          </p:cNvSpPr>
          <p:nvPr/>
        </p:nvSpPr>
        <p:spPr bwMode="auto">
          <a:xfrm>
            <a:off x="1933575" y="3255963"/>
            <a:ext cx="989013" cy="3159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22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Throwable</a:t>
            </a:r>
          </a:p>
        </p:txBody>
      </p:sp>
      <p:sp>
        <p:nvSpPr>
          <p:cNvPr id="880646" name="AutoShape 6"/>
          <p:cNvSpPr>
            <a:spLocks noChangeArrowheads="1"/>
          </p:cNvSpPr>
          <p:nvPr/>
        </p:nvSpPr>
        <p:spPr bwMode="auto">
          <a:xfrm>
            <a:off x="3473450" y="1843088"/>
            <a:ext cx="954088" cy="315912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22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Exception</a:t>
            </a:r>
          </a:p>
        </p:txBody>
      </p:sp>
      <p:sp>
        <p:nvSpPr>
          <p:cNvPr id="880647" name="AutoShape 7"/>
          <p:cNvSpPr>
            <a:spLocks noChangeArrowheads="1"/>
          </p:cNvSpPr>
          <p:nvPr/>
        </p:nvSpPr>
        <p:spPr bwMode="auto">
          <a:xfrm>
            <a:off x="4962525" y="3908425"/>
            <a:ext cx="1173163" cy="31591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22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LinkageError</a:t>
            </a:r>
          </a:p>
        </p:txBody>
      </p:sp>
      <p:sp>
        <p:nvSpPr>
          <p:cNvPr id="880648" name="AutoShape 8"/>
          <p:cNvSpPr>
            <a:spLocks noChangeArrowheads="1"/>
          </p:cNvSpPr>
          <p:nvPr/>
        </p:nvSpPr>
        <p:spPr bwMode="auto">
          <a:xfrm>
            <a:off x="4951413" y="4321175"/>
            <a:ext cx="1731962" cy="31591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22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VirtualMachoneError</a:t>
            </a:r>
          </a:p>
        </p:txBody>
      </p:sp>
      <p:sp>
        <p:nvSpPr>
          <p:cNvPr id="880649" name="AutoShape 9"/>
          <p:cNvSpPr>
            <a:spLocks noChangeArrowheads="1"/>
          </p:cNvSpPr>
          <p:nvPr/>
        </p:nvSpPr>
        <p:spPr bwMode="auto">
          <a:xfrm>
            <a:off x="4962525" y="1285875"/>
            <a:ext cx="2081213" cy="315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ClassNotFoundException</a:t>
            </a:r>
          </a:p>
        </p:txBody>
      </p:sp>
      <p:sp>
        <p:nvSpPr>
          <p:cNvPr id="880650" name="AutoShape 10"/>
          <p:cNvSpPr>
            <a:spLocks noChangeArrowheads="1"/>
          </p:cNvSpPr>
          <p:nvPr/>
        </p:nvSpPr>
        <p:spPr bwMode="auto">
          <a:xfrm>
            <a:off x="4962525" y="1712913"/>
            <a:ext cx="2395538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CloneNotSupportedException</a:t>
            </a:r>
          </a:p>
        </p:txBody>
      </p:sp>
      <p:sp>
        <p:nvSpPr>
          <p:cNvPr id="880651" name="AutoShape 11"/>
          <p:cNvSpPr>
            <a:spLocks noChangeArrowheads="1"/>
          </p:cNvSpPr>
          <p:nvPr/>
        </p:nvSpPr>
        <p:spPr bwMode="auto">
          <a:xfrm>
            <a:off x="4962525" y="2138363"/>
            <a:ext cx="1116013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IOException</a:t>
            </a:r>
          </a:p>
        </p:txBody>
      </p:sp>
      <p:cxnSp>
        <p:nvCxnSpPr>
          <p:cNvPr id="880652" name="AutoShape 12"/>
          <p:cNvCxnSpPr>
            <a:cxnSpLocks noChangeShapeType="1"/>
            <a:stCxn id="880644" idx="1"/>
            <a:endCxn id="880645" idx="3"/>
          </p:cNvCxnSpPr>
          <p:nvPr/>
        </p:nvCxnSpPr>
        <p:spPr bwMode="auto">
          <a:xfrm rot="10800000">
            <a:off x="2933700" y="3414713"/>
            <a:ext cx="528638" cy="1298575"/>
          </a:xfrm>
          <a:prstGeom prst="bentConnector3">
            <a:avLst>
              <a:gd name="adj1" fmla="val 50148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cxnSp>
        <p:nvCxnSpPr>
          <p:cNvPr id="880653" name="AutoShape 13"/>
          <p:cNvCxnSpPr>
            <a:cxnSpLocks noChangeShapeType="1"/>
            <a:stCxn id="880648" idx="1"/>
            <a:endCxn id="880644" idx="3"/>
          </p:cNvCxnSpPr>
          <p:nvPr/>
        </p:nvCxnSpPr>
        <p:spPr bwMode="auto">
          <a:xfrm rot="10800000" flipV="1">
            <a:off x="4081463" y="4479925"/>
            <a:ext cx="858837" cy="233363"/>
          </a:xfrm>
          <a:prstGeom prst="bentConnector3">
            <a:avLst>
              <a:gd name="adj1" fmla="val 49907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cxnSp>
        <p:nvCxnSpPr>
          <p:cNvPr id="880654" name="AutoShape 14"/>
          <p:cNvCxnSpPr>
            <a:cxnSpLocks noChangeShapeType="1"/>
            <a:stCxn id="880650" idx="1"/>
            <a:endCxn id="880646" idx="3"/>
          </p:cNvCxnSpPr>
          <p:nvPr/>
        </p:nvCxnSpPr>
        <p:spPr bwMode="auto">
          <a:xfrm rot="10800000" flipV="1">
            <a:off x="4438650" y="1871663"/>
            <a:ext cx="512763" cy="130175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cxnSp>
        <p:nvCxnSpPr>
          <p:cNvPr id="880655" name="AutoShape 15"/>
          <p:cNvCxnSpPr>
            <a:cxnSpLocks noChangeShapeType="1"/>
            <a:stCxn id="880663" idx="1"/>
            <a:endCxn id="880644" idx="3"/>
          </p:cNvCxnSpPr>
          <p:nvPr/>
        </p:nvCxnSpPr>
        <p:spPr bwMode="auto">
          <a:xfrm rot="10800000">
            <a:off x="4081463" y="4713288"/>
            <a:ext cx="858837" cy="203200"/>
          </a:xfrm>
          <a:prstGeom prst="bentConnector3">
            <a:avLst>
              <a:gd name="adj1" fmla="val 49907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cxnSp>
        <p:nvCxnSpPr>
          <p:cNvPr id="880656" name="AutoShape 16"/>
          <p:cNvCxnSpPr>
            <a:cxnSpLocks noChangeShapeType="1"/>
            <a:stCxn id="880647" idx="1"/>
            <a:endCxn id="880644" idx="3"/>
          </p:cNvCxnSpPr>
          <p:nvPr/>
        </p:nvCxnSpPr>
        <p:spPr bwMode="auto">
          <a:xfrm rot="10800000" flipV="1">
            <a:off x="4081463" y="4067175"/>
            <a:ext cx="869950" cy="646113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cxnSp>
        <p:nvCxnSpPr>
          <p:cNvPr id="880657" name="AutoShape 17"/>
          <p:cNvCxnSpPr>
            <a:cxnSpLocks noChangeShapeType="1"/>
            <a:stCxn id="880664" idx="1"/>
            <a:endCxn id="880644" idx="3"/>
          </p:cNvCxnSpPr>
          <p:nvPr/>
        </p:nvCxnSpPr>
        <p:spPr bwMode="auto">
          <a:xfrm rot="10800000">
            <a:off x="4081463" y="4713288"/>
            <a:ext cx="858837" cy="669925"/>
          </a:xfrm>
          <a:prstGeom prst="bentConnector3">
            <a:avLst>
              <a:gd name="adj1" fmla="val 49907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cxnSp>
        <p:nvCxnSpPr>
          <p:cNvPr id="880658" name="AutoShape 18"/>
          <p:cNvCxnSpPr>
            <a:cxnSpLocks noChangeShapeType="1"/>
            <a:stCxn id="880649" idx="1"/>
            <a:endCxn id="880646" idx="3"/>
          </p:cNvCxnSpPr>
          <p:nvPr/>
        </p:nvCxnSpPr>
        <p:spPr bwMode="auto">
          <a:xfrm rot="10800000" flipV="1">
            <a:off x="4438650" y="1444625"/>
            <a:ext cx="512763" cy="557213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cxnSp>
        <p:nvCxnSpPr>
          <p:cNvPr id="880659" name="AutoShape 19"/>
          <p:cNvCxnSpPr>
            <a:cxnSpLocks noChangeShapeType="1"/>
            <a:stCxn id="880651" idx="1"/>
            <a:endCxn id="880646" idx="3"/>
          </p:cNvCxnSpPr>
          <p:nvPr/>
        </p:nvCxnSpPr>
        <p:spPr bwMode="auto">
          <a:xfrm rot="10800000">
            <a:off x="4438650" y="2001838"/>
            <a:ext cx="512763" cy="295275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cxnSp>
        <p:nvCxnSpPr>
          <p:cNvPr id="880660" name="AutoShape 20"/>
          <p:cNvCxnSpPr>
            <a:cxnSpLocks noChangeShapeType="1"/>
            <a:stCxn id="880673" idx="1"/>
            <a:endCxn id="880666" idx="3"/>
          </p:cNvCxnSpPr>
          <p:nvPr/>
        </p:nvCxnSpPr>
        <p:spPr bwMode="auto">
          <a:xfrm rot="10800000" flipV="1">
            <a:off x="6537325" y="2544763"/>
            <a:ext cx="614363" cy="596900"/>
          </a:xfrm>
          <a:prstGeom prst="bentConnector3">
            <a:avLst>
              <a:gd name="adj1" fmla="val 5013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cxnSp>
        <p:nvCxnSpPr>
          <p:cNvPr id="880661" name="AutoShape 21"/>
          <p:cNvCxnSpPr>
            <a:cxnSpLocks noChangeShapeType="1"/>
            <a:stCxn id="880674" idx="1"/>
            <a:endCxn id="880666" idx="3"/>
          </p:cNvCxnSpPr>
          <p:nvPr/>
        </p:nvCxnSpPr>
        <p:spPr bwMode="auto">
          <a:xfrm rot="10800000" flipV="1">
            <a:off x="6537325" y="2960688"/>
            <a:ext cx="614363" cy="180975"/>
          </a:xfrm>
          <a:prstGeom prst="bentConnector3">
            <a:avLst>
              <a:gd name="adj1" fmla="val 5013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cxnSp>
        <p:nvCxnSpPr>
          <p:cNvPr id="880662" name="AutoShape 22"/>
          <p:cNvCxnSpPr>
            <a:cxnSpLocks noChangeShapeType="1"/>
            <a:stCxn id="880646" idx="1"/>
            <a:endCxn id="880645" idx="3"/>
          </p:cNvCxnSpPr>
          <p:nvPr/>
        </p:nvCxnSpPr>
        <p:spPr bwMode="auto">
          <a:xfrm rot="10800000" flipV="1">
            <a:off x="2933700" y="2001838"/>
            <a:ext cx="528638" cy="1412875"/>
          </a:xfrm>
          <a:prstGeom prst="bentConnector3">
            <a:avLst>
              <a:gd name="adj1" fmla="val 50148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sp>
        <p:nvSpPr>
          <p:cNvPr id="880663" name="AutoShape 23"/>
          <p:cNvSpPr>
            <a:spLocks noChangeArrowheads="1"/>
          </p:cNvSpPr>
          <p:nvPr/>
        </p:nvSpPr>
        <p:spPr bwMode="auto">
          <a:xfrm>
            <a:off x="4951413" y="4757738"/>
            <a:ext cx="944562" cy="315912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22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AWTError</a:t>
            </a:r>
          </a:p>
        </p:txBody>
      </p:sp>
      <p:sp>
        <p:nvSpPr>
          <p:cNvPr id="880664" name="Text Box 24"/>
          <p:cNvSpPr txBox="1">
            <a:spLocks noChangeArrowheads="1"/>
          </p:cNvSpPr>
          <p:nvPr/>
        </p:nvSpPr>
        <p:spPr bwMode="auto">
          <a:xfrm>
            <a:off x="4951413" y="5203825"/>
            <a:ext cx="409575" cy="35877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b="1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880665" name="AutoShape 25"/>
          <p:cNvSpPr>
            <a:spLocks noChangeArrowheads="1"/>
          </p:cNvSpPr>
          <p:nvPr/>
        </p:nvSpPr>
        <p:spPr bwMode="auto">
          <a:xfrm>
            <a:off x="4962525" y="2560638"/>
            <a:ext cx="1301750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AWTException</a:t>
            </a:r>
          </a:p>
        </p:txBody>
      </p:sp>
      <p:sp>
        <p:nvSpPr>
          <p:cNvPr id="880666" name="AutoShape 26"/>
          <p:cNvSpPr>
            <a:spLocks noChangeArrowheads="1"/>
          </p:cNvSpPr>
          <p:nvPr/>
        </p:nvSpPr>
        <p:spPr bwMode="auto">
          <a:xfrm>
            <a:off x="4962525" y="2982913"/>
            <a:ext cx="1563688" cy="315912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22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RuntimeException</a:t>
            </a:r>
          </a:p>
        </p:txBody>
      </p:sp>
      <p:cxnSp>
        <p:nvCxnSpPr>
          <p:cNvPr id="880667" name="AutoShape 27"/>
          <p:cNvCxnSpPr>
            <a:cxnSpLocks noChangeShapeType="1"/>
            <a:stCxn id="880678" idx="1"/>
            <a:endCxn id="880666" idx="3"/>
          </p:cNvCxnSpPr>
          <p:nvPr/>
        </p:nvCxnSpPr>
        <p:spPr bwMode="auto">
          <a:xfrm rot="10800000">
            <a:off x="6537325" y="3141663"/>
            <a:ext cx="614363" cy="995362"/>
          </a:xfrm>
          <a:prstGeom prst="bentConnector3">
            <a:avLst>
              <a:gd name="adj1" fmla="val 5013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cxnSp>
        <p:nvCxnSpPr>
          <p:cNvPr id="880668" name="AutoShape 28"/>
          <p:cNvCxnSpPr>
            <a:cxnSpLocks noChangeShapeType="1"/>
            <a:stCxn id="880675" idx="1"/>
            <a:endCxn id="880666" idx="3"/>
          </p:cNvCxnSpPr>
          <p:nvPr/>
        </p:nvCxnSpPr>
        <p:spPr bwMode="auto">
          <a:xfrm rot="10800000">
            <a:off x="6537325" y="3141663"/>
            <a:ext cx="614363" cy="342900"/>
          </a:xfrm>
          <a:prstGeom prst="bentConnector3">
            <a:avLst>
              <a:gd name="adj1" fmla="val 5013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sp>
        <p:nvSpPr>
          <p:cNvPr id="880669" name="Text Box 29"/>
          <p:cNvSpPr txBox="1">
            <a:spLocks noChangeArrowheads="1"/>
          </p:cNvSpPr>
          <p:nvPr/>
        </p:nvSpPr>
        <p:spPr bwMode="auto">
          <a:xfrm>
            <a:off x="4951413" y="3419475"/>
            <a:ext cx="409575" cy="35877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b="1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cxnSp>
        <p:nvCxnSpPr>
          <p:cNvPr id="880670" name="AutoShape 30"/>
          <p:cNvCxnSpPr>
            <a:cxnSpLocks noChangeShapeType="1"/>
            <a:stCxn id="880665" idx="1"/>
            <a:endCxn id="880646" idx="3"/>
          </p:cNvCxnSpPr>
          <p:nvPr/>
        </p:nvCxnSpPr>
        <p:spPr bwMode="auto">
          <a:xfrm rot="10800000">
            <a:off x="4438650" y="2001838"/>
            <a:ext cx="512763" cy="717550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cxnSp>
        <p:nvCxnSpPr>
          <p:cNvPr id="880671" name="AutoShape 31"/>
          <p:cNvCxnSpPr>
            <a:cxnSpLocks noChangeShapeType="1"/>
            <a:stCxn id="880666" idx="1"/>
            <a:endCxn id="880646" idx="3"/>
          </p:cNvCxnSpPr>
          <p:nvPr/>
        </p:nvCxnSpPr>
        <p:spPr bwMode="auto">
          <a:xfrm rot="10800000">
            <a:off x="4438650" y="2001838"/>
            <a:ext cx="512763" cy="1139825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cxnSp>
        <p:nvCxnSpPr>
          <p:cNvPr id="880672" name="AutoShape 32"/>
          <p:cNvCxnSpPr>
            <a:cxnSpLocks noChangeShapeType="1"/>
            <a:stCxn id="880669" idx="1"/>
            <a:endCxn id="880646" idx="3"/>
          </p:cNvCxnSpPr>
          <p:nvPr/>
        </p:nvCxnSpPr>
        <p:spPr bwMode="auto">
          <a:xfrm rot="10800000">
            <a:off x="4438650" y="2001838"/>
            <a:ext cx="501650" cy="1597025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sp>
        <p:nvSpPr>
          <p:cNvPr id="880673" name="AutoShape 33"/>
          <p:cNvSpPr>
            <a:spLocks noChangeArrowheads="1"/>
          </p:cNvSpPr>
          <p:nvPr/>
        </p:nvSpPr>
        <p:spPr bwMode="auto">
          <a:xfrm>
            <a:off x="7162800" y="2386013"/>
            <a:ext cx="1706563" cy="315912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22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ArithmeticException</a:t>
            </a:r>
          </a:p>
        </p:txBody>
      </p:sp>
      <p:sp>
        <p:nvSpPr>
          <p:cNvPr id="880674" name="AutoShape 34"/>
          <p:cNvSpPr>
            <a:spLocks noChangeArrowheads="1"/>
          </p:cNvSpPr>
          <p:nvPr/>
        </p:nvSpPr>
        <p:spPr bwMode="auto">
          <a:xfrm>
            <a:off x="7162800" y="2801938"/>
            <a:ext cx="1768475" cy="315912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22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NullPointerException</a:t>
            </a:r>
          </a:p>
        </p:txBody>
      </p:sp>
      <p:sp>
        <p:nvSpPr>
          <p:cNvPr id="880675" name="AutoShape 35"/>
          <p:cNvSpPr>
            <a:spLocks noChangeArrowheads="1"/>
          </p:cNvSpPr>
          <p:nvPr/>
        </p:nvSpPr>
        <p:spPr bwMode="auto">
          <a:xfrm>
            <a:off x="7162800" y="3224213"/>
            <a:ext cx="1752600" cy="519112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22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IndexOutOfBounds</a:t>
            </a:r>
          </a:p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Exception</a:t>
            </a:r>
          </a:p>
        </p:txBody>
      </p:sp>
      <p:sp>
        <p:nvSpPr>
          <p:cNvPr id="880676" name="AutoShape 36"/>
          <p:cNvSpPr>
            <a:spLocks noChangeArrowheads="1"/>
          </p:cNvSpPr>
          <p:nvPr/>
        </p:nvSpPr>
        <p:spPr bwMode="auto">
          <a:xfrm>
            <a:off x="5105400" y="6172200"/>
            <a:ext cx="1036638" cy="31591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22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Unchecked</a:t>
            </a:r>
          </a:p>
        </p:txBody>
      </p:sp>
      <p:sp>
        <p:nvSpPr>
          <p:cNvPr id="880677" name="AutoShape 37"/>
          <p:cNvSpPr>
            <a:spLocks noChangeArrowheads="1"/>
          </p:cNvSpPr>
          <p:nvPr/>
        </p:nvSpPr>
        <p:spPr bwMode="auto">
          <a:xfrm>
            <a:off x="3657600" y="6172200"/>
            <a:ext cx="858838" cy="315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Checked</a:t>
            </a:r>
          </a:p>
        </p:txBody>
      </p:sp>
      <p:sp>
        <p:nvSpPr>
          <p:cNvPr id="880678" name="AutoShape 38"/>
          <p:cNvSpPr>
            <a:spLocks noChangeArrowheads="1"/>
          </p:cNvSpPr>
          <p:nvPr/>
        </p:nvSpPr>
        <p:spPr bwMode="auto">
          <a:xfrm>
            <a:off x="7162800" y="3876675"/>
            <a:ext cx="1447800" cy="51911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22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NoSuchElement</a:t>
            </a:r>
          </a:p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Exception</a:t>
            </a:r>
          </a:p>
        </p:txBody>
      </p:sp>
      <p:sp>
        <p:nvSpPr>
          <p:cNvPr id="880679" name="Text Box 39"/>
          <p:cNvSpPr txBox="1">
            <a:spLocks noChangeArrowheads="1"/>
          </p:cNvSpPr>
          <p:nvPr/>
        </p:nvSpPr>
        <p:spPr bwMode="auto">
          <a:xfrm>
            <a:off x="7162800" y="4562475"/>
            <a:ext cx="409575" cy="35877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b="1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cxnSp>
        <p:nvCxnSpPr>
          <p:cNvPr id="880680" name="AutoShape 40"/>
          <p:cNvCxnSpPr>
            <a:cxnSpLocks noChangeShapeType="1"/>
            <a:stCxn id="880679" idx="1"/>
            <a:endCxn id="880666" idx="3"/>
          </p:cNvCxnSpPr>
          <p:nvPr/>
        </p:nvCxnSpPr>
        <p:spPr bwMode="auto">
          <a:xfrm rot="10800000">
            <a:off x="6537325" y="3141663"/>
            <a:ext cx="614363" cy="1600200"/>
          </a:xfrm>
          <a:prstGeom prst="bentConnector3">
            <a:avLst>
              <a:gd name="adj1" fmla="val 50130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sp>
        <p:nvSpPr>
          <p:cNvPr id="880681" name="Rectangle 41"/>
          <p:cNvSpPr>
            <a:spLocks noGrp="1" noChangeArrowheads="1"/>
          </p:cNvSpPr>
          <p:nvPr>
            <p:ph type="title"/>
          </p:nvPr>
        </p:nvSpPr>
        <p:spPr>
          <a:xfrm>
            <a:off x="1135063" y="76200"/>
            <a:ext cx="68659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Exceptions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274638"/>
            <a:ext cx="6096000" cy="792162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SubClass from Exception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68413"/>
            <a:ext cx="7467600" cy="4895850"/>
          </a:xfrm>
        </p:spPr>
        <p:txBody>
          <a:bodyPr/>
          <a:lstStyle/>
          <a:p>
            <a:r>
              <a:rPr lang="en-US" dirty="0" err="1">
                <a:solidFill>
                  <a:srgbClr val="990000"/>
                </a:solidFill>
              </a:rPr>
              <a:t>ArithmeticException</a:t>
            </a:r>
            <a:r>
              <a:rPr lang="en-US" dirty="0"/>
              <a:t> </a:t>
            </a:r>
            <a:r>
              <a:rPr lang="th-TH" dirty="0"/>
              <a:t> หารค่าตัวเลขด้วย 0 หรือปัญหาที่เกิดจากจากการคำนวณทางคณิตศาสตร์</a:t>
            </a:r>
            <a:r>
              <a:rPr lang="en-US" dirty="0"/>
              <a:t> </a:t>
            </a:r>
            <a:endParaRPr lang="th-TH" dirty="0"/>
          </a:p>
          <a:p>
            <a:r>
              <a:rPr lang="en-US" dirty="0" err="1">
                <a:solidFill>
                  <a:srgbClr val="990000"/>
                </a:solidFill>
              </a:rPr>
              <a:t>ArrayIndexOutOfBoundsException</a:t>
            </a:r>
            <a:r>
              <a:rPr lang="th-TH" dirty="0"/>
              <a:t>  เมื่อค่าดัชนีน้อยกว่า 0 หรือมากกว่าความยาวที่แท้จริง</a:t>
            </a:r>
            <a:r>
              <a:rPr lang="th-TH" dirty="0" err="1"/>
              <a:t>ของอะเรย์</a:t>
            </a:r>
            <a:r>
              <a:rPr lang="en-US" dirty="0"/>
              <a:t> </a:t>
            </a:r>
            <a:endParaRPr lang="th-TH" dirty="0"/>
          </a:p>
          <a:p>
            <a:r>
              <a:rPr lang="en-US" dirty="0" err="1" smtClean="0">
                <a:solidFill>
                  <a:srgbClr val="990000"/>
                </a:solidFill>
              </a:rPr>
              <a:t>IndexOutOfBoundsException</a:t>
            </a:r>
            <a:r>
              <a:rPr lang="en-US" b="1" dirty="0" smtClean="0"/>
              <a:t> </a:t>
            </a:r>
            <a:r>
              <a:rPr lang="th-TH" dirty="0"/>
              <a:t>ค่าดัชนี</a:t>
            </a:r>
            <a:r>
              <a:rPr lang="th-TH" dirty="0" err="1"/>
              <a:t>ของอะเรย์</a:t>
            </a:r>
            <a:r>
              <a:rPr lang="th-TH" dirty="0"/>
              <a:t>อยู่</a:t>
            </a:r>
            <a:r>
              <a:rPr lang="th-TH" dirty="0" smtClean="0"/>
              <a:t>ภายนอก</a:t>
            </a:r>
            <a:r>
              <a:rPr lang="th-TH" dirty="0"/>
              <a:t>ขอบเขต</a:t>
            </a:r>
            <a:r>
              <a:rPr lang="en-US" dirty="0"/>
              <a:t> </a:t>
            </a:r>
            <a:endParaRPr lang="th-TH" dirty="0"/>
          </a:p>
          <a:p>
            <a:r>
              <a:rPr lang="en-US" dirty="0" err="1">
                <a:solidFill>
                  <a:srgbClr val="990000"/>
                </a:solidFill>
              </a:rPr>
              <a:t>NullPointerException</a:t>
            </a:r>
            <a:r>
              <a:rPr lang="en-US" dirty="0"/>
              <a:t>  Reference </a:t>
            </a:r>
            <a:r>
              <a:rPr lang="th-TH" dirty="0"/>
              <a:t>ไปยัง</a:t>
            </a:r>
            <a:r>
              <a:rPr lang="th-TH" dirty="0" err="1"/>
              <a:t>ออป</a:t>
            </a:r>
            <a:r>
              <a:rPr lang="th-TH" dirty="0" err="1" smtClean="0"/>
              <a:t>เจค</a:t>
            </a:r>
            <a:r>
              <a:rPr lang="th-TH" dirty="0" smtClean="0"/>
              <a:t>ที่ยัง</a:t>
            </a:r>
            <a:r>
              <a:rPr lang="th-TH" dirty="0"/>
              <a:t>ไม่มีการกำหนดค่า</a:t>
            </a:r>
            <a:r>
              <a:rPr lang="en-US" dirty="0"/>
              <a:t> </a:t>
            </a:r>
            <a:endParaRPr lang="th-TH" dirty="0"/>
          </a:p>
          <a:p>
            <a:r>
              <a:rPr lang="en-US" dirty="0" err="1">
                <a:solidFill>
                  <a:srgbClr val="990000"/>
                </a:solidFill>
              </a:rPr>
              <a:t>NumberFormatException</a:t>
            </a:r>
            <a:r>
              <a:rPr lang="en-US" dirty="0"/>
              <a:t> </a:t>
            </a:r>
            <a:r>
              <a:rPr lang="th-TH" dirty="0"/>
              <a:t> การแปลง</a:t>
            </a:r>
            <a:r>
              <a:rPr lang="th-TH" dirty="0" smtClean="0"/>
              <a:t>ค่าชนิดตัวเลขเกิด</a:t>
            </a:r>
            <a:r>
              <a:rPr lang="th-TH" dirty="0"/>
              <a:t>ความผิดพลาด โดยปกติจะมาจาก</a:t>
            </a:r>
            <a:r>
              <a:rPr lang="en-US" dirty="0"/>
              <a:t> </a:t>
            </a:r>
            <a:r>
              <a:rPr lang="en-US" dirty="0" err="1"/>
              <a:t>Integer.parseInt</a:t>
            </a:r>
            <a:r>
              <a:rPr lang="en-US" dirty="0"/>
              <a:t> </a:t>
            </a:r>
            <a:r>
              <a:rPr lang="th-TH" dirty="0"/>
              <a:t>หรือ</a:t>
            </a:r>
            <a:r>
              <a:rPr lang="en-US" dirty="0"/>
              <a:t> </a:t>
            </a:r>
            <a:r>
              <a:rPr lang="en-US" dirty="0" err="1"/>
              <a:t>Double.parseDouble</a:t>
            </a:r>
            <a:r>
              <a:rPr lang="en-US" dirty="0"/>
              <a:t> </a:t>
            </a:r>
            <a:endParaRPr lang="th-TH" dirty="0"/>
          </a:p>
          <a:p>
            <a:r>
              <a:rPr lang="en-US" dirty="0" err="1">
                <a:solidFill>
                  <a:srgbClr val="990000"/>
                </a:solidFill>
              </a:rPr>
              <a:t>IllegalArgumentException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th-TH" dirty="0"/>
              <a:t> เรียกใช้เมธอดที่มีจำนวน</a:t>
            </a:r>
            <a:r>
              <a:rPr lang="th-TH" dirty="0" err="1"/>
              <a:t>อาร์กิวเมนต์</a:t>
            </a:r>
            <a:r>
              <a:rPr lang="th-TH" dirty="0"/>
              <a:t>ไม่ถูกต้อง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228600"/>
            <a:ext cx="4322763" cy="80962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Out of Bounds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467600" cy="51831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Java runtime </a:t>
            </a:r>
            <a:r>
              <a:rPr lang="th-TH" smtClean="0"/>
              <a:t>ทำหน้าที่ค้นหา</a:t>
            </a:r>
            <a:r>
              <a:rPr lang="th-TH" dirty="0"/>
              <a:t>โค้ดที่ใช้ในการจัดการกับความผิดพลาดที่เกิดขึ้น  การสร้าง</a:t>
            </a:r>
            <a:r>
              <a:rPr lang="en-US" dirty="0"/>
              <a:t> exception </a:t>
            </a:r>
            <a:r>
              <a:rPr lang="th-TH" dirty="0" err="1"/>
              <a:t>ออปเจค</a:t>
            </a:r>
            <a:r>
              <a:rPr lang="th-TH" dirty="0"/>
              <a:t>และจัดการโดย</a:t>
            </a:r>
            <a:r>
              <a:rPr lang="en-US" dirty="0"/>
              <a:t> runtime system </a:t>
            </a:r>
            <a:r>
              <a:rPr lang="th-TH" dirty="0"/>
              <a:t>จะถูกเรียกว่าการ</a:t>
            </a:r>
            <a:r>
              <a:rPr lang="en-US" dirty="0"/>
              <a:t> </a:t>
            </a:r>
            <a:r>
              <a:rPr lang="en-US" i="1" dirty="0"/>
              <a:t>throwing an exception</a:t>
            </a:r>
            <a:r>
              <a:rPr lang="en-US" dirty="0"/>
              <a:t>. </a:t>
            </a:r>
          </a:p>
          <a:p>
            <a:pPr>
              <a:lnSpc>
                <a:spcPct val="80000"/>
              </a:lnSpc>
            </a:pPr>
            <a:r>
              <a:rPr lang="en-US" dirty="0"/>
              <a:t>Java </a:t>
            </a:r>
            <a:r>
              <a:rPr lang="en-US" dirty="0" smtClean="0"/>
              <a:t>runtime </a:t>
            </a:r>
            <a:r>
              <a:rPr lang="th-TH" dirty="0"/>
              <a:t>ตรวจสอบขอบเขตการเรียกใช้</a:t>
            </a:r>
            <a:r>
              <a:rPr lang="th-TH" dirty="0" err="1"/>
              <a:t>อะเรย์</a:t>
            </a:r>
            <a:r>
              <a:rPr lang="th-TH" dirty="0"/>
              <a:t> เช่น</a:t>
            </a:r>
            <a:endParaRPr lang="en-US" dirty="0"/>
          </a:p>
          <a:p>
            <a:pPr>
              <a:lnSpc>
                <a:spcPct val="80000"/>
              </a:lnSpc>
              <a:buFont typeface="StarSymbol" charset="0"/>
              <a:buNone/>
            </a:pPr>
            <a:endParaRPr lang="en-US" dirty="0"/>
          </a:p>
          <a:p>
            <a:pPr lvl="2"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class 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ArrayOutOfBounds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   {</a:t>
            </a:r>
          </a:p>
          <a:p>
            <a:pPr lvl="2"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  public static void main( String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args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[] )  {</a:t>
            </a:r>
            <a:b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  students[] = new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[5];</a:t>
            </a:r>
            <a:b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      students[5]  =  1;</a:t>
            </a:r>
            <a:b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( " The End" ); }</a:t>
            </a:r>
          </a:p>
          <a:p>
            <a:pPr lvl="2"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}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/>
            </a:r>
            <a:br>
              <a:rPr lang="en-US" sz="1800" dirty="0">
                <a:latin typeface="Arial" pitchFamily="34" charset="0"/>
                <a:cs typeface="Courier New" pitchFamily="49" charset="0"/>
              </a:rPr>
            </a:br>
            <a:endParaRPr lang="en-US" sz="1800" dirty="0">
              <a:latin typeface="Arial" pitchFamily="34" charset="0"/>
              <a:cs typeface="Courier New" pitchFamily="49" charset="0"/>
            </a:endParaRPr>
          </a:p>
          <a:p>
            <a:pPr lvl="2">
              <a:lnSpc>
                <a:spcPct val="100000"/>
              </a:lnSpc>
              <a:buFont typeface="StarSymbol" charset="0"/>
              <a:buNone/>
            </a:pPr>
            <a:r>
              <a:rPr lang="en-US" sz="1800" dirty="0">
                <a:latin typeface="Arial" pitchFamily="34" charset="0"/>
                <a:cs typeface="Courier New" pitchFamily="49" charset="0"/>
              </a:rPr>
              <a:t>Output </a:t>
            </a:r>
            <a:br>
              <a:rPr lang="en-US" sz="1800" dirty="0">
                <a:latin typeface="Arial" pitchFamily="34" charset="0"/>
                <a:cs typeface="Courier New" pitchFamily="49" charset="0"/>
              </a:rPr>
            </a:br>
            <a:r>
              <a:rPr lang="en-US" sz="1800" dirty="0">
                <a:latin typeface="Arial" pitchFamily="34" charset="0"/>
                <a:cs typeface="Courier New" pitchFamily="49" charset="0"/>
              </a:rPr>
              <a:t/>
            </a:r>
            <a:br>
              <a:rPr lang="en-US" sz="1800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java.lang.ArrayIndexOutOfBoundsException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: 10</a:t>
            </a:r>
            <a:b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at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ArrayOutofBounds.main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(All.java:8)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5638800" cy="381000"/>
          </a:xfrm>
          <a:ln/>
        </p:spPr>
        <p:txBody>
          <a:bodyPr lIns="90488" tIns="44450" rIns="90488" bIns="44450"/>
          <a:lstStyle/>
          <a:p>
            <a:r>
              <a:rPr lang="en-US" altLang="zh-TW">
                <a:solidFill>
                  <a:srgbClr val="990000"/>
                </a:solidFill>
                <a:ea typeface="PMingLiU" pitchFamily="18" charset="-120"/>
              </a:rPr>
              <a:t>Types of Exceptions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442200" cy="4319588"/>
          </a:xfrm>
          <a:ln/>
        </p:spPr>
        <p:txBody>
          <a:bodyPr lIns="90488" tIns="44450" rIns="90488" bIns="44450"/>
          <a:lstStyle/>
          <a:p>
            <a:r>
              <a:rPr lang="en-US" altLang="zh-TW" b="1" dirty="0">
                <a:solidFill>
                  <a:srgbClr val="990000"/>
                </a:solidFill>
                <a:ea typeface="PMingLiU" pitchFamily="18" charset="-120"/>
              </a:rPr>
              <a:t>Exception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th-TH" altLang="zh-TW" dirty="0">
                <a:ea typeface="PMingLiU" pitchFamily="18" charset="-120"/>
              </a:rPr>
              <a:t>แบ่งออกได้เป็น </a:t>
            </a:r>
            <a:r>
              <a:rPr lang="en-US" altLang="zh-TW" dirty="0">
                <a:ea typeface="PMingLiU" pitchFamily="18" charset="-120"/>
              </a:rPr>
              <a:t>2 </a:t>
            </a:r>
            <a:r>
              <a:rPr lang="th-TH" altLang="zh-TW" dirty="0">
                <a:ea typeface="PMingLiU" pitchFamily="18" charset="-120"/>
              </a:rPr>
              <a:t>แบบ  ได้แก่</a:t>
            </a:r>
            <a:endParaRPr lang="en-US" altLang="zh-TW" i="1" dirty="0">
              <a:solidFill>
                <a:schemeClr val="accent2"/>
              </a:solidFill>
              <a:ea typeface="PMingLiU" pitchFamily="18" charset="-120"/>
            </a:endParaRPr>
          </a:p>
          <a:p>
            <a:pPr lvl="1"/>
            <a:r>
              <a:rPr lang="en-US" b="1" i="1" dirty="0" smtClean="0">
                <a:solidFill>
                  <a:srgbClr val="990000"/>
                </a:solidFill>
              </a:rPr>
              <a:t>unchecked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 </a:t>
            </a:r>
            <a:r>
              <a:rPr lang="th-TH" dirty="0" smtClean="0"/>
              <a:t>สืบทอดมาจากคลาส</a:t>
            </a:r>
            <a:r>
              <a:rPr lang="en-US" dirty="0" smtClean="0"/>
              <a:t> </a:t>
            </a:r>
            <a:r>
              <a:rPr lang="en-US" i="1" dirty="0" err="1" smtClean="0"/>
              <a:t>RuntimeException</a:t>
            </a:r>
            <a:endParaRPr lang="en-US" altLang="zh-TW" dirty="0" smtClean="0">
              <a:ea typeface="PMingLiU" pitchFamily="18" charset="-120"/>
            </a:endParaRPr>
          </a:p>
          <a:p>
            <a:pPr lvl="1"/>
            <a:r>
              <a:rPr lang="en-US" b="1" i="1" dirty="0" smtClean="0">
                <a:solidFill>
                  <a:srgbClr val="990000"/>
                </a:solidFill>
              </a:rPr>
              <a:t>checked</a:t>
            </a:r>
            <a:r>
              <a:rPr lang="th-TH" dirty="0" smtClean="0"/>
              <a:t>  สืบทอดมาจากคลาส </a:t>
            </a:r>
            <a:r>
              <a:rPr lang="en-US" dirty="0" smtClean="0"/>
              <a:t> Exception </a:t>
            </a:r>
            <a:r>
              <a:rPr lang="th-TH" b="1" dirty="0"/>
              <a:t>ยกเว้น</a:t>
            </a:r>
            <a:r>
              <a:rPr lang="th-TH" dirty="0" smtClean="0"/>
              <a:t>คลาสที่สืบทอดมาจากคลาส </a:t>
            </a:r>
            <a:r>
              <a:rPr lang="en-US" dirty="0" smtClean="0"/>
              <a:t> </a:t>
            </a:r>
            <a:r>
              <a:rPr lang="en-US" dirty="0" err="1" smtClean="0"/>
              <a:t>RuntimeException</a:t>
            </a:r>
            <a:endParaRPr lang="en-US" dirty="0" smtClean="0"/>
          </a:p>
        </p:txBody>
      </p:sp>
      <p:pic>
        <p:nvPicPr>
          <p:cNvPr id="8857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124200"/>
            <a:ext cx="69913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52400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Unchecked exceptions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315200" cy="5183188"/>
          </a:xfrm>
        </p:spPr>
        <p:txBody>
          <a:bodyPr/>
          <a:lstStyle/>
          <a:p>
            <a:r>
              <a:rPr lang="en-US" b="1" i="1" dirty="0">
                <a:solidFill>
                  <a:srgbClr val="990000"/>
                </a:solidFill>
              </a:rPr>
              <a:t>unchecked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th-TH" dirty="0"/>
              <a:t>เป็นความผิดปกติที่เกิดขึ้นในช่วงเวลารัน</a:t>
            </a:r>
            <a:r>
              <a:rPr lang="th-TH" dirty="0" err="1" smtClean="0"/>
              <a:t>ไทม์</a:t>
            </a:r>
            <a:r>
              <a:rPr lang="en-US" dirty="0" smtClean="0"/>
              <a:t>  </a:t>
            </a:r>
            <a:r>
              <a:rPr lang="th-TH" dirty="0" smtClean="0"/>
              <a:t>เนื่องจากโปรแกรม </a:t>
            </a:r>
            <a:r>
              <a:rPr lang="th-TH" dirty="0" err="1"/>
              <a:t>errors</a:t>
            </a:r>
            <a:r>
              <a:rPr lang="th-TH" dirty="0"/>
              <a:t> </a:t>
            </a:r>
            <a:r>
              <a:rPr lang="th-TH" dirty="0" smtClean="0"/>
              <a:t> จา</a:t>
            </a:r>
            <a:r>
              <a:rPr lang="th-TH" dirty="0"/>
              <a:t>วาคอมไพเลอร์ไม่มีการตรวจสอบ </a:t>
            </a:r>
            <a:r>
              <a:rPr lang="en-US" dirty="0"/>
              <a:t>Unchecked exceptions</a:t>
            </a:r>
            <a:r>
              <a:rPr lang="th-TH" dirty="0"/>
              <a:t> ในช่วงเวลาคอมไพล์</a:t>
            </a:r>
            <a:r>
              <a:rPr lang="en-US" dirty="0"/>
              <a:t> </a:t>
            </a:r>
            <a:endParaRPr lang="en-US" dirty="0" smtClean="0"/>
          </a:p>
          <a:p>
            <a:r>
              <a:rPr lang="th-TH" dirty="0" smtClean="0"/>
              <a:t>ดังนั้นจึงไม่จำเป็นต้องตรวจสอบและ </a:t>
            </a:r>
            <a:r>
              <a:rPr lang="en-US" dirty="0" smtClean="0"/>
              <a:t>throw Exception </a:t>
            </a:r>
            <a:r>
              <a:rPr lang="th-TH" dirty="0" smtClean="0"/>
              <a:t>ภายในโปรแกรม</a:t>
            </a:r>
            <a:endParaRPr lang="en-US" dirty="0"/>
          </a:p>
          <a:p>
            <a:r>
              <a:rPr lang="en-US" dirty="0" smtClean="0"/>
              <a:t>exception </a:t>
            </a:r>
            <a:r>
              <a:rPr lang="th-TH" dirty="0" smtClean="0"/>
              <a:t>แบบนี้โปรแกรมเมอร์</a:t>
            </a:r>
            <a:r>
              <a:rPr lang="th-TH" dirty="0"/>
              <a:t>เลือกที่จะ</a:t>
            </a:r>
            <a:r>
              <a:rPr lang="th-TH" dirty="0" smtClean="0"/>
              <a:t>จัดการ</a:t>
            </a:r>
            <a:r>
              <a:rPr lang="en-US" dirty="0" smtClean="0"/>
              <a:t> </a:t>
            </a:r>
            <a:r>
              <a:rPr lang="en-US" dirty="0"/>
              <a:t>exceptions</a:t>
            </a:r>
            <a:r>
              <a:rPr lang="th-TH" dirty="0"/>
              <a:t> หรือไม่ก็ได้ </a:t>
            </a:r>
          </a:p>
          <a:p>
            <a:pPr lvl="1"/>
            <a:r>
              <a:rPr lang="th-TH" dirty="0"/>
              <a:t>ในกรณีนี้ไม่มีการจัดการใด ๆ  เมื่อ</a:t>
            </a:r>
            <a:r>
              <a:rPr lang="en-US" dirty="0"/>
              <a:t> exception </a:t>
            </a:r>
            <a:r>
              <a:rPr lang="th-TH" dirty="0"/>
              <a:t>ประเภทนี้เกิดขึ้น  ส่วนใหญ่จะมีผลทำให้โปรแกรมสิ้นสุดการทำงาน</a:t>
            </a:r>
          </a:p>
          <a:p>
            <a:pPr lvl="1"/>
            <a:r>
              <a:rPr lang="th-TH" dirty="0"/>
              <a:t>ส่วนในกรณีที่เลือกจัดการ </a:t>
            </a:r>
            <a:r>
              <a:rPr lang="en-US" dirty="0"/>
              <a:t>exception </a:t>
            </a:r>
            <a:r>
              <a:rPr lang="th-TH" dirty="0"/>
              <a:t>แบบนี้  ผลลัพธ์จะขึ้นอยู่กับโค้ดที่ใช้จัดการกับ </a:t>
            </a:r>
            <a:r>
              <a:rPr lang="en-US" dirty="0"/>
              <a:t>exception </a:t>
            </a:r>
            <a:r>
              <a:rPr lang="th-TH" dirty="0"/>
              <a:t>เป็นหลัก</a:t>
            </a:r>
            <a:endParaRPr lang="en-US" dirty="0"/>
          </a:p>
          <a:p>
            <a:pPr>
              <a:buFont typeface="StarSymbol" charset="0"/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Unchecked Exception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828800" y="1371600"/>
            <a:ext cx="5257800" cy="4319587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class Unchecked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public static String n = null;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public static void main(String[] 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//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NullPointerException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n.length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endParaRPr lang="en-US" sz="1600" b="1" dirty="0" smtClean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[] a = {2, 4, 6, 8};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//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ArrayIndexOutOfBoundsException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(a[5]);</a:t>
            </a:r>
          </a:p>
          <a:p>
            <a:pPr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//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NumberFormatException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(“20.0”);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1600" b="1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5638800" cy="381000"/>
          </a:xfrm>
          <a:ln/>
        </p:spPr>
        <p:txBody>
          <a:bodyPr lIns="90488" tIns="44450" rIns="90488" bIns="44450"/>
          <a:lstStyle/>
          <a:p>
            <a:r>
              <a:rPr lang="en-US" altLang="zh-TW" dirty="0">
                <a:solidFill>
                  <a:srgbClr val="990000"/>
                </a:solidFill>
                <a:ea typeface="PMingLiU" pitchFamily="18" charset="-120"/>
              </a:rPr>
              <a:t>Checked Exception</a:t>
            </a:r>
          </a:p>
        </p:txBody>
      </p:sp>
      <p:sp>
        <p:nvSpPr>
          <p:cNvPr id="882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696200" cy="5410200"/>
          </a:xfrm>
          <a:ln/>
        </p:spPr>
        <p:txBody>
          <a:bodyPr lIns="90488" tIns="44450" rIns="90488" bIns="4445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990000"/>
                </a:solidFill>
              </a:rPr>
              <a:t>checked </a:t>
            </a:r>
            <a:r>
              <a:rPr lang="th-TH" dirty="0"/>
              <a:t> เป็น</a:t>
            </a:r>
            <a:r>
              <a:rPr lang="en-US" dirty="0"/>
              <a:t> exception </a:t>
            </a:r>
            <a:r>
              <a:rPr lang="th-TH" dirty="0"/>
              <a:t>ที่โดยปกติจะ</a:t>
            </a:r>
            <a:r>
              <a:rPr lang="th-TH" dirty="0" smtClean="0"/>
              <a:t>ถูกตรวจสอบโดย</a:t>
            </a:r>
            <a:r>
              <a:rPr lang="th-TH" dirty="0"/>
              <a:t>คอมไพเลอร์  </a:t>
            </a:r>
            <a:r>
              <a:rPr lang="th-TH" dirty="0" smtClean="0"/>
              <a:t> และต้องจัดการ </a:t>
            </a:r>
            <a:r>
              <a:rPr lang="en-US" dirty="0"/>
              <a:t>Exception </a:t>
            </a:r>
            <a:r>
              <a:rPr lang="th-TH" dirty="0"/>
              <a:t>ไว้   </a:t>
            </a:r>
            <a:r>
              <a:rPr lang="th-TH" dirty="0" smtClean="0"/>
              <a:t>หากไม่มีการจัดการอาจมี </a:t>
            </a:r>
            <a:r>
              <a:rPr lang="en-US" dirty="0" smtClean="0"/>
              <a:t>Error</a:t>
            </a:r>
            <a:r>
              <a:rPr lang="th-TH" dirty="0" smtClean="0"/>
              <a:t>  </a:t>
            </a:r>
            <a:endParaRPr lang="th-TH" dirty="0"/>
          </a:p>
          <a:p>
            <a:pPr>
              <a:lnSpc>
                <a:spcPct val="100000"/>
              </a:lnSpc>
            </a:pPr>
            <a:r>
              <a:rPr lang="th-TH" dirty="0"/>
              <a:t>ดังนั้นเมื่อเกิดความผิดปกติขึ้นในรูปของ </a:t>
            </a:r>
            <a:r>
              <a:rPr lang="en-US" dirty="0"/>
              <a:t>checked exception </a:t>
            </a:r>
            <a:r>
              <a:rPr lang="th-TH" dirty="0"/>
              <a:t>(เช่น</a:t>
            </a:r>
            <a:r>
              <a:rPr lang="en-US" dirty="0"/>
              <a:t> </a:t>
            </a:r>
            <a:r>
              <a:rPr lang="en-US" dirty="0" err="1"/>
              <a:t>IOException</a:t>
            </a:r>
            <a:r>
              <a:rPr lang="th-TH" dirty="0"/>
              <a:t>  ) ภายในเมธอด</a:t>
            </a:r>
            <a:r>
              <a:rPr lang="en-US" dirty="0"/>
              <a:t>  </a:t>
            </a:r>
            <a:r>
              <a:rPr lang="th-TH" dirty="0"/>
              <a:t>โปรแกรมเมอร์จำเป็นต้องจัดการ</a:t>
            </a:r>
            <a:r>
              <a:rPr lang="en-US" dirty="0"/>
              <a:t> exception </a:t>
            </a:r>
            <a:r>
              <a:rPr lang="th-TH" dirty="0"/>
              <a:t>ดังกล่าวด้วยวิธีการหนึ่ง ๆ  เสมอ</a:t>
            </a:r>
            <a:r>
              <a:rPr lang="th-TH" altLang="zh-TW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>
                <a:ea typeface="PMingLiU" pitchFamily="18" charset="-120"/>
              </a:rPr>
              <a:t>checked Exception </a:t>
            </a:r>
            <a:r>
              <a:rPr lang="th-TH" altLang="zh-TW" dirty="0" smtClean="0"/>
              <a:t>จะถูกประกาศชนิดของ </a:t>
            </a:r>
            <a:r>
              <a:rPr lang="en-US" altLang="zh-TW" dirty="0" smtClean="0">
                <a:ea typeface="PMingLiU" pitchFamily="18" charset="-120"/>
              </a:rPr>
              <a:t>Exception </a:t>
            </a:r>
            <a:r>
              <a:rPr lang="th-TH" altLang="zh-TW" dirty="0" smtClean="0">
                <a:ea typeface="PMingLiU" pitchFamily="18" charset="-120"/>
              </a:rPr>
              <a:t>ไว้ใน</a:t>
            </a:r>
            <a:r>
              <a:rPr lang="th-TH" altLang="zh-TW" dirty="0" smtClean="0"/>
              <a:t>ส่วนที่เป็น </a:t>
            </a:r>
            <a:r>
              <a:rPr lang="th-TH" altLang="zh-TW" dirty="0" err="1" smtClean="0"/>
              <a:t>throw</a:t>
            </a:r>
            <a:r>
              <a:rPr lang="th-TH" altLang="zh-TW" dirty="0" smtClean="0"/>
              <a:t> </a:t>
            </a:r>
            <a:r>
              <a:rPr lang="th-TH" altLang="zh-TW" dirty="0" err="1" smtClean="0"/>
              <a:t>clause</a:t>
            </a:r>
            <a:r>
              <a:rPr lang="th-TH" altLang="zh-TW" dirty="0" smtClean="0"/>
              <a:t> ของเมธอดที่ใช้ในการจัดการ </a:t>
            </a:r>
            <a:r>
              <a:rPr lang="th-TH" altLang="zh-TW" dirty="0" err="1" smtClean="0"/>
              <a:t>Exceptions</a:t>
            </a:r>
            <a:r>
              <a:rPr lang="th-TH" altLang="zh-TW" dirty="0" smtClean="0"/>
              <a:t> เสมอ  เช่น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endParaRPr lang="th-TH" altLang="zh-TW" dirty="0" smtClean="0"/>
          </a:p>
          <a:p>
            <a:pPr lvl="2">
              <a:lnSpc>
                <a:spcPct val="100000"/>
              </a:lnSpc>
              <a:buFont typeface="StarSymbol" charset="0"/>
              <a:buNone/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  <a:cs typeface="Arial" pitchFamily="34" charset="0"/>
              </a:rPr>
              <a:t>public void </a:t>
            </a:r>
            <a:r>
              <a:rPr lang="en-US" altLang="zh-TW" sz="1600" b="1" dirty="0" err="1" smtClean="0">
                <a:latin typeface="Arial" pitchFamily="34" charset="0"/>
                <a:ea typeface="PMingLiU" pitchFamily="18" charset="-120"/>
                <a:cs typeface="Arial" pitchFamily="34" charset="0"/>
              </a:rPr>
              <a:t>myMethod</a:t>
            </a:r>
            <a:r>
              <a:rPr lang="en-US" altLang="zh-TW" sz="1600" b="1" dirty="0" smtClean="0">
                <a:latin typeface="Arial" pitchFamily="34" charset="0"/>
                <a:ea typeface="PMingLiU" pitchFamily="18" charset="-120"/>
                <a:cs typeface="Arial" pitchFamily="34" charset="0"/>
              </a:rPr>
              <a:t>( ) </a:t>
            </a:r>
            <a:r>
              <a:rPr lang="en-US" altLang="zh-TW" sz="1600" b="1" dirty="0" smtClean="0">
                <a:solidFill>
                  <a:srgbClr val="99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throws </a:t>
            </a:r>
            <a:r>
              <a:rPr lang="en-US" altLang="zh-TW" sz="1600" b="1" dirty="0" err="1" smtClean="0">
                <a:solidFill>
                  <a:srgbClr val="99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IOException</a:t>
            </a:r>
            <a:r>
              <a:rPr lang="en-US" altLang="zh-TW" sz="1600" b="1" dirty="0" smtClean="0">
                <a:latin typeface="Arial" pitchFamily="34" charset="0"/>
                <a:ea typeface="PMingLiU" pitchFamily="18" charset="-120"/>
                <a:cs typeface="Arial" pitchFamily="34" charset="0"/>
              </a:rPr>
              <a:t> {</a:t>
            </a:r>
          </a:p>
          <a:p>
            <a:pPr lvl="2">
              <a:lnSpc>
                <a:spcPct val="100000"/>
              </a:lnSpc>
              <a:buFont typeface="StarSymbol" charset="0"/>
              <a:buNone/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  <a:cs typeface="Arial" pitchFamily="34" charset="0"/>
              </a:rPr>
              <a:t>             ...</a:t>
            </a:r>
          </a:p>
          <a:p>
            <a:pPr lvl="2">
              <a:lnSpc>
                <a:spcPct val="100000"/>
              </a:lnSpc>
              <a:buFont typeface="StarSymbol" charset="0"/>
              <a:buNone/>
            </a:pPr>
            <a:r>
              <a:rPr lang="en-US" altLang="zh-TW" sz="1600" b="1" dirty="0" smtClean="0">
                <a:latin typeface="Arial" pitchFamily="34" charset="0"/>
                <a:ea typeface="PMingLiU" pitchFamily="18" charset="-120"/>
                <a:cs typeface="Arial" pitchFamily="34" charset="0"/>
              </a:rPr>
              <a:t>}</a:t>
            </a:r>
            <a:endParaRPr lang="en-US" altLang="zh-TW" sz="1600" b="1" dirty="0"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Handling Exceptions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68413"/>
            <a:ext cx="7607300" cy="4824412"/>
          </a:xfrm>
        </p:spPr>
        <p:txBody>
          <a:bodyPr/>
          <a:lstStyle/>
          <a:p>
            <a:r>
              <a:rPr lang="th-TH" dirty="0" smtClean="0"/>
              <a:t>ถ้าไม่มีการเขียนคำสั่งเพื่อจัดการ </a:t>
            </a:r>
            <a:r>
              <a:rPr lang="en-US" dirty="0" smtClean="0"/>
              <a:t>Exception </a:t>
            </a:r>
            <a:r>
              <a:rPr lang="th-TH" dirty="0" smtClean="0"/>
              <a:t>โปรแกรมจะสิ้นสุดลงทันที</a:t>
            </a:r>
          </a:p>
          <a:p>
            <a:r>
              <a:rPr lang="th-TH" dirty="0" smtClean="0"/>
              <a:t>ดังนั้นการจัดการ </a:t>
            </a:r>
            <a:r>
              <a:rPr lang="en-US" dirty="0" smtClean="0"/>
              <a:t>Exception </a:t>
            </a:r>
            <a:r>
              <a:rPr lang="th-TH" dirty="0" smtClean="0"/>
              <a:t>ช่วยให้โปรแกรมทราบความผิดปกติและรันต่อไปได้</a:t>
            </a:r>
          </a:p>
          <a:p>
            <a:r>
              <a:rPr lang="th-TH" dirty="0" smtClean="0"/>
              <a:t>วิธีการ</a:t>
            </a:r>
            <a:r>
              <a:rPr lang="th-TH" dirty="0"/>
              <a:t>ในการจัดการ</a:t>
            </a:r>
            <a:r>
              <a:rPr lang="en-US" dirty="0"/>
              <a:t> exceptions</a:t>
            </a:r>
            <a:r>
              <a:rPr lang="th-TH" dirty="0"/>
              <a:t> </a:t>
            </a:r>
            <a:r>
              <a:rPr lang="en-US" dirty="0" smtClean="0"/>
              <a:t> </a:t>
            </a:r>
            <a:r>
              <a:rPr lang="th-TH" dirty="0" smtClean="0"/>
              <a:t>สามารถ</a:t>
            </a:r>
            <a:r>
              <a:rPr lang="th-TH" dirty="0"/>
              <a:t>ทำ</a:t>
            </a:r>
            <a:r>
              <a:rPr lang="th-TH" dirty="0" smtClean="0"/>
              <a:t>ได้ดังนี้</a:t>
            </a:r>
            <a:endParaRPr lang="en-US" dirty="0"/>
          </a:p>
          <a:p>
            <a:pPr lvl="1"/>
            <a:r>
              <a:rPr lang="th-TH" dirty="0" smtClean="0">
                <a:solidFill>
                  <a:srgbClr val="C00000"/>
                </a:solidFill>
              </a:rPr>
              <a:t>เลือกใช้การจัดการ</a:t>
            </a:r>
            <a:r>
              <a:rPr lang="en-US" dirty="0" smtClean="0">
                <a:solidFill>
                  <a:srgbClr val="C00000"/>
                </a:solidFill>
              </a:rPr>
              <a:t> exception  </a:t>
            </a:r>
            <a:r>
              <a:rPr lang="th-TH" dirty="0" smtClean="0">
                <a:solidFill>
                  <a:srgbClr val="C00000"/>
                </a:solidFill>
              </a:rPr>
              <a:t>ที่มีอยู่แล้วในจาวา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th-TH" dirty="0" smtClean="0"/>
              <a:t>ใช้</a:t>
            </a:r>
            <a:r>
              <a:rPr lang="en-US" dirty="0" smtClean="0"/>
              <a:t> </a:t>
            </a:r>
            <a:r>
              <a:rPr lang="en-US" dirty="0">
                <a:solidFill>
                  <a:srgbClr val="990000"/>
                </a:solidFill>
              </a:rPr>
              <a:t>throws statement </a:t>
            </a:r>
            <a:r>
              <a:rPr lang="th-TH" dirty="0"/>
              <a:t>เพื่อจัดการกับ </a:t>
            </a:r>
            <a:r>
              <a:rPr lang="en-US" dirty="0"/>
              <a:t>exception </a:t>
            </a:r>
            <a:r>
              <a:rPr lang="th-TH" dirty="0"/>
              <a:t>ภายในเมธอดที่ต้องการ</a:t>
            </a:r>
          </a:p>
          <a:p>
            <a:pPr lvl="1"/>
            <a:r>
              <a:rPr lang="th-TH" dirty="0" smtClean="0"/>
              <a:t>ใช้กลไกที่เรียกว่า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90000"/>
                </a:solidFill>
              </a:rPr>
              <a:t>try-catch </a:t>
            </a:r>
            <a:r>
              <a:rPr lang="th-TH" dirty="0" smtClean="0"/>
              <a:t>ภายในเมธอด</a:t>
            </a:r>
          </a:p>
          <a:p>
            <a:pPr lvl="1"/>
            <a:r>
              <a:rPr lang="th-TH" dirty="0" smtClean="0"/>
              <a:t>ใช้</a:t>
            </a:r>
            <a:r>
              <a:rPr lang="th-TH" dirty="0"/>
              <a:t>การ </a:t>
            </a:r>
            <a:r>
              <a:rPr lang="en-US" dirty="0">
                <a:solidFill>
                  <a:srgbClr val="990000"/>
                </a:solidFill>
              </a:rPr>
              <a:t>Propagate</a:t>
            </a:r>
            <a:r>
              <a:rPr lang="en-US" dirty="0"/>
              <a:t> (throws)</a:t>
            </a:r>
          </a:p>
          <a:p>
            <a:pPr lvl="2"/>
            <a:r>
              <a:rPr lang="th-TH" altLang="zh-TW" dirty="0" smtClean="0">
                <a:ea typeface="PMingLiU" pitchFamily="18" charset="-120"/>
              </a:rPr>
              <a:t>หากไม่มีวิธีที่เหมาะสมในการจัดการ</a:t>
            </a:r>
            <a:r>
              <a:rPr lang="en-US" altLang="zh-TW" dirty="0" smtClean="0">
                <a:ea typeface="PMingLiU" pitchFamily="18" charset="-120"/>
              </a:rPr>
              <a:t> </a:t>
            </a:r>
            <a:r>
              <a:rPr lang="en-US" altLang="zh-TW" dirty="0">
                <a:ea typeface="PMingLiU" pitchFamily="18" charset="-120"/>
              </a:rPr>
              <a:t>exception </a:t>
            </a:r>
            <a:r>
              <a:rPr lang="th-TH" altLang="zh-TW" dirty="0">
                <a:ea typeface="PMingLiU" pitchFamily="18" charset="-120"/>
              </a:rPr>
              <a:t>ในตำแหน่งที่เกิดขึ้น  การจัดการความผิดปกติดังกล่าว</a:t>
            </a:r>
            <a:r>
              <a:rPr lang="th-TH" altLang="zh-TW" dirty="0" smtClean="0">
                <a:ea typeface="PMingLiU" pitchFamily="18" charset="-120"/>
              </a:rPr>
              <a:t>อาจผ่านไปใน</a:t>
            </a:r>
            <a:r>
              <a:rPr lang="th-TH" altLang="zh-TW" dirty="0">
                <a:ea typeface="PMingLiU" pitchFamily="18" charset="-120"/>
              </a:rPr>
              <a:t>ระดับที่สูงขึ้นถัดไป</a:t>
            </a:r>
            <a:endParaRPr lang="en-US" dirty="0"/>
          </a:p>
          <a:p>
            <a:pPr lvl="2">
              <a:buFont typeface="StarSymbol" charset="0"/>
              <a:buNone/>
            </a:pP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Throwing Exceptions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670800" cy="1981200"/>
          </a:xfrm>
        </p:spPr>
        <p:txBody>
          <a:bodyPr/>
          <a:lstStyle/>
          <a:p>
            <a:pPr marL="609600" indent="-609600" defTabSz="914400"/>
            <a:r>
              <a:rPr lang="th-TH" altLang="en-US" dirty="0"/>
              <a:t>ขั้นตอนการเรียกใช้ </a:t>
            </a:r>
            <a:r>
              <a:rPr lang="en-US" altLang="en-US" b="1" dirty="0">
                <a:solidFill>
                  <a:srgbClr val="990000"/>
                </a:solidFill>
              </a:rPr>
              <a:t>throws statement </a:t>
            </a:r>
            <a:r>
              <a:rPr lang="th-TH" altLang="en-US" dirty="0"/>
              <a:t>ดังต่อไปนี้</a:t>
            </a:r>
          </a:p>
          <a:p>
            <a:pPr marL="990600" lvl="1" indent="-533400" defTabSz="914400"/>
            <a:r>
              <a:rPr lang="th-TH" dirty="0"/>
              <a:t>เลือกใช้ชนิดของ</a:t>
            </a:r>
            <a:r>
              <a:rPr lang="en-US" dirty="0"/>
              <a:t> exception </a:t>
            </a:r>
            <a:r>
              <a:rPr lang="th-TH" dirty="0" err="1"/>
              <a:t>ออปเจค</a:t>
            </a:r>
            <a:r>
              <a:rPr lang="th-TH" dirty="0"/>
              <a:t>ที่ต้องการ</a:t>
            </a:r>
            <a:r>
              <a:rPr lang="en-US" dirty="0"/>
              <a:t> throw</a:t>
            </a:r>
          </a:p>
          <a:p>
            <a:pPr marL="990600" lvl="1" indent="-533400" defTabSz="914400"/>
            <a:r>
              <a:rPr lang="th-TH" dirty="0"/>
              <a:t>ทดสอบเงื่อนไขตามข้อกำหนดในโปรแกรม</a:t>
            </a:r>
            <a:endParaRPr lang="en-US" dirty="0"/>
          </a:p>
          <a:p>
            <a:pPr marL="990600" lvl="1" indent="-533400" defTabSz="914400"/>
            <a:r>
              <a:rPr lang="en-US" dirty="0"/>
              <a:t>throw exception </a:t>
            </a:r>
            <a:r>
              <a:rPr lang="th-TH" dirty="0" err="1"/>
              <a:t>ออปเจค</a:t>
            </a:r>
            <a:r>
              <a:rPr lang="th-TH" dirty="0"/>
              <a:t>เพื่อแสดงถึงความผิดปกติที่เกิดขึ้น</a:t>
            </a:r>
            <a:endParaRPr lang="en-US" dirty="0"/>
          </a:p>
        </p:txBody>
      </p:sp>
      <p:sp>
        <p:nvSpPr>
          <p:cNvPr id="897028" name="Rectangle 4"/>
          <p:cNvSpPr>
            <a:spLocks noChangeArrowheads="1"/>
          </p:cNvSpPr>
          <p:nvPr/>
        </p:nvSpPr>
        <p:spPr bwMode="auto">
          <a:xfrm>
            <a:off x="1371600" y="3352800"/>
            <a:ext cx="7086600" cy="10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/>
            <a:r>
              <a:rPr lang="th-TH" sz="1600" b="1" i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th-TH" sz="1600" b="1" i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i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th-TH" sz="1600" b="1" i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i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myMethod</a:t>
            </a:r>
            <a:r>
              <a:rPr lang="th-TH" sz="1600" b="1" i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th-TH" sz="1600" b="1" i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throws</a:t>
            </a:r>
            <a:r>
              <a:rPr lang="th-TH" sz="1600" b="1" i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i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Exception</a:t>
            </a:r>
            <a:r>
              <a:rPr lang="th-TH" sz="1600" b="1" i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{ </a:t>
            </a:r>
            <a:endParaRPr lang="en-US" sz="1600" b="1" i="1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 lvl="3"/>
            <a:r>
              <a:rPr lang="th-TH" sz="1600" b="1" i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600" b="1" i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if( condition)</a:t>
            </a:r>
          </a:p>
          <a:p>
            <a:pPr lvl="3"/>
            <a:r>
              <a:rPr lang="en-US" sz="1600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i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throw</a:t>
            </a:r>
            <a:r>
              <a:rPr lang="en-US" sz="1600" b="1" i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new Exception(“</a:t>
            </a:r>
            <a:r>
              <a:rPr lang="en-US" sz="1600" b="1" i="1" dirty="0">
                <a:solidFill>
                  <a:srgbClr val="990000"/>
                </a:solidFill>
                <a:latin typeface="Arial" pitchFamily="34" charset="0"/>
                <a:cs typeface="Angsana New" pitchFamily="18" charset="-34"/>
              </a:rPr>
              <a:t>Message</a:t>
            </a:r>
            <a:r>
              <a:rPr lang="en-US" sz="1600" b="1" i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to display”);</a:t>
            </a:r>
            <a:endParaRPr lang="th-TH" sz="1600" b="1" i="1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1600" b="1" i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92200" y="4800600"/>
            <a:ext cx="7670800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2"/>
              </a:buBlip>
              <a:tabLst/>
              <a:defRPr/>
            </a:pPr>
            <a:r>
              <a:rPr lang="th-TH" sz="2800" kern="0" dirty="0" smtClean="0">
                <a:solidFill>
                  <a:srgbClr val="000000"/>
                </a:solidFill>
                <a:latin typeface="Angsana New" pitchFamily="18" charset="-34"/>
                <a:cs typeface="+mn-cs"/>
              </a:rPr>
              <a:t>เมื่อจาวาพบความผิดปกติเมธอด  </a:t>
            </a:r>
            <a:r>
              <a:rPr lang="en-US" sz="2800" kern="0" dirty="0" err="1" smtClean="0">
                <a:solidFill>
                  <a:srgbClr val="000000"/>
                </a:solidFill>
                <a:latin typeface="Angsana New" pitchFamily="18" charset="-34"/>
                <a:cs typeface="+mn-cs"/>
              </a:rPr>
              <a:t>myMethod</a:t>
            </a:r>
            <a:r>
              <a:rPr lang="en-US" sz="2800" kern="0" dirty="0" smtClean="0">
                <a:solidFill>
                  <a:srgbClr val="000000"/>
                </a:solidFill>
                <a:latin typeface="Angsana New" pitchFamily="18" charset="-34"/>
                <a:cs typeface="+mn-cs"/>
              </a:rPr>
              <a:t>() </a:t>
            </a:r>
            <a:r>
              <a:rPr lang="th-TH" sz="2800" kern="0" dirty="0" smtClean="0">
                <a:solidFill>
                  <a:srgbClr val="000000"/>
                </a:solidFill>
                <a:latin typeface="Angsana New" pitchFamily="18" charset="-34"/>
                <a:cs typeface="+mn-cs"/>
              </a:rPr>
              <a:t>จะสร้าง </a:t>
            </a:r>
            <a:r>
              <a:rPr lang="en-US" sz="2800" kern="0" dirty="0" smtClean="0">
                <a:solidFill>
                  <a:srgbClr val="000000"/>
                </a:solidFill>
                <a:latin typeface="Angsana New" pitchFamily="18" charset="-34"/>
                <a:cs typeface="+mn-cs"/>
              </a:rPr>
              <a:t>Exception </a:t>
            </a:r>
            <a:r>
              <a:rPr lang="th-TH" sz="2800" kern="0" dirty="0" smtClean="0">
                <a:solidFill>
                  <a:srgbClr val="000000"/>
                </a:solidFill>
                <a:latin typeface="Angsana New" pitchFamily="18" charset="-34"/>
                <a:cs typeface="+mn-cs"/>
              </a:rPr>
              <a:t>ที่เหมาะสม  และผ่านค่าไปยัง </a:t>
            </a:r>
            <a:r>
              <a:rPr lang="en-US" sz="2800" kern="0" dirty="0" smtClean="0">
                <a:solidFill>
                  <a:srgbClr val="000000"/>
                </a:solidFill>
                <a:latin typeface="Angsana New" pitchFamily="18" charset="-34"/>
                <a:cs typeface="+mn-cs"/>
              </a:rPr>
              <a:t>JRE </a:t>
            </a:r>
            <a:r>
              <a:rPr lang="th-TH" sz="2800" kern="0" dirty="0" smtClean="0">
                <a:solidFill>
                  <a:srgbClr val="000000"/>
                </a:solidFill>
                <a:latin typeface="Angsana New" pitchFamily="18" charset="-34"/>
                <a:cs typeface="+mn-cs"/>
              </a:rPr>
              <a:t>ด้วยคำสั่ง </a:t>
            </a:r>
            <a:r>
              <a:rPr lang="en-US" sz="2800" kern="0" dirty="0" smtClean="0">
                <a:solidFill>
                  <a:srgbClr val="000000"/>
                </a:solidFill>
                <a:latin typeface="Angsana New" pitchFamily="18" charset="-34"/>
                <a:cs typeface="+mn-cs"/>
              </a:rPr>
              <a:t>throws Exception</a:t>
            </a:r>
          </a:p>
          <a:p>
            <a:pPr marL="363538" lvl="0" indent="-363538" defTabSz="914400" hangingPunct="0">
              <a:lnSpc>
                <a:spcPct val="110000"/>
              </a:lnSpc>
              <a:buSzPct val="110000"/>
              <a:buBlip>
                <a:blip r:embed="rId2"/>
              </a:buBlip>
            </a:pPr>
            <a:r>
              <a:rPr lang="th-TH" sz="2800" dirty="0" smtClean="0">
                <a:solidFill>
                  <a:srgbClr val="990000"/>
                </a:solidFill>
                <a:latin typeface="+mj-lt"/>
                <a:cs typeface="+mn-cs"/>
              </a:rPr>
              <a:t>หมายเหตุ  </a:t>
            </a:r>
            <a:r>
              <a:rPr lang="th-TH" sz="2800" dirty="0" smtClean="0">
                <a:solidFill>
                  <a:schemeClr val="tx1"/>
                </a:solidFill>
                <a:latin typeface="+mj-lt"/>
                <a:cs typeface="+mn-cs"/>
              </a:rPr>
              <a:t>การประกาศเมธอดใช้คีย์เวิร์ด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+mn-cs"/>
              </a:rPr>
              <a:t> "throws" </a:t>
            </a:r>
            <a:r>
              <a:rPr lang="th-TH" sz="2800" dirty="0" smtClean="0">
                <a:solidFill>
                  <a:schemeClr val="tx1"/>
                </a:solidFill>
                <a:latin typeface="+mj-lt"/>
                <a:cs typeface="+mn-cs"/>
              </a:rPr>
              <a:t>ส่วนที่อยู่ภายในเมธอดใช้คีย์เวิร์ด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+mn-cs"/>
              </a:rPr>
              <a:t> "throw</a:t>
            </a:r>
            <a:r>
              <a:rPr lang="en-US" sz="2800" dirty="0" smtClean="0">
                <a:cs typeface="+mn-cs"/>
              </a:rPr>
              <a:t>".</a:t>
            </a:r>
            <a:endParaRPr lang="en-US" sz="2800" dirty="0">
              <a:solidFill>
                <a:schemeClr val="tx1"/>
              </a:solidFill>
              <a:latin typeface="Angsana New" pitchFamily="18" charset="-34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เฉลย </a:t>
            </a:r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219200" y="1143000"/>
            <a:ext cx="7442200" cy="4319587"/>
          </a:xfrm>
        </p:spPr>
        <p:txBody>
          <a:bodyPr/>
          <a:lstStyle/>
          <a:p>
            <a:pPr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public void drop(Student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student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 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if 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studentVector.contains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(student))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studentVector.remove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(student);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}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     public void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listStudents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	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.println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(this);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for 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= 0;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&lt;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studentVector.size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();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++) 	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.println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(" " +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studentVector.elementAt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public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searchByName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(String name)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for 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=0;i&lt;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studentVector.size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();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++)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if ((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studentVector.elementAt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).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getName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()).equals(name))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    return true;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return false;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6172200" cy="3657600"/>
          </a:xfrm>
        </p:spPr>
        <p:txBody>
          <a:bodyPr/>
          <a:lstStyle/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class Rectangle   {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private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length;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private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width;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public Rectangle(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length,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width)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throws Exception 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	if (width == 0)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   throw new Exception("Width must not be 0");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this.length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= length;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this.width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= width;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}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  public static void main( String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args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[] ) throws	 Exception  {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     Rectangle temp = new Rectangle(12, 0);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title"/>
          </p:nvPr>
        </p:nvSpPr>
        <p:spPr>
          <a:xfrm>
            <a:off x="1619250" y="188913"/>
            <a:ext cx="6096000" cy="1143000"/>
          </a:xfrm>
          <a:ln/>
        </p:spPr>
        <p:txBody>
          <a:bodyPr lIns="92075" tIns="46038" rIns="92075" bIns="46038"/>
          <a:lstStyle/>
          <a:p>
            <a:r>
              <a:rPr lang="en-US">
                <a:solidFill>
                  <a:srgbClr val="990000"/>
                </a:solidFill>
              </a:rPr>
              <a:t>Throw Statement  Example </a:t>
            </a:r>
          </a:p>
        </p:txBody>
      </p:sp>
      <p:sp>
        <p:nvSpPr>
          <p:cNvPr id="827397" name="Text Box 5"/>
          <p:cNvSpPr txBox="1">
            <a:spLocks noChangeArrowheads="1"/>
          </p:cNvSpPr>
          <p:nvPr/>
        </p:nvSpPr>
        <p:spPr bwMode="auto">
          <a:xfrm>
            <a:off x="1676400" y="5410200"/>
            <a:ext cx="7086600" cy="77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Exception in thread "main"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java.lang.Exception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: Width must not be 0</a:t>
            </a:r>
          </a:p>
          <a:p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    at Rectangle.&lt;init&gt;(Rectangle.java:8)</a:t>
            </a:r>
          </a:p>
          <a:p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    at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Rectangle.main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(Rectangle.java:13)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7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7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7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7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7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7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7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188913"/>
            <a:ext cx="6096000" cy="1143000"/>
          </a:xfrm>
        </p:spPr>
        <p:txBody>
          <a:bodyPr/>
          <a:lstStyle/>
          <a:p>
            <a:r>
              <a:rPr lang="en-AU">
                <a:solidFill>
                  <a:srgbClr val="990000"/>
                </a:solidFill>
              </a:rPr>
              <a:t>Catching an Exception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901123" name="Text Box 3"/>
          <p:cNvSpPr txBox="1">
            <a:spLocks noChangeArrowheads="1"/>
          </p:cNvSpPr>
          <p:nvPr/>
        </p:nvSpPr>
        <p:spPr bwMode="auto">
          <a:xfrm>
            <a:off x="1676400" y="2209800"/>
            <a:ext cx="137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Use</a:t>
            </a: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try,</a:t>
            </a:r>
            <a:br>
              <a:rPr lang="en-US" sz="200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</a:br>
            <a:r>
              <a:rPr lang="en-US" sz="200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catch</a:t>
            </a:r>
            <a:r>
              <a:rPr lang="en-US" sz="2400">
                <a:solidFill>
                  <a:schemeClr val="tx1"/>
                </a:solidFill>
                <a:cs typeface="Arial" pitchFamily="34" charset="0"/>
              </a:rPr>
              <a:t>    </a:t>
            </a:r>
          </a:p>
        </p:txBody>
      </p:sp>
      <p:sp>
        <p:nvSpPr>
          <p:cNvPr id="901124" name="Text Box 4"/>
          <p:cNvSpPr txBox="1">
            <a:spLocks noChangeArrowheads="1"/>
          </p:cNvSpPr>
          <p:nvPr/>
        </p:nvSpPr>
        <p:spPr bwMode="auto">
          <a:xfrm>
            <a:off x="5257800" y="1981200"/>
            <a:ext cx="34290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to </a:t>
            </a: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watch for</a:t>
            </a:r>
            <a:br>
              <a:rPr lang="en-US" sz="200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</a:br>
            <a:r>
              <a:rPr lang="en-US" sz="200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indicate        exceptions</a:t>
            </a:r>
            <a:br>
              <a:rPr lang="en-US" sz="200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</a:br>
            <a:r>
              <a:rPr lang="en-US" sz="200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handle</a:t>
            </a:r>
          </a:p>
        </p:txBody>
      </p:sp>
      <p:sp>
        <p:nvSpPr>
          <p:cNvPr id="901125" name="AutoShape 5"/>
          <p:cNvSpPr>
            <a:spLocks/>
          </p:cNvSpPr>
          <p:nvPr/>
        </p:nvSpPr>
        <p:spPr bwMode="auto">
          <a:xfrm>
            <a:off x="6553200" y="24384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901126" name="Picture 6"/>
          <p:cNvPicPr>
            <a:picLocks noChangeAspect="1" noChangeArrowheads="1"/>
          </p:cNvPicPr>
          <p:nvPr/>
        </p:nvPicPr>
        <p:blipFill>
          <a:blip r:embed="rId2" cstate="print"/>
          <a:srcRect r="35538"/>
          <a:stretch>
            <a:fillRect/>
          </a:stretch>
        </p:blipFill>
        <p:spPr bwMode="auto">
          <a:xfrm>
            <a:off x="2590800" y="2057400"/>
            <a:ext cx="1981200" cy="166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27" name="Picture 7" descr="AG00413_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4325" y="1771650"/>
            <a:ext cx="1460500" cy="1828800"/>
          </a:xfrm>
          <a:prstGeom prst="rect">
            <a:avLst/>
          </a:prstGeom>
          <a:noFill/>
        </p:spPr>
      </p:pic>
      <p:sp>
        <p:nvSpPr>
          <p:cNvPr id="901129" name="Text Box 9"/>
          <p:cNvSpPr txBox="1">
            <a:spLocks noChangeArrowheads="1"/>
          </p:cNvSpPr>
          <p:nvPr/>
        </p:nvSpPr>
        <p:spPr bwMode="auto">
          <a:xfrm>
            <a:off x="2590800" y="4267200"/>
            <a:ext cx="3679825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try{</a:t>
            </a:r>
            <a:br>
              <a:rPr lang="en-US" sz="1600" b="1">
                <a:solidFill>
                  <a:schemeClr val="tx1"/>
                </a:solidFill>
                <a:latin typeface="Arial" pitchFamily="34" charset="0"/>
              </a:rPr>
            </a:br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  code that may throw exceptions</a:t>
            </a: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catch (</a:t>
            </a:r>
            <a:r>
              <a:rPr lang="en-US" sz="1600" i="1">
                <a:solidFill>
                  <a:schemeClr val="tx1"/>
                </a:solidFill>
                <a:latin typeface="Arial" pitchFamily="34" charset="0"/>
              </a:rPr>
              <a:t>ExceptionType</a:t>
            </a:r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 ref) {</a:t>
            </a:r>
            <a:br>
              <a:rPr lang="en-US" sz="1600" b="1">
                <a:solidFill>
                  <a:schemeClr val="tx1"/>
                </a:solidFill>
                <a:latin typeface="Arial" pitchFamily="34" charset="0"/>
              </a:rPr>
            </a:br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   exception handling code</a:t>
            </a:r>
            <a:br>
              <a:rPr lang="en-US" sz="1600" b="1">
                <a:solidFill>
                  <a:schemeClr val="tx1"/>
                </a:solidFill>
                <a:latin typeface="Arial" pitchFamily="34" charset="0"/>
              </a:rPr>
            </a:br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25" y="125413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Basics of the try &amp; catch Exception 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19200"/>
            <a:ext cx="7543800" cy="2971800"/>
          </a:xfrm>
        </p:spPr>
        <p:txBody>
          <a:bodyPr/>
          <a:lstStyle/>
          <a:p>
            <a:r>
              <a:rPr lang="th-TH" dirty="0"/>
              <a:t>เป็นการจัดการความผิดพลาดอีกวิธีหนึ่งจะสามารถทำได้โดยใช้คีย์เวิร์ดประเภท</a:t>
            </a:r>
            <a:r>
              <a:rPr lang="en-US" dirty="0"/>
              <a:t> try, throw, catch </a:t>
            </a:r>
            <a:r>
              <a:rPr lang="th-TH" dirty="0"/>
              <a:t> ตามลำดับ</a:t>
            </a:r>
            <a:r>
              <a:rPr lang="en-US" dirty="0"/>
              <a:t> </a:t>
            </a:r>
          </a:p>
          <a:p>
            <a:r>
              <a:rPr lang="th-TH" dirty="0"/>
              <a:t>โค้ดส่วนที่อาจมีผลทำให้เกิด</a:t>
            </a:r>
            <a:r>
              <a:rPr lang="en-US" dirty="0"/>
              <a:t> exception </a:t>
            </a:r>
            <a:r>
              <a:rPr lang="th-TH" dirty="0"/>
              <a:t>ถูกกำหนดไว้ภายในส่วนที่เรียกว่า</a:t>
            </a:r>
            <a:r>
              <a:rPr lang="en-US" dirty="0"/>
              <a:t> try block </a:t>
            </a:r>
          </a:p>
          <a:p>
            <a:r>
              <a:rPr lang="th-TH" dirty="0"/>
              <a:t>ส่วนที่เป็น</a:t>
            </a:r>
            <a:r>
              <a:rPr lang="en-US" dirty="0"/>
              <a:t> catch block </a:t>
            </a:r>
            <a:r>
              <a:rPr lang="th-TH" dirty="0"/>
              <a:t>จะประกอบไปด้วยโค้ดที่ใช้ในการจัดการ</a:t>
            </a:r>
            <a:r>
              <a:rPr lang="en-US" dirty="0"/>
              <a:t> exception</a:t>
            </a:r>
            <a:r>
              <a:rPr lang="th-TH" dirty="0"/>
              <a:t> ที่เกิดขึ้นภายใน</a:t>
            </a:r>
            <a:r>
              <a:rPr lang="en-US" dirty="0"/>
              <a:t> try block </a:t>
            </a:r>
            <a:endParaRPr lang="th-TH" dirty="0"/>
          </a:p>
          <a:p>
            <a:r>
              <a:rPr lang="th-TH" dirty="0"/>
              <a:t>ส่วนคีย์เวิร์ด</a:t>
            </a:r>
            <a:r>
              <a:rPr lang="en-US" dirty="0"/>
              <a:t> throw </a:t>
            </a:r>
            <a:r>
              <a:rPr lang="th-TH" dirty="0"/>
              <a:t>ใช้สำหรับการส่งกลไกควบคุมไปยังส่วนที่เป็น</a:t>
            </a:r>
            <a:r>
              <a:rPr lang="en-US" dirty="0"/>
              <a:t> catch exception (thrown) </a:t>
            </a:r>
          </a:p>
          <a:p>
            <a:r>
              <a:rPr lang="th-TH" dirty="0"/>
              <a:t>ส่วนของ </a:t>
            </a:r>
            <a:r>
              <a:rPr lang="en-US" dirty="0"/>
              <a:t>catch block </a:t>
            </a:r>
            <a:r>
              <a:rPr lang="th-TH" dirty="0"/>
              <a:t>อาจมีได้มากกว่าหนึ่งต่อ 1 </a:t>
            </a:r>
            <a:r>
              <a:rPr lang="en-US" dirty="0"/>
              <a:t>try Block </a:t>
            </a:r>
            <a:r>
              <a:rPr lang="th-TH" dirty="0"/>
              <a:t>ทั้งนี้เพื่อให้สามารถใช้ได้กับ</a:t>
            </a:r>
            <a:r>
              <a:rPr lang="en-US" dirty="0"/>
              <a:t> exceptions</a:t>
            </a:r>
            <a:r>
              <a:rPr lang="th-TH" dirty="0"/>
              <a:t> หลายชนิด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76200"/>
            <a:ext cx="46482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The try  &amp; catch Exception  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68413"/>
            <a:ext cx="7385050" cy="2008187"/>
          </a:xfrm>
        </p:spPr>
        <p:txBody>
          <a:bodyPr/>
          <a:lstStyle/>
          <a:p>
            <a:r>
              <a:rPr lang="th-TH" altLang="zh-CN" dirty="0"/>
              <a:t>รูปแบบของ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b="1" dirty="0">
                <a:ea typeface="SimSun" pitchFamily="2" charset="-122"/>
              </a:rPr>
              <a:t>try</a:t>
            </a:r>
            <a:r>
              <a:rPr lang="en-US" altLang="zh-CN" dirty="0">
                <a:ea typeface="SimSun" pitchFamily="2" charset="-122"/>
              </a:rPr>
              <a:t> block</a:t>
            </a:r>
            <a:r>
              <a:rPr lang="th-TH" altLang="zh-CN" dirty="0"/>
              <a:t> จะประกอบด้วยคีย์เวิร์ด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b="1" dirty="0">
                <a:ea typeface="SimSun" pitchFamily="2" charset="-122"/>
              </a:rPr>
              <a:t>try</a:t>
            </a:r>
            <a:r>
              <a:rPr lang="en-US" altLang="zh-CN" i="1" dirty="0">
                <a:ea typeface="SimSun" pitchFamily="2" charset="-122"/>
              </a:rPr>
              <a:t> </a:t>
            </a:r>
            <a:r>
              <a:rPr lang="th-TH" altLang="zh-CN" dirty="0"/>
              <a:t> ตามด้วยชุดคำสั่งตั้งแต่หนึ่งหรือมากกว่าที่อยู่ภายในเครื่องหมายปีกกา</a:t>
            </a:r>
            <a:r>
              <a:rPr lang="en-US" altLang="zh-CN" dirty="0">
                <a:ea typeface="SimSun" pitchFamily="2" charset="-122"/>
              </a:rPr>
              <a:t> </a:t>
            </a:r>
          </a:p>
          <a:p>
            <a:pPr lvl="3">
              <a:buFont typeface="StarSymbol" charset="0"/>
              <a:buNone/>
            </a:pPr>
            <a:endParaRPr lang="en-US" sz="1800" b="1" dirty="0">
              <a:latin typeface="Arial" pitchFamily="34" charset="0"/>
              <a:cs typeface="Courier New" pitchFamily="49" charset="0"/>
            </a:endParaRPr>
          </a:p>
          <a:p>
            <a:pPr lvl="3">
              <a:buFont typeface="StarSymbol" charset="0"/>
              <a:buNone/>
            </a:pPr>
            <a:r>
              <a:rPr lang="en-US" sz="18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try{ </a:t>
            </a:r>
          </a:p>
          <a:p>
            <a:pPr lvl="3">
              <a:buFont typeface="StarSymbol" charset="0"/>
              <a:buNone/>
            </a:pPr>
            <a:r>
              <a:rPr lang="en-US" sz="1800" b="1" i="1" dirty="0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  //java statements </a:t>
            </a:r>
          </a:p>
          <a:p>
            <a:pPr lvl="3">
              <a:buFont typeface="StarSymbol" charset="0"/>
              <a:buNone/>
            </a:pPr>
            <a:r>
              <a:rPr lang="en-US" sz="1800" b="1" i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}</a:t>
            </a:r>
            <a:r>
              <a:rPr lang="en-US" sz="1800" b="1" i="1" dirty="0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//end try block</a:t>
            </a:r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auto">
          <a:xfrm>
            <a:off x="1219200" y="3733800"/>
            <a:ext cx="7461250" cy="2514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โค้ดที่ใช้สำหรับจัดการ 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Exception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จะถูกกำหนดไว้ภายใน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catch blocks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ซึ่งเริ่มต้นด้วยคีย์เวิร์ด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catch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ตามด้วยชนิดของ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exception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ตามรูปแบบดังนี้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</a:p>
          <a:p>
            <a:pPr marL="1079500" lvl="2" indent="-358775" hangingPunct="0">
              <a:lnSpc>
                <a:spcPct val="110000"/>
              </a:lnSpc>
              <a:buSzPct val="80000"/>
              <a:buFont typeface="StarSymbol" charset="0"/>
              <a:buNone/>
            </a:pPr>
            <a:endParaRPr lang="th-TH" sz="2000" dirty="0">
              <a:solidFill>
                <a:srgbClr val="000000"/>
              </a:solidFill>
              <a:latin typeface="Courier New" pitchFamily="49" charset="0"/>
              <a:cs typeface="Angsana New" pitchFamily="18" charset="-34"/>
            </a:endParaRPr>
          </a:p>
          <a:p>
            <a:pPr marL="1079500" lvl="2" indent="-358775" hangingPunct="0">
              <a:lnSpc>
                <a:spcPct val="110000"/>
              </a:lnSpc>
              <a:buSzPct val="80000"/>
              <a:buFont typeface="StarSymbol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catch(</a:t>
            </a:r>
            <a:r>
              <a:rPr lang="en-US" b="1" i="1" dirty="0" err="1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ThrowableObjectType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paramName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){  </a:t>
            </a:r>
            <a:endParaRPr lang="th-TH" b="1" i="1" dirty="0">
              <a:solidFill>
                <a:schemeClr val="accent2"/>
              </a:solidFill>
              <a:latin typeface="Arial" pitchFamily="34" charset="0"/>
              <a:cs typeface="Angsana New" pitchFamily="18" charset="-34"/>
            </a:endParaRPr>
          </a:p>
          <a:p>
            <a:pPr marL="1079500" lvl="2" indent="-358775" hangingPunct="0">
              <a:lnSpc>
                <a:spcPct val="110000"/>
              </a:lnSpc>
              <a:buSzPct val="80000"/>
              <a:buFont typeface="StarSymbol" charset="0"/>
              <a:buNone/>
            </a:pPr>
            <a:r>
              <a:rPr lang="th-TH" b="1" i="1" dirty="0">
                <a:solidFill>
                  <a:schemeClr val="accent2"/>
                </a:solidFill>
                <a:latin typeface="Arial" pitchFamily="34" charset="0"/>
                <a:cs typeface="Angsana New" pitchFamily="18" charset="-34"/>
              </a:rPr>
              <a:t>   </a:t>
            </a:r>
            <a:r>
              <a:rPr lang="en-US" b="1" i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//Java statements to handle the </a:t>
            </a:r>
            <a:r>
              <a:rPr lang="en-US" b="1" i="1" dirty="0" smtClean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exception</a:t>
            </a:r>
            <a:endParaRPr lang="en-US" b="1" i="1" dirty="0">
              <a:solidFill>
                <a:srgbClr val="990000"/>
              </a:solidFill>
              <a:latin typeface="Arial" pitchFamily="34" charset="0"/>
              <a:cs typeface="Courier New" pitchFamily="49" charset="0"/>
            </a:endParaRPr>
          </a:p>
          <a:p>
            <a:pPr marL="1079500" lvl="2" indent="-358775" hangingPunct="0">
              <a:lnSpc>
                <a:spcPct val="110000"/>
              </a:lnSpc>
              <a:buSzPct val="80000"/>
              <a:buFont typeface="StarSymbol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}</a:t>
            </a:r>
            <a:r>
              <a:rPr lang="th-TH" b="1" i="1" dirty="0">
                <a:solidFill>
                  <a:schemeClr val="accent2"/>
                </a:solidFill>
                <a:latin typeface="Arial" pitchFamily="34" charset="0"/>
                <a:cs typeface="Angsana New" pitchFamily="18" charset="-34"/>
              </a:rPr>
              <a:t> </a:t>
            </a:r>
            <a:r>
              <a:rPr lang="en-US" b="1" i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//end catch</a:t>
            </a:r>
            <a:endParaRPr lang="en-US" b="1" i="1" dirty="0">
              <a:solidFill>
                <a:srgbClr val="990000"/>
              </a:solidFill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88913"/>
            <a:ext cx="6096000" cy="1143000"/>
          </a:xfrm>
          <a:ln/>
        </p:spPr>
        <p:txBody>
          <a:bodyPr lIns="92075" tIns="46038" rIns="92075" bIns="46038"/>
          <a:lstStyle/>
          <a:p>
            <a:r>
              <a:rPr lang="en-US">
                <a:solidFill>
                  <a:srgbClr val="990000"/>
                </a:solidFill>
              </a:rPr>
              <a:t>Catching exceptions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494588" cy="914400"/>
          </a:xfrm>
          <a:ln/>
        </p:spPr>
        <p:txBody>
          <a:bodyPr lIns="92075" tIns="46038" rIns="92075" bIns="46038"/>
          <a:lstStyle/>
          <a:p>
            <a:pPr>
              <a:lnSpc>
                <a:spcPct val="95000"/>
              </a:lnSpc>
            </a:pPr>
            <a:r>
              <a:rPr lang="en-US"/>
              <a:t>Exceptions </a:t>
            </a:r>
            <a:r>
              <a:rPr lang="th-TH"/>
              <a:t>จะถูกจัดการหรือ</a:t>
            </a:r>
            <a:r>
              <a:rPr lang="en-US"/>
              <a:t> “caught” </a:t>
            </a:r>
            <a:r>
              <a:rPr lang="th-TH"/>
              <a:t>โดยใช้</a:t>
            </a:r>
            <a:r>
              <a:rPr lang="en-US"/>
              <a:t> </a:t>
            </a:r>
            <a:r>
              <a:rPr lang="en-US" b="1">
                <a:solidFill>
                  <a:srgbClr val="003399"/>
                </a:solidFill>
              </a:rPr>
              <a:t>try</a:t>
            </a:r>
            <a:r>
              <a:rPr lang="en-US">
                <a:solidFill>
                  <a:srgbClr val="003399"/>
                </a:solidFill>
              </a:rPr>
              <a:t>-</a:t>
            </a:r>
            <a:r>
              <a:rPr lang="en-US" b="1">
                <a:solidFill>
                  <a:srgbClr val="003399"/>
                </a:solidFill>
              </a:rPr>
              <a:t>catch</a:t>
            </a:r>
            <a:r>
              <a:rPr lang="en-US"/>
              <a:t> statement </a:t>
            </a:r>
          </a:p>
        </p:txBody>
      </p:sp>
      <p:sp>
        <p:nvSpPr>
          <p:cNvPr id="905220" name="Text Box 4"/>
          <p:cNvSpPr txBox="1">
            <a:spLocks noChangeArrowheads="1"/>
          </p:cNvSpPr>
          <p:nvPr/>
        </p:nvSpPr>
        <p:spPr bwMode="auto">
          <a:xfrm>
            <a:off x="4572000" y="2590800"/>
            <a:ext cx="365760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kumimoji="1" lang="en-US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pPr eaLnBrk="0" hangingPunct="0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1" lang="en-US" i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statements</a:t>
            </a:r>
            <a:r>
              <a:rPr kumimoji="1" lang="en-US" i="1" baseline="-250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 eaLnBrk="0" hangingPunct="0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kumimoji="1" lang="en-US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catch</a:t>
            </a:r>
            <a:r>
              <a:rPr kumimoji="1" lang="en-US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( </a:t>
            </a:r>
            <a:r>
              <a:rPr kumimoji="1" lang="en-US" i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exception parameter</a:t>
            </a:r>
            <a:r>
              <a:rPr kumimoji="1" lang="en-US" i="1" baseline="-250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kumimoji="1" lang="en-US" i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pPr eaLnBrk="0" hangingPunct="0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1" lang="en-US" i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statements</a:t>
            </a:r>
            <a:r>
              <a:rPr kumimoji="1" lang="en-US" i="1" baseline="-250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 eaLnBrk="0" hangingPunct="0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kumimoji="1" lang="en-US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catch</a:t>
            </a:r>
            <a:r>
              <a:rPr kumimoji="1" lang="en-US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( </a:t>
            </a:r>
            <a:r>
              <a:rPr kumimoji="1" lang="en-US" i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exception parameter</a:t>
            </a:r>
            <a:r>
              <a:rPr kumimoji="1" lang="en-US" i="1" baseline="-250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kumimoji="1" lang="en-US" i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pPr eaLnBrk="0" hangingPunct="0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1" lang="en-US" i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statements</a:t>
            </a:r>
            <a:r>
              <a:rPr kumimoji="1" lang="en-US" i="1" baseline="-250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3</a:t>
            </a:r>
          </a:p>
          <a:p>
            <a:pPr eaLnBrk="0" hangingPunct="0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kumimoji="1" lang="en-US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catch</a:t>
            </a:r>
            <a:r>
              <a:rPr kumimoji="1" lang="en-US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( </a:t>
            </a:r>
            <a:r>
              <a:rPr kumimoji="1" lang="en-US" i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exception parameter</a:t>
            </a:r>
            <a:r>
              <a:rPr kumimoji="1" lang="en-US" i="1" baseline="-250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kumimoji="1" lang="en-US" i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pPr eaLnBrk="0" hangingPunct="0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b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1" lang="en-US" i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statements</a:t>
            </a:r>
            <a:r>
              <a:rPr kumimoji="1" lang="en-US" i="1" baseline="-250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4</a:t>
            </a:r>
          </a:p>
          <a:p>
            <a:pPr eaLnBrk="0" hangingPunct="0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} …</a:t>
            </a:r>
          </a:p>
        </p:txBody>
      </p:sp>
      <p:grpSp>
        <p:nvGrpSpPr>
          <p:cNvPr id="905221" name="Group 5"/>
          <p:cNvGrpSpPr>
            <a:grpSpLocks/>
          </p:cNvGrpSpPr>
          <p:nvPr/>
        </p:nvGrpSpPr>
        <p:grpSpPr bwMode="auto">
          <a:xfrm>
            <a:off x="1981200" y="2362200"/>
            <a:ext cx="2590800" cy="1016000"/>
            <a:chOff x="384" y="1536"/>
            <a:chExt cx="1632" cy="640"/>
          </a:xfrm>
        </p:grpSpPr>
        <p:sp>
          <p:nvSpPr>
            <p:cNvPr id="905222" name="Text Box 6"/>
            <p:cNvSpPr txBox="1">
              <a:spLocks noChangeArrowheads="1"/>
            </p:cNvSpPr>
            <p:nvPr/>
          </p:nvSpPr>
          <p:spPr bwMode="auto">
            <a:xfrm>
              <a:off x="384" y="1536"/>
              <a:ext cx="1056" cy="6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sz="20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try block </a:t>
              </a:r>
              <a:r>
                <a:rPr kumimoji="1" lang="th-TH" sz="20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ประกอบไปด้วยคำสั่งส่วนที่เป็น </a:t>
              </a:r>
              <a:r>
                <a:rPr kumimoji="1" lang="en-US" sz="20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 failure</a:t>
              </a:r>
            </a:p>
          </p:txBody>
        </p:sp>
        <p:sp>
          <p:nvSpPr>
            <p:cNvPr id="905223" name="Line 7"/>
            <p:cNvSpPr>
              <a:spLocks noChangeShapeType="1"/>
            </p:cNvSpPr>
            <p:nvPr/>
          </p:nvSpPr>
          <p:spPr bwMode="auto">
            <a:xfrm>
              <a:off x="1440" y="1920"/>
              <a:ext cx="57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905224" name="Group 8"/>
          <p:cNvGrpSpPr>
            <a:grpSpLocks/>
          </p:cNvGrpSpPr>
          <p:nvPr/>
        </p:nvGrpSpPr>
        <p:grpSpPr bwMode="auto">
          <a:xfrm>
            <a:off x="1981200" y="3505200"/>
            <a:ext cx="2514600" cy="1168400"/>
            <a:chOff x="384" y="2256"/>
            <a:chExt cx="1584" cy="736"/>
          </a:xfrm>
        </p:grpSpPr>
        <p:sp>
          <p:nvSpPr>
            <p:cNvPr id="905225" name="Text Box 9"/>
            <p:cNvSpPr txBox="1">
              <a:spLocks noChangeArrowheads="1"/>
            </p:cNvSpPr>
            <p:nvPr/>
          </p:nvSpPr>
          <p:spPr bwMode="auto">
            <a:xfrm>
              <a:off x="384" y="2352"/>
              <a:ext cx="1056" cy="6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th-TH" sz="20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จำนวนของ</a:t>
              </a:r>
              <a:r>
                <a:rPr kumimoji="1" lang="en-US" sz="20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 exception handlers (catch clauses)</a:t>
              </a:r>
            </a:p>
          </p:txBody>
        </p:sp>
        <p:sp>
          <p:nvSpPr>
            <p:cNvPr id="905226" name="Line 10"/>
            <p:cNvSpPr>
              <a:spLocks noChangeShapeType="1"/>
            </p:cNvSpPr>
            <p:nvPr/>
          </p:nvSpPr>
          <p:spPr bwMode="auto">
            <a:xfrm flipV="1">
              <a:off x="1440" y="2256"/>
              <a:ext cx="528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905227" name="Line 11"/>
            <p:cNvSpPr>
              <a:spLocks noChangeShapeType="1"/>
            </p:cNvSpPr>
            <p:nvPr/>
          </p:nvSpPr>
          <p:spPr bwMode="auto">
            <a:xfrm flipV="1">
              <a:off x="1440" y="2592"/>
              <a:ext cx="48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905228" name="Line 12"/>
            <p:cNvSpPr>
              <a:spLocks noChangeShapeType="1"/>
            </p:cNvSpPr>
            <p:nvPr/>
          </p:nvSpPr>
          <p:spPr bwMode="auto">
            <a:xfrm>
              <a:off x="1440" y="2784"/>
              <a:ext cx="48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905230" name="Rectangle 14"/>
          <p:cNvSpPr>
            <a:spLocks noChangeArrowheads="1"/>
          </p:cNvSpPr>
          <p:nvPr/>
        </p:nvSpPr>
        <p:spPr bwMode="auto">
          <a:xfrm>
            <a:off x="1219200" y="5562600"/>
            <a:ext cx="74945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58775" indent="-358775" hangingPunct="0">
              <a:lnSpc>
                <a:spcPct val="95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kumimoji="1"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แต่ละ</a:t>
            </a:r>
            <a:r>
              <a:rPr kumimoji="1"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kumimoji="1" lang="en-US" sz="2800" i="1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catch clause</a:t>
            </a:r>
            <a:r>
              <a:rPr kumimoji="1"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kumimoji="1"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จะมีพารามิเตอร์ที่เป็น</a:t>
            </a:r>
            <a:r>
              <a:rPr kumimoji="1"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type </a:t>
            </a:r>
            <a:r>
              <a:rPr kumimoji="1" lang="en-US" sz="2800">
                <a:solidFill>
                  <a:srgbClr val="003399"/>
                </a:solidFill>
                <a:latin typeface="Angsana New" pitchFamily="18" charset="-34"/>
                <a:cs typeface="Angsana New" pitchFamily="18" charset="-34"/>
              </a:rPr>
              <a:t>Exception</a:t>
            </a:r>
            <a:r>
              <a:rPr kumimoji="1"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kumimoji="1"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หรือ</a:t>
            </a:r>
            <a:r>
              <a:rPr kumimoji="1"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subclasses </a:t>
            </a:r>
          </a:p>
          <a:p>
            <a:pPr marL="358775" indent="-358775" hangingPunct="0">
              <a:lnSpc>
                <a:spcPct val="95000"/>
              </a:lnSpc>
              <a:buSzPct val="110000"/>
              <a:buFont typeface="StarSymbol" charset="0"/>
              <a:buBlip>
                <a:blip r:embed="rId2"/>
              </a:buBlip>
            </a:pPr>
            <a:endParaRPr lang="en-US" sz="280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5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5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5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5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188913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The catch block(s) 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95400"/>
            <a:ext cx="7632700" cy="4114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try</a:t>
            </a:r>
            <a:r>
              <a:rPr lang="en-US" dirty="0"/>
              <a:t> block </a:t>
            </a:r>
            <a:r>
              <a:rPr lang="th-TH" dirty="0"/>
              <a:t>จะต้องใช้ร่วมกับอย่างน้อย 1 </a:t>
            </a:r>
            <a:r>
              <a:rPr lang="en-US" b="1" dirty="0"/>
              <a:t>catch </a:t>
            </a:r>
            <a:r>
              <a:rPr lang="en-US" dirty="0"/>
              <a:t>block (</a:t>
            </a:r>
            <a:r>
              <a:rPr lang="th-TH" dirty="0"/>
              <a:t>หรือ 1</a:t>
            </a:r>
            <a:r>
              <a:rPr lang="en-US" dirty="0"/>
              <a:t> </a:t>
            </a:r>
            <a:r>
              <a:rPr lang="en-US" b="1" dirty="0"/>
              <a:t>finally</a:t>
            </a:r>
            <a:r>
              <a:rPr lang="en-US" dirty="0"/>
              <a:t> block) </a:t>
            </a:r>
            <a:r>
              <a:rPr lang="th-TH" dirty="0"/>
              <a:t>มิฉะนั้นคอมไพเลอร์</a:t>
            </a:r>
            <a:r>
              <a:rPr lang="th-TH" dirty="0" smtClean="0"/>
              <a:t>จะแจ้ง</a:t>
            </a:r>
            <a:r>
              <a:rPr lang="th-TH" dirty="0"/>
              <a:t>ความผิดพลาดเสมอ</a:t>
            </a:r>
            <a:r>
              <a:rPr lang="en-US" dirty="0"/>
              <a:t> </a:t>
            </a:r>
            <a:endParaRPr lang="th-TH" dirty="0"/>
          </a:p>
          <a:p>
            <a:r>
              <a:rPr lang="th-TH" dirty="0"/>
              <a:t>ส่วนที่เป็น </a:t>
            </a:r>
            <a:r>
              <a:rPr lang="en-US" b="1" dirty="0"/>
              <a:t>try </a:t>
            </a:r>
            <a:r>
              <a:rPr lang="th-TH" dirty="0"/>
              <a:t> และ </a:t>
            </a:r>
            <a:r>
              <a:rPr lang="en-US" dirty="0"/>
              <a:t> </a:t>
            </a:r>
            <a:r>
              <a:rPr lang="en-US" b="1" dirty="0"/>
              <a:t>catch</a:t>
            </a:r>
            <a:r>
              <a:rPr lang="en-US" i="1" dirty="0"/>
              <a:t> </a:t>
            </a:r>
            <a:r>
              <a:rPr lang="en-US" dirty="0"/>
              <a:t>block</a:t>
            </a:r>
            <a:r>
              <a:rPr lang="th-TH" dirty="0"/>
              <a:t> จะต้องไม่มีโค้ดอื่นใดแทรกอยู่ระหว่างสองส่วนได้</a:t>
            </a:r>
            <a:r>
              <a:rPr lang="en-US" dirty="0"/>
              <a:t> </a:t>
            </a:r>
            <a:endParaRPr lang="en-US" b="1" dirty="0"/>
          </a:p>
          <a:p>
            <a:r>
              <a:rPr lang="th-TH" dirty="0"/>
              <a:t>หากไม่</a:t>
            </a:r>
            <a:r>
              <a:rPr lang="th-TH" dirty="0" smtClean="0"/>
              <a:t>มีการ</a:t>
            </a:r>
            <a:r>
              <a:rPr lang="en-US" dirty="0" smtClean="0"/>
              <a:t> </a:t>
            </a:r>
            <a:r>
              <a:rPr lang="en-US" dirty="0"/>
              <a:t>thrown exception </a:t>
            </a:r>
            <a:r>
              <a:rPr lang="th-TH" dirty="0" smtClean="0"/>
              <a:t>(ไม่มีความผิดปกติเกิดขึ้น)</a:t>
            </a:r>
            <a:endParaRPr lang="en-US" dirty="0"/>
          </a:p>
          <a:p>
            <a:pPr lvl="1"/>
            <a:r>
              <a:rPr lang="th-TH" dirty="0"/>
              <a:t>ส่วนที่เป็นโค้ดสำหรับจัดการ </a:t>
            </a:r>
            <a:r>
              <a:rPr lang="en-US" dirty="0"/>
              <a:t>Exception </a:t>
            </a:r>
            <a:r>
              <a:rPr lang="th-TH" dirty="0"/>
              <a:t>จะถูกข้ามไป</a:t>
            </a:r>
            <a:r>
              <a:rPr lang="en-US" dirty="0"/>
              <a:t> </a:t>
            </a:r>
          </a:p>
          <a:p>
            <a:pPr lvl="1"/>
            <a:r>
              <a:rPr lang="th-TH" dirty="0"/>
              <a:t>การควบคุม</a:t>
            </a:r>
            <a:r>
              <a:rPr lang="th-TH" dirty="0" smtClean="0"/>
              <a:t>จะข้ามไปยังตำแหน่งหลัง</a:t>
            </a:r>
            <a:r>
              <a:rPr lang="en-US" dirty="0" smtClean="0"/>
              <a:t> </a:t>
            </a:r>
            <a:r>
              <a:rPr lang="en-US" b="1" dirty="0"/>
              <a:t>catch</a:t>
            </a:r>
            <a:r>
              <a:rPr lang="en-US" dirty="0"/>
              <a:t>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713537" cy="1031875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>
                <a:solidFill>
                  <a:srgbClr val="990000"/>
                </a:solidFill>
              </a:rPr>
              <a:t>try-catch Control Flow</a:t>
            </a:r>
          </a:p>
        </p:txBody>
      </p:sp>
      <p:grpSp>
        <p:nvGrpSpPr>
          <p:cNvPr id="910360" name="Group 24"/>
          <p:cNvGrpSpPr>
            <a:grpSpLocks/>
          </p:cNvGrpSpPr>
          <p:nvPr/>
        </p:nvGrpSpPr>
        <p:grpSpPr bwMode="auto">
          <a:xfrm>
            <a:off x="1295400" y="2057400"/>
            <a:ext cx="2325688" cy="3505200"/>
            <a:chOff x="816" y="1296"/>
            <a:chExt cx="1465" cy="2208"/>
          </a:xfrm>
        </p:grpSpPr>
        <p:sp>
          <p:nvSpPr>
            <p:cNvPr id="910340" name="AutoShape 4"/>
            <p:cNvSpPr>
              <a:spLocks noChangeArrowheads="1"/>
            </p:cNvSpPr>
            <p:nvPr/>
          </p:nvSpPr>
          <p:spPr bwMode="auto">
            <a:xfrm>
              <a:off x="842" y="1296"/>
              <a:ext cx="944" cy="305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code before try</a:t>
              </a:r>
            </a:p>
          </p:txBody>
        </p:sp>
        <p:grpSp>
          <p:nvGrpSpPr>
            <p:cNvPr id="910341" name="Group 5"/>
            <p:cNvGrpSpPr>
              <a:grpSpLocks/>
            </p:cNvGrpSpPr>
            <p:nvPr/>
          </p:nvGrpSpPr>
          <p:grpSpPr bwMode="auto">
            <a:xfrm>
              <a:off x="816" y="1601"/>
              <a:ext cx="996" cy="571"/>
              <a:chOff x="480" y="1440"/>
              <a:chExt cx="1824" cy="720"/>
            </a:xfrm>
          </p:grpSpPr>
          <p:sp>
            <p:nvSpPr>
              <p:cNvPr id="910342" name="AutoShape 6"/>
              <p:cNvSpPr>
                <a:spLocks noChangeArrowheads="1"/>
              </p:cNvSpPr>
              <p:nvPr/>
            </p:nvSpPr>
            <p:spPr bwMode="auto">
              <a:xfrm>
                <a:off x="480" y="1680"/>
                <a:ext cx="1824" cy="480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try block</a:t>
                </a:r>
              </a:p>
            </p:txBody>
          </p:sp>
          <p:cxnSp>
            <p:nvCxnSpPr>
              <p:cNvPr id="910343" name="AutoShape 7"/>
              <p:cNvCxnSpPr>
                <a:cxnSpLocks noChangeShapeType="1"/>
                <a:stCxn id="910340" idx="2"/>
                <a:endCxn id="910342" idx="0"/>
              </p:cNvCxnSpPr>
              <p:nvPr/>
            </p:nvCxnSpPr>
            <p:spPr bwMode="auto">
              <a:xfrm>
                <a:off x="1392" y="1440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910344" name="Group 8"/>
            <p:cNvGrpSpPr>
              <a:grpSpLocks/>
            </p:cNvGrpSpPr>
            <p:nvPr/>
          </p:nvGrpSpPr>
          <p:grpSpPr bwMode="auto">
            <a:xfrm>
              <a:off x="895" y="2172"/>
              <a:ext cx="1386" cy="1332"/>
              <a:chOff x="624" y="2160"/>
              <a:chExt cx="2539" cy="1680"/>
            </a:xfrm>
          </p:grpSpPr>
          <p:grpSp>
            <p:nvGrpSpPr>
              <p:cNvPr id="910345" name="Group 9"/>
              <p:cNvGrpSpPr>
                <a:grpSpLocks/>
              </p:cNvGrpSpPr>
              <p:nvPr/>
            </p:nvGrpSpPr>
            <p:grpSpPr bwMode="auto">
              <a:xfrm>
                <a:off x="624" y="2160"/>
                <a:ext cx="1536" cy="1680"/>
                <a:chOff x="624" y="2160"/>
                <a:chExt cx="1536" cy="1680"/>
              </a:xfrm>
            </p:grpSpPr>
            <p:sp>
              <p:nvSpPr>
                <p:cNvPr id="910346" name="AutoShape 10"/>
                <p:cNvSpPr>
                  <a:spLocks noChangeArrowheads="1"/>
                </p:cNvSpPr>
                <p:nvPr/>
              </p:nvSpPr>
              <p:spPr bwMode="auto">
                <a:xfrm>
                  <a:off x="624" y="3456"/>
                  <a:ext cx="153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r>
                    <a:rPr lang="en-US" sz="1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code after try</a:t>
                  </a:r>
                </a:p>
              </p:txBody>
            </p:sp>
            <p:cxnSp>
              <p:nvCxnSpPr>
                <p:cNvPr id="910347" name="AutoShape 11"/>
                <p:cNvCxnSpPr>
                  <a:cxnSpLocks noChangeShapeType="1"/>
                  <a:stCxn id="910342" idx="2"/>
                  <a:endCxn id="910346" idx="0"/>
                </p:cNvCxnSpPr>
                <p:nvPr/>
              </p:nvCxnSpPr>
              <p:spPr bwMode="auto">
                <a:xfrm>
                  <a:off x="1392" y="2160"/>
                  <a:ext cx="0" cy="129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</p:grpSp>
          <p:sp>
            <p:nvSpPr>
              <p:cNvPr id="910348" name="Text Box 12"/>
              <p:cNvSpPr txBox="1">
                <a:spLocks noChangeArrowheads="1"/>
              </p:cNvSpPr>
              <p:nvPr/>
            </p:nvSpPr>
            <p:spPr bwMode="auto">
              <a:xfrm>
                <a:off x="672" y="2347"/>
                <a:ext cx="2491" cy="26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sz="1600" b="1" i="1">
                    <a:solidFill>
                      <a:srgbClr val="990000"/>
                    </a:solidFill>
                    <a:latin typeface="Arial" pitchFamily="34" charset="0"/>
                    <a:cs typeface="Arial" pitchFamily="34" charset="0"/>
                  </a:rPr>
                  <a:t>no exceptions occur</a:t>
                </a:r>
              </a:p>
            </p:txBody>
          </p:sp>
        </p:grpSp>
      </p:grpSp>
      <p:grpSp>
        <p:nvGrpSpPr>
          <p:cNvPr id="910362" name="Group 26"/>
          <p:cNvGrpSpPr>
            <a:grpSpLocks/>
          </p:cNvGrpSpPr>
          <p:nvPr/>
        </p:nvGrpSpPr>
        <p:grpSpPr bwMode="auto">
          <a:xfrm>
            <a:off x="4495800" y="1981200"/>
            <a:ext cx="4114800" cy="3581400"/>
            <a:chOff x="2832" y="1248"/>
            <a:chExt cx="2592" cy="2256"/>
          </a:xfrm>
        </p:grpSpPr>
        <p:sp>
          <p:nvSpPr>
            <p:cNvPr id="910350" name="AutoShape 14"/>
            <p:cNvSpPr>
              <a:spLocks noChangeArrowheads="1"/>
            </p:cNvSpPr>
            <p:nvPr/>
          </p:nvSpPr>
          <p:spPr bwMode="auto">
            <a:xfrm>
              <a:off x="2858" y="1248"/>
              <a:ext cx="933" cy="331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code before try</a:t>
              </a:r>
            </a:p>
          </p:txBody>
        </p:sp>
        <p:grpSp>
          <p:nvGrpSpPr>
            <p:cNvPr id="910351" name="Group 15"/>
            <p:cNvGrpSpPr>
              <a:grpSpLocks/>
            </p:cNvGrpSpPr>
            <p:nvPr/>
          </p:nvGrpSpPr>
          <p:grpSpPr bwMode="auto">
            <a:xfrm>
              <a:off x="2832" y="1579"/>
              <a:ext cx="985" cy="621"/>
              <a:chOff x="480" y="1440"/>
              <a:chExt cx="1824" cy="720"/>
            </a:xfrm>
          </p:grpSpPr>
          <p:sp>
            <p:nvSpPr>
              <p:cNvPr id="910352" name="AutoShape 16"/>
              <p:cNvSpPr>
                <a:spLocks noChangeArrowheads="1"/>
              </p:cNvSpPr>
              <p:nvPr/>
            </p:nvSpPr>
            <p:spPr bwMode="auto">
              <a:xfrm>
                <a:off x="480" y="1680"/>
                <a:ext cx="1824" cy="480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try block</a:t>
                </a:r>
              </a:p>
            </p:txBody>
          </p:sp>
          <p:cxnSp>
            <p:nvCxnSpPr>
              <p:cNvPr id="910353" name="AutoShape 17"/>
              <p:cNvCxnSpPr>
                <a:cxnSpLocks noChangeShapeType="1"/>
                <a:stCxn id="910350" idx="2"/>
                <a:endCxn id="910352" idx="0"/>
              </p:cNvCxnSpPr>
              <p:nvPr/>
            </p:nvCxnSpPr>
            <p:spPr bwMode="auto">
              <a:xfrm>
                <a:off x="1392" y="1440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910361" name="Group 25"/>
            <p:cNvGrpSpPr>
              <a:grpSpLocks/>
            </p:cNvGrpSpPr>
            <p:nvPr/>
          </p:nvGrpSpPr>
          <p:grpSpPr bwMode="auto">
            <a:xfrm>
              <a:off x="3552" y="1827"/>
              <a:ext cx="1872" cy="497"/>
              <a:chOff x="3552" y="1827"/>
              <a:chExt cx="1872" cy="497"/>
            </a:xfrm>
          </p:grpSpPr>
          <p:sp>
            <p:nvSpPr>
              <p:cNvPr id="910355" name="AutoShape 19"/>
              <p:cNvSpPr>
                <a:spLocks noChangeArrowheads="1"/>
              </p:cNvSpPr>
              <p:nvPr/>
            </p:nvSpPr>
            <p:spPr bwMode="auto">
              <a:xfrm>
                <a:off x="4673" y="1827"/>
                <a:ext cx="751" cy="331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catch block</a:t>
                </a:r>
              </a:p>
            </p:txBody>
          </p:sp>
          <p:cxnSp>
            <p:nvCxnSpPr>
              <p:cNvPr id="910356" name="AutoShape 20"/>
              <p:cNvCxnSpPr>
                <a:cxnSpLocks noChangeShapeType="1"/>
                <a:stCxn id="910352" idx="3"/>
                <a:endCxn id="910355" idx="1"/>
              </p:cNvCxnSpPr>
              <p:nvPr/>
            </p:nvCxnSpPr>
            <p:spPr bwMode="auto">
              <a:xfrm>
                <a:off x="3817" y="1993"/>
                <a:ext cx="85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910357" name="Text Box 21"/>
              <p:cNvSpPr txBox="1">
                <a:spLocks noChangeArrowheads="1"/>
              </p:cNvSpPr>
              <p:nvPr/>
            </p:nvSpPr>
            <p:spPr bwMode="auto">
              <a:xfrm>
                <a:off x="3552" y="2112"/>
                <a:ext cx="116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sz="1600" b="1" i="1">
                    <a:solidFill>
                      <a:srgbClr val="990000"/>
                    </a:solidFill>
                    <a:latin typeface="Arial" pitchFamily="34" charset="0"/>
                    <a:cs typeface="Arial" pitchFamily="34" charset="0"/>
                  </a:rPr>
                  <a:t>exception occurs</a:t>
                </a:r>
              </a:p>
            </p:txBody>
          </p:sp>
        </p:grpSp>
        <p:cxnSp>
          <p:nvCxnSpPr>
            <p:cNvPr id="910358" name="AutoShape 22"/>
            <p:cNvCxnSpPr>
              <a:cxnSpLocks noChangeShapeType="1"/>
              <a:stCxn id="910355" idx="2"/>
              <a:endCxn id="910359" idx="0"/>
            </p:cNvCxnSpPr>
            <p:nvPr/>
          </p:nvCxnSpPr>
          <p:spPr bwMode="auto">
            <a:xfrm rot="5400000">
              <a:off x="3691" y="1810"/>
              <a:ext cx="1010" cy="1706"/>
            </a:xfrm>
            <a:prstGeom prst="bentConnector3">
              <a:avLst>
                <a:gd name="adj1" fmla="val 4990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910359" name="AutoShape 23"/>
            <p:cNvSpPr>
              <a:spLocks noChangeArrowheads="1"/>
            </p:cNvSpPr>
            <p:nvPr/>
          </p:nvSpPr>
          <p:spPr bwMode="auto">
            <a:xfrm>
              <a:off x="2928" y="3168"/>
              <a:ext cx="829" cy="336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code after try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76200"/>
            <a:ext cx="73231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Without Exception Handling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066800"/>
            <a:ext cx="6400800" cy="28194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th-TH" sz="1600" b="1" dirty="0" err="1">
                <a:latin typeface="Arial" pitchFamily="34" charset="0"/>
                <a:cs typeface="Arial" pitchFamily="34" charset="0"/>
              </a:rPr>
              <a:t>import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java.util.Scanner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Font typeface="StarSymbol" charset="0"/>
              <a:buNone/>
            </a:pPr>
            <a:r>
              <a:rPr lang="th-TH" sz="1600" b="1" dirty="0" err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class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NoTryCatch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Font typeface="StarSymbol" charset="0"/>
              <a:buNone/>
            </a:pPr>
            <a:endParaRPr lang="th-TH" sz="1600" b="1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static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void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main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[]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Scanner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new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Scanner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System.in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sc.next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</a:t>
            </a:r>
            <a:r>
              <a:rPr lang="th-TH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i = </a:t>
            </a:r>
            <a:r>
              <a:rPr lang="th-TH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Integer.parseInt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(i);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th-TH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1300" name="Rectangle 4"/>
          <p:cNvSpPr>
            <a:spLocks noChangeArrowheads="1"/>
          </p:cNvSpPr>
          <p:nvPr/>
        </p:nvSpPr>
        <p:spPr bwMode="auto">
          <a:xfrm>
            <a:off x="1295400" y="4114800"/>
            <a:ext cx="7543800" cy="259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58775" indent="-358775" hangingPunct="0">
              <a:lnSpc>
                <a:spcPct val="110000"/>
              </a:lnSpc>
              <a:buSzPct val="110000"/>
            </a:pPr>
            <a:r>
              <a:rPr lang="th-TH" sz="1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10.5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Exception in thread 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"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lang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NumberFormatException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For input string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: "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10.5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ngsana New" pitchFamily="18" charset="-34"/>
              </a:rPr>
              <a:t> 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at java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lang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NumberFormatException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forInputString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NumberFormatException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48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at java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lang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Integer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parseInt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Integer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456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at java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lang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Integer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parseInt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Integer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497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at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NoTryCatch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NoTryCatch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990000"/>
                </a:solidFill>
              </a:rPr>
              <a:t>With try-catch Exception </a:t>
            </a:r>
            <a:r>
              <a:rPr lang="en-US" sz="3600" dirty="0" smtClean="0">
                <a:solidFill>
                  <a:srgbClr val="990000"/>
                </a:solidFill>
              </a:rPr>
              <a:t>Handling</a:t>
            </a:r>
            <a:endParaRPr lang="th-TH" sz="3600" dirty="0">
              <a:solidFill>
                <a:srgbClr val="990000"/>
              </a:solidFill>
            </a:endParaRP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219200"/>
            <a:ext cx="5486400" cy="3429000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 err="1">
                <a:latin typeface="Arial" pitchFamily="34" charset="0"/>
                <a:cs typeface="Arial" pitchFamily="34" charset="0"/>
              </a:rPr>
              <a:t>import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java.util.Scanner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600" b="1" dirty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 err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class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With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TryCatch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static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void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main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[]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Scanner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new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Scanner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System.in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sc.next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i = 0;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</a:t>
            </a:r>
            <a:r>
              <a:rPr lang="th-TH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    i = </a:t>
            </a:r>
            <a:r>
              <a:rPr lang="th-TH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Integer.parseInt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} </a:t>
            </a:r>
            <a:r>
              <a:rPr lang="th-TH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catch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th-TH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Exception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e)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th-TH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th-TH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Catch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exception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(i);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}</a:t>
            </a:r>
            <a:endParaRPr lang="th-TH" sz="1600" b="1" dirty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}</a:t>
            </a:r>
            <a:endParaRPr lang="th-TH" sz="1600" b="1" dirty="0">
              <a:latin typeface="Arial" pitchFamily="34" charset="0"/>
            </a:endParaRPr>
          </a:p>
        </p:txBody>
      </p:sp>
      <p:sp>
        <p:nvSpPr>
          <p:cNvPr id="953348" name="Rectangle 4"/>
          <p:cNvSpPr>
            <a:spLocks noChangeArrowheads="1"/>
          </p:cNvSpPr>
          <p:nvPr/>
        </p:nvSpPr>
        <p:spPr bwMode="auto">
          <a:xfrm>
            <a:off x="1676400" y="5029200"/>
            <a:ext cx="5459413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58775" indent="-358775" hangingPunct="0">
              <a:lnSpc>
                <a:spcPct val="110000"/>
              </a:lnSpc>
              <a:buSzPct val="110000"/>
            </a:pPr>
            <a:r>
              <a:rPr lang="th-TH" sz="2800" dirty="0" smtClean="0">
                <a:solidFill>
                  <a:srgbClr val="000000"/>
                </a:solidFill>
                <a:latin typeface="Arial" pitchFamily="34" charset="0"/>
                <a:cs typeface="Angsana New" pitchFamily="18" charset="-34"/>
              </a:rPr>
              <a:t>      10.5</a:t>
            </a:r>
            <a:r>
              <a:rPr lang="en-US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719138" lvl="1" indent="-358775" hangingPunct="0">
              <a:lnSpc>
                <a:spcPct val="110000"/>
              </a:lnSpc>
              <a:buSzPct val="90000"/>
              <a:buFont typeface="StarSymbol" charset="0"/>
              <a:buNone/>
            </a:pPr>
            <a:r>
              <a:rPr lang="en-US" sz="2800" dirty="0">
                <a:solidFill>
                  <a:srgbClr val="008000"/>
                </a:solidFill>
                <a:latin typeface="Angsana New" pitchFamily="18" charset="-34"/>
                <a:cs typeface="Angsana New" pitchFamily="18" charset="-34"/>
              </a:rPr>
              <a:t>Catch exception</a:t>
            </a:r>
          </a:p>
          <a:p>
            <a:pPr marL="719138" lvl="1" indent="-358775" hangingPunct="0">
              <a:lnSpc>
                <a:spcPct val="110000"/>
              </a:lnSpc>
              <a:buSzPct val="90000"/>
              <a:buFont typeface="StarSymbol" charset="0"/>
              <a:buNone/>
            </a:pPr>
            <a:r>
              <a:rPr lang="en-US" sz="2800" dirty="0">
                <a:solidFill>
                  <a:srgbClr val="008000"/>
                </a:solidFill>
                <a:latin typeface="Angsana New" pitchFamily="18" charset="-34"/>
                <a:cs typeface="Angsana New" pitchFamily="18" charset="-34"/>
              </a:rPr>
              <a:t>0</a:t>
            </a:r>
            <a:endParaRPr lang="th-TH" sz="2800" dirty="0">
              <a:solidFill>
                <a:srgbClr val="00800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47800" y="1219200"/>
            <a:ext cx="6186488" cy="4108450"/>
          </a:xfrm>
        </p:spPr>
        <p:txBody>
          <a:bodyPr/>
          <a:lstStyle/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Exception</a:t>
            </a:r>
            <a:r>
              <a:rPr lang="en-US" sz="1600" b="1" dirty="0" err="1">
                <a:latin typeface="Arial" pitchFamily="34" charset="0"/>
              </a:rPr>
              <a:t>Demo</a:t>
            </a:r>
            <a:r>
              <a:rPr lang="th-TH" sz="1600" b="1" dirty="0">
                <a:latin typeface="Arial" pitchFamily="34" charset="0"/>
              </a:rPr>
              <a:t> 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public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convert(String s)    </a:t>
            </a:r>
            <a:r>
              <a:rPr lang="th-TH" sz="1600" b="1" dirty="0">
                <a:latin typeface="Arial" pitchFamily="34" charset="0"/>
              </a:rPr>
              <a:t>  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result = 0 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</a:t>
            </a:r>
            <a:r>
              <a:rPr lang="th-TH" sz="1600" b="1" dirty="0">
                <a:latin typeface="Arial" pitchFamily="34" charset="0"/>
              </a:rPr>
              <a:t>    </a:t>
            </a:r>
            <a:r>
              <a:rPr lang="en-US" sz="1600" b="1" dirty="0">
                <a:solidFill>
                  <a:srgbClr val="003399"/>
                </a:solidFill>
                <a:latin typeface="Arial" pitchFamily="34" charset="0"/>
                <a:cs typeface="Courier New" pitchFamily="49" charset="0"/>
              </a:rPr>
              <a:t>try        {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	</a:t>
            </a:r>
            <a:r>
              <a:rPr lang="th-TH" sz="1600" b="1" dirty="0">
                <a:latin typeface="Arial" pitchFamily="34" charset="0"/>
              </a:rPr>
              <a:t>    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result =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Integer.parseInt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(s) ;        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</a:t>
            </a:r>
            <a:r>
              <a:rPr lang="th-TH" sz="1600" b="1" dirty="0">
                <a:latin typeface="Arial" pitchFamily="34" charset="0"/>
              </a:rPr>
              <a:t>     </a:t>
            </a:r>
            <a:r>
              <a:rPr lang="en-US" sz="1600" b="1" dirty="0">
                <a:solidFill>
                  <a:srgbClr val="003399"/>
                </a:solidFill>
                <a:latin typeface="Arial" pitchFamily="34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</a:t>
            </a:r>
            <a:r>
              <a:rPr lang="th-TH" sz="1600" b="1" dirty="0">
                <a:latin typeface="Arial" pitchFamily="34" charset="0"/>
              </a:rPr>
              <a:t>    </a:t>
            </a:r>
            <a:r>
              <a:rPr lang="en-US" sz="1600" b="1" dirty="0">
                <a:solidFill>
                  <a:srgbClr val="003399"/>
                </a:solidFill>
                <a:latin typeface="Arial" pitchFamily="34" charset="0"/>
                <a:cs typeface="Courier New" pitchFamily="49" charset="0"/>
              </a:rPr>
              <a:t>catch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NumberFormatException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e)        {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   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String </a:t>
            </a:r>
            <a:r>
              <a:rPr lang="en-US" sz="1600" b="1" dirty="0" smtClean="0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conversion</a:t>
            </a:r>
            <a:r>
              <a:rPr lang="th-TH" sz="1600" b="1" dirty="0" smtClean="0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failed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: " + e) 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</a:t>
            </a:r>
            <a:r>
              <a:rPr lang="th-TH" sz="1600" b="1" dirty="0">
                <a:latin typeface="Arial" pitchFamily="34" charset="0"/>
              </a:rPr>
              <a:t>      </a:t>
            </a:r>
            <a:r>
              <a:rPr lang="en-US" sz="1600" b="1" dirty="0">
                <a:solidFill>
                  <a:srgbClr val="003399"/>
                </a:solidFill>
                <a:latin typeface="Arial" pitchFamily="34" charset="0"/>
                <a:cs typeface="Courier New" pitchFamily="49" charset="0"/>
              </a:rPr>
              <a:t>}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      </a:t>
            </a:r>
            <a:endParaRPr lang="th-TH" sz="1600" b="1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    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return result ;</a:t>
            </a:r>
            <a:endParaRPr lang="th-TH" sz="1600" b="1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}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public static void main(String[]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args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)    {     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	Exception1 e1 = new Exception1() 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   	e1.convert("123") 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e1.convert("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abc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") ;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   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   }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} 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endParaRPr lang="en-US" sz="1600" b="1" dirty="0">
              <a:latin typeface="Arial" pitchFamily="34" charset="0"/>
              <a:cs typeface="Courier New" pitchFamily="49" charset="0"/>
            </a:endParaRPr>
          </a:p>
        </p:txBody>
      </p:sp>
      <p:sp>
        <p:nvSpPr>
          <p:cNvPr id="916483" name="Text Box 3"/>
          <p:cNvSpPr txBox="1">
            <a:spLocks noChangeArrowheads="1"/>
          </p:cNvSpPr>
          <p:nvPr/>
        </p:nvSpPr>
        <p:spPr bwMode="auto">
          <a:xfrm>
            <a:off x="1447800" y="5791200"/>
            <a:ext cx="69135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1600" b="1" dirty="0">
                <a:solidFill>
                  <a:srgbClr val="990000"/>
                </a:solidFill>
                <a:latin typeface="Arial" pitchFamily="34" charset="0"/>
              </a:rPr>
              <a:t>String conversion  failed: </a:t>
            </a:r>
            <a:r>
              <a:rPr kumimoji="1" lang="en-US" sz="1600" b="1" dirty="0" err="1">
                <a:solidFill>
                  <a:srgbClr val="990000"/>
                </a:solidFill>
                <a:latin typeface="Arial" pitchFamily="34" charset="0"/>
              </a:rPr>
              <a:t>java.lang.NumberFormatException</a:t>
            </a:r>
            <a:r>
              <a:rPr kumimoji="1" lang="en-US" sz="1600" b="1" dirty="0">
                <a:solidFill>
                  <a:srgbClr val="990000"/>
                </a:solidFill>
                <a:latin typeface="Arial" pitchFamily="34" charset="0"/>
              </a:rPr>
              <a:t>: For input string: "</a:t>
            </a:r>
            <a:r>
              <a:rPr kumimoji="1" lang="en-US" sz="1600" b="1" dirty="0" err="1">
                <a:solidFill>
                  <a:srgbClr val="990000"/>
                </a:solidFill>
                <a:latin typeface="Arial" pitchFamily="34" charset="0"/>
              </a:rPr>
              <a:t>abc</a:t>
            </a:r>
            <a:r>
              <a:rPr kumimoji="1" lang="en-US" sz="1600" b="1" dirty="0">
                <a:solidFill>
                  <a:srgbClr val="990000"/>
                </a:solidFill>
                <a:latin typeface="Arial" pitchFamily="34" charset="0"/>
              </a:rPr>
              <a:t>"</a:t>
            </a:r>
          </a:p>
        </p:txBody>
      </p:sp>
      <p:sp>
        <p:nvSpPr>
          <p:cNvPr id="916484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5105400" cy="990600"/>
          </a:xfrm>
          <a:ln/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Try  &amp; catch Exception : Example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effectLst/>
              </a:rPr>
              <a:t>Sequence Diagram</a:t>
            </a:r>
            <a:endParaRPr lang="th-TH" dirty="0" smtClean="0">
              <a:solidFill>
                <a:srgbClr val="990000"/>
              </a:solidFill>
              <a:effectLst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4823353" y="1085215"/>
            <a:ext cx="328888" cy="452120"/>
            <a:chOff x="964" y="149"/>
            <a:chExt cx="518" cy="712"/>
          </a:xfrm>
        </p:grpSpPr>
        <p:sp>
          <p:nvSpPr>
            <p:cNvPr id="161" name="Oval 77"/>
            <p:cNvSpPr>
              <a:spLocks noChangeArrowheads="1"/>
            </p:cNvSpPr>
            <p:nvPr/>
          </p:nvSpPr>
          <p:spPr bwMode="auto">
            <a:xfrm>
              <a:off x="1110" y="149"/>
              <a:ext cx="236" cy="236"/>
            </a:xfrm>
            <a:prstGeom prst="ellips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76"/>
            <p:cNvSpPr>
              <a:spLocks noChangeShapeType="1"/>
            </p:cNvSpPr>
            <p:nvPr/>
          </p:nvSpPr>
          <p:spPr bwMode="auto">
            <a:xfrm>
              <a:off x="1223" y="382"/>
              <a:ext cx="1" cy="22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75"/>
            <p:cNvSpPr>
              <a:spLocks noChangeShapeType="1"/>
            </p:cNvSpPr>
            <p:nvPr/>
          </p:nvSpPr>
          <p:spPr bwMode="auto">
            <a:xfrm>
              <a:off x="1036" y="444"/>
              <a:ext cx="374" cy="1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74"/>
            <p:cNvSpPr>
              <a:spLocks/>
            </p:cNvSpPr>
            <p:nvPr/>
          </p:nvSpPr>
          <p:spPr bwMode="auto">
            <a:xfrm>
              <a:off x="964" y="602"/>
              <a:ext cx="518" cy="259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108" y="54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1" name="Rectangle 72"/>
          <p:cNvSpPr>
            <a:spLocks noChangeArrowheads="1"/>
          </p:cNvSpPr>
          <p:nvPr/>
        </p:nvSpPr>
        <p:spPr bwMode="auto">
          <a:xfrm>
            <a:off x="4799226" y="1631950"/>
            <a:ext cx="35238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: main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Line 71"/>
          <p:cNvSpPr>
            <a:spLocks noChangeShapeType="1"/>
          </p:cNvSpPr>
          <p:nvPr/>
        </p:nvSpPr>
        <p:spPr bwMode="auto">
          <a:xfrm>
            <a:off x="4987797" y="1891030"/>
            <a:ext cx="635" cy="475488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70"/>
          <p:cNvSpPr>
            <a:spLocks noChangeArrowheads="1"/>
          </p:cNvSpPr>
          <p:nvPr/>
        </p:nvSpPr>
        <p:spPr bwMode="auto">
          <a:xfrm>
            <a:off x="4943353" y="2294255"/>
            <a:ext cx="80000" cy="353695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69"/>
          <p:cNvSpPr>
            <a:spLocks noChangeArrowheads="1"/>
          </p:cNvSpPr>
          <p:nvPr/>
        </p:nvSpPr>
        <p:spPr bwMode="auto">
          <a:xfrm>
            <a:off x="4943353" y="2879090"/>
            <a:ext cx="80000" cy="77978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68"/>
          <p:cNvSpPr>
            <a:spLocks noChangeArrowheads="1"/>
          </p:cNvSpPr>
          <p:nvPr/>
        </p:nvSpPr>
        <p:spPr bwMode="auto">
          <a:xfrm>
            <a:off x="4943353" y="6338570"/>
            <a:ext cx="80000" cy="170815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5604304" y="1529715"/>
            <a:ext cx="902221" cy="34734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66"/>
          <p:cNvSpPr>
            <a:spLocks noChangeArrowheads="1"/>
          </p:cNvSpPr>
          <p:nvPr/>
        </p:nvSpPr>
        <p:spPr bwMode="auto">
          <a:xfrm>
            <a:off x="5846843" y="1555750"/>
            <a:ext cx="409523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:Course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Line 65"/>
          <p:cNvSpPr>
            <a:spLocks noChangeShapeType="1"/>
          </p:cNvSpPr>
          <p:nvPr/>
        </p:nvSpPr>
        <p:spPr bwMode="auto">
          <a:xfrm>
            <a:off x="6060176" y="1891030"/>
            <a:ext cx="635" cy="466344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64"/>
          <p:cNvSpPr>
            <a:spLocks noChangeArrowheads="1"/>
          </p:cNvSpPr>
          <p:nvPr/>
        </p:nvSpPr>
        <p:spPr bwMode="auto">
          <a:xfrm>
            <a:off x="6015732" y="2879090"/>
            <a:ext cx="79365" cy="59690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63"/>
          <p:cNvSpPr>
            <a:spLocks noChangeArrowheads="1"/>
          </p:cNvSpPr>
          <p:nvPr/>
        </p:nvSpPr>
        <p:spPr bwMode="auto">
          <a:xfrm>
            <a:off x="6015732" y="3756025"/>
            <a:ext cx="79365" cy="64008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62"/>
          <p:cNvSpPr>
            <a:spLocks noChangeArrowheads="1"/>
          </p:cNvSpPr>
          <p:nvPr/>
        </p:nvSpPr>
        <p:spPr bwMode="auto">
          <a:xfrm>
            <a:off x="6015732" y="4730115"/>
            <a:ext cx="79365" cy="164592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61"/>
          <p:cNvSpPr>
            <a:spLocks noChangeArrowheads="1"/>
          </p:cNvSpPr>
          <p:nvPr/>
        </p:nvSpPr>
        <p:spPr bwMode="auto">
          <a:xfrm>
            <a:off x="6822715" y="1529715"/>
            <a:ext cx="902221" cy="34734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60"/>
          <p:cNvSpPr>
            <a:spLocks noChangeArrowheads="1"/>
          </p:cNvSpPr>
          <p:nvPr/>
        </p:nvSpPr>
        <p:spPr bwMode="auto">
          <a:xfrm>
            <a:off x="7101444" y="1555750"/>
            <a:ext cx="333333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Vector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Line 59"/>
          <p:cNvSpPr>
            <a:spLocks noChangeShapeType="1"/>
          </p:cNvSpPr>
          <p:nvPr/>
        </p:nvSpPr>
        <p:spPr bwMode="auto">
          <a:xfrm>
            <a:off x="7277952" y="1891030"/>
            <a:ext cx="635" cy="466344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58"/>
          <p:cNvSpPr>
            <a:spLocks noChangeArrowheads="1"/>
          </p:cNvSpPr>
          <p:nvPr/>
        </p:nvSpPr>
        <p:spPr bwMode="auto">
          <a:xfrm>
            <a:off x="7233508" y="3122295"/>
            <a:ext cx="80000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57"/>
          <p:cNvSpPr>
            <a:spLocks noChangeArrowheads="1"/>
          </p:cNvSpPr>
          <p:nvPr/>
        </p:nvSpPr>
        <p:spPr bwMode="auto">
          <a:xfrm>
            <a:off x="7233508" y="4194175"/>
            <a:ext cx="80000" cy="17145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56"/>
          <p:cNvSpPr>
            <a:spLocks noChangeArrowheads="1"/>
          </p:cNvSpPr>
          <p:nvPr/>
        </p:nvSpPr>
        <p:spPr bwMode="auto">
          <a:xfrm>
            <a:off x="7233508" y="5120005"/>
            <a:ext cx="80000" cy="82296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55"/>
          <p:cNvSpPr>
            <a:spLocks noChangeArrowheads="1"/>
          </p:cNvSpPr>
          <p:nvPr/>
        </p:nvSpPr>
        <p:spPr bwMode="auto">
          <a:xfrm>
            <a:off x="8089379" y="1529715"/>
            <a:ext cx="902221" cy="347345"/>
          </a:xfrm>
          <a:prstGeom prst="rect">
            <a:avLst/>
          </a:prstGeom>
          <a:solidFill>
            <a:srgbClr val="FFFFCC"/>
          </a:solidFill>
          <a:ln w="317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54"/>
          <p:cNvSpPr>
            <a:spLocks noChangeArrowheads="1"/>
          </p:cNvSpPr>
          <p:nvPr/>
        </p:nvSpPr>
        <p:spPr bwMode="auto">
          <a:xfrm>
            <a:off x="8331919" y="1555750"/>
            <a:ext cx="43809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0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Student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Line 53"/>
          <p:cNvSpPr>
            <a:spLocks noChangeShapeType="1"/>
          </p:cNvSpPr>
          <p:nvPr/>
        </p:nvSpPr>
        <p:spPr bwMode="auto">
          <a:xfrm>
            <a:off x="8545252" y="1891030"/>
            <a:ext cx="635" cy="466344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52"/>
          <p:cNvSpPr>
            <a:spLocks noChangeArrowheads="1"/>
          </p:cNvSpPr>
          <p:nvPr/>
        </p:nvSpPr>
        <p:spPr bwMode="auto">
          <a:xfrm>
            <a:off x="8500807" y="2294255"/>
            <a:ext cx="80000" cy="170815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51"/>
          <p:cNvSpPr>
            <a:spLocks noChangeArrowheads="1"/>
          </p:cNvSpPr>
          <p:nvPr/>
        </p:nvSpPr>
        <p:spPr bwMode="auto">
          <a:xfrm>
            <a:off x="8500807" y="5363845"/>
            <a:ext cx="80000" cy="36576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Line 50"/>
          <p:cNvSpPr>
            <a:spLocks noChangeShapeType="1"/>
          </p:cNvSpPr>
          <p:nvPr/>
        </p:nvSpPr>
        <p:spPr bwMode="auto">
          <a:xfrm>
            <a:off x="5033511" y="2292985"/>
            <a:ext cx="3462851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Line 49"/>
          <p:cNvSpPr>
            <a:spLocks noChangeShapeType="1"/>
          </p:cNvSpPr>
          <p:nvPr/>
        </p:nvSpPr>
        <p:spPr bwMode="auto">
          <a:xfrm flipH="1">
            <a:off x="8387157" y="2292985"/>
            <a:ext cx="109206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Line 48"/>
          <p:cNvSpPr>
            <a:spLocks noChangeShapeType="1"/>
          </p:cNvSpPr>
          <p:nvPr/>
        </p:nvSpPr>
        <p:spPr bwMode="auto">
          <a:xfrm flipH="1" flipV="1">
            <a:off x="8387157" y="2247265"/>
            <a:ext cx="109206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47"/>
          <p:cNvSpPr>
            <a:spLocks noChangeArrowheads="1"/>
          </p:cNvSpPr>
          <p:nvPr/>
        </p:nvSpPr>
        <p:spPr bwMode="auto">
          <a:xfrm>
            <a:off x="6096367" y="2082800"/>
            <a:ext cx="1257141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new * Student(id, name)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Line 46"/>
          <p:cNvSpPr>
            <a:spLocks noChangeShapeType="1"/>
          </p:cNvSpPr>
          <p:nvPr/>
        </p:nvSpPr>
        <p:spPr bwMode="auto">
          <a:xfrm>
            <a:off x="5033511" y="2877820"/>
            <a:ext cx="977776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Line 45"/>
          <p:cNvSpPr>
            <a:spLocks noChangeShapeType="1"/>
          </p:cNvSpPr>
          <p:nvPr/>
        </p:nvSpPr>
        <p:spPr bwMode="auto">
          <a:xfrm flipH="1">
            <a:off x="5901446" y="2877820"/>
            <a:ext cx="109841" cy="4508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Line 44"/>
          <p:cNvSpPr>
            <a:spLocks noChangeShapeType="1"/>
          </p:cNvSpPr>
          <p:nvPr/>
        </p:nvSpPr>
        <p:spPr bwMode="auto">
          <a:xfrm flipH="1" flipV="1">
            <a:off x="5901446" y="283210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43"/>
          <p:cNvSpPr>
            <a:spLocks noChangeArrowheads="1"/>
          </p:cNvSpPr>
          <p:nvPr/>
        </p:nvSpPr>
        <p:spPr bwMode="auto">
          <a:xfrm>
            <a:off x="5237955" y="2667635"/>
            <a:ext cx="1161903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new Course(id, name)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Line 42"/>
          <p:cNvSpPr>
            <a:spLocks noChangeShapeType="1"/>
          </p:cNvSpPr>
          <p:nvPr/>
        </p:nvSpPr>
        <p:spPr bwMode="auto">
          <a:xfrm>
            <a:off x="6105890" y="3121025"/>
            <a:ext cx="1123808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41"/>
          <p:cNvSpPr>
            <a:spLocks noChangeShapeType="1"/>
          </p:cNvSpPr>
          <p:nvPr/>
        </p:nvSpPr>
        <p:spPr bwMode="auto">
          <a:xfrm flipH="1">
            <a:off x="7119857" y="3121025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40"/>
          <p:cNvSpPr>
            <a:spLocks noChangeShapeType="1"/>
          </p:cNvSpPr>
          <p:nvPr/>
        </p:nvSpPr>
        <p:spPr bwMode="auto">
          <a:xfrm flipH="1" flipV="1">
            <a:off x="7119857" y="3075305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39"/>
          <p:cNvSpPr>
            <a:spLocks noChangeArrowheads="1"/>
          </p:cNvSpPr>
          <p:nvPr/>
        </p:nvSpPr>
        <p:spPr bwMode="auto">
          <a:xfrm>
            <a:off x="6486207" y="2914015"/>
            <a:ext cx="9746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New </a:t>
            </a:r>
            <a:r>
              <a:rPr kumimoji="0" lang="en-GB" altLang="zh-CN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studentVector</a:t>
            </a:r>
            <a:endParaRPr kumimoji="0" lang="en-GB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Line 38"/>
          <p:cNvSpPr>
            <a:spLocks noChangeShapeType="1"/>
          </p:cNvSpPr>
          <p:nvPr/>
        </p:nvSpPr>
        <p:spPr bwMode="auto">
          <a:xfrm>
            <a:off x="6108430" y="3754755"/>
            <a:ext cx="457142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Line 37"/>
          <p:cNvSpPr>
            <a:spLocks noChangeShapeType="1"/>
          </p:cNvSpPr>
          <p:nvPr/>
        </p:nvSpPr>
        <p:spPr bwMode="auto">
          <a:xfrm>
            <a:off x="6565572" y="3754755"/>
            <a:ext cx="635" cy="9144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Line 36"/>
          <p:cNvSpPr>
            <a:spLocks noChangeShapeType="1"/>
          </p:cNvSpPr>
          <p:nvPr/>
        </p:nvSpPr>
        <p:spPr bwMode="auto">
          <a:xfrm flipH="1">
            <a:off x="6111605" y="3846195"/>
            <a:ext cx="453968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6111605" y="3846195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Line 34"/>
          <p:cNvSpPr>
            <a:spLocks noChangeShapeType="1"/>
          </p:cNvSpPr>
          <p:nvPr/>
        </p:nvSpPr>
        <p:spPr bwMode="auto">
          <a:xfrm flipV="1">
            <a:off x="6111605" y="3800475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33"/>
          <p:cNvSpPr>
            <a:spLocks noChangeArrowheads="1"/>
          </p:cNvSpPr>
          <p:nvPr/>
        </p:nvSpPr>
        <p:spPr bwMode="auto">
          <a:xfrm>
            <a:off x="6169382" y="3541395"/>
            <a:ext cx="1057141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addStudent(student)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Line 32"/>
          <p:cNvSpPr>
            <a:spLocks noChangeShapeType="1"/>
          </p:cNvSpPr>
          <p:nvPr/>
        </p:nvSpPr>
        <p:spPr bwMode="auto">
          <a:xfrm>
            <a:off x="6105890" y="4192905"/>
            <a:ext cx="1123808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Line 31"/>
          <p:cNvSpPr>
            <a:spLocks noChangeShapeType="1"/>
          </p:cNvSpPr>
          <p:nvPr/>
        </p:nvSpPr>
        <p:spPr bwMode="auto">
          <a:xfrm flipH="1">
            <a:off x="7119857" y="4192905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Line 30"/>
          <p:cNvSpPr>
            <a:spLocks noChangeShapeType="1"/>
          </p:cNvSpPr>
          <p:nvPr/>
        </p:nvSpPr>
        <p:spPr bwMode="auto">
          <a:xfrm flipH="1" flipV="1">
            <a:off x="7119857" y="4147185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6346525" y="3985895"/>
            <a:ext cx="181459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studentVector.addElement</a:t>
            </a:r>
            <a:r>
              <a:rPr kumimoji="0" lang="en-GB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(student)</a:t>
            </a:r>
            <a:endParaRPr kumimoji="0" lang="en-GB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Line 28"/>
          <p:cNvSpPr>
            <a:spLocks noChangeShapeType="1"/>
          </p:cNvSpPr>
          <p:nvPr/>
        </p:nvSpPr>
        <p:spPr bwMode="auto">
          <a:xfrm>
            <a:off x="6108430" y="4728845"/>
            <a:ext cx="457142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Line 27"/>
          <p:cNvSpPr>
            <a:spLocks noChangeShapeType="1"/>
          </p:cNvSpPr>
          <p:nvPr/>
        </p:nvSpPr>
        <p:spPr bwMode="auto">
          <a:xfrm>
            <a:off x="6565572" y="4728845"/>
            <a:ext cx="635" cy="9144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26"/>
          <p:cNvSpPr>
            <a:spLocks noChangeShapeType="1"/>
          </p:cNvSpPr>
          <p:nvPr/>
        </p:nvSpPr>
        <p:spPr bwMode="auto">
          <a:xfrm flipH="1">
            <a:off x="6111605" y="4820285"/>
            <a:ext cx="453968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Line 25"/>
          <p:cNvSpPr>
            <a:spLocks noChangeShapeType="1"/>
          </p:cNvSpPr>
          <p:nvPr/>
        </p:nvSpPr>
        <p:spPr bwMode="auto">
          <a:xfrm>
            <a:off x="6111605" y="4820285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Line 24"/>
          <p:cNvSpPr>
            <a:spLocks noChangeShapeType="1"/>
          </p:cNvSpPr>
          <p:nvPr/>
        </p:nvSpPr>
        <p:spPr bwMode="auto">
          <a:xfrm flipV="1">
            <a:off x="6111605" y="4774565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23"/>
          <p:cNvSpPr>
            <a:spLocks noChangeArrowheads="1"/>
          </p:cNvSpPr>
          <p:nvPr/>
        </p:nvSpPr>
        <p:spPr bwMode="auto">
          <a:xfrm>
            <a:off x="6190970" y="4518660"/>
            <a:ext cx="619047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listStudent()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Line 22"/>
          <p:cNvSpPr>
            <a:spLocks noChangeShapeType="1"/>
          </p:cNvSpPr>
          <p:nvPr/>
        </p:nvSpPr>
        <p:spPr bwMode="auto">
          <a:xfrm>
            <a:off x="6105890" y="5118735"/>
            <a:ext cx="1123808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Line 21"/>
          <p:cNvSpPr>
            <a:spLocks noChangeShapeType="1"/>
          </p:cNvSpPr>
          <p:nvPr/>
        </p:nvSpPr>
        <p:spPr bwMode="auto">
          <a:xfrm flipH="1">
            <a:off x="7119857" y="5118735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Line 20"/>
          <p:cNvSpPr>
            <a:spLocks noChangeShapeType="1"/>
          </p:cNvSpPr>
          <p:nvPr/>
        </p:nvSpPr>
        <p:spPr bwMode="auto">
          <a:xfrm flipH="1" flipV="1">
            <a:off x="7119857" y="5073015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19"/>
          <p:cNvSpPr>
            <a:spLocks noChangeArrowheads="1"/>
          </p:cNvSpPr>
          <p:nvPr/>
        </p:nvSpPr>
        <p:spPr bwMode="auto">
          <a:xfrm>
            <a:off x="6343350" y="4908550"/>
            <a:ext cx="13978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</a:t>
            </a:r>
            <a:r>
              <a:rPr kumimoji="0" lang="en-GB" altLang="zh-CN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studentVector.ElementAt</a:t>
            </a:r>
            <a:r>
              <a:rPr kumimoji="0" lang="en-GB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</a:t>
            </a:r>
            <a:endParaRPr kumimoji="0" lang="en-GB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Line 18"/>
          <p:cNvSpPr>
            <a:spLocks noChangeShapeType="1"/>
          </p:cNvSpPr>
          <p:nvPr/>
        </p:nvSpPr>
        <p:spPr bwMode="auto">
          <a:xfrm>
            <a:off x="7323666" y="5362575"/>
            <a:ext cx="1172696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Line 17"/>
          <p:cNvSpPr>
            <a:spLocks noChangeShapeType="1"/>
          </p:cNvSpPr>
          <p:nvPr/>
        </p:nvSpPr>
        <p:spPr bwMode="auto">
          <a:xfrm flipH="1">
            <a:off x="8387157" y="5362575"/>
            <a:ext cx="109206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Line 16"/>
          <p:cNvSpPr>
            <a:spLocks noChangeShapeType="1"/>
          </p:cNvSpPr>
          <p:nvPr/>
        </p:nvSpPr>
        <p:spPr bwMode="auto">
          <a:xfrm flipH="1" flipV="1">
            <a:off x="8387157" y="5316855"/>
            <a:ext cx="109206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15"/>
          <p:cNvSpPr>
            <a:spLocks noChangeArrowheads="1"/>
          </p:cNvSpPr>
          <p:nvPr/>
        </p:nvSpPr>
        <p:spPr bwMode="auto">
          <a:xfrm>
            <a:off x="7622078" y="5152390"/>
            <a:ext cx="561904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getName()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Line 14"/>
          <p:cNvSpPr>
            <a:spLocks noChangeShapeType="1"/>
          </p:cNvSpPr>
          <p:nvPr/>
        </p:nvSpPr>
        <p:spPr bwMode="auto">
          <a:xfrm flipH="1">
            <a:off x="7326841" y="5703570"/>
            <a:ext cx="1169522" cy="635"/>
          </a:xfrm>
          <a:prstGeom prst="line">
            <a:avLst/>
          </a:prstGeom>
          <a:noFill/>
          <a:ln w="9525">
            <a:solidFill>
              <a:srgbClr val="990033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Line 13"/>
          <p:cNvSpPr>
            <a:spLocks noChangeShapeType="1"/>
          </p:cNvSpPr>
          <p:nvPr/>
        </p:nvSpPr>
        <p:spPr bwMode="auto">
          <a:xfrm>
            <a:off x="7326841" y="570357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Line 12"/>
          <p:cNvSpPr>
            <a:spLocks noChangeShapeType="1"/>
          </p:cNvSpPr>
          <p:nvPr/>
        </p:nvSpPr>
        <p:spPr bwMode="auto">
          <a:xfrm flipV="1">
            <a:off x="7326841" y="565785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11"/>
          <p:cNvSpPr>
            <a:spLocks noChangeArrowheads="1"/>
          </p:cNvSpPr>
          <p:nvPr/>
        </p:nvSpPr>
        <p:spPr bwMode="auto">
          <a:xfrm>
            <a:off x="7759221" y="5493385"/>
            <a:ext cx="304761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name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Line 10"/>
          <p:cNvSpPr>
            <a:spLocks noChangeShapeType="1"/>
          </p:cNvSpPr>
          <p:nvPr/>
        </p:nvSpPr>
        <p:spPr bwMode="auto">
          <a:xfrm flipH="1">
            <a:off x="6108430" y="5947410"/>
            <a:ext cx="1121268" cy="635"/>
          </a:xfrm>
          <a:prstGeom prst="line">
            <a:avLst/>
          </a:prstGeom>
          <a:noFill/>
          <a:ln w="9525">
            <a:solidFill>
              <a:srgbClr val="990033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Line 9"/>
          <p:cNvSpPr>
            <a:spLocks noChangeShapeType="1"/>
          </p:cNvSpPr>
          <p:nvPr/>
        </p:nvSpPr>
        <p:spPr bwMode="auto">
          <a:xfrm>
            <a:off x="6108430" y="594741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Line 8"/>
          <p:cNvSpPr>
            <a:spLocks noChangeShapeType="1"/>
          </p:cNvSpPr>
          <p:nvPr/>
        </p:nvSpPr>
        <p:spPr bwMode="auto">
          <a:xfrm flipV="1">
            <a:off x="6108430" y="590169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7"/>
          <p:cNvSpPr>
            <a:spLocks noChangeArrowheads="1"/>
          </p:cNvSpPr>
          <p:nvPr/>
        </p:nvSpPr>
        <p:spPr bwMode="auto">
          <a:xfrm>
            <a:off x="6458906" y="5737225"/>
            <a:ext cx="380952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student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Line 6"/>
          <p:cNvSpPr>
            <a:spLocks noChangeShapeType="1"/>
          </p:cNvSpPr>
          <p:nvPr/>
        </p:nvSpPr>
        <p:spPr bwMode="auto">
          <a:xfrm flipH="1">
            <a:off x="5036686" y="6337300"/>
            <a:ext cx="974602" cy="635"/>
          </a:xfrm>
          <a:prstGeom prst="line">
            <a:avLst/>
          </a:prstGeom>
          <a:noFill/>
          <a:ln w="1270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Line 5"/>
          <p:cNvSpPr>
            <a:spLocks noChangeShapeType="1"/>
          </p:cNvSpPr>
          <p:nvPr/>
        </p:nvSpPr>
        <p:spPr bwMode="auto">
          <a:xfrm>
            <a:off x="5036686" y="633730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Line 4"/>
          <p:cNvSpPr>
            <a:spLocks noChangeShapeType="1"/>
          </p:cNvSpPr>
          <p:nvPr/>
        </p:nvSpPr>
        <p:spPr bwMode="auto">
          <a:xfrm flipV="1">
            <a:off x="5036686" y="629158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3"/>
          <p:cNvSpPr>
            <a:spLocks noChangeArrowheads="1"/>
          </p:cNvSpPr>
          <p:nvPr/>
        </p:nvSpPr>
        <p:spPr bwMode="auto">
          <a:xfrm>
            <a:off x="5359225" y="6127115"/>
            <a:ext cx="323809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println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ตัวยึดเนื้อหา 2"/>
          <p:cNvSpPr>
            <a:spLocks noGrp="1"/>
          </p:cNvSpPr>
          <p:nvPr>
            <p:ph idx="1"/>
          </p:nvPr>
        </p:nvSpPr>
        <p:spPr>
          <a:xfrm>
            <a:off x="914400" y="2005013"/>
            <a:ext cx="3886200" cy="4319587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RunCourse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public static void main(String[]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Student s1 = new Student(100, "Tom");</a:t>
            </a:r>
          </a:p>
          <a:p>
            <a:pPr>
              <a:buNone/>
            </a:pP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   Student s2 = new Student(101, "Peter");</a:t>
            </a:r>
          </a:p>
          <a:p>
            <a:pPr>
              <a:buNone/>
            </a:pP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   Student s3 = new Student(102, "Jan");</a:t>
            </a:r>
          </a:p>
          <a:p>
            <a:pPr>
              <a:buNone/>
            </a:pP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   Course c1 = new Course("it213", "java");</a:t>
            </a:r>
          </a:p>
          <a:p>
            <a:pPr>
              <a:buNone/>
            </a:pP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   c1.addStudent(s1);</a:t>
            </a:r>
          </a:p>
          <a:p>
            <a:pPr>
              <a:buNone/>
            </a:pP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   c1.addStudent(s2);</a:t>
            </a:r>
          </a:p>
          <a:p>
            <a:pPr>
              <a:buNone/>
            </a:pP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   c1.addStudent(s3);</a:t>
            </a:r>
          </a:p>
          <a:p>
            <a:pPr>
              <a:buNone/>
            </a:pP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   c1.listStudents();</a:t>
            </a:r>
          </a:p>
          <a:p>
            <a:pPr>
              <a:buNone/>
            </a:pP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219200"/>
            <a:ext cx="7010400" cy="5029200"/>
          </a:xfrm>
        </p:spPr>
        <p:txBody>
          <a:bodyPr/>
          <a:lstStyle/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class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HandlerSimple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 </a:t>
            </a:r>
            <a:endParaRPr lang="th-TH" sz="1600" b="1" dirty="0">
              <a:latin typeface="Arial" pitchFamily="34" charset="0"/>
            </a:endParaRP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public  static  void  change(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[] course  )  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{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 "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Start Change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"  );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course[ 10 ]  =  1;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 "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End Change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"  );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}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endParaRPr lang="en-US" sz="1600" b="1" dirty="0">
              <a:latin typeface="Arial" pitchFamily="34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  public  static  void  main( String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args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[] )</a:t>
            </a:r>
            <a:r>
              <a:rPr lang="th-TH" sz="1600" b="1" dirty="0">
                <a:latin typeface="Arial" pitchFamily="34" charset="0"/>
              </a:rPr>
              <a:t>  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 students[] = new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[5];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try  {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 "Start Try"  );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         change( students );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/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  "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After change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"  ); </a:t>
            </a: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	  }  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catch  (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ArrayIndexOutOfBoundsException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e) 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{ </a:t>
            </a: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System.err.println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(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OutOfBounds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: "  +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e.getMessage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());</a:t>
            </a:r>
            <a:b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}   </a:t>
            </a:r>
            <a:endParaRPr lang="th-TH" sz="1600" b="1" dirty="0">
              <a:latin typeface="Arial" pitchFamily="34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     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(  "After try "  );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/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}</a:t>
            </a:r>
            <a:endParaRPr lang="th-TH" sz="1600" b="1" dirty="0">
              <a:latin typeface="Arial" pitchFamily="34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endParaRPr lang="en-US" sz="1600" b="1" dirty="0">
              <a:latin typeface="Arial" pitchFamily="34" charset="0"/>
              <a:cs typeface="Courier New" pitchFamily="49" charset="0"/>
            </a:endParaRPr>
          </a:p>
        </p:txBody>
      </p:sp>
      <p:sp>
        <p:nvSpPr>
          <p:cNvPr id="920579" name="Text Box 3"/>
          <p:cNvSpPr txBox="1">
            <a:spLocks noChangeArrowheads="1"/>
          </p:cNvSpPr>
          <p:nvPr/>
        </p:nvSpPr>
        <p:spPr bwMode="auto">
          <a:xfrm>
            <a:off x="6172200" y="5334000"/>
            <a:ext cx="269081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//  Start Try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//   Start Change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  </a:t>
            </a:r>
            <a:r>
              <a:rPr kumimoji="1" lang="en-US" sz="16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OutOfBounds</a:t>
            </a:r>
            <a:r>
              <a:rPr kumimoji="1"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null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  After try</a:t>
            </a:r>
          </a:p>
        </p:txBody>
      </p:sp>
      <p:sp>
        <p:nvSpPr>
          <p:cNvPr id="920580" name="Rectangle 4"/>
          <p:cNvSpPr>
            <a:spLocks noGrp="1" noChangeArrowheads="1"/>
          </p:cNvSpPr>
          <p:nvPr>
            <p:ph type="title"/>
          </p:nvPr>
        </p:nvSpPr>
        <p:spPr>
          <a:xfrm>
            <a:off x="1692275" y="115888"/>
            <a:ext cx="6096000" cy="1143000"/>
          </a:xfrm>
          <a:ln/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Handling exceptions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5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407150" cy="9144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No Exceptions Handling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19200"/>
            <a:ext cx="7345363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h-TH" dirty="0"/>
              <a:t>ในกรณีที่ไม่มี</a:t>
            </a:r>
            <a:r>
              <a:rPr lang="en-US" dirty="0"/>
              <a:t> try block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class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NoHandler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 {</a:t>
            </a:r>
            <a:endParaRPr lang="th-TH" sz="1600" b="1" dirty="0">
              <a:latin typeface="Arial" pitchFamily="34" charset="0"/>
            </a:endParaRP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/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public  static  void  change(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[] course )  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{  </a:t>
            </a:r>
            <a:endParaRPr lang="th-TH" sz="1600" b="1" dirty="0">
              <a:latin typeface="Arial" pitchFamily="34" charset="0"/>
            </a:endParaRP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	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 "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Start Change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"  );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 course[ 10 ]  =  1;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 "End Change"  ); </a:t>
            </a:r>
            <a:endParaRPr lang="th-TH" sz="1600" b="1" dirty="0">
              <a:latin typeface="Arial" pitchFamily="34" charset="0"/>
            </a:endParaRP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   </a:t>
            </a:r>
            <a:r>
              <a:rPr lang="th-TH" sz="1600" b="1" dirty="0" smtClean="0">
                <a:latin typeface="Arial" pitchFamily="34" charset="0"/>
              </a:rPr>
              <a:t>            </a:t>
            </a:r>
            <a:r>
              <a:rPr lang="en-US" sz="1600" b="1" dirty="0" smtClean="0">
                <a:latin typeface="Arial" pitchFamily="34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/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public  static  void  main( String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args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[] )</a:t>
            </a:r>
            <a:r>
              <a:rPr lang="th-TH" sz="1600" b="1" dirty="0">
                <a:latin typeface="Arial" pitchFamily="34" charset="0"/>
              </a:rPr>
              <a:t> 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 students[] = new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[5];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 "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Start Try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"  );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change( students );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  "After change"  );  </a:t>
            </a:r>
            <a:endParaRPr lang="th-TH" sz="1600" b="1" dirty="0">
              <a:latin typeface="Arial" pitchFamily="34" charset="0"/>
            </a:endParaRP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    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  <a:endParaRPr lang="th-TH" sz="1600" b="1" dirty="0">
              <a:latin typeface="Arial" pitchFamily="34" charset="0"/>
            </a:endParaRPr>
          </a:p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/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endParaRPr lang="en-US" sz="1600" b="1" dirty="0">
              <a:latin typeface="Arial" pitchFamily="34" charset="0"/>
              <a:cs typeface="Courier New" pitchFamily="49" charset="0"/>
            </a:endParaRPr>
          </a:p>
        </p:txBody>
      </p:sp>
      <p:sp>
        <p:nvSpPr>
          <p:cNvPr id="925700" name="Text Box 4"/>
          <p:cNvSpPr txBox="1">
            <a:spLocks noChangeArrowheads="1"/>
          </p:cNvSpPr>
          <p:nvPr/>
        </p:nvSpPr>
        <p:spPr bwMode="auto">
          <a:xfrm>
            <a:off x="1295400" y="5334000"/>
            <a:ext cx="7848600" cy="123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Start Try</a:t>
            </a:r>
          </a:p>
          <a:p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Start Change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Exception in thread "main" 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java.lang.ArrayIndexOutOfBoundsException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: 10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    at </a:t>
            </a:r>
            <a:r>
              <a:rPr lang="en-US" sz="1600" b="1" dirty="0" err="1" smtClean="0">
                <a:solidFill>
                  <a:schemeClr val="accent2"/>
                </a:solidFill>
                <a:latin typeface="Arial" pitchFamily="34" charset="0"/>
              </a:rPr>
              <a:t>Nohandler.change</a:t>
            </a:r>
            <a:r>
              <a:rPr lang="en-US" sz="1600" b="1" dirty="0" smtClean="0">
                <a:solidFill>
                  <a:schemeClr val="accent2"/>
                </a:solidFill>
                <a:latin typeface="Arial" pitchFamily="34" charset="0"/>
              </a:rPr>
              <a:t>(NoHandler.java:6)</a:t>
            </a:r>
            <a:endParaRPr lang="en-US" sz="1600" b="1" dirty="0">
              <a:solidFill>
                <a:schemeClr val="accent2"/>
              </a:solidFill>
              <a:latin typeface="Arial" pitchFamily="34" charset="0"/>
            </a:endParaRPr>
          </a:p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    at </a:t>
            </a:r>
            <a:r>
              <a:rPr lang="en-US" sz="1600" b="1" dirty="0" err="1" smtClean="0">
                <a:solidFill>
                  <a:schemeClr val="accent2"/>
                </a:solidFill>
                <a:latin typeface="Arial" pitchFamily="34" charset="0"/>
              </a:rPr>
              <a:t>NoHandler.main</a:t>
            </a:r>
            <a:r>
              <a:rPr lang="en-US" sz="1600" b="1" dirty="0" smtClean="0">
                <a:solidFill>
                  <a:schemeClr val="accent2"/>
                </a:solidFill>
                <a:latin typeface="Arial" pitchFamily="34" charset="0"/>
              </a:rPr>
              <a:t>(NoHandler.java:12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Try / catch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19800" y="6172200"/>
            <a:ext cx="1295400" cy="32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</a:rPr>
              <a:t>/ By Zero</a:t>
            </a:r>
            <a:endParaRPr lang="en-US" sz="1600" b="1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6" name="ตัวยึดเนื้อหา 2"/>
          <p:cNvSpPr>
            <a:spLocks noGrp="1"/>
          </p:cNvSpPr>
          <p:nvPr>
            <p:ph idx="1"/>
          </p:nvPr>
        </p:nvSpPr>
        <p:spPr>
          <a:xfrm>
            <a:off x="1524000" y="1371600"/>
            <a:ext cx="5105400" cy="2285999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package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errorhandling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class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ErrorChecking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{</a:t>
            </a:r>
          </a:p>
          <a:p>
            <a:pPr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public static void main(String[]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   {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try    {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x = 10;</a:t>
            </a:r>
            <a:br>
              <a:rPr lang="en-US" sz="1600" b="1" dirty="0" smtClean="0">
                <a:latin typeface="Arial" pitchFamily="34" charset="0"/>
                <a:cs typeface="Arial" pitchFamily="34" charset="0"/>
              </a:rPr>
            </a:b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y = 0;</a:t>
            </a:r>
            <a:br>
              <a:rPr lang="en-US" sz="1600" b="1" dirty="0" smtClean="0"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double z = x / y;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 z );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catch (Exception err)  {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600" b="1" dirty="0" smtClean="0"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err.getMessage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());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}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772400" cy="9144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Multiple Exceptions 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19200"/>
            <a:ext cx="7097713" cy="4724400"/>
          </a:xfrm>
        </p:spPr>
        <p:txBody>
          <a:bodyPr/>
          <a:lstStyle/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class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MultipleExceptions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{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public static void main( String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args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[] )       {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 students[] = new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[5];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classSize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  =  0;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/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try           {</a:t>
            </a:r>
            <a:b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 "Start Try"  );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classAverage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  =  10 /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classSize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;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/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 "After class average"  );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students[10]  =  1;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  "After array statement"  ); </a:t>
            </a:r>
            <a:r>
              <a:rPr lang="th-TH" sz="1600" b="1" dirty="0">
                <a:latin typeface="Arial" pitchFamily="34" charset="0"/>
              </a:rPr>
              <a:t>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} 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catch  (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ArrayIndexOutOfBoundsException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e)     {</a:t>
            </a:r>
            <a:endParaRPr lang="th-TH" sz="1600" b="1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System.err.println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 "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OutOfBounds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: "  +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e.getMessage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());</a:t>
            </a:r>
            <a:endParaRPr lang="th-TH" sz="1600" b="1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</a:rPr>
              <a:t>	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}</a:t>
            </a:r>
            <a:endParaRPr lang="th-TH" sz="1600" b="1" dirty="0">
              <a:solidFill>
                <a:srgbClr val="990000"/>
              </a:solidFill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solidFill>
                  <a:srgbClr val="990000"/>
                </a:solidFill>
                <a:latin typeface="Arial" pitchFamily="34" charset="0"/>
              </a:rPr>
              <a:t>    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catch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 (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ArithmeticException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 e  )   {</a:t>
            </a:r>
            <a:endParaRPr lang="th-TH" sz="1600" b="1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System.err.println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 " Math Error"  +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e.getMessage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() );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 }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/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  " After try " );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} </a:t>
            </a:r>
            <a:endParaRPr lang="th-TH" sz="1600" b="1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927748" name="Text Box 4"/>
          <p:cNvSpPr txBox="1">
            <a:spLocks noChangeArrowheads="1"/>
          </p:cNvSpPr>
          <p:nvPr/>
        </p:nvSpPr>
        <p:spPr bwMode="auto">
          <a:xfrm>
            <a:off x="2971800" y="6019800"/>
            <a:ext cx="5284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 Start Try</a:t>
            </a:r>
            <a:r>
              <a:rPr kumimoji="1" lang="th-TH" b="1">
                <a:solidFill>
                  <a:srgbClr val="FF3300"/>
                </a:solidFill>
                <a:latin typeface="Arial" pitchFamily="34" charset="0"/>
                <a:cs typeface="Angsana New" pitchFamily="18" charset="-34"/>
              </a:rPr>
              <a:t> </a:t>
            </a:r>
            <a:r>
              <a:rPr kumimoji="1" lang="en-US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 Math Error/ by zero</a:t>
            </a:r>
            <a:r>
              <a:rPr kumimoji="1" lang="th-TH" b="1">
                <a:solidFill>
                  <a:srgbClr val="FF3300"/>
                </a:solidFill>
                <a:latin typeface="Arial" pitchFamily="34" charset="0"/>
                <a:cs typeface="Angsana New" pitchFamily="18" charset="-34"/>
              </a:rPr>
              <a:t> </a:t>
            </a:r>
            <a:r>
              <a:rPr kumimoji="1" lang="en-US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 After try</a:t>
            </a:r>
          </a:p>
        </p:txBody>
      </p:sp>
      <p:sp>
        <p:nvSpPr>
          <p:cNvPr id="927749" name="AutoShape 5"/>
          <p:cNvSpPr>
            <a:spLocks noChangeArrowheads="1"/>
          </p:cNvSpPr>
          <p:nvPr/>
        </p:nvSpPr>
        <p:spPr bwMode="auto">
          <a:xfrm>
            <a:off x="6400800" y="1600200"/>
            <a:ext cx="2209800" cy="838200"/>
          </a:xfrm>
          <a:prstGeom prst="wedgeEllipseCallout">
            <a:avLst>
              <a:gd name="adj1" fmla="val -103736"/>
              <a:gd name="adj2" fmla="val 91856"/>
            </a:avLst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latinLnBrk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990000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Divide by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48" grpId="0"/>
      <p:bldP spid="92774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213" y="76200"/>
            <a:ext cx="3192462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The finally block 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466013" cy="5183188"/>
          </a:xfrm>
        </p:spPr>
        <p:txBody>
          <a:bodyPr/>
          <a:lstStyle/>
          <a:p>
            <a:r>
              <a:rPr lang="en-US" dirty="0"/>
              <a:t>finally block </a:t>
            </a:r>
            <a:r>
              <a:rPr lang="th-TH" dirty="0"/>
              <a:t>เป็นกลไกที่ยอมให้เมธอดที่กำหนดโดยผู้ใช้สามารถ</a:t>
            </a:r>
            <a:r>
              <a:rPr lang="en-US" dirty="0"/>
              <a:t> clean up </a:t>
            </a:r>
            <a:r>
              <a:rPr lang="th-TH" dirty="0"/>
              <a:t>ค่าที่ต้องการโดยไม่สนใจกับสิ่งที่เกิดขึ้นใน</a:t>
            </a:r>
            <a:r>
              <a:rPr lang="en-US" dirty="0"/>
              <a:t> try block </a:t>
            </a:r>
            <a:endParaRPr lang="th-TH" dirty="0"/>
          </a:p>
          <a:p>
            <a:r>
              <a:rPr lang="th-TH" dirty="0"/>
              <a:t>ในกรณีที่ไม่</a:t>
            </a:r>
            <a:r>
              <a:rPr lang="th-TH" dirty="0" smtClean="0"/>
              <a:t>มีการ </a:t>
            </a:r>
            <a:r>
              <a:rPr lang="en-US" dirty="0"/>
              <a:t>thrown exceptions </a:t>
            </a:r>
            <a:r>
              <a:rPr lang="th-TH" dirty="0"/>
              <a:t>โค้ดภายใน</a:t>
            </a:r>
            <a:r>
              <a:rPr lang="en-US" dirty="0"/>
              <a:t> </a:t>
            </a:r>
            <a:r>
              <a:rPr lang="en-US" b="1" dirty="0"/>
              <a:t>catch</a:t>
            </a:r>
            <a:r>
              <a:rPr lang="en-US" dirty="0"/>
              <a:t> blocks </a:t>
            </a:r>
            <a:r>
              <a:rPr lang="th-TH" dirty="0"/>
              <a:t>จะไม่ถูกประมวลผล  แต่การประมวลผลจะเกิดขึ้นที่</a:t>
            </a:r>
            <a:r>
              <a:rPr lang="en-US" dirty="0"/>
              <a:t> </a:t>
            </a:r>
            <a:r>
              <a:rPr lang="en-US" b="1" dirty="0"/>
              <a:t>finally</a:t>
            </a:r>
            <a:r>
              <a:rPr lang="en-US" dirty="0"/>
              <a:t> block  </a:t>
            </a:r>
          </a:p>
          <a:p>
            <a:r>
              <a:rPr lang="th-TH" dirty="0"/>
              <a:t>ในกรณีที่มีการ </a:t>
            </a:r>
            <a:r>
              <a:rPr lang="en-US" dirty="0"/>
              <a:t>thrown exception </a:t>
            </a:r>
            <a:r>
              <a:rPr lang="th-TH" dirty="0"/>
              <a:t>และโค้ดภายใน </a:t>
            </a:r>
            <a:r>
              <a:rPr lang="en-US" dirty="0"/>
              <a:t> </a:t>
            </a:r>
            <a:r>
              <a:rPr lang="en-US" b="1" dirty="0"/>
              <a:t>catch</a:t>
            </a:r>
            <a:r>
              <a:rPr lang="en-US" dirty="0"/>
              <a:t> blocks </a:t>
            </a:r>
            <a:r>
              <a:rPr lang="th-TH" dirty="0"/>
              <a:t>จะถูกประมวลผลจนเสร็จสิ้น  จากนั้น </a:t>
            </a:r>
            <a:r>
              <a:rPr lang="en-US" dirty="0"/>
              <a:t>control </a:t>
            </a:r>
            <a:r>
              <a:rPr lang="th-TH" dirty="0"/>
              <a:t>จะถูกส่งไปยัง</a:t>
            </a:r>
            <a:r>
              <a:rPr lang="en-US" dirty="0"/>
              <a:t> </a:t>
            </a:r>
            <a:r>
              <a:rPr lang="en-US" b="1" dirty="0"/>
              <a:t>finally</a:t>
            </a:r>
            <a:r>
              <a:rPr lang="en-US" dirty="0"/>
              <a:t> block </a:t>
            </a:r>
            <a:r>
              <a:rPr lang="th-TH" dirty="0"/>
              <a:t>เพื่อประมวลผลโค้ดในส่วนของ</a:t>
            </a:r>
            <a:r>
              <a:rPr lang="en-US" dirty="0"/>
              <a:t> </a:t>
            </a:r>
            <a:r>
              <a:rPr lang="en-US" b="1" dirty="0"/>
              <a:t>finally</a:t>
            </a:r>
            <a:r>
              <a:rPr lang="en-US" dirty="0"/>
              <a:t> block </a:t>
            </a:r>
            <a:r>
              <a:rPr lang="th-TH" dirty="0"/>
              <a:t>ต่อไป</a:t>
            </a:r>
            <a:endParaRPr lang="en-US" dirty="0"/>
          </a:p>
          <a:p>
            <a:r>
              <a:rPr lang="th-TH" dirty="0"/>
              <a:t>การใช้</a:t>
            </a:r>
            <a:r>
              <a:rPr lang="en-US" dirty="0"/>
              <a:t> finally block </a:t>
            </a:r>
            <a:r>
              <a:rPr lang="th-TH" dirty="0"/>
              <a:t>จึงเหมาะสมกับงานประเภทปิดไฟล์หรือคืนค่า</a:t>
            </a:r>
            <a:r>
              <a:rPr lang="en-US" dirty="0"/>
              <a:t> </a:t>
            </a:r>
            <a:r>
              <a:rPr lang="th-TH" dirty="0"/>
              <a:t>ทรัพยากรกลับสู่ระบบ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15888"/>
            <a:ext cx="6096000" cy="1143000"/>
          </a:xfrm>
        </p:spPr>
        <p:txBody>
          <a:bodyPr/>
          <a:lstStyle/>
          <a:p>
            <a:r>
              <a:rPr lang="nb-NO">
                <a:solidFill>
                  <a:srgbClr val="990000"/>
                </a:solidFill>
              </a:rPr>
              <a:t>try-catch-finally block</a:t>
            </a:r>
          </a:p>
        </p:txBody>
      </p:sp>
      <p:sp>
        <p:nvSpPr>
          <p:cNvPr id="931843" name="AutoShape 3"/>
          <p:cNvSpPr>
            <a:spLocks noChangeArrowheads="1"/>
          </p:cNvSpPr>
          <p:nvPr/>
        </p:nvSpPr>
        <p:spPr bwMode="auto">
          <a:xfrm>
            <a:off x="900113" y="1844675"/>
            <a:ext cx="1800225" cy="576263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nb-NO" sz="1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 try block</a:t>
            </a:r>
          </a:p>
        </p:txBody>
      </p:sp>
      <p:sp>
        <p:nvSpPr>
          <p:cNvPr id="931844" name="AutoShape 4"/>
          <p:cNvSpPr>
            <a:spLocks noChangeArrowheads="1"/>
          </p:cNvSpPr>
          <p:nvPr/>
        </p:nvSpPr>
        <p:spPr bwMode="auto">
          <a:xfrm>
            <a:off x="3563938" y="1844675"/>
            <a:ext cx="2376487" cy="576263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nb-NO" sz="1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Find catch block to execute</a:t>
            </a:r>
          </a:p>
        </p:txBody>
      </p:sp>
      <p:sp>
        <p:nvSpPr>
          <p:cNvPr id="931845" name="AutoShape 5"/>
          <p:cNvSpPr>
            <a:spLocks noChangeArrowheads="1"/>
          </p:cNvSpPr>
          <p:nvPr/>
        </p:nvSpPr>
        <p:spPr bwMode="auto">
          <a:xfrm>
            <a:off x="1763713" y="3141663"/>
            <a:ext cx="2016125" cy="720725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nb-NO" sz="1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 catch block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nb-NO" sz="1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nb-NO" sz="1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exception</a:t>
            </a:r>
            <a:r>
              <a:rPr lang="nb-NO" sz="14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31846" name="AutoShape 6"/>
          <p:cNvSpPr>
            <a:spLocks noChangeArrowheads="1"/>
          </p:cNvSpPr>
          <p:nvPr/>
        </p:nvSpPr>
        <p:spPr bwMode="auto">
          <a:xfrm>
            <a:off x="3995738" y="3141663"/>
            <a:ext cx="2016125" cy="720725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nb-NO" sz="1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 catch block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nb-NO" sz="1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nb-NO" sz="1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exception</a:t>
            </a:r>
            <a:r>
              <a:rPr lang="nb-NO" sz="14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931847" name="AutoShape 7"/>
          <p:cNvSpPr>
            <a:spLocks noChangeArrowheads="1"/>
          </p:cNvSpPr>
          <p:nvPr/>
        </p:nvSpPr>
        <p:spPr bwMode="auto">
          <a:xfrm>
            <a:off x="6588125" y="3141663"/>
            <a:ext cx="2016125" cy="720725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nb-NO" sz="1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 catch block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nb-NO" sz="1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nb-NO" sz="1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exception</a:t>
            </a:r>
            <a:r>
              <a:rPr lang="nb-NO" sz="14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</a:p>
        </p:txBody>
      </p:sp>
      <p:sp>
        <p:nvSpPr>
          <p:cNvPr id="931848" name="Text Box 8"/>
          <p:cNvSpPr txBox="1">
            <a:spLocks noChangeArrowheads="1"/>
          </p:cNvSpPr>
          <p:nvPr/>
        </p:nvSpPr>
        <p:spPr bwMode="auto">
          <a:xfrm>
            <a:off x="6084888" y="32845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th-TH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1849" name="Text Box 9"/>
          <p:cNvSpPr txBox="1">
            <a:spLocks noChangeArrowheads="1"/>
          </p:cNvSpPr>
          <p:nvPr/>
        </p:nvSpPr>
        <p:spPr bwMode="auto">
          <a:xfrm>
            <a:off x="6064250" y="3232150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nb-NO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sp>
        <p:nvSpPr>
          <p:cNvPr id="931850" name="AutoShape 10"/>
          <p:cNvSpPr>
            <a:spLocks noChangeArrowheads="1"/>
          </p:cNvSpPr>
          <p:nvPr/>
        </p:nvSpPr>
        <p:spPr bwMode="auto">
          <a:xfrm>
            <a:off x="3851275" y="4797425"/>
            <a:ext cx="1800225" cy="576263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nb-NO" sz="1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 finally block</a:t>
            </a:r>
          </a:p>
        </p:txBody>
      </p:sp>
      <p:sp>
        <p:nvSpPr>
          <p:cNvPr id="931851" name="Line 11"/>
          <p:cNvSpPr>
            <a:spLocks noChangeShapeType="1"/>
          </p:cNvSpPr>
          <p:nvPr/>
        </p:nvSpPr>
        <p:spPr bwMode="auto">
          <a:xfrm>
            <a:off x="1187450" y="2420938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852" name="Line 12"/>
          <p:cNvSpPr>
            <a:spLocks noChangeShapeType="1"/>
          </p:cNvSpPr>
          <p:nvPr/>
        </p:nvSpPr>
        <p:spPr bwMode="auto">
          <a:xfrm>
            <a:off x="1187450" y="5084763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853" name="Line 13"/>
          <p:cNvSpPr>
            <a:spLocks noChangeShapeType="1"/>
          </p:cNvSpPr>
          <p:nvPr/>
        </p:nvSpPr>
        <p:spPr bwMode="auto">
          <a:xfrm>
            <a:off x="2700338" y="38608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854" name="Line 14"/>
          <p:cNvSpPr>
            <a:spLocks noChangeShapeType="1"/>
          </p:cNvSpPr>
          <p:nvPr/>
        </p:nvSpPr>
        <p:spPr bwMode="auto">
          <a:xfrm>
            <a:off x="2700338" y="4365625"/>
            <a:ext cx="1366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855" name="Line 15"/>
          <p:cNvSpPr>
            <a:spLocks noChangeShapeType="1"/>
          </p:cNvSpPr>
          <p:nvPr/>
        </p:nvSpPr>
        <p:spPr bwMode="auto">
          <a:xfrm>
            <a:off x="4067175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856" name="Line 16"/>
          <p:cNvSpPr>
            <a:spLocks noChangeShapeType="1"/>
          </p:cNvSpPr>
          <p:nvPr/>
        </p:nvSpPr>
        <p:spPr bwMode="auto">
          <a:xfrm>
            <a:off x="4932363" y="38608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857" name="Line 17"/>
          <p:cNvSpPr>
            <a:spLocks noChangeShapeType="1"/>
          </p:cNvSpPr>
          <p:nvPr/>
        </p:nvSpPr>
        <p:spPr bwMode="auto">
          <a:xfrm>
            <a:off x="7667625" y="38608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858" name="Line 18"/>
          <p:cNvSpPr>
            <a:spLocks noChangeShapeType="1"/>
          </p:cNvSpPr>
          <p:nvPr/>
        </p:nvSpPr>
        <p:spPr bwMode="auto">
          <a:xfrm flipH="1">
            <a:off x="5364163" y="4365625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859" name="Line 19"/>
          <p:cNvSpPr>
            <a:spLocks noChangeShapeType="1"/>
          </p:cNvSpPr>
          <p:nvPr/>
        </p:nvSpPr>
        <p:spPr bwMode="auto">
          <a:xfrm>
            <a:off x="5364163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860" name="Line 20"/>
          <p:cNvSpPr>
            <a:spLocks noChangeShapeType="1"/>
          </p:cNvSpPr>
          <p:nvPr/>
        </p:nvSpPr>
        <p:spPr bwMode="auto">
          <a:xfrm>
            <a:off x="2700338" y="21336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861" name="Line 21"/>
          <p:cNvSpPr>
            <a:spLocks noChangeShapeType="1"/>
          </p:cNvSpPr>
          <p:nvPr/>
        </p:nvSpPr>
        <p:spPr bwMode="auto">
          <a:xfrm>
            <a:off x="4932363" y="242093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862" name="Line 22"/>
          <p:cNvSpPr>
            <a:spLocks noChangeShapeType="1"/>
          </p:cNvSpPr>
          <p:nvPr/>
        </p:nvSpPr>
        <p:spPr bwMode="auto">
          <a:xfrm>
            <a:off x="4140200" y="24209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863" name="Line 23"/>
          <p:cNvSpPr>
            <a:spLocks noChangeShapeType="1"/>
          </p:cNvSpPr>
          <p:nvPr/>
        </p:nvSpPr>
        <p:spPr bwMode="auto">
          <a:xfrm flipH="1">
            <a:off x="2700338" y="2781300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864" name="Line 24"/>
          <p:cNvSpPr>
            <a:spLocks noChangeShapeType="1"/>
          </p:cNvSpPr>
          <p:nvPr/>
        </p:nvSpPr>
        <p:spPr bwMode="auto">
          <a:xfrm>
            <a:off x="2700338" y="27813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865" name="Line 25"/>
          <p:cNvSpPr>
            <a:spLocks noChangeShapeType="1"/>
          </p:cNvSpPr>
          <p:nvPr/>
        </p:nvSpPr>
        <p:spPr bwMode="auto">
          <a:xfrm>
            <a:off x="5435600" y="24209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866" name="Line 26"/>
          <p:cNvSpPr>
            <a:spLocks noChangeShapeType="1"/>
          </p:cNvSpPr>
          <p:nvPr/>
        </p:nvSpPr>
        <p:spPr bwMode="auto">
          <a:xfrm>
            <a:off x="5435600" y="2781300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867" name="Line 27"/>
          <p:cNvSpPr>
            <a:spLocks noChangeShapeType="1"/>
          </p:cNvSpPr>
          <p:nvPr/>
        </p:nvSpPr>
        <p:spPr bwMode="auto">
          <a:xfrm>
            <a:off x="7667625" y="27813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868" name="Text Box 28"/>
          <p:cNvSpPr txBox="1">
            <a:spLocks noChangeArrowheads="1"/>
          </p:cNvSpPr>
          <p:nvPr/>
        </p:nvSpPr>
        <p:spPr bwMode="auto">
          <a:xfrm>
            <a:off x="2679700" y="1793875"/>
            <a:ext cx="919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nb-NO" sz="1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[exception]</a:t>
            </a:r>
          </a:p>
        </p:txBody>
      </p:sp>
      <p:sp>
        <p:nvSpPr>
          <p:cNvPr id="931869" name="Text Box 29"/>
          <p:cNvSpPr txBox="1">
            <a:spLocks noChangeArrowheads="1"/>
          </p:cNvSpPr>
          <p:nvPr/>
        </p:nvSpPr>
        <p:spPr bwMode="auto">
          <a:xfrm>
            <a:off x="1166813" y="2441575"/>
            <a:ext cx="1130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nb-NO" sz="1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[no exception]</a:t>
            </a:r>
          </a:p>
        </p:txBody>
      </p:sp>
      <p:sp>
        <p:nvSpPr>
          <p:cNvPr id="931870" name="Text Box 30"/>
          <p:cNvSpPr txBox="1">
            <a:spLocks noChangeArrowheads="1"/>
          </p:cNvSpPr>
          <p:nvPr/>
        </p:nvSpPr>
        <p:spPr bwMode="auto">
          <a:xfrm>
            <a:off x="4911725" y="2368550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nb-NO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…..</a:t>
            </a:r>
          </a:p>
        </p:txBody>
      </p:sp>
      <p:sp>
        <p:nvSpPr>
          <p:cNvPr id="931871" name="Text Box 31"/>
          <p:cNvSpPr txBox="1">
            <a:spLocks noChangeArrowheads="1"/>
          </p:cNvSpPr>
          <p:nvPr/>
        </p:nvSpPr>
        <p:spPr bwMode="auto">
          <a:xfrm>
            <a:off x="2679700" y="2801938"/>
            <a:ext cx="9763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nb-NO" sz="1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[exception</a:t>
            </a:r>
            <a:r>
              <a:rPr lang="nb-NO" sz="12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nb-NO" sz="1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</a:t>
            </a:r>
          </a:p>
        </p:txBody>
      </p:sp>
      <p:sp>
        <p:nvSpPr>
          <p:cNvPr id="931872" name="Text Box 32"/>
          <p:cNvSpPr txBox="1">
            <a:spLocks noChangeArrowheads="1"/>
          </p:cNvSpPr>
          <p:nvPr/>
        </p:nvSpPr>
        <p:spPr bwMode="auto">
          <a:xfrm>
            <a:off x="4911725" y="2801938"/>
            <a:ext cx="9763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nb-NO" sz="1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[exception</a:t>
            </a:r>
            <a:r>
              <a:rPr lang="nb-NO" sz="12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nb-NO" sz="1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</a:t>
            </a:r>
          </a:p>
        </p:txBody>
      </p:sp>
      <p:sp>
        <p:nvSpPr>
          <p:cNvPr id="931873" name="Text Box 33"/>
          <p:cNvSpPr txBox="1">
            <a:spLocks noChangeArrowheads="1"/>
          </p:cNvSpPr>
          <p:nvPr/>
        </p:nvSpPr>
        <p:spPr bwMode="auto">
          <a:xfrm>
            <a:off x="7720013" y="2801938"/>
            <a:ext cx="9763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nb-NO" sz="1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[exception</a:t>
            </a:r>
            <a:r>
              <a:rPr lang="nb-NO" sz="12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nb-NO" sz="1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</a:t>
            </a:r>
          </a:p>
        </p:txBody>
      </p:sp>
      <p:sp>
        <p:nvSpPr>
          <p:cNvPr id="931874" name="Oval 34"/>
          <p:cNvSpPr>
            <a:spLocks noChangeArrowheads="1"/>
          </p:cNvSpPr>
          <p:nvPr/>
        </p:nvSpPr>
        <p:spPr bwMode="auto">
          <a:xfrm>
            <a:off x="1116013" y="1341438"/>
            <a:ext cx="144462" cy="142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31875" name="Line 35"/>
          <p:cNvSpPr>
            <a:spLocks noChangeShapeType="1"/>
          </p:cNvSpPr>
          <p:nvPr/>
        </p:nvSpPr>
        <p:spPr bwMode="auto">
          <a:xfrm>
            <a:off x="1187450" y="14843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876" name="Oval 36"/>
          <p:cNvSpPr>
            <a:spLocks noChangeArrowheads="1"/>
          </p:cNvSpPr>
          <p:nvPr/>
        </p:nvSpPr>
        <p:spPr bwMode="auto">
          <a:xfrm>
            <a:off x="4643438" y="5661025"/>
            <a:ext cx="288925" cy="288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31877" name="Oval 37"/>
          <p:cNvSpPr>
            <a:spLocks noChangeArrowheads="1"/>
          </p:cNvSpPr>
          <p:nvPr/>
        </p:nvSpPr>
        <p:spPr bwMode="auto">
          <a:xfrm>
            <a:off x="4716463" y="5734050"/>
            <a:ext cx="144462" cy="142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31878" name="Line 38"/>
          <p:cNvSpPr>
            <a:spLocks noChangeShapeType="1"/>
          </p:cNvSpPr>
          <p:nvPr/>
        </p:nvSpPr>
        <p:spPr bwMode="auto">
          <a:xfrm>
            <a:off x="4787900" y="53736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6629400" cy="1143000"/>
          </a:xfrm>
        </p:spPr>
        <p:txBody>
          <a:bodyPr/>
          <a:lstStyle/>
          <a:p>
            <a:r>
              <a:rPr lang="en-US" altLang="en-US">
                <a:solidFill>
                  <a:srgbClr val="990000"/>
                </a:solidFill>
              </a:rPr>
              <a:t>The try-catch-finally statement</a:t>
            </a:r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161213" cy="1066800"/>
          </a:xfrm>
        </p:spPr>
        <p:txBody>
          <a:bodyPr/>
          <a:lstStyle/>
          <a:p>
            <a:r>
              <a:rPr lang="th-TH" altLang="en-US" dirty="0"/>
              <a:t>หากต้องการประมวลผลโค้ดบางส่วน  ไม่ว่า</a:t>
            </a:r>
            <a:r>
              <a:rPr lang="en-US" altLang="en-US" dirty="0"/>
              <a:t> exception </a:t>
            </a:r>
            <a:r>
              <a:rPr lang="th-TH" altLang="en-US" dirty="0"/>
              <a:t>จะเกิดขึ้นหรือไม่  ผู้ใช้สามารถใช้ทางเลือกที่เรียกว่า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990000"/>
                </a:solidFill>
              </a:rPr>
              <a:t>finally clause </a:t>
            </a:r>
            <a:r>
              <a:rPr lang="th-TH" altLang="en-US" dirty="0">
                <a:solidFill>
                  <a:schemeClr val="tx1"/>
                </a:solidFill>
              </a:rPr>
              <a:t>โดยมี</a:t>
            </a:r>
            <a:r>
              <a:rPr lang="th-TH" altLang="en-US" dirty="0"/>
              <a:t>รูปแบบดังนี้</a:t>
            </a:r>
            <a:r>
              <a:rPr lang="en-US" altLang="en-US" dirty="0"/>
              <a:t>:</a:t>
            </a:r>
          </a:p>
          <a:p>
            <a:pPr>
              <a:buFont typeface="StarSymbol" charset="0"/>
              <a:buNone/>
            </a:pPr>
            <a:endParaRPr lang="en-US" altLang="en-US" dirty="0"/>
          </a:p>
        </p:txBody>
      </p:sp>
      <p:sp>
        <p:nvSpPr>
          <p:cNvPr id="929796" name="Rectangle 4"/>
          <p:cNvSpPr>
            <a:spLocks noChangeArrowheads="1"/>
          </p:cNvSpPr>
          <p:nvPr/>
        </p:nvSpPr>
        <p:spPr bwMode="auto">
          <a:xfrm>
            <a:off x="2362200" y="2209800"/>
            <a:ext cx="3429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1600" b="1">
                <a:solidFill>
                  <a:srgbClr val="99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try</a:t>
            </a:r>
          </a:p>
          <a:p>
            <a:pPr marL="742950" lvl="1" indent="-285750"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{ </a:t>
            </a:r>
          </a:p>
          <a:p>
            <a:pPr marL="742950" lvl="1" indent="-285750"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 // code</a:t>
            </a:r>
          </a:p>
          <a:p>
            <a:pPr marL="742950" lvl="1" indent="-285750"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 //  more code</a:t>
            </a:r>
          </a:p>
          <a:p>
            <a:pPr marL="742950" lvl="1" indent="-285750"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}</a:t>
            </a:r>
          </a:p>
          <a:p>
            <a:pPr marL="742950" lvl="1" indent="-285750"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1600" b="1">
                <a:solidFill>
                  <a:srgbClr val="99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catch</a:t>
            </a: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( ExceptionType e)</a:t>
            </a:r>
          </a:p>
          <a:p>
            <a:pPr marL="742950" lvl="1" indent="-285750"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{ </a:t>
            </a:r>
          </a:p>
          <a:p>
            <a:pPr marL="742950" lvl="1" indent="-285750"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  //handler for this exception</a:t>
            </a:r>
          </a:p>
          <a:p>
            <a:pPr marL="742950" lvl="1" indent="-285750"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}</a:t>
            </a:r>
          </a:p>
          <a:p>
            <a:pPr marL="742950" lvl="1" indent="-285750"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1600" b="1">
                <a:solidFill>
                  <a:srgbClr val="99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finally</a:t>
            </a:r>
          </a:p>
          <a:p>
            <a:pPr marL="742950" lvl="1" indent="-285750"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{ .. }</a:t>
            </a:r>
            <a:endParaRPr lang="th-TH" altLang="zh-CN" sz="1600" b="1">
              <a:solidFill>
                <a:schemeClr val="tx1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742950" lvl="1" indent="-285750"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1600" b="1">
              <a:solidFill>
                <a:schemeClr val="tx1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742950" lvl="1" indent="-285750"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1600" b="1">
              <a:solidFill>
                <a:schemeClr val="tx1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929797" name="Rectangle 5"/>
          <p:cNvSpPr>
            <a:spLocks noChangeArrowheads="1"/>
          </p:cNvSpPr>
          <p:nvPr/>
        </p:nvSpPr>
        <p:spPr bwMode="auto">
          <a:xfrm>
            <a:off x="1219200" y="5486400"/>
            <a:ext cx="7161213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en-US" altLang="zh-CN" sz="2800" b="1" dirty="0">
                <a:solidFill>
                  <a:srgbClr val="990000"/>
                </a:solidFill>
                <a:latin typeface="Angsana New" pitchFamily="18" charset="-34"/>
                <a:ea typeface="SimSun" pitchFamily="2" charset="-122"/>
                <a:cs typeface="Angsana New" pitchFamily="18" charset="-34"/>
              </a:rPr>
              <a:t>finally block </a:t>
            </a:r>
            <a:r>
              <a:rPr lang="th-TH" altLang="zh-CN" sz="28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จะประมวลผลโดยไม่สนใจว่า</a:t>
            </a:r>
            <a:r>
              <a:rPr lang="en-US" altLang="zh-CN" sz="2800" dirty="0">
                <a:solidFill>
                  <a:schemeClr val="tx1"/>
                </a:solidFill>
                <a:latin typeface="Angsana New" pitchFamily="18" charset="-34"/>
                <a:ea typeface="SimSun" pitchFamily="2" charset="-122"/>
                <a:cs typeface="Angsana New" pitchFamily="18" charset="-34"/>
              </a:rPr>
              <a:t> exceptions </a:t>
            </a:r>
            <a:r>
              <a:rPr lang="th-TH" altLang="zh-CN" sz="28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ถูก</a:t>
            </a:r>
            <a:r>
              <a:rPr lang="en-US" altLang="zh-CN" sz="2800" dirty="0">
                <a:solidFill>
                  <a:schemeClr val="tx1"/>
                </a:solidFill>
                <a:latin typeface="Angsana New" pitchFamily="18" charset="-34"/>
                <a:ea typeface="SimSun" pitchFamily="2" charset="-122"/>
                <a:cs typeface="Angsana New" pitchFamily="18" charset="-34"/>
              </a:rPr>
              <a:t> thrown </a:t>
            </a:r>
            <a:r>
              <a:rPr lang="th-TH" altLang="zh-CN" sz="28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หรือไม่ภายใน</a:t>
            </a:r>
            <a:r>
              <a:rPr lang="en-US" altLang="zh-CN" sz="2800" dirty="0">
                <a:solidFill>
                  <a:schemeClr val="tx1"/>
                </a:solidFill>
                <a:latin typeface="Angsana New" pitchFamily="18" charset="-34"/>
                <a:ea typeface="SimSun" pitchFamily="2" charset="-122"/>
                <a:cs typeface="Angsana New" pitchFamily="18" charset="-34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Angsana New" pitchFamily="18" charset="-34"/>
                <a:ea typeface="SimSun" pitchFamily="2" charset="-122"/>
                <a:cs typeface="Angsana New" pitchFamily="18" charset="-34"/>
              </a:rPr>
              <a:t>try</a:t>
            </a:r>
            <a:r>
              <a:rPr lang="en-US" altLang="zh-CN" sz="2800" dirty="0">
                <a:solidFill>
                  <a:schemeClr val="tx1"/>
                </a:solidFill>
                <a:latin typeface="Angsana New" pitchFamily="18" charset="-34"/>
                <a:ea typeface="SimSun" pitchFamily="2" charset="-122"/>
                <a:cs typeface="Angsana New" pitchFamily="18" charset="-34"/>
              </a:rPr>
              <a:t> block</a:t>
            </a:r>
            <a:endParaRPr lang="en-US" altLang="en-US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6940550" cy="41148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public class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FinallyDemo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{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public void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aMethod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(){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 try{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x = 5/0;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 } catch(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ArithmeticException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e){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In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catch,terminating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aMethod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");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   return;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 }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 finally{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(“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Executing finally block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");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 }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 "Out of catch block");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}//end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aMethod</a:t>
            </a:r>
            <a:endParaRPr lang="en-US" sz="1600" b="1" dirty="0">
              <a:latin typeface="Arial" pitchFamily="34" charset="0"/>
              <a:cs typeface="Courier New" pitchFamily="49" charset="0"/>
            </a:endParaRP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public static void main(String[]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args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){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        new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FinallyDemo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().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aMethod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Courier New" pitchFamily="49" charset="0"/>
              </a:rPr>
              <a:t>();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}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}//end class</a:t>
            </a:r>
          </a:p>
          <a:p>
            <a:pPr>
              <a:lnSpc>
                <a:spcPct val="80000"/>
              </a:lnSpc>
              <a:buFont typeface="StarSymbol" charset="0"/>
              <a:buNone/>
            </a:pPr>
            <a:endParaRPr lang="en-US" sz="1600" b="1" dirty="0">
              <a:latin typeface="Arial" pitchFamily="34" charset="0"/>
              <a:cs typeface="Courier New" pitchFamily="49" charset="0"/>
            </a:endParaRPr>
          </a:p>
        </p:txBody>
      </p:sp>
      <p:sp>
        <p:nvSpPr>
          <p:cNvPr id="933891" name="Text Box 3"/>
          <p:cNvSpPr txBox="1">
            <a:spLocks noChangeArrowheads="1"/>
          </p:cNvSpPr>
          <p:nvPr/>
        </p:nvSpPr>
        <p:spPr bwMode="auto">
          <a:xfrm>
            <a:off x="5486400" y="5943600"/>
            <a:ext cx="33289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 catch, terminating </a:t>
            </a:r>
            <a:r>
              <a:rPr kumimoji="1" lang="en-US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aMethod</a:t>
            </a:r>
            <a:endParaRPr kumimoji="1" lang="en-US" sz="16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Executing finally block</a:t>
            </a:r>
          </a:p>
        </p:txBody>
      </p:sp>
      <p:sp>
        <p:nvSpPr>
          <p:cNvPr id="933892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6629400" cy="1143000"/>
          </a:xfrm>
          <a:ln/>
        </p:spPr>
        <p:txBody>
          <a:bodyPr/>
          <a:lstStyle/>
          <a:p>
            <a:r>
              <a:rPr lang="en-US" altLang="en-US">
                <a:solidFill>
                  <a:srgbClr val="990000"/>
                </a:solidFill>
              </a:rPr>
              <a:t>The try-catch-finally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52400"/>
            <a:ext cx="7367587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Execute return statement in catch block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489825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/>
              <a:t>โค้ดจากโปรแกรมตัวอย่างจะเกิด</a:t>
            </a:r>
            <a:r>
              <a:rPr lang="en-US"/>
              <a:t> </a:t>
            </a:r>
            <a:r>
              <a:rPr lang="en-US" b="1"/>
              <a:t>ArithmeticException</a:t>
            </a:r>
            <a:r>
              <a:rPr lang="en-US"/>
              <a:t> </a:t>
            </a:r>
            <a:r>
              <a:rPr lang="th-TH"/>
              <a:t> เนื่องจากมีความพยายามที่จะหารค่า</a:t>
            </a:r>
            <a:r>
              <a:rPr lang="en-US"/>
              <a:t> integer </a:t>
            </a:r>
            <a:r>
              <a:rPr lang="th-TH"/>
              <a:t>ด้วย</a:t>
            </a:r>
            <a:r>
              <a:rPr lang="en-US"/>
              <a:t> </a:t>
            </a:r>
            <a:r>
              <a:rPr lang="th-TH"/>
              <a:t>0</a:t>
            </a:r>
            <a:r>
              <a:rPr lang="en-US"/>
              <a:t> </a:t>
            </a:r>
            <a:r>
              <a:rPr lang="th-TH"/>
              <a:t> จากนั้นกลไกควบคุมจะถูกส่งผ่านไปยัง</a:t>
            </a:r>
            <a:r>
              <a:rPr lang="en-US"/>
              <a:t> </a:t>
            </a:r>
            <a:r>
              <a:rPr lang="en-US" b="1"/>
              <a:t>catch</a:t>
            </a:r>
            <a:r>
              <a:rPr lang="en-US"/>
              <a:t> block</a:t>
            </a:r>
            <a:r>
              <a:rPr lang="th-TH"/>
              <a:t> ที่กำหนดไว้และแสดงข้อความและประมวลผลคำสั่ง </a:t>
            </a:r>
            <a:r>
              <a:rPr lang="en-US" b="1"/>
              <a:t>return</a:t>
            </a:r>
            <a:r>
              <a:rPr lang="th-TH" b="1"/>
              <a:t> </a:t>
            </a:r>
            <a:r>
              <a:rPr lang="th-TH"/>
              <a:t>ทันที</a:t>
            </a:r>
            <a:endParaRPr lang="en-US"/>
          </a:p>
          <a:p>
            <a:pPr>
              <a:lnSpc>
                <a:spcPct val="90000"/>
              </a:lnSpc>
            </a:pPr>
            <a:r>
              <a:rPr lang="th-TH"/>
              <a:t>โดยปกติแล้วการประมวลผลคำสั่ง</a:t>
            </a:r>
            <a:r>
              <a:rPr lang="en-US"/>
              <a:t> </a:t>
            </a:r>
            <a:r>
              <a:rPr lang="en-US" b="1"/>
              <a:t>return</a:t>
            </a:r>
            <a:r>
              <a:rPr lang="en-US"/>
              <a:t> </a:t>
            </a:r>
            <a:r>
              <a:rPr lang="th-TH"/>
              <a:t>จะมีผลทำให้สิ้นสุดการทำงานของเมธอดทันที  </a:t>
            </a:r>
          </a:p>
          <a:p>
            <a:pPr>
              <a:lnSpc>
                <a:spcPct val="90000"/>
              </a:lnSpc>
            </a:pPr>
            <a:r>
              <a:rPr lang="th-TH"/>
              <a:t>แต่ในกรณีนี้ก่อนที่จะสิ้นสุดการทำงานของเมธอด  โค้ดภายใน</a:t>
            </a:r>
            <a:r>
              <a:rPr lang="en-US"/>
              <a:t> </a:t>
            </a:r>
            <a:r>
              <a:rPr lang="en-US" b="1"/>
              <a:t>finally</a:t>
            </a:r>
            <a:r>
              <a:rPr lang="en-US"/>
              <a:t> </a:t>
            </a:r>
            <a:r>
              <a:rPr lang="th-TH"/>
              <a:t>จะถูกประมวลผลก่อนที่ </a:t>
            </a:r>
            <a:r>
              <a:rPr lang="en-US"/>
              <a:t>control </a:t>
            </a:r>
            <a:r>
              <a:rPr lang="th-TH"/>
              <a:t>จะถูกส่งกลับไปยังเมธอด</a:t>
            </a:r>
            <a:r>
              <a:rPr lang="en-US"/>
              <a:t> </a:t>
            </a:r>
            <a:r>
              <a:rPr lang="en-US" b="1"/>
              <a:t>main</a:t>
            </a:r>
            <a:r>
              <a:rPr lang="en-US"/>
              <a:t> </a:t>
            </a:r>
            <a:r>
              <a:rPr lang="th-TH"/>
              <a:t>ต่อไป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</a:pPr>
            <a:r>
              <a:rPr lang="en-US"/>
              <a:t>output :  </a:t>
            </a:r>
            <a:br>
              <a:rPr lang="en-US"/>
            </a:br>
            <a:r>
              <a:rPr lang="en-US" sz="180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 catch, terminating aMethod Executing finally block.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696200" cy="6858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Final Block - Always Called 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19200"/>
            <a:ext cx="7010400" cy="48768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class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FinalBlockExceptionNotCalled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 {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public static void main( String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args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[] )  {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 students[] = new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[5];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try  {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 "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Start Try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"  );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   students[2]  =  1;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After array statement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");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}  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catch  (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ArrayIndexOutOfBoundsException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e) 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{ 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       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System.err.println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 "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OutOfBounds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: "  +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e.getMessage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()); }   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finally   { 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	   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  "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In Final Block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"  ); }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  "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After try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"  );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   }</a:t>
            </a:r>
            <a:br>
              <a:rPr lang="en-US" sz="1600" b="1" dirty="0">
                <a:latin typeface="Arial" pitchFamily="34" charset="0"/>
                <a:cs typeface="Courier New" pitchFamily="49" charset="0"/>
              </a:rPr>
            </a:b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935940" name="Text Box 4"/>
          <p:cNvSpPr txBox="1">
            <a:spLocks noChangeArrowheads="1"/>
          </p:cNvSpPr>
          <p:nvPr/>
        </p:nvSpPr>
        <p:spPr bwMode="auto">
          <a:xfrm>
            <a:off x="2514600" y="5867400"/>
            <a:ext cx="624840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//Start Try //After array statement //In Final Block //After try </a:t>
            </a:r>
          </a:p>
          <a:p>
            <a:pPr>
              <a:spcBef>
                <a:spcPct val="50000"/>
              </a:spcBef>
            </a:pPr>
            <a:endParaRPr lang="en-US" sz="1600" b="1">
              <a:solidFill>
                <a:schemeClr val="accent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เฉลย </a:t>
            </a:r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2127" name="Rectangle 7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121" name="Group 73"/>
          <p:cNvGrpSpPr>
            <a:grpSpLocks/>
          </p:cNvGrpSpPr>
          <p:nvPr/>
        </p:nvGrpSpPr>
        <p:grpSpPr bwMode="auto">
          <a:xfrm>
            <a:off x="4518553" y="1085215"/>
            <a:ext cx="328888" cy="452120"/>
            <a:chOff x="964" y="149"/>
            <a:chExt cx="518" cy="712"/>
          </a:xfrm>
        </p:grpSpPr>
        <p:sp>
          <p:nvSpPr>
            <p:cNvPr id="2125" name="Oval 77"/>
            <p:cNvSpPr>
              <a:spLocks noChangeArrowheads="1"/>
            </p:cNvSpPr>
            <p:nvPr/>
          </p:nvSpPr>
          <p:spPr bwMode="auto">
            <a:xfrm>
              <a:off x="1110" y="149"/>
              <a:ext cx="236" cy="236"/>
            </a:xfrm>
            <a:prstGeom prst="ellips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4" name="Line 76"/>
            <p:cNvSpPr>
              <a:spLocks noChangeShapeType="1"/>
            </p:cNvSpPr>
            <p:nvPr/>
          </p:nvSpPr>
          <p:spPr bwMode="auto">
            <a:xfrm>
              <a:off x="1223" y="382"/>
              <a:ext cx="1" cy="22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3" name="Line 75"/>
            <p:cNvSpPr>
              <a:spLocks noChangeShapeType="1"/>
            </p:cNvSpPr>
            <p:nvPr/>
          </p:nvSpPr>
          <p:spPr bwMode="auto">
            <a:xfrm>
              <a:off x="1036" y="444"/>
              <a:ext cx="374" cy="1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2" name="Freeform 74"/>
            <p:cNvSpPr>
              <a:spLocks/>
            </p:cNvSpPr>
            <p:nvPr/>
          </p:nvSpPr>
          <p:spPr bwMode="auto">
            <a:xfrm>
              <a:off x="964" y="602"/>
              <a:ext cx="518" cy="259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108" y="54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20" name="Rectangle 72"/>
          <p:cNvSpPr>
            <a:spLocks noChangeArrowheads="1"/>
          </p:cNvSpPr>
          <p:nvPr/>
        </p:nvSpPr>
        <p:spPr bwMode="auto">
          <a:xfrm>
            <a:off x="4494426" y="1631950"/>
            <a:ext cx="35238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: main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19" name="Line 71"/>
          <p:cNvSpPr>
            <a:spLocks noChangeShapeType="1"/>
          </p:cNvSpPr>
          <p:nvPr/>
        </p:nvSpPr>
        <p:spPr bwMode="auto">
          <a:xfrm>
            <a:off x="4682997" y="1891030"/>
            <a:ext cx="635" cy="45720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6" name="Rectangle 68"/>
          <p:cNvSpPr>
            <a:spLocks noChangeArrowheads="1"/>
          </p:cNvSpPr>
          <p:nvPr/>
        </p:nvSpPr>
        <p:spPr bwMode="auto">
          <a:xfrm>
            <a:off x="4638553" y="3640455"/>
            <a:ext cx="80000" cy="170815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5" name="Rectangle 67"/>
          <p:cNvSpPr>
            <a:spLocks noChangeArrowheads="1"/>
          </p:cNvSpPr>
          <p:nvPr/>
        </p:nvSpPr>
        <p:spPr bwMode="auto">
          <a:xfrm>
            <a:off x="5299504" y="1529715"/>
            <a:ext cx="902221" cy="34734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4" name="Rectangle 66"/>
          <p:cNvSpPr>
            <a:spLocks noChangeArrowheads="1"/>
          </p:cNvSpPr>
          <p:nvPr/>
        </p:nvSpPr>
        <p:spPr bwMode="auto">
          <a:xfrm>
            <a:off x="5542043" y="1555750"/>
            <a:ext cx="409523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:Course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13" name="Line 65"/>
          <p:cNvSpPr>
            <a:spLocks noChangeShapeType="1"/>
          </p:cNvSpPr>
          <p:nvPr/>
        </p:nvSpPr>
        <p:spPr bwMode="auto">
          <a:xfrm>
            <a:off x="5755376" y="1891030"/>
            <a:ext cx="635" cy="475488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5710932" y="2183130"/>
            <a:ext cx="79365" cy="146304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" name="Rectangle 61"/>
          <p:cNvSpPr>
            <a:spLocks noChangeArrowheads="1"/>
          </p:cNvSpPr>
          <p:nvPr/>
        </p:nvSpPr>
        <p:spPr bwMode="auto">
          <a:xfrm>
            <a:off x="6517915" y="1529715"/>
            <a:ext cx="902221" cy="34734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8" name="Rectangle 60"/>
          <p:cNvSpPr>
            <a:spLocks noChangeArrowheads="1"/>
          </p:cNvSpPr>
          <p:nvPr/>
        </p:nvSpPr>
        <p:spPr bwMode="auto">
          <a:xfrm>
            <a:off x="6796644" y="1555750"/>
            <a:ext cx="333333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Vector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07" name="Line 59"/>
          <p:cNvSpPr>
            <a:spLocks noChangeShapeType="1"/>
          </p:cNvSpPr>
          <p:nvPr/>
        </p:nvSpPr>
        <p:spPr bwMode="auto">
          <a:xfrm>
            <a:off x="6973152" y="1891030"/>
            <a:ext cx="635" cy="475488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4" name="Rectangle 56"/>
          <p:cNvSpPr>
            <a:spLocks noChangeArrowheads="1"/>
          </p:cNvSpPr>
          <p:nvPr/>
        </p:nvSpPr>
        <p:spPr bwMode="auto">
          <a:xfrm>
            <a:off x="6928708" y="2573020"/>
            <a:ext cx="80000" cy="82296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3" name="Rectangle 55"/>
          <p:cNvSpPr>
            <a:spLocks noChangeArrowheads="1"/>
          </p:cNvSpPr>
          <p:nvPr/>
        </p:nvSpPr>
        <p:spPr bwMode="auto">
          <a:xfrm>
            <a:off x="7784579" y="1529715"/>
            <a:ext cx="902221" cy="347345"/>
          </a:xfrm>
          <a:prstGeom prst="rect">
            <a:avLst/>
          </a:prstGeom>
          <a:solidFill>
            <a:srgbClr val="FFFFCC"/>
          </a:solidFill>
          <a:ln w="317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8027119" y="1555750"/>
            <a:ext cx="43809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0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Student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01" name="Line 53"/>
          <p:cNvSpPr>
            <a:spLocks noChangeShapeType="1"/>
          </p:cNvSpPr>
          <p:nvPr/>
        </p:nvSpPr>
        <p:spPr bwMode="auto">
          <a:xfrm>
            <a:off x="8240452" y="1891030"/>
            <a:ext cx="635" cy="475488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9" name="Rectangle 51"/>
          <p:cNvSpPr>
            <a:spLocks noChangeArrowheads="1"/>
          </p:cNvSpPr>
          <p:nvPr/>
        </p:nvSpPr>
        <p:spPr bwMode="auto">
          <a:xfrm>
            <a:off x="8196007" y="2726055"/>
            <a:ext cx="80000" cy="32400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6" name="Line 28"/>
          <p:cNvSpPr>
            <a:spLocks noChangeShapeType="1"/>
          </p:cNvSpPr>
          <p:nvPr/>
        </p:nvSpPr>
        <p:spPr bwMode="auto">
          <a:xfrm>
            <a:off x="5803630" y="2195715"/>
            <a:ext cx="457142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5" name="Line 27"/>
          <p:cNvSpPr>
            <a:spLocks noChangeShapeType="1"/>
          </p:cNvSpPr>
          <p:nvPr/>
        </p:nvSpPr>
        <p:spPr bwMode="auto">
          <a:xfrm>
            <a:off x="6260772" y="2195715"/>
            <a:ext cx="635" cy="9144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 flipH="1">
            <a:off x="5806805" y="2287155"/>
            <a:ext cx="453968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>
            <a:off x="5806805" y="2287155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 flipV="1">
            <a:off x="5806805" y="2241435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5886170" y="1971675"/>
            <a:ext cx="8656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searchByName</a:t>
            </a:r>
            <a:r>
              <a:rPr kumimoji="0" lang="en-GB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</a:t>
            </a:r>
            <a:endParaRPr kumimoji="0" lang="en-GB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>
            <a:off x="5801090" y="2571750"/>
            <a:ext cx="1123808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 flipH="1">
            <a:off x="6815057" y="257175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 flipH="1" flipV="1">
            <a:off x="6815057" y="252603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6038550" y="2361565"/>
            <a:ext cx="13978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</a:t>
            </a:r>
            <a:r>
              <a:rPr kumimoji="0" lang="en-GB" altLang="zh-CN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studentVector.ElementAt</a:t>
            </a:r>
            <a:r>
              <a:rPr kumimoji="0" lang="en-GB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</a:t>
            </a:r>
            <a:endParaRPr kumimoji="0" lang="en-GB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7018866" y="2724785"/>
            <a:ext cx="1172696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 flipH="1">
            <a:off x="8082357" y="2724785"/>
            <a:ext cx="109206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 flipH="1" flipV="1">
            <a:off x="8082357" y="2679065"/>
            <a:ext cx="109206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7317278" y="2514600"/>
            <a:ext cx="561904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getName()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 flipH="1">
            <a:off x="7022041" y="3002280"/>
            <a:ext cx="1169522" cy="635"/>
          </a:xfrm>
          <a:prstGeom prst="line">
            <a:avLst/>
          </a:prstGeom>
          <a:noFill/>
          <a:ln w="9525">
            <a:solidFill>
              <a:srgbClr val="990033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7022041" y="300228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7022041" y="295656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7454421" y="2855595"/>
            <a:ext cx="304761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name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 flipH="1">
            <a:off x="5803630" y="3400425"/>
            <a:ext cx="1121268" cy="635"/>
          </a:xfrm>
          <a:prstGeom prst="line">
            <a:avLst/>
          </a:prstGeom>
          <a:noFill/>
          <a:ln w="9525">
            <a:solidFill>
              <a:srgbClr val="990033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5803630" y="3400425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 flipV="1">
            <a:off x="5803630" y="3354705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154106" y="3190240"/>
            <a:ext cx="1731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zh-CN" sz="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T/F</a:t>
            </a:r>
            <a:endParaRPr kumimoji="0" lang="en-GB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H="1">
            <a:off x="4731886" y="3639185"/>
            <a:ext cx="974602" cy="635"/>
          </a:xfrm>
          <a:prstGeom prst="line">
            <a:avLst/>
          </a:prstGeom>
          <a:noFill/>
          <a:ln w="6350">
            <a:solidFill>
              <a:srgbClr val="990033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4731886" y="3639185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V="1">
            <a:off x="4731886" y="3593465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5054425" y="3429000"/>
            <a:ext cx="323809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println</a:t>
            </a:r>
            <a:endParaRPr kumimoji="0" lang="en-GB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ตัวยึดเนื้อหา 2"/>
          <p:cNvSpPr>
            <a:spLocks noGrp="1"/>
          </p:cNvSpPr>
          <p:nvPr>
            <p:ph idx="1"/>
          </p:nvPr>
        </p:nvSpPr>
        <p:spPr>
          <a:xfrm>
            <a:off x="914400" y="2005013"/>
            <a:ext cx="3352800" cy="4319587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RunCourse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public static void main(String[]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</a:t>
            </a:r>
            <a:endParaRPr lang="en-US" sz="1400" dirty="0" smtClean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if( c1.searchByName("Peter"))</a:t>
            </a:r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   </a:t>
            </a:r>
            <a:r>
              <a:rPr lang="en-US" sz="1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</a:t>
            </a:r>
            <a:r>
              <a:rPr lang="en-US" sz="1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.println</a:t>
            </a: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("He's in this </a:t>
            </a:r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			class");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   c1.drop(s2);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   c1.listStudent();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5" name="Rectangle 62"/>
          <p:cNvSpPr>
            <a:spLocks noChangeArrowheads="1"/>
          </p:cNvSpPr>
          <p:nvPr/>
        </p:nvSpPr>
        <p:spPr bwMode="auto">
          <a:xfrm>
            <a:off x="5721675" y="3811270"/>
            <a:ext cx="79365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56"/>
          <p:cNvSpPr>
            <a:spLocks noChangeArrowheads="1"/>
          </p:cNvSpPr>
          <p:nvPr/>
        </p:nvSpPr>
        <p:spPr bwMode="auto">
          <a:xfrm>
            <a:off x="6939451" y="4201160"/>
            <a:ext cx="800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28"/>
          <p:cNvSpPr>
            <a:spLocks noChangeShapeType="1"/>
          </p:cNvSpPr>
          <p:nvPr/>
        </p:nvSpPr>
        <p:spPr bwMode="auto">
          <a:xfrm>
            <a:off x="5814373" y="3810000"/>
            <a:ext cx="457142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27"/>
          <p:cNvSpPr>
            <a:spLocks noChangeShapeType="1"/>
          </p:cNvSpPr>
          <p:nvPr/>
        </p:nvSpPr>
        <p:spPr bwMode="auto">
          <a:xfrm>
            <a:off x="6271515" y="3810000"/>
            <a:ext cx="635" cy="9144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26"/>
          <p:cNvSpPr>
            <a:spLocks noChangeShapeType="1"/>
          </p:cNvSpPr>
          <p:nvPr/>
        </p:nvSpPr>
        <p:spPr bwMode="auto">
          <a:xfrm flipH="1">
            <a:off x="5817548" y="3901440"/>
            <a:ext cx="453968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25"/>
          <p:cNvSpPr>
            <a:spLocks noChangeShapeType="1"/>
          </p:cNvSpPr>
          <p:nvPr/>
        </p:nvSpPr>
        <p:spPr bwMode="auto">
          <a:xfrm>
            <a:off x="5817548" y="390144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24"/>
          <p:cNvSpPr>
            <a:spLocks noChangeShapeType="1"/>
          </p:cNvSpPr>
          <p:nvPr/>
        </p:nvSpPr>
        <p:spPr bwMode="auto">
          <a:xfrm flipV="1">
            <a:off x="5817548" y="385572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23"/>
          <p:cNvSpPr>
            <a:spLocks noChangeArrowheads="1"/>
          </p:cNvSpPr>
          <p:nvPr/>
        </p:nvSpPr>
        <p:spPr bwMode="auto">
          <a:xfrm>
            <a:off x="5896913" y="3657600"/>
            <a:ext cx="30777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drop()</a:t>
            </a:r>
            <a:endParaRPr kumimoji="0" lang="en-GB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Line 22"/>
          <p:cNvSpPr>
            <a:spLocks noChangeShapeType="1"/>
          </p:cNvSpPr>
          <p:nvPr/>
        </p:nvSpPr>
        <p:spPr bwMode="auto">
          <a:xfrm>
            <a:off x="5811833" y="4199890"/>
            <a:ext cx="1123808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21"/>
          <p:cNvSpPr>
            <a:spLocks noChangeShapeType="1"/>
          </p:cNvSpPr>
          <p:nvPr/>
        </p:nvSpPr>
        <p:spPr bwMode="auto">
          <a:xfrm flipH="1">
            <a:off x="6825800" y="419989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20"/>
          <p:cNvSpPr>
            <a:spLocks noChangeShapeType="1"/>
          </p:cNvSpPr>
          <p:nvPr/>
        </p:nvSpPr>
        <p:spPr bwMode="auto">
          <a:xfrm flipH="1" flipV="1">
            <a:off x="6825800" y="415417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19"/>
          <p:cNvSpPr>
            <a:spLocks noChangeArrowheads="1"/>
          </p:cNvSpPr>
          <p:nvPr/>
        </p:nvSpPr>
        <p:spPr bwMode="auto">
          <a:xfrm>
            <a:off x="6049293" y="3989705"/>
            <a:ext cx="133369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</a:t>
            </a:r>
            <a:r>
              <a:rPr kumimoji="0" lang="en-GB" altLang="zh-CN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studentVector.contains</a:t>
            </a:r>
            <a:r>
              <a:rPr kumimoji="0" lang="en-GB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</a:t>
            </a:r>
            <a:endParaRPr kumimoji="0" lang="en-GB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Line 28"/>
          <p:cNvSpPr>
            <a:spLocks noChangeShapeType="1"/>
          </p:cNvSpPr>
          <p:nvPr/>
        </p:nvSpPr>
        <p:spPr bwMode="auto">
          <a:xfrm>
            <a:off x="7029450" y="4447310"/>
            <a:ext cx="457142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Line 27"/>
          <p:cNvSpPr>
            <a:spLocks noChangeShapeType="1"/>
          </p:cNvSpPr>
          <p:nvPr/>
        </p:nvSpPr>
        <p:spPr bwMode="auto">
          <a:xfrm>
            <a:off x="7486592" y="4447310"/>
            <a:ext cx="635" cy="9144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Line 26"/>
          <p:cNvSpPr>
            <a:spLocks noChangeShapeType="1"/>
          </p:cNvSpPr>
          <p:nvPr/>
        </p:nvSpPr>
        <p:spPr bwMode="auto">
          <a:xfrm flipH="1">
            <a:off x="7032625" y="4538750"/>
            <a:ext cx="453968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Line 25"/>
          <p:cNvSpPr>
            <a:spLocks noChangeShapeType="1"/>
          </p:cNvSpPr>
          <p:nvPr/>
        </p:nvSpPr>
        <p:spPr bwMode="auto">
          <a:xfrm>
            <a:off x="7032625" y="453875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Line 24"/>
          <p:cNvSpPr>
            <a:spLocks noChangeShapeType="1"/>
          </p:cNvSpPr>
          <p:nvPr/>
        </p:nvSpPr>
        <p:spPr bwMode="auto">
          <a:xfrm flipV="1">
            <a:off x="7032625" y="449303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23"/>
          <p:cNvSpPr>
            <a:spLocks noChangeArrowheads="1"/>
          </p:cNvSpPr>
          <p:nvPr/>
        </p:nvSpPr>
        <p:spPr bwMode="auto">
          <a:xfrm>
            <a:off x="7111990" y="4281170"/>
            <a:ext cx="46166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remove()</a:t>
            </a:r>
            <a:endParaRPr kumimoji="0" lang="en-GB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Rectangle 68"/>
          <p:cNvSpPr>
            <a:spLocks noChangeArrowheads="1"/>
          </p:cNvSpPr>
          <p:nvPr/>
        </p:nvSpPr>
        <p:spPr bwMode="auto">
          <a:xfrm>
            <a:off x="4648200" y="6468110"/>
            <a:ext cx="80000" cy="170815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62"/>
          <p:cNvSpPr>
            <a:spLocks noChangeArrowheads="1"/>
          </p:cNvSpPr>
          <p:nvPr/>
        </p:nvSpPr>
        <p:spPr bwMode="auto">
          <a:xfrm>
            <a:off x="5720579" y="4859655"/>
            <a:ext cx="79365" cy="164592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56"/>
          <p:cNvSpPr>
            <a:spLocks noChangeArrowheads="1"/>
          </p:cNvSpPr>
          <p:nvPr/>
        </p:nvSpPr>
        <p:spPr bwMode="auto">
          <a:xfrm>
            <a:off x="6938355" y="5249545"/>
            <a:ext cx="80000" cy="82296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51"/>
          <p:cNvSpPr>
            <a:spLocks noChangeArrowheads="1"/>
          </p:cNvSpPr>
          <p:nvPr/>
        </p:nvSpPr>
        <p:spPr bwMode="auto">
          <a:xfrm>
            <a:off x="8205654" y="5493385"/>
            <a:ext cx="80000" cy="36576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28"/>
          <p:cNvSpPr>
            <a:spLocks noChangeShapeType="1"/>
          </p:cNvSpPr>
          <p:nvPr/>
        </p:nvSpPr>
        <p:spPr bwMode="auto">
          <a:xfrm>
            <a:off x="5813277" y="4858385"/>
            <a:ext cx="457142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27"/>
          <p:cNvSpPr>
            <a:spLocks noChangeShapeType="1"/>
          </p:cNvSpPr>
          <p:nvPr/>
        </p:nvSpPr>
        <p:spPr bwMode="auto">
          <a:xfrm>
            <a:off x="6270419" y="4858385"/>
            <a:ext cx="635" cy="9144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26"/>
          <p:cNvSpPr>
            <a:spLocks noChangeShapeType="1"/>
          </p:cNvSpPr>
          <p:nvPr/>
        </p:nvSpPr>
        <p:spPr bwMode="auto">
          <a:xfrm flipH="1">
            <a:off x="5816452" y="4949825"/>
            <a:ext cx="453968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25"/>
          <p:cNvSpPr>
            <a:spLocks noChangeShapeType="1"/>
          </p:cNvSpPr>
          <p:nvPr/>
        </p:nvSpPr>
        <p:spPr bwMode="auto">
          <a:xfrm>
            <a:off x="5816452" y="4949825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24"/>
          <p:cNvSpPr>
            <a:spLocks noChangeShapeType="1"/>
          </p:cNvSpPr>
          <p:nvPr/>
        </p:nvSpPr>
        <p:spPr bwMode="auto">
          <a:xfrm flipV="1">
            <a:off x="5816452" y="4904105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23"/>
          <p:cNvSpPr>
            <a:spLocks noChangeArrowheads="1"/>
          </p:cNvSpPr>
          <p:nvPr/>
        </p:nvSpPr>
        <p:spPr bwMode="auto">
          <a:xfrm>
            <a:off x="5895817" y="4648200"/>
            <a:ext cx="619047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listStudent()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Line 22"/>
          <p:cNvSpPr>
            <a:spLocks noChangeShapeType="1"/>
          </p:cNvSpPr>
          <p:nvPr/>
        </p:nvSpPr>
        <p:spPr bwMode="auto">
          <a:xfrm>
            <a:off x="5810737" y="5248275"/>
            <a:ext cx="1123808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Line 21"/>
          <p:cNvSpPr>
            <a:spLocks noChangeShapeType="1"/>
          </p:cNvSpPr>
          <p:nvPr/>
        </p:nvSpPr>
        <p:spPr bwMode="auto">
          <a:xfrm flipH="1">
            <a:off x="6824704" y="5248275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Line 20"/>
          <p:cNvSpPr>
            <a:spLocks noChangeShapeType="1"/>
          </p:cNvSpPr>
          <p:nvPr/>
        </p:nvSpPr>
        <p:spPr bwMode="auto">
          <a:xfrm flipH="1" flipV="1">
            <a:off x="6824704" y="5202555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Rectangle 19"/>
          <p:cNvSpPr>
            <a:spLocks noChangeArrowheads="1"/>
          </p:cNvSpPr>
          <p:nvPr/>
        </p:nvSpPr>
        <p:spPr bwMode="auto">
          <a:xfrm>
            <a:off x="6048197" y="5038090"/>
            <a:ext cx="13978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</a:t>
            </a:r>
            <a:r>
              <a:rPr kumimoji="0" lang="en-GB" altLang="zh-CN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studentVector.ElementAt</a:t>
            </a:r>
            <a:r>
              <a:rPr kumimoji="0" lang="en-GB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</a:t>
            </a:r>
            <a:endParaRPr kumimoji="0" lang="en-GB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Line 18"/>
          <p:cNvSpPr>
            <a:spLocks noChangeShapeType="1"/>
          </p:cNvSpPr>
          <p:nvPr/>
        </p:nvSpPr>
        <p:spPr bwMode="auto">
          <a:xfrm>
            <a:off x="7028513" y="5492115"/>
            <a:ext cx="1172696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Line 17"/>
          <p:cNvSpPr>
            <a:spLocks noChangeShapeType="1"/>
          </p:cNvSpPr>
          <p:nvPr/>
        </p:nvSpPr>
        <p:spPr bwMode="auto">
          <a:xfrm flipH="1">
            <a:off x="8092004" y="5492115"/>
            <a:ext cx="109206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Line 16"/>
          <p:cNvSpPr>
            <a:spLocks noChangeShapeType="1"/>
          </p:cNvSpPr>
          <p:nvPr/>
        </p:nvSpPr>
        <p:spPr bwMode="auto">
          <a:xfrm flipH="1" flipV="1">
            <a:off x="8092004" y="5446395"/>
            <a:ext cx="109206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Rectangle 15"/>
          <p:cNvSpPr>
            <a:spLocks noChangeArrowheads="1"/>
          </p:cNvSpPr>
          <p:nvPr/>
        </p:nvSpPr>
        <p:spPr bwMode="auto">
          <a:xfrm>
            <a:off x="7326925" y="5281930"/>
            <a:ext cx="561904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getName()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Line 14"/>
          <p:cNvSpPr>
            <a:spLocks noChangeShapeType="1"/>
          </p:cNvSpPr>
          <p:nvPr/>
        </p:nvSpPr>
        <p:spPr bwMode="auto">
          <a:xfrm flipH="1">
            <a:off x="7031688" y="5833110"/>
            <a:ext cx="1169522" cy="635"/>
          </a:xfrm>
          <a:prstGeom prst="line">
            <a:avLst/>
          </a:prstGeom>
          <a:noFill/>
          <a:ln w="9525">
            <a:solidFill>
              <a:srgbClr val="990033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Line 13"/>
          <p:cNvSpPr>
            <a:spLocks noChangeShapeType="1"/>
          </p:cNvSpPr>
          <p:nvPr/>
        </p:nvSpPr>
        <p:spPr bwMode="auto">
          <a:xfrm>
            <a:off x="7031688" y="583311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Line 12"/>
          <p:cNvSpPr>
            <a:spLocks noChangeShapeType="1"/>
          </p:cNvSpPr>
          <p:nvPr/>
        </p:nvSpPr>
        <p:spPr bwMode="auto">
          <a:xfrm flipV="1">
            <a:off x="7031688" y="578739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11"/>
          <p:cNvSpPr>
            <a:spLocks noChangeArrowheads="1"/>
          </p:cNvSpPr>
          <p:nvPr/>
        </p:nvSpPr>
        <p:spPr bwMode="auto">
          <a:xfrm>
            <a:off x="7464068" y="5622925"/>
            <a:ext cx="304761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name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Line 10"/>
          <p:cNvSpPr>
            <a:spLocks noChangeShapeType="1"/>
          </p:cNvSpPr>
          <p:nvPr/>
        </p:nvSpPr>
        <p:spPr bwMode="auto">
          <a:xfrm flipH="1">
            <a:off x="5813277" y="6076950"/>
            <a:ext cx="1121268" cy="635"/>
          </a:xfrm>
          <a:prstGeom prst="line">
            <a:avLst/>
          </a:prstGeom>
          <a:noFill/>
          <a:ln w="9525">
            <a:solidFill>
              <a:srgbClr val="990033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Line 9"/>
          <p:cNvSpPr>
            <a:spLocks noChangeShapeType="1"/>
          </p:cNvSpPr>
          <p:nvPr/>
        </p:nvSpPr>
        <p:spPr bwMode="auto">
          <a:xfrm>
            <a:off x="5813277" y="607695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Line 8"/>
          <p:cNvSpPr>
            <a:spLocks noChangeShapeType="1"/>
          </p:cNvSpPr>
          <p:nvPr/>
        </p:nvSpPr>
        <p:spPr bwMode="auto">
          <a:xfrm flipV="1">
            <a:off x="5813277" y="603123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7"/>
          <p:cNvSpPr>
            <a:spLocks noChangeArrowheads="1"/>
          </p:cNvSpPr>
          <p:nvPr/>
        </p:nvSpPr>
        <p:spPr bwMode="auto">
          <a:xfrm>
            <a:off x="6163753" y="5866765"/>
            <a:ext cx="380952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student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Line 6"/>
          <p:cNvSpPr>
            <a:spLocks noChangeShapeType="1"/>
          </p:cNvSpPr>
          <p:nvPr/>
        </p:nvSpPr>
        <p:spPr bwMode="auto">
          <a:xfrm flipH="1">
            <a:off x="4741533" y="6466840"/>
            <a:ext cx="974602" cy="635"/>
          </a:xfrm>
          <a:prstGeom prst="line">
            <a:avLst/>
          </a:prstGeom>
          <a:noFill/>
          <a:ln w="1270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Line 5"/>
          <p:cNvSpPr>
            <a:spLocks noChangeShapeType="1"/>
          </p:cNvSpPr>
          <p:nvPr/>
        </p:nvSpPr>
        <p:spPr bwMode="auto">
          <a:xfrm>
            <a:off x="4741533" y="646684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Line 4"/>
          <p:cNvSpPr>
            <a:spLocks noChangeShapeType="1"/>
          </p:cNvSpPr>
          <p:nvPr/>
        </p:nvSpPr>
        <p:spPr bwMode="auto">
          <a:xfrm flipV="1">
            <a:off x="4741533" y="642112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Rectangle 3"/>
          <p:cNvSpPr>
            <a:spLocks noChangeArrowheads="1"/>
          </p:cNvSpPr>
          <p:nvPr/>
        </p:nvSpPr>
        <p:spPr bwMode="auto">
          <a:xfrm>
            <a:off x="5064072" y="6256655"/>
            <a:ext cx="323809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println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Line 28"/>
          <p:cNvSpPr>
            <a:spLocks noChangeShapeType="1"/>
          </p:cNvSpPr>
          <p:nvPr/>
        </p:nvSpPr>
        <p:spPr bwMode="auto">
          <a:xfrm>
            <a:off x="7009823" y="3172690"/>
            <a:ext cx="457142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27"/>
          <p:cNvSpPr>
            <a:spLocks noChangeShapeType="1"/>
          </p:cNvSpPr>
          <p:nvPr/>
        </p:nvSpPr>
        <p:spPr bwMode="auto">
          <a:xfrm>
            <a:off x="7466965" y="3172690"/>
            <a:ext cx="635" cy="9144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26"/>
          <p:cNvSpPr>
            <a:spLocks noChangeShapeType="1"/>
          </p:cNvSpPr>
          <p:nvPr/>
        </p:nvSpPr>
        <p:spPr bwMode="auto">
          <a:xfrm flipH="1">
            <a:off x="7012998" y="3264130"/>
            <a:ext cx="453968" cy="63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25"/>
          <p:cNvSpPr>
            <a:spLocks noChangeShapeType="1"/>
          </p:cNvSpPr>
          <p:nvPr/>
        </p:nvSpPr>
        <p:spPr bwMode="auto">
          <a:xfrm>
            <a:off x="7012998" y="326413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24"/>
          <p:cNvSpPr>
            <a:spLocks noChangeShapeType="1"/>
          </p:cNvSpPr>
          <p:nvPr/>
        </p:nvSpPr>
        <p:spPr bwMode="auto">
          <a:xfrm flipV="1">
            <a:off x="7012998" y="3218410"/>
            <a:ext cx="109841" cy="4572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23"/>
          <p:cNvSpPr>
            <a:spLocks noChangeArrowheads="1"/>
          </p:cNvSpPr>
          <p:nvPr/>
        </p:nvSpPr>
        <p:spPr bwMode="auto">
          <a:xfrm>
            <a:off x="7086600" y="3352800"/>
            <a:ext cx="4167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equals()</a:t>
            </a:r>
            <a:endParaRPr kumimoji="0" lang="en-GB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6332538" cy="1031875"/>
          </a:xfrm>
        </p:spPr>
        <p:txBody>
          <a:bodyPr lIns="91440" tIns="45720" rIns="91440" bIns="45720"/>
          <a:lstStyle/>
          <a:p>
            <a:pPr hangingPunct="1"/>
            <a:r>
              <a:rPr lang="en-US" altLang="ko-KR">
                <a:solidFill>
                  <a:srgbClr val="990000"/>
                </a:solidFill>
                <a:ea typeface="Gulim" pitchFamily="34" charset="-127"/>
              </a:rPr>
              <a:t>Exception Propagation</a:t>
            </a:r>
          </a:p>
        </p:txBody>
      </p:sp>
      <p:sp>
        <p:nvSpPr>
          <p:cNvPr id="8458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143000"/>
            <a:ext cx="7442200" cy="5257800"/>
          </a:xfrm>
        </p:spPr>
        <p:txBody>
          <a:bodyPr lIns="91440" tIns="45720" rIns="91440" bIns="45720"/>
          <a:lstStyle/>
          <a:p>
            <a:r>
              <a:rPr lang="th-TH" altLang="zh-TW">
                <a:ea typeface="PMingLiU" pitchFamily="18" charset="-120"/>
              </a:rPr>
              <a:t>ในกรณีที่ไม่เหมาะสมที่จะจัดการ</a:t>
            </a:r>
            <a:r>
              <a:rPr lang="en-US" altLang="zh-TW">
                <a:ea typeface="PMingLiU" pitchFamily="18" charset="-120"/>
              </a:rPr>
              <a:t> exception </a:t>
            </a:r>
            <a:r>
              <a:rPr lang="th-TH" altLang="zh-TW">
                <a:ea typeface="PMingLiU" pitchFamily="18" charset="-120"/>
              </a:rPr>
              <a:t>ในตำแหน่งที่เกิดขึ้น  การจัดการความผิดปกติดังกล่าวอาจจัดการได้ในระดับที่สูงขึ้นถัดไปได้</a:t>
            </a:r>
            <a:endParaRPr lang="en-US" altLang="zh-TW">
              <a:solidFill>
                <a:schemeClr val="accent2"/>
              </a:solidFill>
              <a:ea typeface="PMingLiU" pitchFamily="18" charset="-120"/>
            </a:endParaRPr>
          </a:p>
          <a:p>
            <a:r>
              <a:rPr lang="th-TH" altLang="zh-TW">
                <a:ea typeface="PMingLiU" pitchFamily="18" charset="-120"/>
              </a:rPr>
              <a:t>โดย </a:t>
            </a:r>
            <a:r>
              <a:rPr lang="en-US" altLang="zh-TW">
                <a:ea typeface="PMingLiU" pitchFamily="18" charset="-120"/>
              </a:rPr>
              <a:t>Exceptions </a:t>
            </a:r>
            <a:r>
              <a:rPr lang="th-TH" altLang="zh-TW">
                <a:ea typeface="PMingLiU" pitchFamily="18" charset="-120"/>
              </a:rPr>
              <a:t>จะถูกส่งผ่านกลไกควบคุมกลับไปยังเมธอดที่เรียกใช้ตามลำดับ  จนกว่าจะถูกตรวจสอบและจัดการ </a:t>
            </a:r>
            <a:r>
              <a:rPr lang="en-US" altLang="zh-TW">
                <a:ea typeface="PMingLiU" pitchFamily="18" charset="-120"/>
              </a:rPr>
              <a:t>exception </a:t>
            </a:r>
            <a:r>
              <a:rPr lang="th-TH" altLang="zh-TW">
                <a:ea typeface="PMingLiU" pitchFamily="18" charset="-120"/>
              </a:rPr>
              <a:t>นั้น ๆ ได้อย่างเหมาะสมในระดับที่สูง ๆ ขึ้นจนกว่าจะถึงระดับบนสุด</a:t>
            </a:r>
            <a:endParaRPr lang="en-US" altLang="zh-TW">
              <a:ea typeface="PMingLiU" pitchFamily="18" charset="-120"/>
            </a:endParaRPr>
          </a:p>
          <a:p>
            <a:pPr hangingPunct="1"/>
            <a:r>
              <a:rPr lang="th-TH" altLang="ko-KR">
                <a:ea typeface="Gulim" pitchFamily="34" charset="-127"/>
              </a:rPr>
              <a:t>ในกรณีที่</a:t>
            </a:r>
            <a:r>
              <a:rPr lang="en-US" altLang="ko-KR">
                <a:ea typeface="Gulim" pitchFamily="34" charset="-127"/>
              </a:rPr>
              <a:t> exception </a:t>
            </a:r>
            <a:r>
              <a:rPr lang="th-TH" altLang="ko-KR">
                <a:ea typeface="Gulim" pitchFamily="34" charset="-127"/>
              </a:rPr>
              <a:t>ไม่ถูกตรวจสอบและจัดการในตำแหน่งที่เกิดขึ้นได้  กลไกควบคุมจะถูกส่งคืนกลับไปยังเมธอดที่เรียกใช้เมธอดที่เกิดความผิดปกติขึ้นทันที</a:t>
            </a:r>
            <a:endParaRPr lang="en-US" altLang="ko-KR">
              <a:ea typeface="Gulim" pitchFamily="34" charset="-127"/>
            </a:endParaRPr>
          </a:p>
          <a:p>
            <a:pPr hangingPunct="1"/>
            <a:r>
              <a:rPr lang="th-TH" altLang="ko-KR">
                <a:ea typeface="Gulim" pitchFamily="34" charset="-127"/>
              </a:rPr>
              <a:t>กระบวนการนี้จะถูกเรียกว่า</a:t>
            </a:r>
            <a:r>
              <a:rPr lang="en-US" altLang="ko-KR">
                <a:ea typeface="Gulim" pitchFamily="34" charset="-127"/>
              </a:rPr>
              <a:t> </a:t>
            </a:r>
            <a:r>
              <a:rPr lang="en-US" altLang="ko-KR">
                <a:solidFill>
                  <a:srgbClr val="990000"/>
                </a:solidFill>
                <a:ea typeface="Gulim" pitchFamily="34" charset="-127"/>
              </a:rPr>
              <a:t>Exception Propagation</a:t>
            </a:r>
          </a:p>
          <a:p>
            <a:pPr hangingPunct="1">
              <a:buFont typeface="StarSymbol" charset="0"/>
              <a:buNone/>
            </a:pPr>
            <a:endParaRPr lang="en-US" altLang="ko-KR">
              <a:solidFill>
                <a:srgbClr val="990000"/>
              </a:solidFill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3663" y="111125"/>
            <a:ext cx="6637337" cy="1031875"/>
          </a:xfrm>
        </p:spPr>
        <p:txBody>
          <a:bodyPr/>
          <a:lstStyle/>
          <a:p>
            <a:r>
              <a:rPr lang="en-US" altLang="ko-KR">
                <a:solidFill>
                  <a:srgbClr val="990000"/>
                </a:solidFill>
                <a:ea typeface="Gulim" pitchFamily="34" charset="-127"/>
              </a:rPr>
              <a:t>Exception Propagation</a:t>
            </a:r>
            <a:endParaRPr lang="th-TH">
              <a:solidFill>
                <a:srgbClr val="990000"/>
              </a:solidFill>
              <a:ea typeface="Gulim" pitchFamily="34" charset="-127"/>
            </a:endParaRP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5181600" cy="3276600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kumimoji="1" lang="en-US" altLang="ko-KR" sz="1600" b="1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public  class  Propagate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kumimoji="1" lang="en-US" altLang="ko-KR" sz="1600" b="1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            void  orange()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kumimoji="1" lang="en-US" altLang="ko-KR" sz="1600" b="1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                     int  m = 25,  i = 0;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kumimoji="1" lang="en-US" altLang="ko-KR" sz="1600" b="1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                     i = m / i;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kumimoji="1" lang="en-US" altLang="ko-KR" sz="1600" b="1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     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kumimoji="1" lang="en-US" altLang="ko-KR" sz="1600" b="1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            void  apple()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kumimoji="1" lang="en-US" altLang="ko-KR" sz="1600" b="1">
                <a:solidFill>
                  <a:srgbClr val="990000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                     orange();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kumimoji="1" lang="en-US" altLang="ko-KR" sz="1600" b="1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     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kumimoji="1" lang="en-US" altLang="ko-KR" sz="1600" b="1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            public static void main(String[] args)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kumimoji="1" lang="en-US" altLang="ko-KR" sz="1600" b="1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                     Propagate p = new Propagate();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kumimoji="1" lang="en-US" altLang="ko-KR" sz="1600" b="1">
                <a:solidFill>
                  <a:srgbClr val="990000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                     p.apple();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kumimoji="1" lang="en-US" altLang="ko-KR" sz="1600" b="1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     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kumimoji="1" lang="en-US" altLang="ko-KR" sz="1600" b="1">
                <a:solidFill>
                  <a:schemeClr val="tx1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600" b="1">
              <a:latin typeface="Arial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899076" name="Text Box 4"/>
          <p:cNvSpPr txBox="1">
            <a:spLocks noChangeArrowheads="1"/>
          </p:cNvSpPr>
          <p:nvPr/>
        </p:nvSpPr>
        <p:spPr bwMode="auto">
          <a:xfrm>
            <a:off x="1676400" y="5029200"/>
            <a:ext cx="6172200" cy="136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ko-KR" sz="1600" b="1" dirty="0" err="1">
                <a:solidFill>
                  <a:srgbClr val="990000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java.lang.ArithmeticException</a:t>
            </a:r>
            <a:r>
              <a:rPr kumimoji="1" lang="en-US" altLang="ko-KR" sz="1600" b="1" dirty="0">
                <a:solidFill>
                  <a:srgbClr val="990000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:	 / by zero</a:t>
            </a:r>
          </a:p>
          <a:p>
            <a:r>
              <a:rPr kumimoji="1" lang="en-US" altLang="ko-KR" sz="1600" b="1" dirty="0">
                <a:solidFill>
                  <a:srgbClr val="990000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	at </a:t>
            </a:r>
            <a:r>
              <a:rPr kumimoji="1" lang="en-US" altLang="ko-KR" sz="1600" b="1" dirty="0" err="1">
                <a:solidFill>
                  <a:srgbClr val="990000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Propagate.orange</a:t>
            </a:r>
            <a:r>
              <a:rPr kumimoji="1" lang="en-US" altLang="ko-KR" sz="1600" b="1" dirty="0">
                <a:solidFill>
                  <a:srgbClr val="990000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(Propagate.java:4)</a:t>
            </a:r>
          </a:p>
          <a:p>
            <a:r>
              <a:rPr kumimoji="1" lang="en-US" altLang="ko-KR" sz="1600" b="1" dirty="0">
                <a:solidFill>
                  <a:srgbClr val="990000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	at </a:t>
            </a:r>
            <a:r>
              <a:rPr kumimoji="1" lang="en-US" altLang="ko-KR" sz="1600" b="1" dirty="0" err="1">
                <a:solidFill>
                  <a:srgbClr val="990000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Propagate.apple</a:t>
            </a:r>
            <a:r>
              <a:rPr kumimoji="1" lang="en-US" altLang="ko-KR" sz="1600" b="1" dirty="0">
                <a:solidFill>
                  <a:srgbClr val="990000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(Propagate.java:8)</a:t>
            </a:r>
          </a:p>
          <a:p>
            <a:r>
              <a:rPr kumimoji="1" lang="en-US" altLang="ko-KR" sz="1600" b="1" dirty="0">
                <a:solidFill>
                  <a:srgbClr val="990000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	at </a:t>
            </a:r>
            <a:r>
              <a:rPr kumimoji="1" lang="en-US" altLang="ko-KR" sz="1600" b="1" dirty="0" err="1">
                <a:solidFill>
                  <a:srgbClr val="990000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Propagate.main</a:t>
            </a:r>
            <a:r>
              <a:rPr kumimoji="1" lang="en-US" altLang="ko-KR" sz="1600" b="1" dirty="0">
                <a:solidFill>
                  <a:srgbClr val="990000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(Propagate.java:11)</a:t>
            </a:r>
          </a:p>
          <a:p>
            <a:pPr>
              <a:spcBef>
                <a:spcPct val="50000"/>
              </a:spcBef>
            </a:pPr>
            <a:endParaRPr lang="th-TH" sz="1600" b="1" dirty="0">
              <a:solidFill>
                <a:srgbClr val="990000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899077" name="AutoShape 5"/>
          <p:cNvSpPr>
            <a:spLocks noChangeArrowheads="1"/>
          </p:cNvSpPr>
          <p:nvPr/>
        </p:nvSpPr>
        <p:spPr bwMode="auto">
          <a:xfrm>
            <a:off x="5638800" y="4038600"/>
            <a:ext cx="2971800" cy="838200"/>
          </a:xfrm>
          <a:prstGeom prst="wedgeEllipseCallout">
            <a:avLst>
              <a:gd name="adj1" fmla="val -48556"/>
              <a:gd name="adj2" fmla="val 78977"/>
            </a:avLst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latinLnBrk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990000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Output by Default Exception</a:t>
            </a:r>
          </a:p>
          <a:p>
            <a:pPr algn="ctr" latinLnBrk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990000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Handler</a:t>
            </a:r>
          </a:p>
        </p:txBody>
      </p:sp>
      <p:sp>
        <p:nvSpPr>
          <p:cNvPr id="899078" name="AutoShape 6"/>
          <p:cNvSpPr>
            <a:spLocks noChangeArrowheads="1"/>
          </p:cNvSpPr>
          <p:nvPr/>
        </p:nvSpPr>
        <p:spPr bwMode="auto">
          <a:xfrm>
            <a:off x="5029200" y="1828800"/>
            <a:ext cx="3429000" cy="838200"/>
          </a:xfrm>
          <a:prstGeom prst="wedgeEllipseCallout">
            <a:avLst>
              <a:gd name="adj1" fmla="val -87500"/>
              <a:gd name="adj2" fmla="val 12690"/>
            </a:avLst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latinLnBrk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990000"/>
                </a:solidFill>
                <a:latin typeface="Arial" pitchFamily="34" charset="0"/>
                <a:ea typeface="Gulim" pitchFamily="34" charset="-127"/>
                <a:cs typeface="Arial" pitchFamily="34" charset="0"/>
              </a:rPr>
              <a:t>ArithmeticException Occurred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6" grpId="0"/>
      <p:bldP spid="89907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25" y="152400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Methods of the Throwable class 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6238" y="1916113"/>
            <a:ext cx="5400675" cy="41148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en-US" sz="18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fillInStackTrace()</a:t>
            </a:r>
          </a:p>
          <a:p>
            <a:pPr>
              <a:buFont typeface="StarSymbol" charset="0"/>
              <a:buNone/>
            </a:pPr>
            <a:r>
              <a:rPr lang="en-US" sz="18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getStackTrace()</a:t>
            </a:r>
          </a:p>
          <a:p>
            <a:pPr>
              <a:buFont typeface="StarSymbol" charset="0"/>
              <a:buNone/>
            </a:pPr>
            <a:r>
              <a:rPr lang="en-US" sz="18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printStackTrace()</a:t>
            </a:r>
          </a:p>
          <a:p>
            <a:pPr>
              <a:buFont typeface="StarSymbol" charset="0"/>
              <a:buNone/>
            </a:pPr>
            <a:r>
              <a:rPr lang="en-US" sz="18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setStackTrace(StackTraceElement[] </a:t>
            </a:r>
          </a:p>
          <a:p>
            <a:pPr>
              <a:buFont typeface="StarSymbol" charset="0"/>
              <a:buNone/>
            </a:pPr>
            <a:r>
              <a:rPr lang="en-US" sz="18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                       stackTrace)</a:t>
            </a:r>
          </a:p>
          <a:p>
            <a:pPr>
              <a:buFont typeface="StarSymbol" charset="0"/>
              <a:buNone/>
            </a:pPr>
            <a:endParaRPr lang="th-TH" sz="1800" b="1">
              <a:solidFill>
                <a:srgbClr val="003399"/>
              </a:solidFill>
              <a:latin typeface="Courier New" pitchFamily="49" charset="0"/>
            </a:endParaRPr>
          </a:p>
          <a:p>
            <a:pPr>
              <a:buFont typeface="StarSymbol" charset="0"/>
              <a:buNone/>
            </a:pPr>
            <a:endParaRPr lang="th-TH" sz="1800" b="1">
              <a:latin typeface="Courier New" pitchFamily="49" charset="0"/>
            </a:endParaRPr>
          </a:p>
          <a:p>
            <a:pPr>
              <a:buFont typeface="StarSymbol" charset="0"/>
              <a:buNone/>
            </a:pPr>
            <a:r>
              <a:rPr lang="en-US" sz="1800" b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getLocalizedMessage()  </a:t>
            </a:r>
          </a:p>
          <a:p>
            <a:pPr>
              <a:buFont typeface="StarSymbol" charset="0"/>
              <a:buNone/>
            </a:pPr>
            <a:r>
              <a:rPr lang="en-US" sz="1800" b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getMessage()toString() </a:t>
            </a:r>
          </a:p>
        </p:txBody>
      </p:sp>
      <p:sp>
        <p:nvSpPr>
          <p:cNvPr id="941060" name="AutoShape 4"/>
          <p:cNvSpPr>
            <a:spLocks/>
          </p:cNvSpPr>
          <p:nvPr/>
        </p:nvSpPr>
        <p:spPr bwMode="auto">
          <a:xfrm>
            <a:off x="2627313" y="1916113"/>
            <a:ext cx="73025" cy="1223962"/>
          </a:xfrm>
          <a:prstGeom prst="leftBrace">
            <a:avLst>
              <a:gd name="adj1" fmla="val 1396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41061" name="AutoShape 5"/>
          <p:cNvSpPr>
            <a:spLocks/>
          </p:cNvSpPr>
          <p:nvPr/>
        </p:nvSpPr>
        <p:spPr bwMode="auto">
          <a:xfrm>
            <a:off x="2628900" y="4148138"/>
            <a:ext cx="71438" cy="720725"/>
          </a:xfrm>
          <a:prstGeom prst="leftBrace">
            <a:avLst>
              <a:gd name="adj1" fmla="val 840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41062" name="Text Box 6"/>
          <p:cNvSpPr txBox="1">
            <a:spLocks noChangeArrowheads="1"/>
          </p:cNvSpPr>
          <p:nvPr/>
        </p:nvSpPr>
        <p:spPr bwMode="auto">
          <a:xfrm>
            <a:off x="1116013" y="2341563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StackTrace</a:t>
            </a:r>
          </a:p>
        </p:txBody>
      </p:sp>
      <p:sp>
        <p:nvSpPr>
          <p:cNvPr id="941063" name="Text Box 7"/>
          <p:cNvSpPr txBox="1">
            <a:spLocks noChangeArrowheads="1"/>
          </p:cNvSpPr>
          <p:nvPr/>
        </p:nvSpPr>
        <p:spPr bwMode="auto">
          <a:xfrm>
            <a:off x="1260475" y="4352925"/>
            <a:ext cx="13684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1"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Messages</a:t>
            </a:r>
            <a:endParaRPr kumimoji="1" lang="en-US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152400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StackTrace &amp; Messages 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848600" cy="518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990000"/>
                </a:solidFill>
              </a:rPr>
              <a:t>StackTrace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th-TH" dirty="0"/>
              <a:t>เป็นรายการของเมธอดที่ถูกประมวลผลตามลำดับที่ก่อให้เกิดการ</a:t>
            </a:r>
            <a:r>
              <a:rPr lang="en-US" dirty="0"/>
              <a:t> exception.  (</a:t>
            </a:r>
            <a:r>
              <a:rPr lang="th-TH" dirty="0"/>
              <a:t>ในกรณีจะมองเห็นได้จากผลลัพธ์ในการรันของโปรแกรมเมื่อเกิด</a:t>
            </a:r>
            <a:r>
              <a:rPr lang="en-US" dirty="0"/>
              <a:t> runtime error </a:t>
            </a:r>
            <a:r>
              <a:rPr lang="th-TH" dirty="0"/>
              <a:t>ที่ไม่มีเมธอดสำหรับจัดการรองรับ</a:t>
            </a:r>
            <a:r>
              <a:rPr lang="en-US" dirty="0"/>
              <a:t>)</a:t>
            </a:r>
            <a:endParaRPr lang="th-TH" dirty="0"/>
          </a:p>
          <a:p>
            <a:pPr>
              <a:lnSpc>
                <a:spcPct val="100000"/>
              </a:lnSpc>
            </a:pPr>
            <a:r>
              <a:rPr lang="th-TH" dirty="0"/>
              <a:t>เมธอด </a:t>
            </a:r>
            <a:r>
              <a:rPr lang="en-US" sz="3200" dirty="0" err="1">
                <a:solidFill>
                  <a:srgbClr val="003399"/>
                </a:solidFill>
              </a:rPr>
              <a:t>printStackTrace</a:t>
            </a:r>
            <a:r>
              <a:rPr lang="en-US" sz="3200" dirty="0">
                <a:solidFill>
                  <a:srgbClr val="003399"/>
                </a:solidFill>
              </a:rPr>
              <a:t>()</a:t>
            </a:r>
            <a:r>
              <a:rPr lang="th-TH" dirty="0"/>
              <a:t>  ใช้สำหรับแสดง</a:t>
            </a:r>
            <a:r>
              <a:rPr lang="en-US" dirty="0"/>
              <a:t> stack trace </a:t>
            </a:r>
            <a:r>
              <a:rPr lang="th-TH" dirty="0"/>
              <a:t>เมื่อมี</a:t>
            </a:r>
            <a:r>
              <a:rPr lang="en-US" dirty="0"/>
              <a:t> exception </a:t>
            </a:r>
            <a:r>
              <a:rPr lang="th-TH" dirty="0"/>
              <a:t>หรือ</a:t>
            </a:r>
            <a:r>
              <a:rPr lang="en-US" dirty="0"/>
              <a:t> error</a:t>
            </a:r>
            <a:r>
              <a:rPr lang="th-TH" dirty="0"/>
              <a:t> เกิดขึ้น</a:t>
            </a:r>
            <a:r>
              <a:rPr lang="en-US" dirty="0"/>
              <a:t> 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990000"/>
                </a:solidFill>
              </a:rPr>
              <a:t>Messages</a:t>
            </a:r>
            <a:r>
              <a:rPr lang="en-US" dirty="0"/>
              <a:t> </a:t>
            </a:r>
            <a:r>
              <a:rPr lang="th-TH" dirty="0"/>
              <a:t>เป็นกลไกที่ใช้ในการรับค่าในรูปของ </a:t>
            </a:r>
            <a:r>
              <a:rPr lang="en-US" b="1" dirty="0"/>
              <a:t>String</a:t>
            </a:r>
            <a:r>
              <a:rPr lang="en-US" dirty="0"/>
              <a:t>  </a:t>
            </a:r>
            <a:r>
              <a:rPr lang="th-TH" dirty="0"/>
              <a:t>จาก</a:t>
            </a:r>
            <a:r>
              <a:rPr lang="en-US" dirty="0"/>
              <a:t> exception </a:t>
            </a:r>
            <a:r>
              <a:rPr lang="th-TH" dirty="0" err="1"/>
              <a:t>ออปเจค</a:t>
            </a:r>
            <a:r>
              <a:rPr lang="en-US" dirty="0"/>
              <a:t>  </a:t>
            </a:r>
            <a:endParaRPr lang="th-TH" dirty="0"/>
          </a:p>
          <a:p>
            <a:pPr>
              <a:lnSpc>
                <a:spcPct val="100000"/>
              </a:lnSpc>
            </a:pPr>
            <a:r>
              <a:rPr lang="th-TH" dirty="0"/>
              <a:t>เนื่องจากทุก ๆ </a:t>
            </a:r>
            <a:r>
              <a:rPr lang="en-US" dirty="0"/>
              <a:t>exception </a:t>
            </a:r>
            <a:r>
              <a:rPr lang="th-TH" dirty="0" err="1"/>
              <a:t>ออปเจค</a:t>
            </a:r>
            <a:r>
              <a:rPr lang="th-TH" dirty="0"/>
              <a:t>จะสืบทอดมาจากคลาส</a:t>
            </a:r>
            <a:r>
              <a:rPr lang="en-US" dirty="0"/>
              <a:t> </a:t>
            </a:r>
            <a:r>
              <a:rPr lang="en-US" b="1" dirty="0" err="1"/>
              <a:t>Throwable</a:t>
            </a:r>
            <a:r>
              <a:rPr lang="en-US" dirty="0"/>
              <a:t> </a:t>
            </a:r>
            <a:r>
              <a:rPr lang="th-TH" dirty="0"/>
              <a:t>ดังนั้นเม-</a:t>
            </a:r>
            <a:r>
              <a:rPr lang="th-TH" dirty="0" err="1"/>
              <a:t>ธอด</a:t>
            </a:r>
            <a:r>
              <a:rPr lang="th-TH" dirty="0"/>
              <a:t>เหล่านี้จึงสามารถนำไปใช้ได้ในส่วนของโค้ดที่ใช้ในการจัดการ </a:t>
            </a:r>
            <a:r>
              <a:rPr lang="en-US" dirty="0"/>
              <a:t>exception </a:t>
            </a:r>
          </a:p>
          <a:p>
            <a:pPr>
              <a:lnSpc>
                <a:spcPct val="100000"/>
              </a:lnSpc>
            </a:pPr>
            <a:r>
              <a:rPr lang="th-TH" dirty="0"/>
              <a:t>ตัวอย่างเช่น  ภายใน</a:t>
            </a:r>
            <a:r>
              <a:rPr lang="en-US" dirty="0"/>
              <a:t> exception </a:t>
            </a:r>
            <a:r>
              <a:rPr lang="th-TH" dirty="0" err="1"/>
              <a:t>ออปเจค</a:t>
            </a:r>
            <a:r>
              <a:rPr lang="th-TH" dirty="0"/>
              <a:t>จะประกอบไปด้วยข้อมูลของ </a:t>
            </a:r>
            <a:r>
              <a:rPr lang="en-US" dirty="0"/>
              <a:t>Exception </a:t>
            </a:r>
            <a:r>
              <a:rPr lang="th-TH" dirty="0"/>
              <a:t>ที่สามารถแสดงรายละเอียดค่าออกมาได้โดยใช้เมธอด </a:t>
            </a:r>
            <a:r>
              <a:rPr lang="en-US" b="1" dirty="0" err="1"/>
              <a:t>getMessage</a:t>
            </a:r>
            <a:r>
              <a:rPr lang="th-TH" b="1" dirty="0"/>
              <a:t>()</a:t>
            </a:r>
            <a:r>
              <a:rPr lang="en-US" dirty="0"/>
              <a:t> 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ตัวยึดเนื้อหา 2"/>
          <p:cNvSpPr>
            <a:spLocks noGrp="1"/>
          </p:cNvSpPr>
          <p:nvPr>
            <p:ph idx="1"/>
          </p:nvPr>
        </p:nvSpPr>
        <p:spPr>
          <a:xfrm>
            <a:off x="1524000" y="762000"/>
            <a:ext cx="5105400" cy="2285999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package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errorhandling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class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ErrorChecking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{</a:t>
            </a:r>
          </a:p>
          <a:p>
            <a:pPr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public static void main(String[]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   {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Starting Main method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m1();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(“End Main method”);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public static void 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m1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 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	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Method One – m1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	  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m2();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public static void 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m2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Method Two - m2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}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638800" y="5638800"/>
            <a:ext cx="2971800" cy="10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</a:rPr>
              <a:t>Starting  Main method</a:t>
            </a:r>
            <a:endParaRPr lang="en-US" sz="1600" b="1" dirty="0">
              <a:solidFill>
                <a:srgbClr val="990000"/>
              </a:solidFill>
              <a:latin typeface="Arial" pitchFamily="34" charset="0"/>
            </a:endParaRPr>
          </a:p>
          <a:p>
            <a:r>
              <a:rPr lang="en-US" sz="1600" b="1" dirty="0" smtClean="0">
                <a:solidFill>
                  <a:schemeClr val="accent2"/>
                </a:solidFill>
                <a:latin typeface="Arial" pitchFamily="34" charset="0"/>
              </a:rPr>
              <a:t>Method One – m1</a:t>
            </a:r>
          </a:p>
          <a:p>
            <a:r>
              <a:rPr lang="en-US" sz="1600" b="1" dirty="0" smtClean="0">
                <a:solidFill>
                  <a:schemeClr val="accent2"/>
                </a:solidFill>
                <a:latin typeface="Arial" pitchFamily="34" charset="0"/>
              </a:rPr>
              <a:t>Method Two – m2</a:t>
            </a:r>
          </a:p>
          <a:p>
            <a:r>
              <a:rPr lang="en-US" sz="1600" b="1" dirty="0" smtClean="0">
                <a:solidFill>
                  <a:schemeClr val="accent2"/>
                </a:solidFill>
                <a:latin typeface="Arial" pitchFamily="34" charset="0"/>
              </a:rPr>
              <a:t>End Main method</a:t>
            </a:r>
            <a:endParaRPr lang="en-US" sz="1600" b="1" dirty="0">
              <a:solidFill>
                <a:schemeClr val="accent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43001" y="228600"/>
            <a:ext cx="6705600" cy="1031875"/>
          </a:xfrm>
        </p:spPr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StackTrace</a:t>
            </a:r>
            <a:r>
              <a:rPr lang="en-US" dirty="0" smtClean="0">
                <a:solidFill>
                  <a:srgbClr val="990000"/>
                </a:solidFill>
              </a:rPr>
              <a:t> : Demo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43000" y="1524000"/>
            <a:ext cx="5105400" cy="2285999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public static void m2( ) {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x = 10;</a:t>
            </a:r>
            <a:br>
              <a:rPr lang="en-US" sz="1600" b="1" dirty="0" smtClean="0">
                <a:latin typeface="Arial" pitchFamily="34" charset="0"/>
                <a:cs typeface="Arial" pitchFamily="34" charset="0"/>
              </a:rPr>
            </a:b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y = 0;</a:t>
            </a:r>
            <a:br>
              <a:rPr lang="en-US" sz="1600" b="1" dirty="0" smtClean="0"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double z = x / y;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 z );</a:t>
            </a:r>
            <a:br>
              <a:rPr lang="en-US" sz="1600" b="1" dirty="0" smtClean="0"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("Method Two - m2");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6802" name="Picture 2" descr="A Java exception mess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114800"/>
            <a:ext cx="7635872" cy="1905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76200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Divided by Zero :  Exceptions 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924800" cy="5051425"/>
          </a:xfrm>
        </p:spPr>
        <p:txBody>
          <a:bodyPr/>
          <a:lstStyle/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Arithematic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</a:t>
            </a:r>
            <a:endParaRPr lang="th-TH" sz="1600" b="1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public static void main(String []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args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num[] = {4, 6, 7, 1};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divided[] = {2, 3, 0, 8};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endParaRPr lang="th-TH" sz="1600" b="1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for (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= 0;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&lt; 4; ++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   try {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    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 num[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] + " / "+divided[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]	 + " = " +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												 num[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]/divided[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]);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   } </a:t>
            </a:r>
            <a:endParaRPr lang="th-TH" sz="1600" b="1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catch (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ArithmeticException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ex) {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	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ex.getMessage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()); }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 }  </a:t>
            </a:r>
            <a:endParaRPr lang="en-US" sz="1600" b="1" dirty="0" smtClean="0">
              <a:latin typeface="Arial" pitchFamily="34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 smtClean="0">
                <a:latin typeface="Arial" pitchFamily="34" charset="0"/>
                <a:cs typeface="Courier New" pitchFamily="49" charset="0"/>
              </a:rPr>
              <a:t>    }</a:t>
            </a:r>
            <a:endParaRPr lang="en-US" sz="1600" b="1" dirty="0">
              <a:latin typeface="Arial" pitchFamily="34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759812" name="Text Box 4"/>
          <p:cNvSpPr txBox="1">
            <a:spLocks noChangeArrowheads="1"/>
          </p:cNvSpPr>
          <p:nvPr/>
        </p:nvSpPr>
        <p:spPr bwMode="auto">
          <a:xfrm>
            <a:off x="6477000" y="5257800"/>
            <a:ext cx="1981200" cy="10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l-PL" sz="1600" b="1" dirty="0">
                <a:solidFill>
                  <a:schemeClr val="accent2"/>
                </a:solidFill>
                <a:latin typeface="Arial" pitchFamily="34" charset="0"/>
              </a:rPr>
              <a:t>4 / 2 = 2</a:t>
            </a:r>
          </a:p>
          <a:p>
            <a:r>
              <a:rPr lang="pl-PL" sz="1600" b="1" dirty="0">
                <a:solidFill>
                  <a:schemeClr val="accent2"/>
                </a:solidFill>
                <a:latin typeface="Arial" pitchFamily="34" charset="0"/>
              </a:rPr>
              <a:t>6 / 3 = 2</a:t>
            </a:r>
          </a:p>
          <a:p>
            <a:r>
              <a:rPr lang="pl-PL" sz="1600" b="1" dirty="0">
                <a:solidFill>
                  <a:schemeClr val="accent2"/>
                </a:solidFill>
                <a:latin typeface="Arial" pitchFamily="34" charset="0"/>
              </a:rPr>
              <a:t>/ by zero</a:t>
            </a:r>
          </a:p>
          <a:p>
            <a:r>
              <a:rPr lang="pl-PL" sz="1600" b="1" dirty="0">
                <a:solidFill>
                  <a:schemeClr val="accent2"/>
                </a:solidFill>
                <a:latin typeface="Arial" pitchFamily="34" charset="0"/>
              </a:rPr>
              <a:t>1 / 8 = 0</a:t>
            </a:r>
            <a:endParaRPr lang="en-US" sz="1600" b="1" dirty="0">
              <a:solidFill>
                <a:schemeClr val="accent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993062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Exception Handling Example: Divide by Zero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19200"/>
            <a:ext cx="7559675" cy="4114800"/>
          </a:xfrm>
        </p:spPr>
        <p:txBody>
          <a:bodyPr/>
          <a:lstStyle/>
          <a:p>
            <a:r>
              <a:rPr lang="th-TH" dirty="0"/>
              <a:t>ตัวอย่างโปรแกรม</a:t>
            </a:r>
            <a:endParaRPr lang="en-US" dirty="0"/>
          </a:p>
          <a:p>
            <a:pPr lvl="1"/>
            <a:r>
              <a:rPr lang="th-TH" dirty="0"/>
              <a:t>ผู้ใช้กำหนดค่าตัวเลขแบบ</a:t>
            </a:r>
            <a:r>
              <a:rPr lang="en-US" dirty="0"/>
              <a:t> integers </a:t>
            </a:r>
            <a:r>
              <a:rPr lang="th-TH" dirty="0"/>
              <a:t>จำนวนสองค่าสำหรับการ</a:t>
            </a:r>
            <a:r>
              <a:rPr lang="en-US" dirty="0"/>
              <a:t> divided</a:t>
            </a:r>
          </a:p>
          <a:p>
            <a:pPr lvl="1"/>
            <a:r>
              <a:rPr lang="th-TH" dirty="0"/>
              <a:t>ต้องการ</a:t>
            </a:r>
            <a:r>
              <a:rPr lang="en-US" dirty="0"/>
              <a:t> catch errors </a:t>
            </a:r>
            <a:r>
              <a:rPr lang="th-TH" dirty="0"/>
              <a:t>จากการ </a:t>
            </a:r>
            <a:r>
              <a:rPr lang="en-US" dirty="0"/>
              <a:t>divide </a:t>
            </a:r>
            <a:r>
              <a:rPr lang="th-TH" dirty="0"/>
              <a:t>โดยค่า 0</a:t>
            </a:r>
            <a:endParaRPr lang="en-US" dirty="0"/>
          </a:p>
          <a:p>
            <a:pPr lvl="1"/>
            <a:r>
              <a:rPr lang="en-US" dirty="0"/>
              <a:t>Exceptions</a:t>
            </a:r>
          </a:p>
          <a:p>
            <a:pPr lvl="2"/>
            <a:r>
              <a:rPr lang="en-US" dirty="0"/>
              <a:t>Objects </a:t>
            </a:r>
            <a:r>
              <a:rPr lang="th-TH" dirty="0"/>
              <a:t>จะถูกสืบทอดมาจากคลาส</a:t>
            </a:r>
            <a:r>
              <a:rPr lang="en-US" dirty="0"/>
              <a:t> </a:t>
            </a:r>
            <a:r>
              <a:rPr lang="en-US" b="1" dirty="0"/>
              <a:t>Exception</a:t>
            </a:r>
          </a:p>
          <a:p>
            <a:pPr lvl="1"/>
            <a:r>
              <a:rPr lang="th-TH" dirty="0" smtClean="0"/>
              <a:t>หากตรวจสอบ</a:t>
            </a:r>
            <a:r>
              <a:rPr lang="th-TH" dirty="0"/>
              <a:t>ภายในคลาส</a:t>
            </a:r>
            <a:r>
              <a:rPr lang="en-US" dirty="0"/>
              <a:t> </a:t>
            </a:r>
            <a:r>
              <a:rPr lang="en-US" b="1" dirty="0"/>
              <a:t>Exception</a:t>
            </a:r>
            <a:r>
              <a:rPr lang="en-US" dirty="0"/>
              <a:t> </a:t>
            </a:r>
            <a:r>
              <a:rPr lang="th-TH" dirty="0" smtClean="0"/>
              <a:t>ใน </a:t>
            </a:r>
            <a:r>
              <a:rPr lang="en-US" dirty="0" smtClean="0"/>
              <a:t> </a:t>
            </a:r>
            <a:r>
              <a:rPr lang="en-US" b="1" dirty="0" err="1"/>
              <a:t>java.lang</a:t>
            </a:r>
            <a:endParaRPr lang="en-US" b="1" dirty="0"/>
          </a:p>
          <a:p>
            <a:pPr lvl="2"/>
            <a:r>
              <a:rPr lang="th-TH" dirty="0"/>
              <a:t>ไม่มีโค้ดที่เหมาะสมสำหรับการจัดการ </a:t>
            </a:r>
            <a:r>
              <a:rPr lang="en-US" dirty="0"/>
              <a:t>divide by zero</a:t>
            </a:r>
          </a:p>
          <a:p>
            <a:pPr lvl="2"/>
            <a:r>
              <a:rPr lang="th-TH" dirty="0"/>
              <a:t>ส่วนที่ใกล้เคียงที่สุดคือ</a:t>
            </a:r>
            <a:r>
              <a:rPr lang="en-US" dirty="0"/>
              <a:t> </a:t>
            </a:r>
            <a:r>
              <a:rPr lang="en-US" b="1" dirty="0" err="1"/>
              <a:t>ArithmeticException</a:t>
            </a:r>
            <a:endParaRPr lang="en-US" b="1" dirty="0"/>
          </a:p>
          <a:p>
            <a:pPr lvl="2"/>
            <a:r>
              <a:rPr lang="th-TH" dirty="0"/>
              <a:t>สร้างคลาสที่สืบทอดมาจากคลาส </a:t>
            </a:r>
            <a:r>
              <a:rPr lang="en-US" dirty="0"/>
              <a:t>exception </a:t>
            </a:r>
            <a:r>
              <a:rPr lang="th-TH" dirty="0"/>
              <a:t>ขึ้นใหม่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/>
          <a:lstStyle/>
          <a:p>
            <a:r>
              <a:rPr lang="en-US" altLang="en-US">
                <a:solidFill>
                  <a:srgbClr val="990000"/>
                </a:solidFill>
              </a:rPr>
              <a:t>User-defined Throwable Classes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791450" cy="4968875"/>
          </a:xfrm>
        </p:spPr>
        <p:txBody>
          <a:bodyPr/>
          <a:lstStyle/>
          <a:p>
            <a:r>
              <a:rPr lang="th-TH" altLang="en-US" dirty="0"/>
              <a:t>ผู้ใช้สามารถกำหนด</a:t>
            </a:r>
            <a:r>
              <a:rPr lang="en-US" altLang="en-US" dirty="0"/>
              <a:t> Exception subclasses </a:t>
            </a:r>
            <a:r>
              <a:rPr lang="th-TH" altLang="en-US" dirty="0"/>
              <a:t>ของตัวเองได้</a:t>
            </a:r>
            <a:endParaRPr lang="en-US" altLang="en-US" dirty="0"/>
          </a:p>
          <a:p>
            <a:r>
              <a:rPr lang="th-TH" altLang="en-US" dirty="0"/>
              <a:t>โดยจาวาจะยอมให้กำหนดเงื่อนไขที่มีการ</a:t>
            </a:r>
            <a:r>
              <a:rPr lang="en-US" altLang="en-US" dirty="0"/>
              <a:t> match </a:t>
            </a:r>
            <a:r>
              <a:rPr lang="th-TH" altLang="en-US" dirty="0"/>
              <a:t>เฉพาะกับ</a:t>
            </a:r>
            <a:r>
              <a:rPr lang="en-US" altLang="en-US" dirty="0"/>
              <a:t> Exceptions </a:t>
            </a:r>
            <a:r>
              <a:rPr lang="th-TH" altLang="en-US" dirty="0"/>
              <a:t>ที่ผู้ใช้ต้องการ</a:t>
            </a:r>
            <a:r>
              <a:rPr lang="en-US" altLang="en-US" dirty="0"/>
              <a:t> match</a:t>
            </a:r>
          </a:p>
          <a:p>
            <a:r>
              <a:rPr lang="th-TH" altLang="en-US" dirty="0"/>
              <a:t>ผู้ใช้สามารถกำหนดส่วนที่เป็น </a:t>
            </a:r>
            <a:r>
              <a:rPr lang="en-US" altLang="en-US" dirty="0"/>
              <a:t>Error subclasses </a:t>
            </a:r>
            <a:r>
              <a:rPr lang="th-TH" altLang="en-US" dirty="0"/>
              <a:t>ของตัวเองได้  แม้ว่าจะไม่สามารถใช้สำหรับการ</a:t>
            </a:r>
            <a:r>
              <a:rPr lang="en-US" altLang="en-US" dirty="0"/>
              <a:t> “catch” errors </a:t>
            </a:r>
            <a:r>
              <a:rPr lang="th-TH" altLang="en-US" dirty="0"/>
              <a:t>ก็ตาม</a:t>
            </a:r>
            <a:endParaRPr lang="en-US" altLang="en-US" dirty="0"/>
          </a:p>
          <a:p>
            <a:pPr>
              <a:buFont typeface="StarSymbol" charset="0"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StarSymbol" charset="0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java.lang.Exception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class : </a:t>
            </a:r>
          </a:p>
          <a:p>
            <a:pPr lvl="1">
              <a:buFont typeface="StarSymbol" charset="0"/>
              <a:buNone/>
            </a:pPr>
            <a:endParaRPr lang="en-US" sz="1600" b="1" dirty="0">
              <a:latin typeface="Arial" pitchFamily="34" charset="0"/>
              <a:cs typeface="Courier New" pitchFamily="49" charset="0"/>
            </a:endParaRPr>
          </a:p>
          <a:p>
            <a:pPr lvl="1"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public class Exception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extends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Throwable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 </a:t>
            </a:r>
          </a:p>
          <a:p>
            <a:pPr lvl="1"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</a:t>
            </a:r>
            <a:r>
              <a:rPr lang="en-US" sz="1600" b="1" dirty="0">
                <a:latin typeface="Arial" pitchFamily="34" charset="0"/>
              </a:rPr>
              <a:t>	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public Exception() { super();} </a:t>
            </a:r>
          </a:p>
          <a:p>
            <a:pPr lvl="1">
              <a:buFont typeface="StarSymbol" charset="0"/>
              <a:buNone/>
            </a:pP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	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</a:rPr>
              <a:t>	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public Exception(String s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){</a:t>
            </a:r>
          </a:p>
          <a:p>
            <a:pPr lvl="1">
              <a:buFont typeface="StarSymbol" charset="0"/>
              <a:buNone/>
            </a:pP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		super(s);</a:t>
            </a:r>
          </a:p>
          <a:p>
            <a:pPr lvl="1">
              <a:buFont typeface="StarSymbol" charset="0"/>
              <a:buNone/>
            </a:pP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	} </a:t>
            </a:r>
            <a:endParaRPr lang="en-US" sz="1600" b="1" dirty="0">
              <a:solidFill>
                <a:srgbClr val="990000"/>
              </a:solidFill>
              <a:latin typeface="Arial" pitchFamily="34" charset="0"/>
              <a:cs typeface="Courier New" pitchFamily="49" charset="0"/>
            </a:endParaRPr>
          </a:p>
          <a:p>
            <a:pPr lvl="1"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}</a:t>
            </a:r>
            <a:endParaRPr lang="en-US" altLang="en-US" sz="1600" b="1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r>
              <a:rPr lang="en-US" altLang="en-US">
                <a:solidFill>
                  <a:srgbClr val="990000"/>
                </a:solidFill>
              </a:rPr>
              <a:t>Throwable Inheritance Hierarchy</a:t>
            </a:r>
          </a:p>
        </p:txBody>
      </p:sp>
      <p:grpSp>
        <p:nvGrpSpPr>
          <p:cNvPr id="753711" name="Group 47"/>
          <p:cNvGrpSpPr>
            <a:grpSpLocks/>
          </p:cNvGrpSpPr>
          <p:nvPr/>
        </p:nvGrpSpPr>
        <p:grpSpPr bwMode="auto">
          <a:xfrm>
            <a:off x="1676400" y="1511300"/>
            <a:ext cx="6096000" cy="4830763"/>
            <a:chOff x="1056" y="952"/>
            <a:chExt cx="3840" cy="3043"/>
          </a:xfrm>
        </p:grpSpPr>
        <p:sp>
          <p:nvSpPr>
            <p:cNvPr id="753666" name="Rectangle 2"/>
            <p:cNvSpPr>
              <a:spLocks noChangeArrowheads="1"/>
            </p:cNvSpPr>
            <p:nvPr/>
          </p:nvSpPr>
          <p:spPr bwMode="auto">
            <a:xfrm>
              <a:off x="3761" y="2256"/>
              <a:ext cx="1102" cy="240"/>
            </a:xfrm>
            <a:prstGeom prst="rect">
              <a:avLst/>
            </a:prstGeom>
            <a:solidFill>
              <a:schemeClr val="hlink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endParaRPr lang="th-TH" alt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3667" name="Rectangle 3"/>
            <p:cNvSpPr>
              <a:spLocks noChangeArrowheads="1"/>
            </p:cNvSpPr>
            <p:nvPr/>
          </p:nvSpPr>
          <p:spPr bwMode="auto">
            <a:xfrm>
              <a:off x="2458" y="2256"/>
              <a:ext cx="1102" cy="240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endParaRPr lang="th-TH" alt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3669" name="Rectangle 5"/>
            <p:cNvSpPr>
              <a:spLocks noChangeArrowheads="1"/>
            </p:cNvSpPr>
            <p:nvPr/>
          </p:nvSpPr>
          <p:spPr bwMode="auto">
            <a:xfrm>
              <a:off x="2492" y="952"/>
              <a:ext cx="1102" cy="240"/>
            </a:xfrm>
            <a:prstGeom prst="rect">
              <a:avLst/>
            </a:prstGeom>
            <a:solidFill>
              <a:schemeClr val="bg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Object</a:t>
              </a:r>
            </a:p>
          </p:txBody>
        </p:sp>
        <p:sp>
          <p:nvSpPr>
            <p:cNvPr id="753670" name="Rectangle 6"/>
            <p:cNvSpPr>
              <a:spLocks noChangeArrowheads="1"/>
            </p:cNvSpPr>
            <p:nvPr/>
          </p:nvSpPr>
          <p:spPr bwMode="auto">
            <a:xfrm>
              <a:off x="1056" y="1920"/>
              <a:ext cx="1102" cy="240"/>
            </a:xfrm>
            <a:prstGeom prst="rect">
              <a:avLst/>
            </a:prstGeom>
            <a:solidFill>
              <a:schemeClr val="folHlink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Error</a:t>
              </a:r>
            </a:p>
          </p:txBody>
        </p:sp>
        <p:sp>
          <p:nvSpPr>
            <p:cNvPr id="753671" name="Rectangle 7"/>
            <p:cNvSpPr>
              <a:spLocks noChangeArrowheads="1"/>
            </p:cNvSpPr>
            <p:nvPr/>
          </p:nvSpPr>
          <p:spPr bwMode="auto">
            <a:xfrm>
              <a:off x="2492" y="1440"/>
              <a:ext cx="1102" cy="240"/>
            </a:xfrm>
            <a:prstGeom prst="rect">
              <a:avLst/>
            </a:prstGeom>
            <a:solidFill>
              <a:schemeClr val="bg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Throwable</a:t>
              </a:r>
            </a:p>
          </p:txBody>
        </p:sp>
        <p:sp>
          <p:nvSpPr>
            <p:cNvPr id="753672" name="Rectangle 8"/>
            <p:cNvSpPr>
              <a:spLocks noChangeArrowheads="1"/>
            </p:cNvSpPr>
            <p:nvPr/>
          </p:nvSpPr>
          <p:spPr bwMode="auto">
            <a:xfrm>
              <a:off x="3059" y="1920"/>
              <a:ext cx="1102" cy="240"/>
            </a:xfrm>
            <a:prstGeom prst="rect">
              <a:avLst/>
            </a:prstGeom>
            <a:solidFill>
              <a:srgbClr val="A7610D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Exception</a:t>
              </a:r>
            </a:p>
          </p:txBody>
        </p:sp>
        <p:sp>
          <p:nvSpPr>
            <p:cNvPr id="753673" name="Rectangle 9"/>
            <p:cNvSpPr>
              <a:spLocks noChangeArrowheads="1"/>
            </p:cNvSpPr>
            <p:nvPr/>
          </p:nvSpPr>
          <p:spPr bwMode="auto">
            <a:xfrm>
              <a:off x="1123" y="2304"/>
              <a:ext cx="1102" cy="240"/>
            </a:xfrm>
            <a:prstGeom prst="rect">
              <a:avLst/>
            </a:prstGeom>
            <a:solidFill>
              <a:schemeClr val="folHlink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endParaRPr lang="th-TH" alt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3674" name="Rectangle 10"/>
            <p:cNvSpPr>
              <a:spLocks noChangeArrowheads="1"/>
            </p:cNvSpPr>
            <p:nvPr/>
          </p:nvSpPr>
          <p:spPr bwMode="auto">
            <a:xfrm>
              <a:off x="1089" y="2352"/>
              <a:ext cx="1102" cy="240"/>
            </a:xfrm>
            <a:prstGeom prst="rect">
              <a:avLst/>
            </a:prstGeom>
            <a:solidFill>
              <a:schemeClr val="folHlink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endParaRPr lang="th-TH" alt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3675" name="Rectangle 11"/>
            <p:cNvSpPr>
              <a:spLocks noChangeArrowheads="1"/>
            </p:cNvSpPr>
            <p:nvPr/>
          </p:nvSpPr>
          <p:spPr bwMode="auto">
            <a:xfrm>
              <a:off x="1056" y="2418"/>
              <a:ext cx="1102" cy="240"/>
            </a:xfrm>
            <a:prstGeom prst="rect">
              <a:avLst/>
            </a:prstGeom>
            <a:solidFill>
              <a:schemeClr val="folHlink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Linkage</a:t>
              </a:r>
            </a:p>
          </p:txBody>
        </p:sp>
        <p:sp>
          <p:nvSpPr>
            <p:cNvPr id="753676" name="Rectangle 12"/>
            <p:cNvSpPr>
              <a:spLocks noChangeArrowheads="1"/>
            </p:cNvSpPr>
            <p:nvPr/>
          </p:nvSpPr>
          <p:spPr bwMode="auto">
            <a:xfrm>
              <a:off x="2425" y="2304"/>
              <a:ext cx="1102" cy="240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endParaRPr lang="th-TH" alt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3677" name="Rectangle 13"/>
            <p:cNvSpPr>
              <a:spLocks noChangeArrowheads="1"/>
            </p:cNvSpPr>
            <p:nvPr/>
          </p:nvSpPr>
          <p:spPr bwMode="auto">
            <a:xfrm>
              <a:off x="2358" y="2352"/>
              <a:ext cx="1102" cy="240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endParaRPr lang="th-TH" alt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3678" name="Rectangle 14"/>
            <p:cNvSpPr>
              <a:spLocks noChangeArrowheads="1"/>
            </p:cNvSpPr>
            <p:nvPr/>
          </p:nvSpPr>
          <p:spPr bwMode="auto">
            <a:xfrm>
              <a:off x="2298" y="2406"/>
              <a:ext cx="1102" cy="240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00">
                  <a:latin typeface="Arial" pitchFamily="34" charset="0"/>
                  <a:cs typeface="Arial" pitchFamily="34" charset="0"/>
                </a:rPr>
                <a:t>ClassNotFound</a:t>
              </a:r>
            </a:p>
          </p:txBody>
        </p:sp>
        <p:sp>
          <p:nvSpPr>
            <p:cNvPr id="753679" name="Rectangle 15"/>
            <p:cNvSpPr>
              <a:spLocks noChangeArrowheads="1"/>
            </p:cNvSpPr>
            <p:nvPr/>
          </p:nvSpPr>
          <p:spPr bwMode="auto">
            <a:xfrm>
              <a:off x="3727" y="2304"/>
              <a:ext cx="1102" cy="240"/>
            </a:xfrm>
            <a:prstGeom prst="rect">
              <a:avLst/>
            </a:prstGeom>
            <a:solidFill>
              <a:schemeClr val="hlink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endParaRPr lang="th-TH" alt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3680" name="Rectangle 16"/>
            <p:cNvSpPr>
              <a:spLocks noChangeArrowheads="1"/>
            </p:cNvSpPr>
            <p:nvPr/>
          </p:nvSpPr>
          <p:spPr bwMode="auto">
            <a:xfrm>
              <a:off x="3661" y="2352"/>
              <a:ext cx="1101" cy="240"/>
            </a:xfrm>
            <a:prstGeom prst="rect">
              <a:avLst/>
            </a:prstGeom>
            <a:solidFill>
              <a:schemeClr val="hlink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endParaRPr lang="th-TH" alt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3681" name="Rectangle 17"/>
            <p:cNvSpPr>
              <a:spLocks noChangeArrowheads="1"/>
            </p:cNvSpPr>
            <p:nvPr/>
          </p:nvSpPr>
          <p:spPr bwMode="auto">
            <a:xfrm>
              <a:off x="3594" y="2400"/>
              <a:ext cx="1102" cy="240"/>
            </a:xfrm>
            <a:prstGeom prst="rect">
              <a:avLst/>
            </a:prstGeom>
            <a:solidFill>
              <a:schemeClr val="hlink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990000"/>
                  </a:solidFill>
                  <a:latin typeface="Arial" pitchFamily="34" charset="0"/>
                  <a:cs typeface="Arial" pitchFamily="34" charset="0"/>
                </a:rPr>
                <a:t>Runtime</a:t>
              </a:r>
            </a:p>
          </p:txBody>
        </p:sp>
        <p:sp>
          <p:nvSpPr>
            <p:cNvPr id="753682" name="Rectangle 18"/>
            <p:cNvSpPr>
              <a:spLocks noChangeArrowheads="1"/>
            </p:cNvSpPr>
            <p:nvPr/>
          </p:nvSpPr>
          <p:spPr bwMode="auto">
            <a:xfrm>
              <a:off x="1690" y="3368"/>
              <a:ext cx="1102" cy="240"/>
            </a:xfrm>
            <a:prstGeom prst="rect">
              <a:avLst/>
            </a:prstGeom>
            <a:solidFill>
              <a:schemeClr val="hlink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IllegalThreadState</a:t>
              </a:r>
            </a:p>
          </p:txBody>
        </p:sp>
        <p:sp>
          <p:nvSpPr>
            <p:cNvPr id="753683" name="Rectangle 19"/>
            <p:cNvSpPr>
              <a:spLocks noChangeArrowheads="1"/>
            </p:cNvSpPr>
            <p:nvPr/>
          </p:nvSpPr>
          <p:spPr bwMode="auto">
            <a:xfrm>
              <a:off x="2425" y="2688"/>
              <a:ext cx="1102" cy="240"/>
            </a:xfrm>
            <a:prstGeom prst="rect">
              <a:avLst/>
            </a:prstGeom>
            <a:solidFill>
              <a:schemeClr val="hlink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endParaRPr lang="th-TH" alt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3684" name="Rectangle 20"/>
            <p:cNvSpPr>
              <a:spLocks noChangeArrowheads="1"/>
            </p:cNvSpPr>
            <p:nvPr/>
          </p:nvSpPr>
          <p:spPr bwMode="auto">
            <a:xfrm>
              <a:off x="2392" y="2736"/>
              <a:ext cx="1102" cy="240"/>
            </a:xfrm>
            <a:prstGeom prst="rect">
              <a:avLst/>
            </a:prstGeom>
            <a:solidFill>
              <a:schemeClr val="hlink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endParaRPr lang="th-TH" alt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3685" name="Rectangle 21"/>
            <p:cNvSpPr>
              <a:spLocks noChangeArrowheads="1"/>
            </p:cNvSpPr>
            <p:nvPr/>
          </p:nvSpPr>
          <p:spPr bwMode="auto">
            <a:xfrm>
              <a:off x="2358" y="2784"/>
              <a:ext cx="1102" cy="240"/>
            </a:xfrm>
            <a:prstGeom prst="rect">
              <a:avLst/>
            </a:prstGeom>
            <a:solidFill>
              <a:schemeClr val="hlink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endParaRPr lang="th-TH" alt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3686" name="Rectangle 22"/>
            <p:cNvSpPr>
              <a:spLocks noChangeArrowheads="1"/>
            </p:cNvSpPr>
            <p:nvPr/>
          </p:nvSpPr>
          <p:spPr bwMode="auto">
            <a:xfrm>
              <a:off x="2325" y="2832"/>
              <a:ext cx="1102" cy="240"/>
            </a:xfrm>
            <a:prstGeom prst="rect">
              <a:avLst/>
            </a:prstGeom>
            <a:solidFill>
              <a:schemeClr val="hlink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endParaRPr lang="th-TH" alt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3687" name="Rectangle 23"/>
            <p:cNvSpPr>
              <a:spLocks noChangeArrowheads="1"/>
            </p:cNvSpPr>
            <p:nvPr/>
          </p:nvSpPr>
          <p:spPr bwMode="auto">
            <a:xfrm>
              <a:off x="2291" y="2884"/>
              <a:ext cx="1102" cy="240"/>
            </a:xfrm>
            <a:prstGeom prst="rect">
              <a:avLst/>
            </a:prstGeom>
            <a:solidFill>
              <a:schemeClr val="hlink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990000"/>
                  </a:solidFill>
                  <a:latin typeface="Arial" pitchFamily="34" charset="0"/>
                  <a:cs typeface="Arial" pitchFamily="34" charset="0"/>
                </a:rPr>
                <a:t>IllegalArgument</a:t>
              </a:r>
            </a:p>
          </p:txBody>
        </p:sp>
        <p:sp>
          <p:nvSpPr>
            <p:cNvPr id="753688" name="Rectangle 24"/>
            <p:cNvSpPr>
              <a:spLocks noChangeArrowheads="1"/>
            </p:cNvSpPr>
            <p:nvPr/>
          </p:nvSpPr>
          <p:spPr bwMode="auto">
            <a:xfrm>
              <a:off x="3794" y="2688"/>
              <a:ext cx="1102" cy="240"/>
            </a:xfrm>
            <a:prstGeom prst="rect">
              <a:avLst/>
            </a:prstGeom>
            <a:solidFill>
              <a:schemeClr val="hlink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endParaRPr lang="th-TH" alt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3689" name="Rectangle 25"/>
            <p:cNvSpPr>
              <a:spLocks noChangeArrowheads="1"/>
            </p:cNvSpPr>
            <p:nvPr/>
          </p:nvSpPr>
          <p:spPr bwMode="auto">
            <a:xfrm>
              <a:off x="3761" y="2736"/>
              <a:ext cx="1102" cy="240"/>
            </a:xfrm>
            <a:prstGeom prst="rect">
              <a:avLst/>
            </a:prstGeom>
            <a:solidFill>
              <a:schemeClr val="hlink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endParaRPr lang="th-TH" alt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3690" name="Rectangle 26"/>
            <p:cNvSpPr>
              <a:spLocks noChangeArrowheads="1"/>
            </p:cNvSpPr>
            <p:nvPr/>
          </p:nvSpPr>
          <p:spPr bwMode="auto">
            <a:xfrm>
              <a:off x="3727" y="2784"/>
              <a:ext cx="1102" cy="240"/>
            </a:xfrm>
            <a:prstGeom prst="rect">
              <a:avLst/>
            </a:prstGeom>
            <a:solidFill>
              <a:schemeClr val="hlink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endParaRPr lang="th-TH" alt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3691" name="Rectangle 27"/>
            <p:cNvSpPr>
              <a:spLocks noChangeArrowheads="1"/>
            </p:cNvSpPr>
            <p:nvPr/>
          </p:nvSpPr>
          <p:spPr bwMode="auto">
            <a:xfrm>
              <a:off x="3694" y="2832"/>
              <a:ext cx="1102" cy="240"/>
            </a:xfrm>
            <a:prstGeom prst="rect">
              <a:avLst/>
            </a:prstGeom>
            <a:solidFill>
              <a:schemeClr val="hlink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endParaRPr lang="th-TH" alt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3692" name="Rectangle 28"/>
            <p:cNvSpPr>
              <a:spLocks noChangeArrowheads="1"/>
            </p:cNvSpPr>
            <p:nvPr/>
          </p:nvSpPr>
          <p:spPr bwMode="auto">
            <a:xfrm>
              <a:off x="3661" y="2888"/>
              <a:ext cx="1101" cy="240"/>
            </a:xfrm>
            <a:prstGeom prst="rect">
              <a:avLst/>
            </a:prstGeom>
            <a:solidFill>
              <a:schemeClr val="hlink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990000"/>
                  </a:solidFill>
                  <a:latin typeface="Arial" pitchFamily="34" charset="0"/>
                  <a:cs typeface="Arial" pitchFamily="34" charset="0"/>
                </a:rPr>
                <a:t>IndexOutOfBound</a:t>
              </a:r>
            </a:p>
          </p:txBody>
        </p:sp>
        <p:sp>
          <p:nvSpPr>
            <p:cNvPr id="753693" name="Rectangle 29"/>
            <p:cNvSpPr>
              <a:spLocks noChangeArrowheads="1"/>
            </p:cNvSpPr>
            <p:nvPr/>
          </p:nvSpPr>
          <p:spPr bwMode="auto">
            <a:xfrm>
              <a:off x="2893" y="3376"/>
              <a:ext cx="1101" cy="240"/>
            </a:xfrm>
            <a:prstGeom prst="rect">
              <a:avLst/>
            </a:prstGeom>
            <a:solidFill>
              <a:schemeClr val="hlink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NumberFormat</a:t>
              </a:r>
            </a:p>
          </p:txBody>
        </p:sp>
        <p:sp>
          <p:nvSpPr>
            <p:cNvPr id="753694" name="Line 30"/>
            <p:cNvSpPr>
              <a:spLocks noChangeShapeType="1"/>
            </p:cNvSpPr>
            <p:nvPr/>
          </p:nvSpPr>
          <p:spPr bwMode="auto">
            <a:xfrm>
              <a:off x="2993" y="11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53695" name="Line 31"/>
            <p:cNvSpPr>
              <a:spLocks noChangeShapeType="1"/>
            </p:cNvSpPr>
            <p:nvPr/>
          </p:nvSpPr>
          <p:spPr bwMode="auto">
            <a:xfrm>
              <a:off x="2993" y="1680"/>
              <a:ext cx="601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53696" name="Line 32"/>
            <p:cNvSpPr>
              <a:spLocks noChangeShapeType="1"/>
            </p:cNvSpPr>
            <p:nvPr/>
          </p:nvSpPr>
          <p:spPr bwMode="auto">
            <a:xfrm>
              <a:off x="3560" y="2160"/>
              <a:ext cx="601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53697" name="Line 33"/>
            <p:cNvSpPr>
              <a:spLocks noChangeShapeType="1"/>
            </p:cNvSpPr>
            <p:nvPr/>
          </p:nvSpPr>
          <p:spPr bwMode="auto">
            <a:xfrm flipH="1">
              <a:off x="1590" y="1680"/>
              <a:ext cx="1403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53698" name="Line 34"/>
            <p:cNvSpPr>
              <a:spLocks noChangeShapeType="1"/>
            </p:cNvSpPr>
            <p:nvPr/>
          </p:nvSpPr>
          <p:spPr bwMode="auto">
            <a:xfrm>
              <a:off x="1590" y="2169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53699" name="Line 35"/>
            <p:cNvSpPr>
              <a:spLocks noChangeShapeType="1"/>
            </p:cNvSpPr>
            <p:nvPr/>
          </p:nvSpPr>
          <p:spPr bwMode="auto">
            <a:xfrm flipH="1">
              <a:off x="2880" y="2160"/>
              <a:ext cx="68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53700" name="Line 36"/>
            <p:cNvSpPr>
              <a:spLocks noChangeShapeType="1"/>
            </p:cNvSpPr>
            <p:nvPr/>
          </p:nvSpPr>
          <p:spPr bwMode="auto">
            <a:xfrm>
              <a:off x="4195" y="264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53701" name="Line 37"/>
            <p:cNvSpPr>
              <a:spLocks noChangeShapeType="1"/>
            </p:cNvSpPr>
            <p:nvPr/>
          </p:nvSpPr>
          <p:spPr bwMode="auto">
            <a:xfrm flipH="1">
              <a:off x="2826" y="2640"/>
              <a:ext cx="1369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53702" name="Line 38"/>
            <p:cNvSpPr>
              <a:spLocks noChangeShapeType="1"/>
            </p:cNvSpPr>
            <p:nvPr/>
          </p:nvSpPr>
          <p:spPr bwMode="auto">
            <a:xfrm flipH="1">
              <a:off x="2225" y="3128"/>
              <a:ext cx="567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53703" name="Line 39"/>
            <p:cNvSpPr>
              <a:spLocks noChangeShapeType="1"/>
            </p:cNvSpPr>
            <p:nvPr/>
          </p:nvSpPr>
          <p:spPr bwMode="auto">
            <a:xfrm>
              <a:off x="2826" y="3128"/>
              <a:ext cx="534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53704" name="Line 40"/>
            <p:cNvSpPr>
              <a:spLocks noChangeShapeType="1"/>
            </p:cNvSpPr>
            <p:nvPr/>
          </p:nvSpPr>
          <p:spPr bwMode="auto">
            <a:xfrm>
              <a:off x="4195" y="3136"/>
              <a:ext cx="20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53705" name="Line 41"/>
            <p:cNvSpPr>
              <a:spLocks noChangeShapeType="1"/>
            </p:cNvSpPr>
            <p:nvPr/>
          </p:nvSpPr>
          <p:spPr bwMode="auto">
            <a:xfrm flipH="1">
              <a:off x="1414" y="2667"/>
              <a:ext cx="167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53708" name="Rectangle 44"/>
            <p:cNvSpPr>
              <a:spLocks noChangeArrowheads="1"/>
            </p:cNvSpPr>
            <p:nvPr/>
          </p:nvSpPr>
          <p:spPr bwMode="auto">
            <a:xfrm>
              <a:off x="3704" y="3755"/>
              <a:ext cx="1102" cy="240"/>
            </a:xfrm>
            <a:prstGeom prst="rect">
              <a:avLst/>
            </a:prstGeom>
            <a:solidFill>
              <a:srgbClr val="B42200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User-Defined?</a:t>
              </a:r>
            </a:p>
          </p:txBody>
        </p:sp>
        <p:sp>
          <p:nvSpPr>
            <p:cNvPr id="753709" name="Line 45"/>
            <p:cNvSpPr>
              <a:spLocks noChangeShapeType="1"/>
            </p:cNvSpPr>
            <p:nvPr/>
          </p:nvSpPr>
          <p:spPr bwMode="auto">
            <a:xfrm>
              <a:off x="3552" y="2161"/>
              <a:ext cx="600" cy="158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7018337" cy="1031875"/>
          </a:xfrm>
        </p:spPr>
        <p:txBody>
          <a:bodyPr/>
          <a:lstStyle/>
          <a:p>
            <a:r>
              <a:rPr lang="en-US" altLang="zh-TW">
                <a:solidFill>
                  <a:srgbClr val="990000"/>
                </a:solidFill>
                <a:ea typeface="PMingLiU" pitchFamily="18" charset="-120"/>
              </a:rPr>
              <a:t>Java’s Exceptions</a:t>
            </a:r>
            <a:endParaRPr lang="th-TH">
              <a:solidFill>
                <a:srgbClr val="990000"/>
              </a:solidFill>
              <a:ea typeface="PMingLiU" pitchFamily="18" charset="-120"/>
            </a:endParaRP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19200"/>
            <a:ext cx="7442200" cy="4800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th-TH" dirty="0"/>
              <a:t>เป็นความผิดปกติที่เกิดขึ้นระหว่างการประมวลผลและมีผลทำให้ลำดับการทำงานของชุดคำสั่งภายในโปรแกรมเปลี่ยนไป  ซึ่งความผิดปกติดังกล่าวอาจก่อให้เกิด </a:t>
            </a:r>
            <a:r>
              <a:rPr lang="en-US" dirty="0"/>
              <a:t>error </a:t>
            </a:r>
            <a:r>
              <a:rPr lang="th-TH" dirty="0"/>
              <a:t>ภายในโปรแกรม</a:t>
            </a:r>
          </a:p>
          <a:p>
            <a:r>
              <a:rPr lang="en-US" dirty="0"/>
              <a:t>Errors </a:t>
            </a:r>
            <a:r>
              <a:rPr lang="th-TH" dirty="0"/>
              <a:t>ในจาวาสามารถแบ่งออกได้เป็น</a:t>
            </a:r>
            <a:r>
              <a:rPr lang="en-US" dirty="0"/>
              <a:t> 2  </a:t>
            </a:r>
            <a:r>
              <a:rPr lang="th-TH" dirty="0"/>
              <a:t>กลุ่ม  ได้แก่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Compile</a:t>
            </a:r>
            <a:r>
              <a:rPr lang="th-TH" b="1" dirty="0">
                <a:solidFill>
                  <a:srgbClr val="990000"/>
                </a:solidFill>
              </a:rPr>
              <a:t>-</a:t>
            </a:r>
            <a:r>
              <a:rPr lang="en-US" b="1" dirty="0">
                <a:solidFill>
                  <a:srgbClr val="990000"/>
                </a:solidFill>
              </a:rPr>
              <a:t>time errors </a:t>
            </a:r>
            <a:r>
              <a:rPr lang="th-TH" dirty="0"/>
              <a:t>เกิดขึ้นจากการโปรแกรมที่ผิด</a:t>
            </a:r>
            <a:r>
              <a:rPr lang="en-US" dirty="0"/>
              <a:t> syntax </a:t>
            </a:r>
            <a:r>
              <a:rPr lang="th-TH" dirty="0"/>
              <a:t>ของโปรแกรมภาษาที่ใช้ </a:t>
            </a:r>
          </a:p>
          <a:p>
            <a:pPr lvl="1"/>
            <a:r>
              <a:rPr lang="th-TH" b="1" dirty="0" err="1">
                <a:solidFill>
                  <a:srgbClr val="990000"/>
                </a:solidFill>
              </a:rPr>
              <a:t>Run</a:t>
            </a:r>
            <a:r>
              <a:rPr lang="th-TH" b="1" dirty="0">
                <a:solidFill>
                  <a:srgbClr val="990000"/>
                </a:solidFill>
              </a:rPr>
              <a:t>-</a:t>
            </a:r>
            <a:r>
              <a:rPr lang="th-TH" b="1" dirty="0" err="1">
                <a:solidFill>
                  <a:srgbClr val="990000"/>
                </a:solidFill>
              </a:rPr>
              <a:t>time</a:t>
            </a:r>
            <a:r>
              <a:rPr lang="th-TH" b="1" dirty="0">
                <a:solidFill>
                  <a:srgbClr val="990000"/>
                </a:solidFill>
              </a:rPr>
              <a:t> </a:t>
            </a:r>
            <a:r>
              <a:rPr lang="th-TH" b="1" dirty="0" err="1">
                <a:solidFill>
                  <a:srgbClr val="990000"/>
                </a:solidFill>
              </a:rPr>
              <a:t>errors</a:t>
            </a:r>
            <a:r>
              <a:rPr lang="th-TH" b="1" dirty="0">
                <a:solidFill>
                  <a:srgbClr val="990000"/>
                </a:solidFill>
              </a:rPr>
              <a:t> </a:t>
            </a:r>
            <a:r>
              <a:rPr lang="th-TH" dirty="0"/>
              <a:t>เกิดขึ้นระหว่างการประมวลผลโปรแกรม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Exception </a:t>
            </a:r>
            <a:r>
              <a:rPr lang="th-TH" dirty="0"/>
              <a:t>เป็นความผิดปกติที่เกิดขึ้นในช่วงเวลารัน</a:t>
            </a:r>
            <a:r>
              <a:rPr lang="th-TH" dirty="0" err="1"/>
              <a:t>ไทม์</a:t>
            </a:r>
            <a:r>
              <a:rPr lang="th-TH" dirty="0"/>
              <a:t>ระหว่างการประมวลผลโปรแกรม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3124200"/>
            <a:ext cx="7561263" cy="2376488"/>
          </a:xfrm>
        </p:spPr>
        <p:txBody>
          <a:bodyPr/>
          <a:lstStyle/>
          <a:p>
            <a:r>
              <a:rPr lang="th-TH" dirty="0"/>
              <a:t>คลาส </a:t>
            </a:r>
            <a:r>
              <a:rPr lang="en-US" dirty="0"/>
              <a:t>Exception </a:t>
            </a:r>
            <a:r>
              <a:rPr lang="th-TH" dirty="0"/>
              <a:t>ส่วนใหญ่จะประกอบไปด้วย </a:t>
            </a:r>
            <a:r>
              <a:rPr lang="en-US" dirty="0"/>
              <a:t>2  constructors </a:t>
            </a:r>
            <a:r>
              <a:rPr lang="th-TH" dirty="0"/>
              <a:t>ดังนี้</a:t>
            </a:r>
            <a:endParaRPr lang="en-US" dirty="0"/>
          </a:p>
          <a:p>
            <a:pPr lvl="2"/>
            <a:r>
              <a:rPr lang="th-TH" dirty="0"/>
              <a:t>แบบแรกจะไม่มี</a:t>
            </a:r>
            <a:r>
              <a:rPr lang="en-US" dirty="0"/>
              <a:t> arguments (default) </a:t>
            </a:r>
            <a:r>
              <a:rPr lang="th-TH" dirty="0"/>
              <a:t> </a:t>
            </a:r>
            <a:endParaRPr lang="en-US" dirty="0"/>
          </a:p>
          <a:p>
            <a:pPr lvl="2"/>
            <a:r>
              <a:rPr lang="th-TH" dirty="0"/>
              <a:t>แบบที่สองจะรับค่า</a:t>
            </a:r>
            <a:r>
              <a:rPr lang="en-US" dirty="0"/>
              <a:t> exception </a:t>
            </a:r>
            <a:r>
              <a:rPr lang="en-US" dirty="0" smtClean="0"/>
              <a:t>message</a:t>
            </a:r>
          </a:p>
          <a:p>
            <a:pPr lvl="1"/>
            <a:r>
              <a:rPr lang="th-TH" dirty="0" smtClean="0"/>
              <a:t>ทั้งสองเมธอดเรียกใช้</a:t>
            </a:r>
            <a:r>
              <a:rPr lang="en-US" dirty="0" smtClean="0"/>
              <a:t> constructor</a:t>
            </a:r>
            <a:r>
              <a:rPr lang="th-TH" dirty="0" smtClean="0"/>
              <a:t> ไปยัง</a:t>
            </a:r>
            <a:r>
              <a:rPr lang="en-US" dirty="0" smtClean="0"/>
              <a:t> </a:t>
            </a:r>
            <a:r>
              <a:rPr lang="en-US" dirty="0" err="1" smtClean="0"/>
              <a:t>superclass</a:t>
            </a:r>
            <a:endParaRPr lang="en-US" dirty="0"/>
          </a:p>
        </p:txBody>
      </p:sp>
      <p:sp>
        <p:nvSpPr>
          <p:cNvPr id="756740" name="Text Box 4"/>
          <p:cNvSpPr txBox="1">
            <a:spLocks noChangeArrowheads="1"/>
          </p:cNvSpPr>
          <p:nvPr/>
        </p:nvSpPr>
        <p:spPr bwMode="auto">
          <a:xfrm>
            <a:off x="1447800" y="1371600"/>
            <a:ext cx="73914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Courier New" pitchFamily="49" charset="0"/>
              </a:rPr>
              <a:t>public class DivideByZeroException</a:t>
            </a:r>
            <a:r>
              <a:rPr lang="th-TH" sz="1600" b="1">
                <a:solidFill>
                  <a:srgbClr val="000000"/>
                </a:solidFill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Courier New" pitchFamily="49" charset="0"/>
              </a:rPr>
              <a:t>extends ArithmeticException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Courier New" pitchFamily="49" charset="0"/>
              </a:rPr>
              <a:t>{</a:t>
            </a:r>
            <a:endParaRPr lang="th-TH" sz="1600" b="1">
              <a:solidFill>
                <a:srgbClr val="000000"/>
              </a:solidFill>
              <a:latin typeface="Arial" pitchFamily="34" charset="0"/>
              <a:cs typeface="Courier New" pitchFamily="49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th-TH" sz="1600" b="1">
                <a:solidFill>
                  <a:srgbClr val="000000"/>
                </a:solidFill>
                <a:latin typeface="Arial" pitchFamily="34" charset="0"/>
                <a:cs typeface="Courier New" pitchFamily="49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Courier New" pitchFamily="49" charset="0"/>
              </a:rPr>
              <a:t>public DivideByZeroException()</a:t>
            </a:r>
            <a:endParaRPr lang="th-TH" sz="1600" b="1">
              <a:solidFill>
                <a:srgbClr val="000000"/>
              </a:solidFill>
              <a:latin typeface="Arial" pitchFamily="34" charset="0"/>
              <a:cs typeface="Courier New" pitchFamily="49" charset="0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th-TH" sz="1600" b="1">
                <a:solidFill>
                  <a:srgbClr val="000000"/>
                </a:solidFill>
                <a:latin typeface="Arial" pitchFamily="34" charset="0"/>
                <a:cs typeface="Courier New" pitchFamily="49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Arial" pitchFamily="34" charset="0"/>
                <a:cs typeface="Courier New" pitchFamily="49" charset="0"/>
              </a:rPr>
              <a:t>public DivideByZeroException( String message )</a:t>
            </a: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1600" b="1">
                <a:solidFill>
                  <a:schemeClr val="tx1"/>
                </a:solidFill>
                <a:latin typeface="Arial" pitchFamily="34" charset="0"/>
                <a:cs typeface="Angsana New" pitchFamily="18" charset="-34"/>
              </a:rPr>
              <a:t>}</a:t>
            </a:r>
          </a:p>
        </p:txBody>
      </p:sp>
      <p:sp>
        <p:nvSpPr>
          <p:cNvPr id="756741" name="Rectangle 5"/>
          <p:cNvSpPr>
            <a:spLocks noChangeArrowheads="1"/>
          </p:cNvSpPr>
          <p:nvPr/>
        </p:nvSpPr>
        <p:spPr bwMode="auto">
          <a:xfrm>
            <a:off x="1644650" y="152400"/>
            <a:ext cx="6096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hangingPunct="0">
              <a:lnSpc>
                <a:spcPct val="81000"/>
              </a:lnSpc>
              <a:buSzPct val="45000"/>
              <a:buFont typeface="Wingdings" pitchFamily="2" charset="2"/>
              <a:buNone/>
            </a:pPr>
            <a:r>
              <a:rPr lang="en-US" sz="4000" b="1" dirty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Create your own exceptions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561263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Exception Handling Example: Divide by Zero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6324600" cy="2514600"/>
          </a:xfrm>
        </p:spPr>
        <p:txBody>
          <a:bodyPr/>
          <a:lstStyle/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public class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DivideByZeroException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extends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ArithmeticException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{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600" b="1" dirty="0">
              <a:latin typeface="Arial" pitchFamily="34" charset="0"/>
              <a:cs typeface="Courier New" pitchFamily="49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public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DivideByZeroException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()  {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	super( "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Attempted to divide by zero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" );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}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public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DivideByZeroException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 String message ) {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	super( message );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}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600" b="1" dirty="0">
              <a:latin typeface="Arial" pitchFamily="34" charset="0"/>
              <a:cs typeface="Courier New" pitchFamily="49" charset="0"/>
            </a:endParaRPr>
          </a:p>
        </p:txBody>
      </p:sp>
      <p:sp>
        <p:nvSpPr>
          <p:cNvPr id="757764" name="Rectangle 4"/>
          <p:cNvSpPr>
            <a:spLocks noChangeArrowheads="1"/>
          </p:cNvSpPr>
          <p:nvPr/>
        </p:nvSpPr>
        <p:spPr bwMode="auto">
          <a:xfrm>
            <a:off x="971550" y="4365625"/>
            <a:ext cx="7561263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19138" lvl="1" indent="-358775" hangingPunct="0">
              <a:lnSpc>
                <a:spcPct val="110000"/>
              </a:lnSpc>
              <a:buSzPct val="90000"/>
              <a:buFont typeface="StarSymbol" charset="0"/>
              <a:buBlip>
                <a:blip r:embed="rId2"/>
              </a:buBlip>
            </a:pPr>
            <a:r>
              <a:rPr lang="th-TH" sz="30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ขั้นตอนถัดไปจะเป็นการ</a:t>
            </a:r>
            <a:r>
              <a:rPr lang="en-US" sz="30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throw exception </a:t>
            </a:r>
            <a:r>
              <a:rPr lang="th-TH" sz="30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ในส่วนของ</a:t>
            </a:r>
            <a:r>
              <a:rPr lang="en-US" sz="30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000" b="1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try</a:t>
            </a:r>
            <a:r>
              <a:rPr lang="en-US" sz="30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block</a:t>
            </a:r>
          </a:p>
          <a:p>
            <a:pPr marL="719138" lvl="1" indent="-358775" hangingPunct="0">
              <a:lnSpc>
                <a:spcPct val="110000"/>
              </a:lnSpc>
              <a:buSzPct val="90000"/>
              <a:buFont typeface="StarSymbol" charset="0"/>
              <a:buBlip>
                <a:blip r:embed="rId2"/>
              </a:buBlip>
            </a:pPr>
            <a:r>
              <a:rPr lang="th-TH" sz="30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ส่วนโค้ดสำหรับจัดการ </a:t>
            </a:r>
            <a:r>
              <a:rPr lang="en-US" sz="30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Error </a:t>
            </a:r>
            <a:r>
              <a:rPr lang="th-TH" sz="30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จะอยู่ภายใน</a:t>
            </a:r>
            <a:r>
              <a:rPr lang="en-US" sz="30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000" b="1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catch</a:t>
            </a:r>
            <a:r>
              <a:rPr lang="en-US" sz="30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block</a:t>
            </a:r>
          </a:p>
          <a:p>
            <a:pPr marL="719138" lvl="1" indent="-358775" hangingPunct="0">
              <a:lnSpc>
                <a:spcPct val="110000"/>
              </a:lnSpc>
              <a:buSzPct val="90000"/>
              <a:buFont typeface="StarSymbol" charset="0"/>
              <a:buBlip>
                <a:blip r:embed="rId2"/>
              </a:buBlip>
            </a:pPr>
            <a:r>
              <a:rPr lang="th-TH" sz="30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หากไม่มีการ</a:t>
            </a:r>
            <a:r>
              <a:rPr lang="en-US" sz="30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thrown</a:t>
            </a:r>
            <a:r>
              <a:rPr lang="th-TH" sz="30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ส่วนของ</a:t>
            </a:r>
            <a:r>
              <a:rPr lang="en-US" sz="30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000" b="1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catch</a:t>
            </a:r>
            <a:r>
              <a:rPr lang="en-US" sz="30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blocks </a:t>
            </a:r>
            <a:r>
              <a:rPr lang="th-TH" sz="30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จะ</a:t>
            </a:r>
            <a:r>
              <a:rPr lang="th-TH" sz="30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ถูกข้ามไป</a:t>
            </a:r>
            <a:endParaRPr lang="en-US" sz="30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143000"/>
            <a:ext cx="6781800" cy="5175250"/>
          </a:xfrm>
        </p:spPr>
        <p:txBody>
          <a:bodyPr/>
          <a:lstStyle/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DivideByZeroException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extends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ArithmeticException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{</a:t>
            </a:r>
            <a:endParaRPr lang="th-TH" sz="1600" b="1" dirty="0">
              <a:latin typeface="Arial" pitchFamily="34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Courier New" pitchFamily="49" charset="0"/>
              </a:rPr>
              <a:t>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public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DivideByZeroException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()  {</a:t>
            </a:r>
            <a:endParaRPr lang="th-TH" sz="1600" b="1" dirty="0">
              <a:latin typeface="Arial" pitchFamily="34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Courier New" pitchFamily="49" charset="0"/>
              </a:rPr>
              <a:t>	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super</a:t>
            </a:r>
            <a:r>
              <a:rPr lang="th-TH" sz="1600" b="1" dirty="0">
                <a:latin typeface="Arial" pitchFamily="34" charset="0"/>
                <a:cs typeface="Courier New" pitchFamily="49" charset="0"/>
              </a:rPr>
              <a:t>(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Attempted to divide by zero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"</a:t>
            </a:r>
            <a:r>
              <a:rPr lang="th-TH" sz="1600" b="1" dirty="0">
                <a:latin typeface="Arial" pitchFamily="34" charset="0"/>
                <a:cs typeface="Courier New" pitchFamily="49" charset="0"/>
              </a:rPr>
              <a:t> );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Courier New" pitchFamily="49" charset="0"/>
              </a:rPr>
              <a:t>	}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 smtClean="0">
                <a:latin typeface="Arial" pitchFamily="34" charset="0"/>
                <a:cs typeface="Courier New" pitchFamily="49" charset="0"/>
              </a:rPr>
              <a:t>}</a:t>
            </a:r>
            <a:endParaRPr lang="th-TH" sz="1600" b="1" dirty="0">
              <a:latin typeface="Arial" pitchFamily="34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ExceptionTest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{ </a:t>
            </a:r>
            <a:endParaRPr lang="th-TH" sz="1600" b="1" dirty="0">
              <a:latin typeface="Arial" pitchFamily="34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Courier New" pitchFamily="49" charset="0"/>
              </a:rPr>
              <a:t>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public</a:t>
            </a:r>
            <a:r>
              <a:rPr lang="th-TH" sz="1600" b="1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static</a:t>
            </a:r>
            <a:r>
              <a:rPr lang="th-TH" sz="1600" b="1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void main(String []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args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) { </a:t>
            </a:r>
            <a:endParaRPr lang="th-TH" sz="1600" b="1" dirty="0">
              <a:latin typeface="Arial" pitchFamily="34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num[] = {</a:t>
            </a:r>
            <a:r>
              <a:rPr lang="th-TH" sz="1600" b="1" dirty="0">
                <a:latin typeface="Arial" pitchFamily="34" charset="0"/>
                <a:cs typeface="Courier New" pitchFamily="49" charset="0"/>
              </a:rPr>
              <a:t>4, 6, 7, 1}; 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divided[] = {</a:t>
            </a:r>
            <a:r>
              <a:rPr lang="th-TH" sz="1600" b="1" dirty="0">
                <a:latin typeface="Arial" pitchFamily="34" charset="0"/>
                <a:cs typeface="Courier New" pitchFamily="49" charset="0"/>
              </a:rPr>
              <a:t>2, 3, 0, 8}; 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Courier New" pitchFamily="49" charset="0"/>
              </a:rPr>
              <a:t>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for</a:t>
            </a:r>
            <a:r>
              <a:rPr lang="th-TH" sz="1600" b="1" dirty="0">
                <a:latin typeface="Arial" pitchFamily="34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= </a:t>
            </a:r>
            <a:r>
              <a:rPr lang="th-TH" sz="1600" b="1" dirty="0">
                <a:latin typeface="Arial" pitchFamily="34" charset="0"/>
                <a:cs typeface="Courier New" pitchFamily="49" charset="0"/>
              </a:rPr>
              <a:t>0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;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&lt; </a:t>
            </a:r>
            <a:r>
              <a:rPr lang="th-TH" sz="1600" b="1" dirty="0">
                <a:latin typeface="Arial" pitchFamily="34" charset="0"/>
                <a:cs typeface="Courier New" pitchFamily="49" charset="0"/>
              </a:rPr>
              <a:t>4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; ++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) { </a:t>
            </a:r>
            <a:endParaRPr lang="th-TH" sz="1600" b="1" dirty="0">
              <a:latin typeface="Arial" pitchFamily="34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Courier New" pitchFamily="49" charset="0"/>
              </a:rPr>
              <a:t>	  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try</a:t>
            </a:r>
            <a:r>
              <a:rPr lang="th-TH" sz="1600" b="1" dirty="0">
                <a:latin typeface="Arial" pitchFamily="34" charset="0"/>
                <a:cs typeface="Courier New" pitchFamily="49" charset="0"/>
              </a:rPr>
              <a:t> { 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Courier New" pitchFamily="49" charset="0"/>
              </a:rPr>
              <a:t>	      </a:t>
            </a:r>
            <a:r>
              <a:rPr lang="en-US" sz="1600" b="1" dirty="0" smtClean="0">
                <a:latin typeface="Arial" pitchFamily="34" charset="0"/>
                <a:cs typeface="Courier New" pitchFamily="49" charset="0"/>
              </a:rPr>
              <a:t>if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((divided[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]) == </a:t>
            </a:r>
            <a:r>
              <a:rPr lang="th-TH" sz="1600" b="1" dirty="0">
                <a:latin typeface="Arial" pitchFamily="34" charset="0"/>
                <a:cs typeface="Courier New" pitchFamily="49" charset="0"/>
              </a:rPr>
              <a:t>0) 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Courier New" pitchFamily="49" charset="0"/>
              </a:rPr>
              <a:t>		   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       throw</a:t>
            </a:r>
            <a:r>
              <a:rPr lang="th-TH" sz="1600" b="1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new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DivideByZeroException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(); </a:t>
            </a:r>
            <a:endParaRPr lang="en-US" sz="1600" b="1" dirty="0" smtClean="0">
              <a:latin typeface="Arial" pitchFamily="34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 smtClean="0">
                <a:latin typeface="Arial" pitchFamily="34" charset="0"/>
                <a:cs typeface="Courier New" pitchFamily="49" charset="0"/>
              </a:rPr>
              <a:t>            </a:t>
            </a:r>
            <a:r>
              <a:rPr lang="th-TH" sz="1600" b="1" dirty="0">
                <a:latin typeface="Arial" pitchFamily="34" charset="0"/>
                <a:cs typeface="Courier New" pitchFamily="49" charset="0"/>
              </a:rPr>
              <a:t>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 num[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] + </a:t>
            </a:r>
            <a:r>
              <a:rPr lang="th-TH" sz="1600" b="1" dirty="0">
                <a:latin typeface="Arial" pitchFamily="34" charset="0"/>
                <a:cs typeface="Courier New" pitchFamily="49" charset="0"/>
              </a:rPr>
              <a:t>" / "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+divided[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] </a:t>
            </a:r>
            <a:r>
              <a:rPr lang="en-US" sz="1600" b="1" dirty="0" smtClean="0">
                <a:latin typeface="Arial" pitchFamily="34" charset="0"/>
                <a:cs typeface="Courier New" pitchFamily="49" charset="0"/>
              </a:rPr>
              <a:t>+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 smtClean="0">
                <a:latin typeface="Arial" pitchFamily="34" charset="0"/>
                <a:cs typeface="Courier New" pitchFamily="49" charset="0"/>
              </a:rPr>
              <a:t>							 </a:t>
            </a:r>
            <a:r>
              <a:rPr lang="th-TH" sz="1600" b="1" dirty="0" smtClean="0">
                <a:latin typeface="Arial" pitchFamily="34" charset="0"/>
                <a:cs typeface="Courier New" pitchFamily="49" charset="0"/>
              </a:rPr>
              <a:t>  " </a:t>
            </a:r>
            <a:r>
              <a:rPr lang="th-TH" sz="1600" b="1" dirty="0">
                <a:latin typeface="Arial" pitchFamily="34" charset="0"/>
                <a:cs typeface="Courier New" pitchFamily="49" charset="0"/>
              </a:rPr>
              <a:t>= "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Courier New" pitchFamily="49" charset="0"/>
              </a:rPr>
              <a:t>+ 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num[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]/divided[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]);</a:t>
            </a:r>
            <a:endParaRPr lang="th-TH" sz="1600" b="1" dirty="0">
              <a:latin typeface="Arial" pitchFamily="34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Courier New" pitchFamily="49" charset="0"/>
              </a:rPr>
              <a:t>	   } </a:t>
            </a:r>
            <a:endParaRPr lang="en-US" sz="1600" b="1" dirty="0">
              <a:latin typeface="Arial" pitchFamily="34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        catch (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DivideByZeroException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ex) { </a:t>
            </a:r>
            <a:endParaRPr lang="th-TH" sz="1600" b="1" dirty="0">
              <a:latin typeface="Arial" pitchFamily="34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Courier New" pitchFamily="49" charset="0"/>
              </a:rPr>
              <a:t>	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ex.getMessage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()); </a:t>
            </a:r>
            <a:r>
              <a:rPr lang="th-TH" sz="1600" b="1" dirty="0">
                <a:latin typeface="Arial" pitchFamily="34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Courier New" pitchFamily="49" charset="0"/>
              </a:rPr>
              <a:t>	 }  }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Courier New" pitchFamily="49" charset="0"/>
              </a:rPr>
              <a:t>}</a:t>
            </a:r>
            <a:endParaRPr lang="en-US" sz="1600" b="1" dirty="0">
              <a:latin typeface="Arial" pitchFamily="34" charset="0"/>
              <a:cs typeface="Courier New" pitchFamily="49" charset="0"/>
            </a:endParaRPr>
          </a:p>
        </p:txBody>
      </p:sp>
      <p:sp>
        <p:nvSpPr>
          <p:cNvPr id="758787" name="Text Box 3"/>
          <p:cNvSpPr txBox="1">
            <a:spLocks noChangeArrowheads="1"/>
          </p:cNvSpPr>
          <p:nvPr/>
        </p:nvSpPr>
        <p:spPr bwMode="auto">
          <a:xfrm>
            <a:off x="5486400" y="5743575"/>
            <a:ext cx="3505200" cy="10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4 / 2 = 2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6 / 3 = 2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Attempted to divide by zero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1 / 8 = 0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4650" y="0"/>
            <a:ext cx="6096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hangingPunct="0">
              <a:lnSpc>
                <a:spcPct val="81000"/>
              </a:lnSpc>
              <a:buSzPct val="45000"/>
              <a:buFont typeface="Wingdings" pitchFamily="2" charset="2"/>
              <a:buNone/>
            </a:pPr>
            <a:r>
              <a:rPr lang="en-US" sz="4000" b="1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Your own exceptions with throw stmt </a:t>
            </a:r>
            <a:endParaRPr lang="en-US" sz="4000" b="1" dirty="0">
              <a:solidFill>
                <a:srgbClr val="99000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219200" y="1295400"/>
            <a:ext cx="7442200" cy="4319587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MyMagicException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extends Exception { </a:t>
            </a:r>
          </a:p>
          <a:p>
            <a:pPr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public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MyMagicException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(String message) { //constructor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       super(message); 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} 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} </a:t>
            </a:r>
          </a:p>
          <a:p>
            <a:pPr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public class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MyMagicExceptionTest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{  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 public static void magic(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number) throws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MyMagicException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{ </a:t>
            </a:r>
          </a:p>
          <a:p>
            <a:pPr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if (number == 8) {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throw (new </a:t>
            </a:r>
            <a:r>
              <a:rPr lang="en-US" sz="1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MyMagicException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("you hit the magic number"));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} 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("hello"); 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} 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</a:t>
            </a:r>
            <a:endParaRPr lang="th-TH" sz="1600" b="1" dirty="0">
              <a:latin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44650" y="0"/>
            <a:ext cx="6096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hangingPunct="0">
              <a:lnSpc>
                <a:spcPct val="81000"/>
              </a:lnSpc>
              <a:buSzPct val="45000"/>
              <a:buFont typeface="Wingdings" pitchFamily="2" charset="2"/>
              <a:buNone/>
            </a:pPr>
            <a:r>
              <a:rPr lang="en-US" sz="4000" b="1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Your own exceptions with try/</a:t>
            </a:r>
            <a:r>
              <a:rPr lang="en-US" sz="4000" b="1" dirty="0" err="1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catcht</a:t>
            </a:r>
            <a:r>
              <a:rPr lang="en-US" sz="4000" b="1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endParaRPr lang="en-US" sz="4000" b="1" dirty="0">
              <a:solidFill>
                <a:srgbClr val="99000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219200" y="1295400"/>
            <a:ext cx="7442200" cy="4319587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 { 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             try { 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                     magic(9); // does not trigger exception 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                     magic(8); // trigger exception 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        } catch (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MyMagicException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ex) { // exception handler 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ex.printStackTrace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(); 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        } 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} </a:t>
            </a:r>
          </a:p>
          <a:p>
            <a:pPr>
              <a:buNone/>
            </a:pPr>
            <a:endParaRPr lang="en-US" sz="16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output is as follows:</a:t>
            </a:r>
          </a:p>
          <a:p>
            <a:pPr>
              <a:buNone/>
            </a:pPr>
            <a:endParaRPr lang="en-US" sz="16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hello </a:t>
            </a:r>
            <a:r>
              <a:rPr lang="en-US" sz="16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MyMagicException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 you hit the magic number at </a:t>
            </a:r>
            <a:r>
              <a:rPr lang="en-US" sz="16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MyMagicExceptionTest.magic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(MyMagicExceptionTest.java:6) at </a:t>
            </a:r>
            <a:r>
              <a:rPr lang="en-US" sz="16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MyMagicExceptionTest.main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(MyMagicExceptionTest.java:14)</a:t>
            </a:r>
            <a:endParaRPr lang="th-TH" sz="16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44650" y="0"/>
            <a:ext cx="6096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hangingPunct="0">
              <a:lnSpc>
                <a:spcPct val="81000"/>
              </a:lnSpc>
              <a:buSzPct val="45000"/>
              <a:buFont typeface="Wingdings" pitchFamily="2" charset="2"/>
              <a:buNone/>
            </a:pPr>
            <a:r>
              <a:rPr lang="en-US" sz="4000" b="1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Your own exceptions with try/catch </a:t>
            </a:r>
            <a:endParaRPr lang="en-US" sz="4000" b="1" dirty="0">
              <a:solidFill>
                <a:srgbClr val="99000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0"/>
            <a:ext cx="6096000" cy="1143000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Create your own exceptions 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143000"/>
            <a:ext cx="7345363" cy="5238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dirty="0"/>
              <a:t>สร้างคลาสที่สืบทอดมาจากคลาส </a:t>
            </a:r>
            <a:r>
              <a:rPr lang="en-US" dirty="0"/>
              <a:t> Exception </a:t>
            </a:r>
          </a:p>
          <a:p>
            <a:pPr>
              <a:lnSpc>
                <a:spcPct val="90000"/>
              </a:lnSpc>
            </a:pPr>
            <a:r>
              <a:rPr lang="th-TH" dirty="0"/>
              <a:t>ประกอบไปด้วย </a:t>
            </a:r>
            <a:r>
              <a:rPr lang="en-US" dirty="0"/>
              <a:t>2 constructors </a:t>
            </a:r>
          </a:p>
          <a:p>
            <a:pPr>
              <a:lnSpc>
                <a:spcPct val="90000"/>
              </a:lnSpc>
            </a:pPr>
            <a:r>
              <a:rPr lang="th-TH" dirty="0"/>
              <a:t>ส่วน</a:t>
            </a:r>
            <a:r>
              <a:rPr lang="en-US" dirty="0"/>
              <a:t> s </a:t>
            </a:r>
            <a:r>
              <a:rPr lang="th-TH" dirty="0"/>
              <a:t>จะเป็นรายละเอียดของ</a:t>
            </a:r>
            <a:r>
              <a:rPr lang="en-US" dirty="0"/>
              <a:t> error message</a:t>
            </a:r>
            <a:endParaRPr lang="th-TH" dirty="0"/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800" b="1" dirty="0"/>
              <a:t>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public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class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dirty="0" err="1">
                <a:latin typeface="Arial" pitchFamily="34" charset="0"/>
                <a:cs typeface="Courier New" pitchFamily="49" charset="0"/>
              </a:rPr>
              <a:t>NegativeInputException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extends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Exception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Courier New" pitchFamily="49" charset="0"/>
              </a:rPr>
              <a:t>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		public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dirty="0" err="1">
                <a:latin typeface="Arial" pitchFamily="34" charset="0"/>
                <a:cs typeface="Courier New" pitchFamily="49" charset="0"/>
              </a:rPr>
              <a:t>NegativeInputException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(String s)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Courier New" pitchFamily="49" charset="0"/>
              </a:rPr>
              <a:t>			super(s);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Courier New" pitchFamily="49" charset="0"/>
              </a:rPr>
              <a:t>		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Courier New" pitchFamily="49" charset="0"/>
              </a:rPr>
              <a:t>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dirty="0">
              <a:latin typeface="Arial" pitchFamily="34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public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class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dirty="0" err="1">
                <a:latin typeface="Arial" pitchFamily="34" charset="0"/>
                <a:cs typeface="Courier New" pitchFamily="49" charset="0"/>
              </a:rPr>
              <a:t>NotEnoughMoneyException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extends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Exception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Arial" pitchFamily="34" charset="0"/>
                <a:cs typeface="Courier New" pitchFamily="49" charset="0"/>
              </a:rPr>
              <a:t> 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public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dirty="0" err="1">
                <a:latin typeface="Arial" pitchFamily="34" charset="0"/>
                <a:cs typeface="Courier New" pitchFamily="49" charset="0"/>
              </a:rPr>
              <a:t>NotEnoughMoneyException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(String s)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		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super(s);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Courier New" pitchFamily="49" charset="0"/>
              </a:rPr>
              <a:t>		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}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dirty="0">
              <a:latin typeface="Arial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113" y="152400"/>
            <a:ext cx="2976562" cy="914400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Balance.java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704138" cy="5334000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class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dirty="0" err="1">
                <a:latin typeface="Arial" pitchFamily="34" charset="0"/>
                <a:cs typeface="Courier New" pitchFamily="49" charset="0"/>
              </a:rPr>
              <a:t>Balance</a:t>
            </a:r>
            <a:r>
              <a:rPr lang="en-US" sz="1600" dirty="0" err="1">
                <a:latin typeface="Arial" pitchFamily="34" charset="0"/>
              </a:rPr>
              <a:t>Exception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Courier New" pitchFamily="49" charset="0"/>
              </a:rPr>
              <a:t>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private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balance;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public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Balance(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balance)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	</a:t>
            </a:r>
            <a:r>
              <a:rPr lang="en-US" sz="1600" dirty="0" err="1">
                <a:latin typeface="Arial" pitchFamily="34" charset="0"/>
                <a:cs typeface="Courier New" pitchFamily="49" charset="0"/>
              </a:rPr>
              <a:t>this.balance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=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balance; 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public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dirty="0" err="1">
                <a:latin typeface="Arial" pitchFamily="34" charset="0"/>
                <a:cs typeface="Courier New" pitchFamily="49" charset="0"/>
              </a:rPr>
              <a:t>getBalance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()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	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return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balance;</a:t>
            </a:r>
            <a:r>
              <a:rPr lang="th-TH" sz="1600" dirty="0">
                <a:latin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  <a:endParaRPr lang="th-TH" sz="1600" b="1" dirty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b="1" dirty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public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void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withdraw(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amt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throws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NegativeInputException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NotEnoughMoneyException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endParaRPr lang="th-TH" sz="1600" dirty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Courier New" pitchFamily="49" charset="0"/>
              </a:rPr>
              <a:t>	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if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(amt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&lt;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0)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Courier New" pitchFamily="49" charset="0"/>
              </a:rPr>
              <a:t>		</a:t>
            </a:r>
            <a:r>
              <a:rPr lang="th-TH" sz="1600" dirty="0">
                <a:solidFill>
                  <a:srgbClr val="990000"/>
                </a:solidFill>
                <a:latin typeface="Arial" pitchFamily="34" charset="0"/>
              </a:rPr>
              <a:t>      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throw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NegativeInputException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("Withdraw amount cannot be</a:t>
            </a:r>
            <a:endParaRPr lang="th-TH" sz="1600" dirty="0">
              <a:solidFill>
                <a:srgbClr val="990000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dirty="0">
                <a:solidFill>
                  <a:srgbClr val="990000"/>
                </a:solidFill>
                <a:latin typeface="Arial" pitchFamily="34" charset="0"/>
              </a:rPr>
              <a:t>                                                                                     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 negative");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Courier New" pitchFamily="49" charset="0"/>
              </a:rPr>
              <a:t>	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else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if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(amt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&gt;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balance)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		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throw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NotEnoughMoneyException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Courier New" pitchFamily="49" charset="0"/>
              </a:rPr>
              <a:t>	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else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Courier New" pitchFamily="49" charset="0"/>
              </a:rPr>
              <a:t>			balance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-=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amt;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Courier New" pitchFamily="49" charset="0"/>
              </a:rPr>
              <a:t>	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}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	public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void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deposit(</a:t>
            </a:r>
            <a:r>
              <a:rPr lang="en-US" sz="1600" b="1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amt)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throws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dirty="0" err="1">
                <a:latin typeface="Arial" pitchFamily="34" charset="0"/>
                <a:cs typeface="Courier New" pitchFamily="49" charset="0"/>
              </a:rPr>
              <a:t>NegativeInputException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Courier New" pitchFamily="49" charset="0"/>
              </a:rPr>
              <a:t>	</a:t>
            </a:r>
            <a:r>
              <a:rPr lang="th-TH" sz="1600" dirty="0">
                <a:latin typeface="Arial" pitchFamily="34" charset="0"/>
              </a:rPr>
              <a:t> </a:t>
            </a:r>
            <a:r>
              <a:rPr lang="en-US" sz="1600" dirty="0">
                <a:latin typeface="Arial" pitchFamily="34" charset="0"/>
              </a:rPr>
              <a:t>  </a:t>
            </a:r>
            <a:r>
              <a:rPr lang="th-TH" sz="1600" dirty="0">
                <a:latin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if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(amt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&lt;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0)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	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throw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NegativeInputException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("Deposit amount cannot be negative");</a:t>
            </a:r>
            <a:endParaRPr lang="th-TH" sz="1600" dirty="0">
              <a:solidFill>
                <a:srgbClr val="990000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solidFill>
                  <a:srgbClr val="990000"/>
                </a:solidFill>
                <a:latin typeface="Arial" pitchFamily="34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Courier New" pitchFamily="49" charset="0"/>
              </a:rPr>
              <a:t> </a:t>
            </a:r>
            <a:endParaRPr lang="th-TH" sz="160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else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endParaRPr lang="th-TH" sz="1600" dirty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     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balance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+=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amt;</a:t>
            </a:r>
            <a:endParaRPr lang="th-TH" sz="1600" dirty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  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  <a:endParaRPr lang="th-TH" sz="1600" b="1" dirty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th-TH" sz="1600" dirty="0">
                <a:latin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  <a:endParaRPr lang="th-TH" sz="1600" b="1" dirty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  <a:endParaRPr lang="en-US" sz="1600" dirty="0">
              <a:latin typeface="Arial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76200"/>
            <a:ext cx="2257425" cy="1143000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Test.java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7488238" cy="4114800"/>
          </a:xfrm>
        </p:spPr>
        <p:txBody>
          <a:bodyPr/>
          <a:lstStyle/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public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class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Test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endParaRPr lang="th-TH" sz="1600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public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static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void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main(String[] </a:t>
            </a:r>
            <a:r>
              <a:rPr lang="en-US" sz="1600" dirty="0" err="1">
                <a:latin typeface="Arial" pitchFamily="34" charset="0"/>
                <a:cs typeface="Courier New" pitchFamily="49" charset="0"/>
              </a:rPr>
              <a:t>args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)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  <a:endParaRPr lang="th-TH" sz="1600" b="1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Balance b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=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new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Balance(100);</a:t>
            </a:r>
            <a:endParaRPr lang="th-TH" sz="1600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try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endParaRPr lang="th-TH" sz="1600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	</a:t>
            </a:r>
            <a:r>
              <a:rPr lang="en-US" sz="1600" dirty="0" err="1">
                <a:latin typeface="Arial" pitchFamily="34" charset="0"/>
                <a:cs typeface="Courier New" pitchFamily="49" charset="0"/>
              </a:rPr>
              <a:t>b.withdraw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(200); </a:t>
            </a:r>
            <a:endParaRPr lang="th-TH" sz="1600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catch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(</a:t>
            </a:r>
            <a:r>
              <a:rPr lang="en-US" sz="1600" dirty="0" err="1">
                <a:latin typeface="Arial" pitchFamily="34" charset="0"/>
                <a:cs typeface="Courier New" pitchFamily="49" charset="0"/>
              </a:rPr>
              <a:t>NegativeInputException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ex)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  <a:endParaRPr lang="th-TH" sz="1600" b="1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	</a:t>
            </a:r>
            <a:r>
              <a:rPr lang="en-US" sz="1600" dirty="0" err="1">
                <a:latin typeface="Arial" pitchFamily="34" charset="0"/>
                <a:cs typeface="Courier New" pitchFamily="49" charset="0"/>
              </a:rPr>
              <a:t>ex.printStackTrace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();  </a:t>
            </a:r>
            <a:endParaRPr lang="th-TH" sz="1600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catch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(</a:t>
            </a:r>
            <a:r>
              <a:rPr lang="en-US" sz="1600" dirty="0" err="1">
                <a:latin typeface="Arial" pitchFamily="34" charset="0"/>
                <a:cs typeface="Courier New" pitchFamily="49" charset="0"/>
              </a:rPr>
              <a:t>NotEnoughMoneyException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ex)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endParaRPr lang="th-TH" sz="1600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	</a:t>
            </a:r>
            <a:r>
              <a:rPr lang="en-US" sz="1600" dirty="0" err="1">
                <a:latin typeface="Arial" pitchFamily="34" charset="0"/>
                <a:cs typeface="Courier New" pitchFamily="49" charset="0"/>
              </a:rPr>
              <a:t>ex.printStackTrace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();</a:t>
            </a:r>
            <a:endParaRPr lang="th-TH" sz="1600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endParaRPr lang="th-TH" sz="1600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try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 </a:t>
            </a:r>
            <a:r>
              <a:rPr lang="en-US" sz="1600" dirty="0" err="1">
                <a:latin typeface="Arial" pitchFamily="34" charset="0"/>
                <a:cs typeface="Courier New" pitchFamily="49" charset="0"/>
              </a:rPr>
              <a:t>b.deposit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(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-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100);</a:t>
            </a:r>
            <a:endParaRPr lang="th-TH" sz="1600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catch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(</a:t>
            </a:r>
            <a:r>
              <a:rPr lang="en-US" sz="1600" dirty="0" err="1">
                <a:latin typeface="Arial" pitchFamily="34" charset="0"/>
                <a:cs typeface="Courier New" pitchFamily="49" charset="0"/>
              </a:rPr>
              <a:t>NegativeInputException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ex)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{</a:t>
            </a:r>
            <a:endParaRPr lang="th-TH" sz="1600" b="1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		</a:t>
            </a:r>
            <a:r>
              <a:rPr lang="en-US" sz="1600" dirty="0" err="1">
                <a:latin typeface="Arial" pitchFamily="34" charset="0"/>
                <a:cs typeface="Courier New" pitchFamily="49" charset="0"/>
              </a:rPr>
              <a:t>ex.printStackTrace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();</a:t>
            </a:r>
            <a:endParaRPr lang="th-TH" sz="1600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	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endParaRPr lang="th-TH" sz="1600" dirty="0"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</a:t>
            </a: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Courier New" pitchFamily="49" charset="0"/>
              </a:rPr>
              <a:t>   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600" b="1" dirty="0">
                <a:latin typeface="Arial" pitchFamily="34" charset="0"/>
                <a:cs typeface="Courier New" pitchFamily="49" charset="0"/>
              </a:rPr>
              <a:t>}</a:t>
            </a:r>
            <a:endParaRPr lang="en-US" sz="1600" dirty="0">
              <a:latin typeface="Arial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2257425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Test.java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412875"/>
            <a:ext cx="7488238" cy="4114800"/>
          </a:xfrm>
        </p:spPr>
        <p:txBody>
          <a:bodyPr/>
          <a:lstStyle/>
          <a:p>
            <a:pPr>
              <a:lnSpc>
                <a:spcPct val="8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  <a:cs typeface="Courier New" pitchFamily="49" charset="0"/>
              </a:rPr>
              <a:t>Output </a:t>
            </a:r>
            <a:endParaRPr lang="th-TH" sz="16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</a:t>
            </a:r>
            <a:r>
              <a:rPr lang="en-US" sz="1600" b="1" dirty="0" err="1">
                <a:latin typeface="Arial" pitchFamily="34" charset="0"/>
              </a:rPr>
              <a:t>NotEnoughMoneyException</a:t>
            </a:r>
            <a:endParaRPr lang="en-US" sz="16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at </a:t>
            </a:r>
            <a:r>
              <a:rPr lang="en-US" sz="1600" b="1" dirty="0" err="1">
                <a:latin typeface="Arial" pitchFamily="34" charset="0"/>
              </a:rPr>
              <a:t>BalanceException.withdraw</a:t>
            </a:r>
            <a:r>
              <a:rPr lang="en-US" sz="1600" b="1" dirty="0">
                <a:latin typeface="Arial" pitchFamily="34" charset="0"/>
              </a:rPr>
              <a:t>(BalanceException.java:15)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at </a:t>
            </a:r>
            <a:r>
              <a:rPr lang="en-US" sz="1600" b="1" dirty="0" err="1">
                <a:latin typeface="Arial" pitchFamily="34" charset="0"/>
              </a:rPr>
              <a:t>Run.main</a:t>
            </a:r>
            <a:r>
              <a:rPr lang="en-US" sz="1600" b="1" dirty="0">
                <a:latin typeface="Arial" pitchFamily="34" charset="0"/>
              </a:rPr>
              <a:t>(BalanceException.java:53)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    </a:t>
            </a:r>
            <a:r>
              <a:rPr lang="en-US" sz="1600" b="1" dirty="0" err="1">
                <a:latin typeface="Arial" pitchFamily="34" charset="0"/>
              </a:rPr>
              <a:t>NegativeInputException</a:t>
            </a:r>
            <a:r>
              <a:rPr lang="en-US" sz="1600" b="1" dirty="0">
                <a:latin typeface="Arial" pitchFamily="34" charset="0"/>
              </a:rPr>
              <a:t>: Deposit amount cannot be negative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at </a:t>
            </a:r>
            <a:r>
              <a:rPr lang="en-US" sz="1600" b="1" dirty="0" err="1">
                <a:latin typeface="Arial" pitchFamily="34" charset="0"/>
              </a:rPr>
              <a:t>BalanceException.deposit</a:t>
            </a:r>
            <a:r>
              <a:rPr lang="en-US" sz="1600" b="1" dirty="0">
                <a:latin typeface="Arial" pitchFamily="34" charset="0"/>
              </a:rPr>
              <a:t>(BalanceException.java:23)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at </a:t>
            </a:r>
            <a:r>
              <a:rPr lang="en-US" sz="1600" b="1" dirty="0" err="1">
                <a:latin typeface="Arial" pitchFamily="34" charset="0"/>
              </a:rPr>
              <a:t>Run.main</a:t>
            </a:r>
            <a:r>
              <a:rPr lang="en-US" sz="1600" b="1" dirty="0">
                <a:latin typeface="Arial" pitchFamily="34" charset="0"/>
              </a:rPr>
              <a:t>(BalanceException.java:59)</a:t>
            </a:r>
          </a:p>
          <a:p>
            <a:pPr>
              <a:lnSpc>
                <a:spcPct val="80000"/>
              </a:lnSpc>
              <a:buFont typeface="StarSymbol" charset="0"/>
              <a:buNone/>
            </a:pPr>
            <a:endParaRPr lang="en-US" sz="1600" b="1" dirty="0">
              <a:latin typeface="Arial" pitchFamily="34" charset="0"/>
              <a:cs typeface="Courier New" pitchFamily="49" charset="0"/>
            </a:endParaRPr>
          </a:p>
        </p:txBody>
      </p:sp>
      <p:pic>
        <p:nvPicPr>
          <p:cNvPr id="768006" name="Picture 6" descr="Java-Evil-Edition-orfjackal_n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3429000"/>
            <a:ext cx="1890713" cy="3038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25413"/>
            <a:ext cx="6705600" cy="1143000"/>
          </a:xfrm>
          <a:ln/>
        </p:spPr>
        <p:txBody>
          <a:bodyPr lIns="92075" tIns="46038" rIns="92075" bIns="46038"/>
          <a:lstStyle/>
          <a:p>
            <a:r>
              <a:rPr lang="en-US">
                <a:solidFill>
                  <a:srgbClr val="990000"/>
                </a:solidFill>
              </a:rPr>
              <a:t>Java exception mechanism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341438"/>
            <a:ext cx="7559675" cy="838200"/>
          </a:xfrm>
          <a:ln/>
        </p:spPr>
        <p:txBody>
          <a:bodyPr lIns="92075" tIns="46038" rIns="92075" bIns="46038"/>
          <a:lstStyle/>
          <a:p>
            <a:pPr>
              <a:lnSpc>
                <a:spcPct val="95000"/>
              </a:lnSpc>
            </a:pPr>
            <a:r>
              <a:rPr lang="en-US" dirty="0"/>
              <a:t>Run-time system </a:t>
            </a:r>
            <a:r>
              <a:rPr lang="th-TH" dirty="0"/>
              <a:t>ทำหน้าที่แจ้งให้ทราบว่าเกิด</a:t>
            </a:r>
            <a:r>
              <a:rPr lang="en-US" dirty="0"/>
              <a:t> error </a:t>
            </a:r>
            <a:r>
              <a:rPr lang="th-TH" dirty="0"/>
              <a:t>โดยการ</a:t>
            </a:r>
            <a:r>
              <a:rPr lang="en-US" dirty="0"/>
              <a:t> </a:t>
            </a:r>
            <a:r>
              <a:rPr lang="en-US" b="1" i="1" dirty="0"/>
              <a:t>throwing an exception</a:t>
            </a:r>
            <a:r>
              <a:rPr lang="en-US" dirty="0"/>
              <a:t> </a:t>
            </a:r>
          </a:p>
        </p:txBody>
      </p:sp>
      <p:pic>
        <p:nvPicPr>
          <p:cNvPr id="871428" name="Picture 4" descr="excep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349500"/>
            <a:ext cx="5410200" cy="3451225"/>
          </a:xfrm>
          <a:prstGeom prst="rect">
            <a:avLst/>
          </a:prstGeom>
          <a:noFill/>
        </p:spPr>
      </p:pic>
      <p:grpSp>
        <p:nvGrpSpPr>
          <p:cNvPr id="871429" name="Group 5"/>
          <p:cNvGrpSpPr>
            <a:grpSpLocks/>
          </p:cNvGrpSpPr>
          <p:nvPr/>
        </p:nvGrpSpPr>
        <p:grpSpPr bwMode="auto">
          <a:xfrm>
            <a:off x="993775" y="3068638"/>
            <a:ext cx="4114800" cy="2663825"/>
            <a:chOff x="336" y="2256"/>
            <a:chExt cx="2592" cy="1678"/>
          </a:xfrm>
        </p:grpSpPr>
        <p:sp>
          <p:nvSpPr>
            <p:cNvPr id="871430" name="Text Box 6"/>
            <p:cNvSpPr txBox="1">
              <a:spLocks noChangeArrowheads="1"/>
            </p:cNvSpPr>
            <p:nvPr/>
          </p:nvSpPr>
          <p:spPr bwMode="auto">
            <a:xfrm>
              <a:off x="336" y="2256"/>
              <a:ext cx="1488" cy="167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th-TH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โปรเซสเซอร์จะหยุดการประมวลผลคำสั่งปัจจุบันตามลำดับ และเริ่มประมวลผลในคำสั่งอื่น ๆ ที่เป็น</a:t>
              </a:r>
              <a:r>
                <a:rPr kumimoji="1" lang="en-US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exception handler</a:t>
              </a:r>
            </a:p>
          </p:txBody>
        </p:sp>
        <p:sp>
          <p:nvSpPr>
            <p:cNvPr id="871431" name="Line 7"/>
            <p:cNvSpPr>
              <a:spLocks noChangeShapeType="1"/>
            </p:cNvSpPr>
            <p:nvPr/>
          </p:nvSpPr>
          <p:spPr bwMode="auto">
            <a:xfrm flipV="1">
              <a:off x="1824" y="2736"/>
              <a:ext cx="1104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871432" name="Line 8"/>
            <p:cNvSpPr>
              <a:spLocks noChangeShapeType="1"/>
            </p:cNvSpPr>
            <p:nvPr/>
          </p:nvSpPr>
          <p:spPr bwMode="auto">
            <a:xfrm>
              <a:off x="1824" y="3072"/>
              <a:ext cx="1056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76200"/>
            <a:ext cx="67135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What exceptions can occur?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67818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dirty="0"/>
              <a:t>ตัวอย่างของการจัดการ</a:t>
            </a:r>
            <a:r>
              <a:rPr lang="en-US" dirty="0"/>
              <a:t> exceptions </a:t>
            </a:r>
            <a:r>
              <a:rPr lang="th-TH" dirty="0"/>
              <a:t>ของการรับค่าอินพุตแบบตัวเลข</a:t>
            </a:r>
            <a:endParaRPr lang="en-US" dirty="0"/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score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in.nextInt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th-TH" dirty="0"/>
              <a:t>ในกรณีที่ผู้ใช้ระบุค่าเป็น</a:t>
            </a:r>
            <a:r>
              <a:rPr lang="en-US" dirty="0"/>
              <a:t> </a:t>
            </a:r>
            <a:r>
              <a:rPr lang="en-US" sz="1800" b="1" dirty="0">
                <a:latin typeface="Angsana New"/>
              </a:rPr>
              <a:t>“</a:t>
            </a:r>
            <a:r>
              <a:rPr lang="en-US" sz="1800" b="1" dirty="0">
                <a:latin typeface="Courier New" pitchFamily="49" charset="0"/>
              </a:rPr>
              <a:t>abc123</a:t>
            </a:r>
            <a:r>
              <a:rPr lang="en-US" sz="1800" b="1" dirty="0">
                <a:latin typeface="Angsana New"/>
              </a:rPr>
              <a:t>”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Exception in thread "main" 	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java.util.InputMismatchException</a:t>
            </a:r>
            <a:endParaRPr lang="en-US" sz="1600" b="1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at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java.util.Scanner.throwFor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(Scanner.java:819)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at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java.util.Scanner.next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(Scanner.java:1431)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at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java.util.Scanner.nextInt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(Scanner.java:2040)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at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java.util.Scanner.nextInt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(Scanner.java:2000)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at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Test.main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(Test.java:5)</a:t>
            </a:r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1371600" y="4495800"/>
            <a:ext cx="7391400" cy="167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จาวาตรวจสอบพบความผิดปกติและนำเสนอผ่าน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InputMismatchException</a:t>
            </a:r>
            <a:endParaRPr lang="en-US" sz="2400" b="1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ความผิดปกติเกิดขึ้นเนื่องจาก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String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ไม่สามารถแปลงให้เป็น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integer </a:t>
            </a: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ได้</a:t>
            </a:r>
            <a:endParaRPr lang="en-US" sz="28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เมื่อจาวาจัดการความผิดปกติดังกล่าว  บ่อยครั้งที่ทำให้โปรแกรม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crash </a:t>
            </a:r>
            <a:r>
              <a:rPr lang="th-TH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และสิ้นสุดการทำงาน</a:t>
            </a:r>
            <a:endParaRPr lang="en-US" sz="28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7391400" cy="5410200"/>
          </a:xfrm>
        </p:spPr>
        <p:txBody>
          <a:bodyPr/>
          <a:lstStyle/>
          <a:p>
            <a:pPr marL="363538" indent="-363538" defTabSz="914400">
              <a:buFontTx/>
              <a:buAutoNum type="arabicPeriod"/>
            </a:pPr>
            <a:r>
              <a:rPr lang="th-TH" dirty="0" smtClean="0"/>
              <a:t>เมื่อมีความผิดปกติเกิดขึ้นภายในเมธอดจา</a:t>
            </a:r>
            <a:r>
              <a:rPr lang="th-TH" dirty="0"/>
              <a:t>วา</a:t>
            </a:r>
            <a:r>
              <a:rPr lang="th-TH" dirty="0" smtClean="0"/>
              <a:t>จะสร้าง </a:t>
            </a:r>
            <a:r>
              <a:rPr lang="en-US" dirty="0" smtClean="0"/>
              <a:t>Exception </a:t>
            </a:r>
            <a:r>
              <a:rPr lang="th-TH" dirty="0" err="1" smtClean="0"/>
              <a:t>ออปเจค</a:t>
            </a:r>
            <a:endParaRPr lang="th-TH" dirty="0" smtClean="0"/>
          </a:p>
          <a:p>
            <a:pPr marL="363538" indent="-363538" defTabSz="914400">
              <a:buFontTx/>
              <a:buAutoNum type="arabicPeriod"/>
            </a:pPr>
            <a:r>
              <a:rPr lang="th-TH" dirty="0" smtClean="0"/>
              <a:t>ผ่านค่า</a:t>
            </a:r>
            <a:r>
              <a:rPr lang="th-TH" dirty="0" err="1" smtClean="0"/>
              <a:t>ออปเจค</a:t>
            </a:r>
            <a:r>
              <a:rPr lang="th-TH" dirty="0" smtClean="0"/>
              <a:t>ไปยัง </a:t>
            </a:r>
            <a:r>
              <a:rPr lang="en-US" dirty="0" smtClean="0"/>
              <a:t>JRE</a:t>
            </a:r>
            <a:r>
              <a:rPr lang="th-TH" dirty="0" smtClean="0"/>
              <a:t>  </a:t>
            </a:r>
            <a:r>
              <a:rPr lang="en-US" dirty="0" smtClean="0"/>
              <a:t>(</a:t>
            </a:r>
            <a:r>
              <a:rPr lang="th-TH" dirty="0" smtClean="0"/>
              <a:t>เรียกว่า  </a:t>
            </a:r>
            <a:r>
              <a:rPr lang="en-US" dirty="0" smtClean="0"/>
              <a:t>throw </a:t>
            </a:r>
            <a:r>
              <a:rPr lang="en-US" dirty="0"/>
              <a:t>exception </a:t>
            </a:r>
            <a:r>
              <a:rPr lang="en-US" dirty="0" smtClean="0"/>
              <a:t>)</a:t>
            </a:r>
            <a:endParaRPr lang="en-US" dirty="0"/>
          </a:p>
          <a:p>
            <a:pPr marL="363538" indent="-363538" defTabSz="914400">
              <a:buFontTx/>
              <a:buAutoNum type="arabicPeriod"/>
            </a:pPr>
            <a:r>
              <a:rPr lang="en-US" dirty="0" smtClean="0"/>
              <a:t>Exception </a:t>
            </a:r>
            <a:r>
              <a:rPr lang="th-TH" dirty="0" err="1" smtClean="0"/>
              <a:t>ออปเจค</a:t>
            </a:r>
            <a:r>
              <a:rPr lang="th-TH" dirty="0" smtClean="0"/>
              <a:t>ประกอบไปด้วยชนิดของ </a:t>
            </a:r>
            <a:r>
              <a:rPr lang="en-US" dirty="0" smtClean="0"/>
              <a:t>Exception  </a:t>
            </a:r>
            <a:r>
              <a:rPr lang="th-TH" dirty="0" smtClean="0"/>
              <a:t>และข้อมูลที่เกี่ยวข้องกับความผิดปกติที่เกิดขึ้น</a:t>
            </a:r>
          </a:p>
          <a:p>
            <a:pPr marL="363538" indent="-363538" defTabSz="914400">
              <a:buFontTx/>
              <a:buAutoNum type="arabicPeriod"/>
            </a:pPr>
            <a:r>
              <a:rPr lang="en-US" dirty="0" smtClean="0"/>
              <a:t>JRE </a:t>
            </a:r>
            <a:r>
              <a:rPr lang="th-TH" dirty="0" smtClean="0"/>
              <a:t>รับหน้าที่ในการค้นหากลไกการจัดการ </a:t>
            </a:r>
            <a:r>
              <a:rPr lang="en-US" dirty="0" smtClean="0"/>
              <a:t>Exception </a:t>
            </a:r>
            <a:r>
              <a:rPr lang="th-TH" dirty="0" smtClean="0"/>
              <a:t>ที่เกิดขึ้น</a:t>
            </a:r>
          </a:p>
          <a:p>
            <a:pPr marL="363538" indent="-363538" defTabSz="914400">
              <a:buFontTx/>
              <a:buAutoNum type="arabicPeriod"/>
            </a:pPr>
            <a:r>
              <a:rPr lang="th-TH" dirty="0" smtClean="0"/>
              <a:t>โดยการไปค้นหาใน </a:t>
            </a:r>
            <a:r>
              <a:rPr lang="en-US" dirty="0" smtClean="0"/>
              <a:t>Call Stack Unit  </a:t>
            </a:r>
            <a:r>
              <a:rPr lang="th-TH" dirty="0" smtClean="0"/>
              <a:t>เพื่อหากลไกการจัดการที่เหมาะสม (ในกรณีนี้เรียกว่า </a:t>
            </a:r>
            <a:r>
              <a:rPr lang="en-US" dirty="0" smtClean="0"/>
              <a:t>catch)</a:t>
            </a:r>
            <a:endParaRPr lang="th-TH" dirty="0" smtClean="0"/>
          </a:p>
          <a:p>
            <a:pPr marL="363538" indent="-363538" defTabSz="914400">
              <a:buFontTx/>
              <a:buAutoNum type="arabicPeriod"/>
            </a:pPr>
            <a:r>
              <a:rPr lang="th-TH" dirty="0" smtClean="0"/>
              <a:t>ส่วนในกรณีที่ไม่</a:t>
            </a:r>
            <a:r>
              <a:rPr lang="th-TH" dirty="0"/>
              <a:t>พบกลไก</a:t>
            </a:r>
            <a:r>
              <a:rPr lang="th-TH" dirty="0" smtClean="0"/>
              <a:t>ดังกล่าวโปรแกรมจะสิ้นสุดการทำงานทันที</a:t>
            </a:r>
            <a:endParaRPr lang="en-US" dirty="0"/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title"/>
          </p:nvPr>
        </p:nvSpPr>
        <p:spPr>
          <a:xfrm>
            <a:off x="2555875" y="228600"/>
            <a:ext cx="4322763" cy="809625"/>
          </a:xfrm>
          <a:ln/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Exception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7" name="Rectangle 3"/>
          <p:cNvSpPr>
            <a:spLocks noGrp="1" noChangeArrowheads="1"/>
          </p:cNvSpPr>
          <p:nvPr>
            <p:ph type="title"/>
          </p:nvPr>
        </p:nvSpPr>
        <p:spPr>
          <a:xfrm>
            <a:off x="2555875" y="228600"/>
            <a:ext cx="4322763" cy="809625"/>
          </a:xfrm>
          <a:ln/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Exception Process</a:t>
            </a:r>
          </a:p>
        </p:txBody>
      </p:sp>
      <p:pic>
        <p:nvPicPr>
          <p:cNvPr id="976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362200"/>
            <a:ext cx="59912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ตัวยึดเนื้อหา 5"/>
          <p:cNvSpPr>
            <a:spLocks noGrp="1"/>
          </p:cNvSpPr>
          <p:nvPr>
            <p:ph idx="1"/>
          </p:nvPr>
        </p:nvSpPr>
        <p:spPr>
          <a:xfrm>
            <a:off x="1295400" y="1219201"/>
            <a:ext cx="7442200" cy="685800"/>
          </a:xfrm>
        </p:spPr>
        <p:txBody>
          <a:bodyPr/>
          <a:lstStyle/>
          <a:p>
            <a:r>
              <a:rPr lang="th-TH" dirty="0" smtClean="0"/>
              <a:t>เมื่อมีความผิดปกติเกิดขึ้นใน </a:t>
            </a:r>
            <a:r>
              <a:rPr lang="en-US" dirty="0" err="1" smtClean="0"/>
              <a:t>methodD</a:t>
            </a:r>
            <a:r>
              <a:rPr lang="en-US" dirty="0" smtClean="0"/>
              <a:t>() </a:t>
            </a:r>
            <a:r>
              <a:rPr lang="th-TH" dirty="0" smtClean="0"/>
              <a:t>และ </a:t>
            </a:r>
            <a:r>
              <a:rPr lang="en-US" dirty="0" smtClean="0"/>
              <a:t>throw </a:t>
            </a:r>
            <a:r>
              <a:rPr lang="en-US" dirty="0" err="1" smtClean="0"/>
              <a:t>XxxException</a:t>
            </a:r>
            <a:r>
              <a:rPr lang="en-US" dirty="0" smtClean="0"/>
              <a:t> </a:t>
            </a:r>
            <a:r>
              <a:rPr lang="th-TH" dirty="0" smtClean="0"/>
              <a:t>ไปยัง </a:t>
            </a:r>
            <a:r>
              <a:rPr lang="en-US" dirty="0" smtClean="0"/>
              <a:t>JRE   </a:t>
            </a:r>
            <a:r>
              <a:rPr lang="th-TH" dirty="0" smtClean="0"/>
              <a:t>เพื่อค้นหากลการจัดการที่เหมาะสม  ในรูปนี้ได้แก่ </a:t>
            </a:r>
            <a:r>
              <a:rPr lang="th-TH" dirty="0"/>
              <a:t> </a:t>
            </a:r>
            <a:r>
              <a:rPr lang="en-US" dirty="0" err="1" smtClean="0"/>
              <a:t>methodA</a:t>
            </a:r>
            <a:r>
              <a:rPr lang="en-US" dirty="0" smtClean="0"/>
              <a:t>()  </a:t>
            </a:r>
            <a:endParaRPr lang="th-TH" dirty="0" smtClean="0"/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-4">
  <a:themeElements>
    <a:clrScheme name="Lecture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cture-4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Lecture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-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Lecture-4</Template>
  <TotalTime>2012</TotalTime>
  <Words>2707</Words>
  <Application>Microsoft Office PowerPoint</Application>
  <PresentationFormat>นำเสนอทางหน้าจอ (4:3)</PresentationFormat>
  <Paragraphs>740</Paragraphs>
  <Slides>58</Slides>
  <Notes>4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58</vt:i4>
      </vt:variant>
    </vt:vector>
  </HeadingPairs>
  <TitlesOfParts>
    <vt:vector size="59" baseType="lpstr">
      <vt:lpstr>Lecture-4</vt:lpstr>
      <vt:lpstr>Java Exceptions</vt:lpstr>
      <vt:lpstr>เฉลย Sequence Diagram</vt:lpstr>
      <vt:lpstr>Sequence Diagram</vt:lpstr>
      <vt:lpstr>เฉลย Sequence Diagram</vt:lpstr>
      <vt:lpstr>Java’s Exceptions</vt:lpstr>
      <vt:lpstr>Java exception mechanism</vt:lpstr>
      <vt:lpstr>What exceptions can occur?</vt:lpstr>
      <vt:lpstr>Exception Process</vt:lpstr>
      <vt:lpstr>Exception Process</vt:lpstr>
      <vt:lpstr>Exception classes </vt:lpstr>
      <vt:lpstr>Exceptions Hierarchy</vt:lpstr>
      <vt:lpstr>SubClass from Exception</vt:lpstr>
      <vt:lpstr>Out of Bounds</vt:lpstr>
      <vt:lpstr>Types of Exceptions</vt:lpstr>
      <vt:lpstr>Unchecked exceptions</vt:lpstr>
      <vt:lpstr>Unchecked Exception</vt:lpstr>
      <vt:lpstr>Checked Exception</vt:lpstr>
      <vt:lpstr>Handling Exceptions</vt:lpstr>
      <vt:lpstr>Throwing Exceptions</vt:lpstr>
      <vt:lpstr>Throw Statement  Example </vt:lpstr>
      <vt:lpstr>Catching an Exception</vt:lpstr>
      <vt:lpstr>Basics of the try &amp; catch Exception </vt:lpstr>
      <vt:lpstr>The try  &amp; catch Exception  </vt:lpstr>
      <vt:lpstr>Catching exceptions</vt:lpstr>
      <vt:lpstr>The catch block(s) </vt:lpstr>
      <vt:lpstr>try-catch Control Flow</vt:lpstr>
      <vt:lpstr>Without Exception Handling</vt:lpstr>
      <vt:lpstr>With try-catch Exception Handling</vt:lpstr>
      <vt:lpstr>Try  &amp; catch Exception : Example  </vt:lpstr>
      <vt:lpstr>Handling exceptions </vt:lpstr>
      <vt:lpstr>No Exceptions Handling</vt:lpstr>
      <vt:lpstr>Try / catch</vt:lpstr>
      <vt:lpstr>Multiple Exceptions </vt:lpstr>
      <vt:lpstr>The finally block </vt:lpstr>
      <vt:lpstr>try-catch-finally block</vt:lpstr>
      <vt:lpstr>The try-catch-finally statement</vt:lpstr>
      <vt:lpstr>The try-catch-finally statement</vt:lpstr>
      <vt:lpstr>Execute return statement in catch block</vt:lpstr>
      <vt:lpstr>Final Block - Always Called </vt:lpstr>
      <vt:lpstr>Exception Propagation</vt:lpstr>
      <vt:lpstr>Exception Propagation</vt:lpstr>
      <vt:lpstr>Methods of the Throwable class </vt:lpstr>
      <vt:lpstr>StackTrace &amp; Messages </vt:lpstr>
      <vt:lpstr>ภาพนิ่ง 44</vt:lpstr>
      <vt:lpstr>StackTrace : Demo</vt:lpstr>
      <vt:lpstr>Divided by Zero :  Exceptions </vt:lpstr>
      <vt:lpstr>Exception Handling Example: Divide by Zero</vt:lpstr>
      <vt:lpstr>User-defined Throwable Classes</vt:lpstr>
      <vt:lpstr>Throwable Inheritance Hierarchy</vt:lpstr>
      <vt:lpstr>ภาพนิ่ง 50</vt:lpstr>
      <vt:lpstr>Exception Handling Example: Divide by Zero</vt:lpstr>
      <vt:lpstr>ภาพนิ่ง 52</vt:lpstr>
      <vt:lpstr>ภาพนิ่ง 53</vt:lpstr>
      <vt:lpstr>ภาพนิ่ง 54</vt:lpstr>
      <vt:lpstr>Create your own exceptions </vt:lpstr>
      <vt:lpstr>Balance.java</vt:lpstr>
      <vt:lpstr>Test.java</vt:lpstr>
      <vt:lpstr>Test.java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Session</dc:title>
  <dc:creator>User</dc:creator>
  <cp:lastModifiedBy>Rangsit</cp:lastModifiedBy>
  <cp:revision>110</cp:revision>
  <dcterms:created xsi:type="dcterms:W3CDTF">2008-01-16T17:45:52Z</dcterms:created>
  <dcterms:modified xsi:type="dcterms:W3CDTF">2012-11-19T05:26:00Z</dcterms:modified>
</cp:coreProperties>
</file>