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617" r:id="rId3"/>
    <p:sldId id="770" r:id="rId4"/>
    <p:sldId id="618" r:id="rId5"/>
    <p:sldId id="619" r:id="rId6"/>
    <p:sldId id="759" r:id="rId7"/>
    <p:sldId id="623" r:id="rId8"/>
    <p:sldId id="655" r:id="rId9"/>
    <p:sldId id="821" r:id="rId10"/>
    <p:sldId id="822" r:id="rId11"/>
    <p:sldId id="818" r:id="rId12"/>
    <p:sldId id="819" r:id="rId13"/>
    <p:sldId id="820" r:id="rId14"/>
    <p:sldId id="798" r:id="rId15"/>
    <p:sldId id="799" r:id="rId16"/>
    <p:sldId id="800" r:id="rId17"/>
    <p:sldId id="824" r:id="rId18"/>
    <p:sldId id="823" r:id="rId19"/>
    <p:sldId id="825" r:id="rId20"/>
    <p:sldId id="826" r:id="rId21"/>
    <p:sldId id="827" r:id="rId22"/>
    <p:sldId id="828" r:id="rId23"/>
    <p:sldId id="829" r:id="rId24"/>
    <p:sldId id="830" r:id="rId25"/>
    <p:sldId id="630" r:id="rId26"/>
    <p:sldId id="631" r:id="rId27"/>
    <p:sldId id="795" r:id="rId28"/>
    <p:sldId id="796" r:id="rId29"/>
    <p:sldId id="797" r:id="rId30"/>
    <p:sldId id="633" r:id="rId31"/>
    <p:sldId id="816" r:id="rId32"/>
    <p:sldId id="634" r:id="rId33"/>
    <p:sldId id="635" r:id="rId34"/>
    <p:sldId id="636" r:id="rId35"/>
    <p:sldId id="637" r:id="rId36"/>
    <p:sldId id="639" r:id="rId37"/>
    <p:sldId id="643" r:id="rId38"/>
    <p:sldId id="644" r:id="rId39"/>
    <p:sldId id="645" r:id="rId40"/>
    <p:sldId id="646" r:id="rId41"/>
    <p:sldId id="647" r:id="rId42"/>
    <p:sldId id="648" r:id="rId43"/>
    <p:sldId id="650" r:id="rId44"/>
    <p:sldId id="651" r:id="rId45"/>
    <p:sldId id="773" r:id="rId46"/>
    <p:sldId id="801" r:id="rId47"/>
    <p:sldId id="802" r:id="rId48"/>
    <p:sldId id="803" r:id="rId49"/>
    <p:sldId id="804" r:id="rId50"/>
    <p:sldId id="558" r:id="rId51"/>
    <p:sldId id="743" r:id="rId52"/>
    <p:sldId id="805" r:id="rId53"/>
    <p:sldId id="806" r:id="rId54"/>
    <p:sldId id="807" r:id="rId55"/>
    <p:sldId id="817" r:id="rId56"/>
    <p:sldId id="767" r:id="rId57"/>
    <p:sldId id="781" r:id="rId58"/>
    <p:sldId id="815" r:id="rId59"/>
    <p:sldId id="785" r:id="rId60"/>
    <p:sldId id="769" r:id="rId61"/>
    <p:sldId id="772" r:id="rId62"/>
  </p:sldIdLst>
  <p:sldSz cx="9144000" cy="6858000" type="screen4x3"/>
  <p:notesSz cx="6858000" cy="9144000"/>
  <p:defaultTextStyle>
    <a:defPPr>
      <a:defRPr lang="en-US"/>
    </a:defPPr>
    <a:lvl1pPr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990000"/>
    <a:srgbClr val="3366FF"/>
    <a:srgbClr val="C9F95D"/>
    <a:srgbClr val="99CCFF"/>
    <a:srgbClr val="9933FF"/>
    <a:srgbClr val="FFFFCC"/>
    <a:srgbClr val="CC66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92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C95ADF1-6ADB-472B-95A3-C2914D2F6A6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877888"/>
            <a:ext cx="4473575" cy="3163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40275" cy="351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th-TH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41863" cy="35131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06496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lIns="91440" tIns="45720" rIns="91440" bIns="45720"/>
          <a:lstStyle/>
          <a:p>
            <a:pPr defTabSz="914400">
              <a:spcBef>
                <a:spcPct val="0"/>
              </a:spcBef>
            </a:pPr>
            <a:endParaRPr lang="th-TH"/>
          </a:p>
        </p:txBody>
      </p:sp>
      <p:sp>
        <p:nvSpPr>
          <p:cNvPr id="10649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14400">
              <a:lnSpc>
                <a:spcPct val="100000"/>
              </a:lnSpc>
              <a:buClrTx/>
              <a:buSzTx/>
              <a:buFontTx/>
              <a:buNone/>
            </a:pPr>
            <a:fld id="{ACF12541-24C6-4824-BA47-C19D19FC0F02}" type="slidenum">
              <a:rPr lang="en-US" sz="1200">
                <a:solidFill>
                  <a:schemeClr val="tx1"/>
                </a:solidFill>
                <a:latin typeface="Courier New" pitchFamily="49" charset="0"/>
                <a:cs typeface="Arial" pitchFamily="34" charset="0"/>
              </a:rPr>
              <a:pPr algn="r" defTabSz="914400">
                <a:lnSpc>
                  <a:spcPct val="100000"/>
                </a:lnSpc>
                <a:buClrTx/>
                <a:buSzTx/>
                <a:buFontTx/>
                <a:buNone/>
              </a:pPr>
              <a:t>40</a:t>
            </a:fld>
            <a:endParaRPr lang="en-US" sz="1200">
              <a:solidFill>
                <a:schemeClr val="tx1"/>
              </a:solidFill>
              <a:latin typeface="Courier New" pitchFamily="49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18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0563"/>
            <a:ext cx="4557713" cy="3417887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135" tIns="46849" rIns="92135" bIns="46849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0563"/>
            <a:ext cx="4557713" cy="3417887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135" tIns="46849" rIns="92135" bIns="46849"/>
          <a:lstStyle/>
          <a:p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991350" y="193675"/>
            <a:ext cx="1951038" cy="6419850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135063" y="193675"/>
            <a:ext cx="5703887" cy="641985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ชื่อเรื่อง ข้อความ 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193675"/>
            <a:ext cx="7807325" cy="103187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sz="half" idx="1"/>
          </p:nvPr>
        </p:nvSpPr>
        <p:spPr>
          <a:xfrm>
            <a:off x="1474788" y="2293938"/>
            <a:ext cx="3644900" cy="43195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5272088" y="2293938"/>
            <a:ext cx="3644900" cy="43195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ชื่อเรื่องและตาร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193675"/>
            <a:ext cx="7807325" cy="103187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ตาราง 2"/>
          <p:cNvSpPr>
            <a:spLocks noGrp="1"/>
          </p:cNvSpPr>
          <p:nvPr>
            <p:ph type="tbl" idx="1"/>
          </p:nvPr>
        </p:nvSpPr>
        <p:spPr>
          <a:xfrm>
            <a:off x="1474788" y="2293938"/>
            <a:ext cx="7442200" cy="4319587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ชื่อเรื่อง ข้อความ และ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193675"/>
            <a:ext cx="7807325" cy="103187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sz="half" idx="1"/>
          </p:nvPr>
        </p:nvSpPr>
        <p:spPr>
          <a:xfrm>
            <a:off x="1474788" y="2293938"/>
            <a:ext cx="3644900" cy="43195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quarter" idx="2"/>
          </p:nvPr>
        </p:nvSpPr>
        <p:spPr>
          <a:xfrm>
            <a:off x="5272088" y="2293938"/>
            <a:ext cx="3644900" cy="20828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3"/>
          </p:nvPr>
        </p:nvSpPr>
        <p:spPr>
          <a:xfrm>
            <a:off x="5272088" y="4529138"/>
            <a:ext cx="3644900" cy="20843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1474788" y="2293938"/>
            <a:ext cx="364490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5272088" y="2293938"/>
            <a:ext cx="364490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35063" y="193675"/>
            <a:ext cx="7807325" cy="1031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4788" y="2293938"/>
            <a:ext cx="7442200" cy="431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4"/>
            <a:r>
              <a:rPr lang="en-US" smtClean="0"/>
              <a:t>Sixth Outline Level</a:t>
            </a:r>
          </a:p>
          <a:p>
            <a:pPr lvl="4"/>
            <a:r>
              <a:rPr lang="en-US" smtClean="0"/>
              <a:t>Seventh Outline Level</a:t>
            </a:r>
          </a:p>
          <a:p>
            <a:pPr lvl="4"/>
            <a:r>
              <a:rPr lang="en-US" smtClean="0"/>
              <a:t>Eighth Outline Level</a:t>
            </a:r>
          </a:p>
          <a:p>
            <a:pPr lvl="4"/>
            <a:r>
              <a:rPr lang="en-US" smtClean="0"/>
              <a:t>Ninth Outline Level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854075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9" name="Picture 5" descr="java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001000" y="228600"/>
            <a:ext cx="990600" cy="7477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 b="1">
          <a:solidFill>
            <a:srgbClr val="CC8C6E"/>
          </a:solidFill>
          <a:latin typeface="+mj-lt"/>
          <a:ea typeface="+mj-ea"/>
          <a:cs typeface="+mj-cs"/>
        </a:defRPr>
      </a:lvl1pPr>
      <a:lvl2pPr marL="358775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2pPr>
      <a:lvl3pPr marL="719138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3pPr>
      <a:lvl4pPr marL="1079500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4pPr>
      <a:lvl5pPr marL="14398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5pPr>
      <a:lvl6pPr marL="18970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6pPr>
      <a:lvl7pPr marL="23542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7pPr>
      <a:lvl8pPr marL="28114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8pPr>
      <a:lvl9pPr marL="32686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9pPr>
    </p:titleStyle>
    <p:bodyStyle>
      <a:lvl1pPr marL="358775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10000"/>
        <a:buFont typeface="StarSymbol" charset="0"/>
        <a:buBlip>
          <a:blip r:embed="rId18"/>
        </a:buBlip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191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19"/>
        </a:buBlip>
        <a:defRPr sz="2800">
          <a:solidFill>
            <a:srgbClr val="000000"/>
          </a:solidFill>
          <a:latin typeface="+mn-lt"/>
          <a:cs typeface="+mn-cs"/>
        </a:defRPr>
      </a:lvl2pPr>
      <a:lvl3pPr marL="1079500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80000"/>
        <a:buFont typeface="StarSymbol" charset="0"/>
        <a:buBlip>
          <a:blip r:embed="rId20"/>
        </a:buBlip>
        <a:defRPr sz="2800">
          <a:solidFill>
            <a:srgbClr val="000000"/>
          </a:solidFill>
          <a:latin typeface="+mn-lt"/>
          <a:cs typeface="+mn-cs"/>
        </a:defRPr>
      </a:lvl3pPr>
      <a:lvl4pPr marL="1439863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1"/>
        </a:buBlip>
        <a:defRPr sz="2800">
          <a:solidFill>
            <a:srgbClr val="000000"/>
          </a:solidFill>
          <a:latin typeface="+mn-lt"/>
          <a:cs typeface="+mn-cs"/>
        </a:defRPr>
      </a:lvl4pPr>
      <a:lvl5pPr marL="17986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2"/>
        </a:buBlip>
        <a:defRPr sz="2800">
          <a:solidFill>
            <a:srgbClr val="000000"/>
          </a:solidFill>
          <a:latin typeface="+mn-lt"/>
          <a:cs typeface="+mn-cs"/>
        </a:defRPr>
      </a:lvl5pPr>
      <a:lvl6pPr marL="22558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2"/>
        </a:buBlip>
        <a:defRPr sz="2800">
          <a:solidFill>
            <a:srgbClr val="000000"/>
          </a:solidFill>
          <a:latin typeface="+mn-lt"/>
          <a:cs typeface="+mn-cs"/>
        </a:defRPr>
      </a:lvl6pPr>
      <a:lvl7pPr marL="27130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2"/>
        </a:buBlip>
        <a:defRPr sz="2800">
          <a:solidFill>
            <a:srgbClr val="000000"/>
          </a:solidFill>
          <a:latin typeface="+mn-lt"/>
          <a:cs typeface="+mn-cs"/>
        </a:defRPr>
      </a:lvl7pPr>
      <a:lvl8pPr marL="31702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2"/>
        </a:buBlip>
        <a:defRPr sz="2800">
          <a:solidFill>
            <a:srgbClr val="000000"/>
          </a:solidFill>
          <a:latin typeface="+mn-lt"/>
          <a:cs typeface="+mn-cs"/>
        </a:defRPr>
      </a:lvl8pPr>
      <a:lvl9pPr marL="36274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2"/>
        </a:buBlip>
        <a:defRPr sz="28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276600" y="2130425"/>
            <a:ext cx="2514600" cy="1470025"/>
          </a:xfrm>
          <a:ln/>
        </p:spPr>
        <p:txBody>
          <a:bodyPr lIns="90000" tIns="46800" rIns="90000" bIns="46800"/>
          <a:lstStyle/>
          <a:p>
            <a:pPr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>
                <a:solidFill>
                  <a:srgbClr val="990000"/>
                </a:solidFill>
              </a:rPr>
              <a:t>Java 2</a:t>
            </a:r>
          </a:p>
        </p:txBody>
      </p:sp>
      <p:pic>
        <p:nvPicPr>
          <p:cNvPr id="3078" name="Picture 6" descr="jav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28600"/>
            <a:ext cx="1676400" cy="1265238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SzPct val="45000"/>
              <a:buFont typeface="Wingdings" pitchFamily="2" charset="2"/>
              <a:buNone/>
            </a:pPr>
            <a:r>
              <a:rPr lang="en-US" sz="4000" b="1">
                <a:solidFill>
                  <a:srgbClr val="990000"/>
                </a:solidFill>
              </a:rPr>
              <a:t>Java Collections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193675"/>
            <a:ext cx="7094537" cy="1031875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Set &amp; List interface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66800" y="1295401"/>
            <a:ext cx="3810000" cy="3505200"/>
          </a:xfrm>
        </p:spPr>
        <p:txBody>
          <a:bodyPr/>
          <a:lstStyle/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java.util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None/>
            </a:pP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SetTest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None/>
            </a:pP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public static void main(String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[])</a:t>
            </a:r>
            <a:r>
              <a:rPr lang="th-TH" sz="1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st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TreeSet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st.</a:t>
            </a:r>
            <a:r>
              <a:rPr lang="en-US" sz="1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("Peter");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st.</a:t>
            </a:r>
            <a:r>
              <a:rPr lang="en-US" sz="1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("Paul");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st.</a:t>
            </a:r>
            <a:r>
              <a:rPr lang="en-US" sz="1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("Mary");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("Member in set :"+</a:t>
            </a:r>
            <a:r>
              <a:rPr lang="en-US" sz="1400" b="1" i="1" dirty="0" err="1" smtClean="0">
                <a:latin typeface="Arial" pitchFamily="34" charset="0"/>
                <a:cs typeface="Arial" pitchFamily="34" charset="0"/>
              </a:rPr>
              <a:t>st</a:t>
            </a: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 }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990600" y="5029200"/>
            <a:ext cx="3047116" cy="292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Member in set :[Mary, Paul, Peter]</a:t>
            </a:r>
            <a:endParaRPr lang="en-US" sz="1400" b="1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ตัวยึดเนื้อหา 2"/>
          <p:cNvSpPr txBox="1">
            <a:spLocks/>
          </p:cNvSpPr>
          <p:nvPr/>
        </p:nvSpPr>
        <p:spPr bwMode="auto">
          <a:xfrm>
            <a:off x="5105400" y="1905000"/>
            <a:ext cx="3810000" cy="365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import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java.util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.*;</a:t>
            </a: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public class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ListTest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{</a:t>
            </a: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public static void main(String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args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[])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{</a:t>
            </a: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      </a:t>
            </a:r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List </a:t>
            </a:r>
            <a:r>
              <a:rPr lang="en-US" sz="14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lst</a:t>
            </a:r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= new </a:t>
            </a:r>
            <a:r>
              <a:rPr lang="en-US" sz="1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ArrayList</a:t>
            </a:r>
            <a:r>
              <a:rPr lang="en-US" sz="1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400" b="1" dirty="0" smtClean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4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lst.</a:t>
            </a:r>
            <a:r>
              <a:rPr lang="en-US" sz="1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("One");</a:t>
            </a:r>
          </a:p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4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lst.</a:t>
            </a:r>
            <a:r>
              <a:rPr lang="en-US" sz="1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("Three");</a:t>
            </a:r>
          </a:p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4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lst.</a:t>
            </a:r>
            <a:r>
              <a:rPr lang="en-US" sz="1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ad</a:t>
            </a:r>
            <a:r>
              <a:rPr lang="en-US" sz="14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("Two");</a:t>
            </a:r>
          </a:p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4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lst.</a:t>
            </a:r>
            <a:r>
              <a:rPr lang="en-US" sz="1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("Four");</a:t>
            </a:r>
          </a:p>
          <a:p>
            <a:endParaRPr lang="en-US" sz="1400" b="1" dirty="0" smtClean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14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("Member in List :"+</a:t>
            </a:r>
            <a:r>
              <a:rPr lang="en-US" sz="1400" b="1" i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lst</a:t>
            </a:r>
            <a:r>
              <a:rPr lang="en-US" sz="1400" b="1" i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th-TH" sz="1400" b="1" i="1" dirty="0" smtClean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kern="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kumimoji="0" lang="en-US" sz="1400" b="1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}</a:t>
            </a:r>
            <a:endParaRPr kumimoji="0" lang="en-US" sz="1400" b="1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562600" y="6248400"/>
            <a:ext cx="3550459" cy="292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Member in List :[One, Two, Three, Four]</a:t>
            </a:r>
            <a:endParaRPr lang="en-US" sz="1400" b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9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containsAll</a:t>
            </a:r>
            <a:r>
              <a:rPr lang="en-US" dirty="0" smtClean="0">
                <a:solidFill>
                  <a:srgbClr val="990000"/>
                </a:solidFill>
              </a:rPr>
              <a:t>()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066800" y="990600"/>
            <a:ext cx="67056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Import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java.util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.*;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public class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ListContainsAll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{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public static void main (String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args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[])  {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List l1= new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ArrayList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l1.add("Ram");   l1.add("a");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l1.add("is");        l1.add("boy");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System.out.println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" pitchFamily="34" charset="0"/>
                <a:cs typeface="Arial" pitchFamily="34" charset="0"/>
              </a:rPr>
              <a:t>The Element of list1 is :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"+l1);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System.out.println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" pitchFamily="34" charset="0"/>
                <a:cs typeface="Arial" pitchFamily="34" charset="0"/>
              </a:rPr>
              <a:t>The size of list1 is :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"+l1.size());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List l2=new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ArrayList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l2.add("Ram");    l2.add("boy");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l2.add("is");          l2.add("a");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System.out.println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" pitchFamily="34" charset="0"/>
                <a:cs typeface="Arial" pitchFamily="34" charset="0"/>
              </a:rPr>
              <a:t>The Element of list2 is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: "+l2);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System.out.println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" pitchFamily="34" charset="0"/>
                <a:cs typeface="Arial" pitchFamily="34" charset="0"/>
              </a:rPr>
              <a:t>The size of list2 is :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"+l2.size());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System.out.println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" pitchFamily="34" charset="0"/>
                <a:cs typeface="Arial" pitchFamily="34" charset="0"/>
              </a:rPr>
              <a:t>The Elements are found :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"+l1.containsAll(l2));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}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} </a:t>
            </a: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334000" y="5486400"/>
            <a:ext cx="3505200" cy="109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The Element of list1 is : [Ram, a, is, boy]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The size of list1 is : 4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The Element of list2 is : [Ram, boy, is, a]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The size of list2 is : 4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The Elements are found : true</a:t>
            </a:r>
            <a:endParaRPr lang="en-US" sz="1400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addAll</a:t>
            </a:r>
            <a:r>
              <a:rPr lang="en-US" dirty="0" smtClean="0">
                <a:solidFill>
                  <a:srgbClr val="990000"/>
                </a:solidFill>
              </a:rPr>
              <a:t>() + </a:t>
            </a:r>
            <a:r>
              <a:rPr lang="en-US" dirty="0" err="1" smtClean="0">
                <a:solidFill>
                  <a:srgbClr val="990000"/>
                </a:solidFill>
              </a:rPr>
              <a:t>removeAll</a:t>
            </a:r>
            <a:r>
              <a:rPr lang="en-US" dirty="0" smtClean="0">
                <a:solidFill>
                  <a:srgbClr val="990000"/>
                </a:solidFill>
              </a:rPr>
              <a:t>()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143000" y="1371600"/>
            <a:ext cx="7315200" cy="533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import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java.util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.*;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ListRemoveAll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{</a:t>
            </a:r>
            <a:b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public static void main(String 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[]){</a:t>
            </a:r>
            <a:b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ArrayList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al =new 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ArrayList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ArrayList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al2 =new 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ArrayList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al.add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(1);  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al.add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(2);  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al.add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(3);</a:t>
            </a:r>
          </a:p>
          <a:p>
            <a:endParaRPr lang="en-US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("Elements of first list are : "+al);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("Size of first list = " +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al.size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());</a:t>
            </a:r>
          </a:p>
          <a:p>
            <a:endParaRPr lang="en-US" sz="1400" b="1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al2.add("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Suman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");  al2.add("Raman");</a:t>
            </a:r>
          </a:p>
          <a:p>
            <a:endParaRPr lang="en-US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("Elements of second list are : "+al2);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("Size of second list = " +al2.size());</a:t>
            </a:r>
          </a:p>
          <a:p>
            <a:endParaRPr lang="en-US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("After addition of list1 and list2 new list = " +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al.addAll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(al2)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("\t"+al);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("Size of list after addition of two lists = " +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al.size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());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("List2 is removed : " +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al.removeAll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(al2));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("Now list1 = "+al);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}</a:t>
            </a:r>
            <a:b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}</a:t>
            </a:r>
            <a:b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105400" y="1219200"/>
            <a:ext cx="3810000" cy="1895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Elements of first list are : [1, 2, 3]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Size of first list = 3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Elements of second list are : [</a:t>
            </a:r>
            <a:r>
              <a:rPr lang="en-US" sz="14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Suman</a:t>
            </a: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, Raman]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Size of second list = 2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After addition of list1 and list2 new list = </a:t>
            </a:r>
          </a:p>
          <a:p>
            <a:r>
              <a:rPr lang="fi-FI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[1, 2, 3, Suman, Raman]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Size of list after addition of two lists = 5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List2 is removed : true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Now list1 = [1, 2,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retainsAll</a:t>
            </a:r>
            <a:r>
              <a:rPr lang="en-US" dirty="0" smtClean="0">
                <a:solidFill>
                  <a:srgbClr val="990000"/>
                </a:solidFill>
              </a:rPr>
              <a:t>()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066800" y="1018490"/>
            <a:ext cx="6705600" cy="4560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mport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java.util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.*;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public class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ListContainsAll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{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public static void main (String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args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[])  {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LinkedList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ll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new 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LinkedList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lvl="1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ArrayList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al = new 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ArrayList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lvl="1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ll.add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("1");</a:t>
            </a:r>
          </a:p>
          <a:p>
            <a:pPr lvl="1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ll.add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("2");</a:t>
            </a:r>
          </a:p>
          <a:p>
            <a:pPr lvl="1"/>
            <a:endParaRPr lang="en-US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("The 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LinkedList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collection before: " + 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ll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lvl="1"/>
            <a:endParaRPr lang="en-US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al.add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("1");</a:t>
            </a:r>
          </a:p>
          <a:p>
            <a:pPr lvl="1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al.add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("2");</a:t>
            </a:r>
          </a:p>
          <a:p>
            <a:pPr lvl="1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al.add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("3");</a:t>
            </a:r>
          </a:p>
          <a:p>
            <a:pPr lvl="1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al.add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("4");</a:t>
            </a:r>
          </a:p>
          <a:p>
            <a:pPr lvl="1"/>
            <a:endParaRPr lang="en-US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("The 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ArrayList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collection before : " + al);</a:t>
            </a:r>
          </a:p>
          <a:p>
            <a:pPr lvl="1"/>
            <a:endParaRPr lang="en-US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("List becomes change :"+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al.retainAll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ll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));</a:t>
            </a:r>
          </a:p>
          <a:p>
            <a:pPr lvl="1"/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("The 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LinkedList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collection after: " + 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ll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lvl="1"/>
            <a:r>
              <a:rPr lang="en-US" sz="1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("Size of 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LinkedList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:"+</a:t>
            </a:r>
            <a:r>
              <a:rPr lang="en-US" sz="14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ll.size</a:t>
            </a:r>
            <a:r>
              <a:rPr lang="en-US" sz="1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());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</a:p>
          <a:p>
            <a:pPr lvl="1"/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}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334000" y="5410200"/>
            <a:ext cx="3505200" cy="109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4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LinkedList</a:t>
            </a: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collection before: [1, 2]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4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ArrayList</a:t>
            </a: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collection before : [1, 2, 3, 4]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List becomes change :true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4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LinkedList</a:t>
            </a: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collection after: [1, 2]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Size of </a:t>
            </a:r>
            <a:r>
              <a:rPr lang="en-US" sz="14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LinkedList</a:t>
            </a: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:2</a:t>
            </a:r>
            <a:endParaRPr lang="en-US" sz="1400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5936" name="Group 32"/>
          <p:cNvGraphicFramePr>
            <a:graphicFrameLocks noGrp="1"/>
          </p:cNvGraphicFramePr>
          <p:nvPr>
            <p:ph type="tbl" idx="1"/>
          </p:nvPr>
        </p:nvGraphicFramePr>
        <p:xfrm>
          <a:off x="1295400" y="1295400"/>
          <a:ext cx="7239000" cy="5284536"/>
        </p:xfrm>
        <a:graphic>
          <a:graphicData uri="http://schemas.openxmlformats.org/drawingml/2006/table">
            <a:tbl>
              <a:tblPr/>
              <a:tblGrid>
                <a:gridCol w="7239000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สรุปเมธอดที่ใช้ใน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interface Collection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boolean</a:t>
                      </a:r>
                      <a:r>
                        <a:rPr kumimoji="0" lang="th-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add</a:t>
                      </a:r>
                      <a:r>
                        <a:rPr kumimoji="0" lang="th-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O e)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ใช้สำหรับการเพิ่มสมาชิกลงใน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Collection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โดยเมธอดคืนค่า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false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ในกรณีที่ไม่สามารถเพิ่มสมาชิกได้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9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boolean</a:t>
                      </a:r>
                      <a:r>
                        <a:rPr kumimoji="0" lang="th-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addAll</a:t>
                      </a:r>
                      <a:r>
                        <a:rPr kumimoji="0" lang="th-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Collection c)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    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ใช้สำหรับการเพิ่มทุก ๆ  สมาชิกจาก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Collection c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ลงใน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Collection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ปัจจุบันที่ถูกระบุ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boolean</a:t>
                      </a:r>
                      <a:r>
                        <a:rPr kumimoji="0" lang="th-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contains</a:t>
                      </a:r>
                      <a:r>
                        <a:rPr kumimoji="0" lang="th-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Object e)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/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  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เมธอดคืนค่า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true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ในกรณีที่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Collection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มีสมาชิกที่ถูกระบุอยู่แล้ว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boolean</a:t>
                      </a:r>
                      <a:r>
                        <a:rPr kumimoji="0" lang="th-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containsAll</a:t>
                      </a:r>
                      <a:r>
                        <a:rPr kumimoji="0" lang="th-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Collection c) 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FF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   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เมธอดคืนค่า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true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ในกรณีที่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Collection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ประกอบไปด้วยทุก ๆ สมาชิกปรากฏอยู่ภายใน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Collection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ที่ถูกระบุ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3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void</a:t>
                      </a:r>
                      <a:r>
                        <a:rPr kumimoji="0" lang="th-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clear()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/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   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ใช้สำหรับการลบสมาชิกทั้งหมดออกจาก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Collection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75922" name="Rectangle 18"/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4316413" cy="601663"/>
          </a:xfrm>
          <a:ln/>
        </p:spPr>
        <p:txBody>
          <a:bodyPr anchor="b"/>
          <a:lstStyle/>
          <a:p>
            <a:r>
              <a:rPr lang="en-US" sz="3600">
                <a:solidFill>
                  <a:srgbClr val="990000"/>
                </a:solidFill>
              </a:rPr>
              <a:t>interface Collection :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7979" name="Group 27"/>
          <p:cNvGraphicFramePr>
            <a:graphicFrameLocks noGrp="1"/>
          </p:cNvGraphicFramePr>
          <p:nvPr>
            <p:ph type="tbl" idx="1"/>
          </p:nvPr>
        </p:nvGraphicFramePr>
        <p:xfrm>
          <a:off x="1295400" y="1524000"/>
          <a:ext cx="7239000" cy="4117722"/>
        </p:xfrm>
        <a:graphic>
          <a:graphicData uri="http://schemas.openxmlformats.org/drawingml/2006/table">
            <a:tbl>
              <a:tblPr/>
              <a:tblGrid>
                <a:gridCol w="72390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สรุปเมธอดที่ใช้ใน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interface Collection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boolean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isEmpty</a:t>
                      </a:r>
                      <a:r>
                        <a:rPr kumimoji="0" lang="th-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	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true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ในกรณีที่ไม่มีสมาชิกอยู่ภายใน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Collection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9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Iterate</a:t>
                      </a:r>
                      <a:r>
                        <a:rPr kumimoji="0" lang="th-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iterator</a:t>
                      </a:r>
                      <a:r>
                        <a:rPr kumimoji="0" lang="th-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FF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    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iterator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ที่ยอมให้ผู้ใช้สามารถเห็นค่าสมาชิกภายใน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Collection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boolean</a:t>
                      </a:r>
                      <a:r>
                        <a:rPr kumimoji="0" lang="th-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remove</a:t>
                      </a:r>
                      <a:r>
                        <a:rPr kumimoji="0" lang="th-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Object o)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/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  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ลบ</a:t>
                      </a:r>
                      <a:r>
                        <a:rPr kumimoji="0" lang="th-TH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ออปเจค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ในรูปของสมาชิกที่ถูกระบุออกจาก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Collection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ในกรณีที่มี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สมาชิกดังกล่าวอยู่จริง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boolean</a:t>
                      </a:r>
                      <a:r>
                        <a:rPr kumimoji="0" lang="th-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removeAll</a:t>
                      </a:r>
                      <a:r>
                        <a:rPr kumimoji="0" lang="th-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Collection c)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   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ลบทุก ๆ สมาชิกที่อยู่ภายใน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kumimoji="0" lang="th-TH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Collection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เป้าหมายที่เหมือนกับหรือมีอยู่ใน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Collection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ที่ถูกระบุ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77970" name="Rectangle 18"/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4316413" cy="601663"/>
          </a:xfrm>
          <a:ln/>
        </p:spPr>
        <p:txBody>
          <a:bodyPr anchor="b"/>
          <a:lstStyle/>
          <a:p>
            <a:r>
              <a:rPr lang="en-US" sz="3600">
                <a:solidFill>
                  <a:srgbClr val="990000"/>
                </a:solidFill>
              </a:rPr>
              <a:t>interface Collection :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34" name="Group 34"/>
          <p:cNvGraphicFramePr>
            <a:graphicFrameLocks noGrp="1"/>
          </p:cNvGraphicFramePr>
          <p:nvPr>
            <p:ph type="tbl" idx="1"/>
          </p:nvPr>
        </p:nvGraphicFramePr>
        <p:xfrm>
          <a:off x="1295400" y="1447800"/>
          <a:ext cx="7239000" cy="4099624"/>
        </p:xfrm>
        <a:graphic>
          <a:graphicData uri="http://schemas.openxmlformats.org/drawingml/2006/table">
            <a:tbl>
              <a:tblPr/>
              <a:tblGrid>
                <a:gridCol w="7239000"/>
              </a:tblGrid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สรุปเมธอดที่ใช้ใน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interface Collection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boolean</a:t>
                      </a:r>
                      <a:r>
                        <a:rPr kumimoji="0" lang="th-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retainAll</a:t>
                      </a:r>
                      <a:r>
                        <a:rPr kumimoji="0" lang="th-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Collection c) 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   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ลบสมาชิกทั้งหมดภายใน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kumimoji="0" lang="th-TH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Collection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เป้าหมายที่ไม่เหมือนกับหรือมีอยู่ใน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Collection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ที่ถูกระบุ ดังนั้นสมาชิกที่เหลืออยู่ของ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collection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ทั้งสองจะต้องเท่ากัน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int</a:t>
                      </a:r>
                      <a:r>
                        <a:rPr kumimoji="0" lang="th-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size()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    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คืนค่าจำนวนสมาชิกที่อยู่ภายใน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collection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ปัจจุบัน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Object[]</a:t>
                      </a:r>
                      <a:r>
                        <a:rPr kumimoji="0" lang="th-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toArray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    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</a:t>
                      </a:r>
                      <a:r>
                        <a:rPr kumimoji="0" lang="th-TH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ค่าอะเรย์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ที่ประกอบไปด้วยสมาชิกทั้งหมดของ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Collection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ปัจจุบัน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Object[] toArray(Object a[])  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คืนค่าอะเรย์ที่ประกอบไปด้วยสมาชิกทั้งหมดของ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collection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ปัจจุบัน  รันไทม์ของอาร์เรย์ที่มีการคืนค่าจะต้องเป็นชนิดเดียวกับอาร์เรย์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0018" name="Rectangle 18"/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4316413" cy="601663"/>
          </a:xfrm>
          <a:ln/>
        </p:spPr>
        <p:txBody>
          <a:bodyPr anchor="b"/>
          <a:lstStyle/>
          <a:p>
            <a:r>
              <a:rPr lang="en-US" sz="3600">
                <a:solidFill>
                  <a:srgbClr val="990000"/>
                </a:solidFill>
              </a:rPr>
              <a:t>interface Collection :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11125"/>
            <a:ext cx="5951538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Interface: List 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3276600" cy="4800600"/>
          </a:xfrm>
        </p:spPr>
        <p:txBody>
          <a:bodyPr/>
          <a:lstStyle/>
          <a:p>
            <a:pPr marL="177800" indent="-177800" defTabSz="914400"/>
            <a:r>
              <a:rPr lang="en-US"/>
              <a:t>List</a:t>
            </a:r>
            <a:r>
              <a:rPr lang="th-TH"/>
              <a:t> ใช้กับการจัดเก็บข้อมูลที่มีการเรียงลำดับกัน</a:t>
            </a:r>
            <a:endParaRPr lang="en-US"/>
          </a:p>
          <a:p>
            <a:pPr marL="177800" indent="-177800" defTabSz="914400"/>
            <a:r>
              <a:rPr lang="en-US"/>
              <a:t>Lists</a:t>
            </a:r>
            <a:r>
              <a:rPr lang="th-TH"/>
              <a:t> สามารถประกอบไปด้วยข้อมูลที่ซ้ำกันได้</a:t>
            </a:r>
            <a:endParaRPr lang="en-US"/>
          </a:p>
          <a:p>
            <a:pPr marL="177800" indent="-177800" defTabSz="914400"/>
            <a:r>
              <a:rPr lang="th-TH"/>
              <a:t>ผู้ใช้สามารถเข้าถึงข้อมูลของ </a:t>
            </a:r>
            <a:r>
              <a:rPr lang="en-US"/>
              <a:t>List </a:t>
            </a:r>
            <a:r>
              <a:rPr lang="th-TH"/>
              <a:t>ได้โดยใช้ค่าตำแหน่ง </a:t>
            </a:r>
            <a:r>
              <a:rPr lang="en-US"/>
              <a:t>index </a:t>
            </a:r>
          </a:p>
        </p:txBody>
      </p:sp>
      <p:sp>
        <p:nvSpPr>
          <p:cNvPr id="843780" name="Text Box 4"/>
          <p:cNvSpPr txBox="1">
            <a:spLocks noChangeArrowheads="1"/>
          </p:cNvSpPr>
          <p:nvPr/>
        </p:nvSpPr>
        <p:spPr bwMode="auto">
          <a:xfrm>
            <a:off x="4460875" y="1219200"/>
            <a:ext cx="4378325" cy="4435475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public interface List extends Collection</a:t>
            </a: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// Positional Access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Object get(int index);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Object set(int index, Object element);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void add(int index, Object element); 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Object remove(int index); 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abstract boolean addAll(int index, Collection c);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15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// Search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int indexOf(Object o);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int lastIndexOf(Object o);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15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// Iteration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ListIterator listIterator();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ListIterator listIterator(int index);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15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// Range-view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List subList(int from, int to);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5334000" cy="9144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Java Lists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4343400" cy="4800600"/>
          </a:xfrm>
        </p:spPr>
        <p:txBody>
          <a:bodyPr/>
          <a:lstStyle/>
          <a:p>
            <a:pPr marL="177800" indent="-177800" defTabSz="914400">
              <a:lnSpc>
                <a:spcPct val="100000"/>
              </a:lnSpc>
            </a:pPr>
            <a:r>
              <a:rPr lang="en-US"/>
              <a:t>LinkedList : </a:t>
            </a:r>
            <a:r>
              <a:rPr lang="th-TH"/>
              <a:t>ถูกพัฒนาขึ้นในรูปของ </a:t>
            </a:r>
            <a:r>
              <a:rPr lang="en-US"/>
              <a:t> double linked list</a:t>
            </a:r>
            <a:r>
              <a:rPr lang="th-TH"/>
              <a:t> </a:t>
            </a:r>
          </a:p>
          <a:p>
            <a:pPr marL="487363" lvl="1" indent="-195263" defTabSz="914400">
              <a:lnSpc>
                <a:spcPct val="100000"/>
              </a:lnSpc>
            </a:pPr>
            <a:r>
              <a:rPr lang="th-TH"/>
              <a:t>มีผลทำให้การแทรกข้อมูล  และการลบข้อมูลในช่วงกลาง ๆ  ของ </a:t>
            </a:r>
            <a:r>
              <a:rPr lang="en-US"/>
              <a:t>list </a:t>
            </a:r>
            <a:r>
              <a:rPr lang="th-TH"/>
              <a:t>ทำได้อย่างรวดเร็ว</a:t>
            </a:r>
          </a:p>
          <a:p>
            <a:pPr marL="177800" indent="-177800" defTabSz="914400">
              <a:lnSpc>
                <a:spcPct val="100000"/>
              </a:lnSpc>
            </a:pPr>
            <a:r>
              <a:rPr lang="en-US"/>
              <a:t>LinkedList </a:t>
            </a:r>
            <a:r>
              <a:rPr lang="th-TH"/>
              <a:t>ได้จัดเตรียมเมธอดประเภท </a:t>
            </a:r>
            <a:r>
              <a:rPr lang="en-US"/>
              <a:t>get, remove </a:t>
            </a:r>
            <a:r>
              <a:rPr lang="th-TH"/>
              <a:t>และ</a:t>
            </a:r>
            <a:r>
              <a:rPr lang="en-US"/>
              <a:t> insert </a:t>
            </a:r>
            <a:r>
              <a:rPr lang="th-TH"/>
              <a:t>สมาชิกที่จุดเริ่มต้นและสิ้นสุดของ</a:t>
            </a:r>
            <a:r>
              <a:rPr lang="en-US"/>
              <a:t> list</a:t>
            </a:r>
          </a:p>
          <a:p>
            <a:pPr marL="177800" indent="-177800" defTabSz="914400">
              <a:lnSpc>
                <a:spcPct val="100000"/>
              </a:lnSpc>
            </a:pPr>
            <a:r>
              <a:rPr lang="en-US"/>
              <a:t>LinkedList </a:t>
            </a:r>
            <a:r>
              <a:rPr lang="th-TH"/>
              <a:t>ไม่สนับสนุนการทำงานแบบ</a:t>
            </a:r>
            <a:r>
              <a:rPr lang="en-US" u="sng"/>
              <a:t> synchronized</a:t>
            </a:r>
          </a:p>
          <a:p>
            <a:pPr marL="830263" lvl="2" indent="-228600" defTabSz="914400">
              <a:lnSpc>
                <a:spcPct val="100000"/>
              </a:lnSpc>
            </a:pPr>
            <a:endParaRPr 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629275" y="1165225"/>
            <a:ext cx="3311525" cy="4464050"/>
            <a:chOff x="3546" y="734"/>
            <a:chExt cx="2086" cy="2812"/>
          </a:xfrm>
        </p:grpSpPr>
        <p:sp>
          <p:nvSpPr>
            <p:cNvPr id="706564" name="Text Box 4"/>
            <p:cNvSpPr txBox="1">
              <a:spLocks noChangeArrowheads="1"/>
            </p:cNvSpPr>
            <p:nvPr/>
          </p:nvSpPr>
          <p:spPr bwMode="auto">
            <a:xfrm>
              <a:off x="4150" y="1722"/>
              <a:ext cx="794" cy="179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AbstractList</a:t>
              </a:r>
            </a:p>
          </p:txBody>
        </p:sp>
        <p:sp>
          <p:nvSpPr>
            <p:cNvPr id="706565" name="AutoShape 5"/>
            <p:cNvSpPr>
              <a:spLocks noChangeArrowheads="1"/>
            </p:cNvSpPr>
            <p:nvPr/>
          </p:nvSpPr>
          <p:spPr bwMode="auto">
            <a:xfrm>
              <a:off x="4075" y="2414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th-TH"/>
            </a:p>
          </p:txBody>
        </p:sp>
        <p:sp>
          <p:nvSpPr>
            <p:cNvPr id="706566" name="Line 6"/>
            <p:cNvSpPr>
              <a:spLocks noChangeShapeType="1"/>
            </p:cNvSpPr>
            <p:nvPr/>
          </p:nvSpPr>
          <p:spPr bwMode="auto">
            <a:xfrm>
              <a:off x="4123" y="2510"/>
              <a:ext cx="0" cy="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706567" name="Text Box 7"/>
            <p:cNvSpPr txBox="1">
              <a:spLocks noChangeArrowheads="1"/>
            </p:cNvSpPr>
            <p:nvPr/>
          </p:nvSpPr>
          <p:spPr bwMode="auto">
            <a:xfrm>
              <a:off x="3546" y="2245"/>
              <a:ext cx="1222" cy="179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AbstractSequentialList</a:t>
              </a:r>
            </a:p>
          </p:txBody>
        </p:sp>
        <p:sp>
          <p:nvSpPr>
            <p:cNvPr id="706568" name="Text Box 8"/>
            <p:cNvSpPr txBox="1">
              <a:spLocks noChangeArrowheads="1"/>
            </p:cNvSpPr>
            <p:nvPr/>
          </p:nvSpPr>
          <p:spPr bwMode="auto">
            <a:xfrm>
              <a:off x="4624" y="2533"/>
              <a:ext cx="576" cy="179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ArrayList</a:t>
              </a:r>
            </a:p>
          </p:txBody>
        </p:sp>
        <p:sp>
          <p:nvSpPr>
            <p:cNvPr id="706569" name="AutoShape 9"/>
            <p:cNvSpPr>
              <a:spLocks noChangeArrowheads="1"/>
            </p:cNvSpPr>
            <p:nvPr/>
          </p:nvSpPr>
          <p:spPr bwMode="auto">
            <a:xfrm>
              <a:off x="4480" y="1909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th-TH"/>
            </a:p>
          </p:txBody>
        </p:sp>
        <p:sp>
          <p:nvSpPr>
            <p:cNvPr id="706570" name="Line 10"/>
            <p:cNvSpPr>
              <a:spLocks noChangeShapeType="1"/>
            </p:cNvSpPr>
            <p:nvPr/>
          </p:nvSpPr>
          <p:spPr bwMode="auto">
            <a:xfrm>
              <a:off x="4528" y="200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706571" name="Line 11"/>
            <p:cNvSpPr>
              <a:spLocks noChangeShapeType="1"/>
            </p:cNvSpPr>
            <p:nvPr/>
          </p:nvSpPr>
          <p:spPr bwMode="auto">
            <a:xfrm>
              <a:off x="4240" y="2101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706572" name="Line 12"/>
            <p:cNvSpPr>
              <a:spLocks noChangeShapeType="1"/>
            </p:cNvSpPr>
            <p:nvPr/>
          </p:nvSpPr>
          <p:spPr bwMode="auto">
            <a:xfrm>
              <a:off x="4240" y="210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706573" name="Line 13"/>
            <p:cNvSpPr>
              <a:spLocks noChangeShapeType="1"/>
            </p:cNvSpPr>
            <p:nvPr/>
          </p:nvSpPr>
          <p:spPr bwMode="auto">
            <a:xfrm>
              <a:off x="4912" y="2101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706574" name="Line 14"/>
            <p:cNvSpPr>
              <a:spLocks noChangeShapeType="1"/>
            </p:cNvSpPr>
            <p:nvPr/>
          </p:nvSpPr>
          <p:spPr bwMode="auto">
            <a:xfrm>
              <a:off x="5344" y="2101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706575" name="Text Box 15"/>
            <p:cNvSpPr txBox="1">
              <a:spLocks noChangeArrowheads="1"/>
            </p:cNvSpPr>
            <p:nvPr/>
          </p:nvSpPr>
          <p:spPr bwMode="auto">
            <a:xfrm>
              <a:off x="5056" y="3367"/>
              <a:ext cx="576" cy="179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Stack</a:t>
              </a: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5296" y="3127"/>
              <a:ext cx="96" cy="240"/>
              <a:chOff x="3120" y="2448"/>
              <a:chExt cx="96" cy="240"/>
            </a:xfrm>
          </p:grpSpPr>
          <p:sp>
            <p:nvSpPr>
              <p:cNvPr id="706577" name="AutoShape 17"/>
              <p:cNvSpPr>
                <a:spLocks noChangeArrowheads="1"/>
              </p:cNvSpPr>
              <p:nvPr/>
            </p:nvSpPr>
            <p:spPr bwMode="auto">
              <a:xfrm>
                <a:off x="3120" y="2448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th-TH"/>
              </a:p>
            </p:txBody>
          </p:sp>
          <p:sp>
            <p:nvSpPr>
              <p:cNvPr id="706578" name="Line 18"/>
              <p:cNvSpPr>
                <a:spLocks noChangeShapeType="1"/>
              </p:cNvSpPr>
              <p:nvPr/>
            </p:nvSpPr>
            <p:spPr bwMode="auto">
              <a:xfrm>
                <a:off x="3168" y="254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h-TH"/>
              </a:p>
            </p:txBody>
          </p:sp>
        </p:grpSp>
        <p:sp>
          <p:nvSpPr>
            <p:cNvPr id="706579" name="Text Box 19"/>
            <p:cNvSpPr txBox="1">
              <a:spLocks noChangeArrowheads="1"/>
            </p:cNvSpPr>
            <p:nvPr/>
          </p:nvSpPr>
          <p:spPr bwMode="auto">
            <a:xfrm>
              <a:off x="5056" y="2949"/>
              <a:ext cx="576" cy="179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Vector</a:t>
              </a:r>
            </a:p>
          </p:txBody>
        </p:sp>
        <p:sp>
          <p:nvSpPr>
            <p:cNvPr id="706580" name="Text Box 20"/>
            <p:cNvSpPr txBox="1">
              <a:spLocks noChangeArrowheads="1"/>
            </p:cNvSpPr>
            <p:nvPr/>
          </p:nvSpPr>
          <p:spPr bwMode="auto">
            <a:xfrm>
              <a:off x="3787" y="2958"/>
              <a:ext cx="624" cy="197"/>
            </a:xfrm>
            <a:prstGeom prst="rect">
              <a:avLst/>
            </a:prstGeom>
            <a:solidFill>
              <a:srgbClr val="CCFF99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LinkedList</a:t>
              </a:r>
            </a:p>
          </p:txBody>
        </p:sp>
        <p:sp>
          <p:nvSpPr>
            <p:cNvPr id="706581" name="Line 21"/>
            <p:cNvSpPr>
              <a:spLocks noChangeShapeType="1"/>
            </p:cNvSpPr>
            <p:nvPr/>
          </p:nvSpPr>
          <p:spPr bwMode="auto">
            <a:xfrm flipV="1">
              <a:off x="4438" y="157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4198" y="1434"/>
              <a:ext cx="96" cy="288"/>
              <a:chOff x="1392" y="1056"/>
              <a:chExt cx="96" cy="288"/>
            </a:xfrm>
          </p:grpSpPr>
          <p:sp>
            <p:nvSpPr>
              <p:cNvPr id="706583" name="Line 23"/>
              <p:cNvSpPr>
                <a:spLocks noChangeShapeType="1"/>
              </p:cNvSpPr>
              <p:nvPr/>
            </p:nvSpPr>
            <p:spPr bwMode="auto">
              <a:xfrm flipV="1">
                <a:off x="1440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h-TH"/>
              </a:p>
            </p:txBody>
          </p:sp>
          <p:sp>
            <p:nvSpPr>
              <p:cNvPr id="706584" name="Oval 24"/>
              <p:cNvSpPr>
                <a:spLocks noChangeArrowheads="1"/>
              </p:cNvSpPr>
              <p:nvPr/>
            </p:nvSpPr>
            <p:spPr bwMode="auto">
              <a:xfrm>
                <a:off x="1392" y="105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th-TH"/>
              </a:p>
            </p:txBody>
          </p:sp>
        </p:grpSp>
        <p:sp>
          <p:nvSpPr>
            <p:cNvPr id="706585" name="Text Box 25"/>
            <p:cNvSpPr txBox="1">
              <a:spLocks noChangeArrowheads="1"/>
            </p:cNvSpPr>
            <p:nvPr/>
          </p:nvSpPr>
          <p:spPr bwMode="auto">
            <a:xfrm>
              <a:off x="4118" y="1246"/>
              <a:ext cx="287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List</a:t>
              </a:r>
            </a:p>
          </p:txBody>
        </p:sp>
        <p:sp>
          <p:nvSpPr>
            <p:cNvPr id="706586" name="AutoShape 26"/>
            <p:cNvSpPr>
              <a:spLocks noChangeArrowheads="1"/>
            </p:cNvSpPr>
            <p:nvPr/>
          </p:nvSpPr>
          <p:spPr bwMode="auto">
            <a:xfrm>
              <a:off x="4966" y="1386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th-TH"/>
            </a:p>
          </p:txBody>
        </p:sp>
        <p:sp>
          <p:nvSpPr>
            <p:cNvPr id="706587" name="Line 27"/>
            <p:cNvSpPr>
              <a:spLocks noChangeShapeType="1"/>
            </p:cNvSpPr>
            <p:nvPr/>
          </p:nvSpPr>
          <p:spPr bwMode="auto">
            <a:xfrm>
              <a:off x="5014" y="148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4582" y="936"/>
              <a:ext cx="96" cy="288"/>
              <a:chOff x="1392" y="1056"/>
              <a:chExt cx="96" cy="288"/>
            </a:xfrm>
          </p:grpSpPr>
          <p:sp>
            <p:nvSpPr>
              <p:cNvPr id="706589" name="Line 29"/>
              <p:cNvSpPr>
                <a:spLocks noChangeShapeType="1"/>
              </p:cNvSpPr>
              <p:nvPr/>
            </p:nvSpPr>
            <p:spPr bwMode="auto">
              <a:xfrm flipV="1">
                <a:off x="1440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h-TH"/>
              </a:p>
            </p:txBody>
          </p:sp>
          <p:sp>
            <p:nvSpPr>
              <p:cNvPr id="706590" name="Oval 30"/>
              <p:cNvSpPr>
                <a:spLocks noChangeArrowheads="1"/>
              </p:cNvSpPr>
              <p:nvPr/>
            </p:nvSpPr>
            <p:spPr bwMode="auto">
              <a:xfrm>
                <a:off x="1392" y="105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th-TH"/>
              </a:p>
            </p:txBody>
          </p:sp>
        </p:grpSp>
        <p:sp>
          <p:nvSpPr>
            <p:cNvPr id="706591" name="Text Box 31"/>
            <p:cNvSpPr txBox="1">
              <a:spLocks noChangeArrowheads="1"/>
            </p:cNvSpPr>
            <p:nvPr/>
          </p:nvSpPr>
          <p:spPr bwMode="auto">
            <a:xfrm>
              <a:off x="4512" y="1208"/>
              <a:ext cx="1008" cy="179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AbstractCollection</a:t>
              </a:r>
            </a:p>
          </p:txBody>
        </p:sp>
        <p:sp>
          <p:nvSpPr>
            <p:cNvPr id="706592" name="Text Box 32"/>
            <p:cNvSpPr txBox="1">
              <a:spLocks noChangeArrowheads="1"/>
            </p:cNvSpPr>
            <p:nvPr/>
          </p:nvSpPr>
          <p:spPr bwMode="auto">
            <a:xfrm>
              <a:off x="4377" y="734"/>
              <a:ext cx="581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Collection</a:t>
              </a:r>
            </a:p>
          </p:txBody>
        </p:sp>
        <p:sp>
          <p:nvSpPr>
            <p:cNvPr id="706593" name="Line 33"/>
            <p:cNvSpPr>
              <a:spLocks noChangeShapeType="1"/>
            </p:cNvSpPr>
            <p:nvPr/>
          </p:nvSpPr>
          <p:spPr bwMode="auto">
            <a:xfrm>
              <a:off x="4438" y="157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9709" name="Group 61"/>
          <p:cNvGraphicFramePr>
            <a:graphicFrameLocks noGrp="1"/>
          </p:cNvGraphicFramePr>
          <p:nvPr>
            <p:ph type="tbl" idx="1"/>
          </p:nvPr>
        </p:nvGraphicFramePr>
        <p:xfrm>
          <a:off x="1447800" y="1295400"/>
          <a:ext cx="7162800" cy="5105403"/>
        </p:xfrm>
        <a:graphic>
          <a:graphicData uri="http://schemas.openxmlformats.org/drawingml/2006/table">
            <a:tbl>
              <a:tblPr/>
              <a:tblGrid>
                <a:gridCol w="7162800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สรุปเมธอดที่ใช้ในการเข้าถึงและเพิ่มข้อมูลใน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LinkedList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คอนสรัคเตอร์สำหรับ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Linked list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ว่าง ๆ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LinkedList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คอนสรัคเตอร์ที่ประกอบไปด้วยสมาชิกภายใน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collection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ทุถูกระบุ เพื่อให้สามารถคืนค่าได้โดยใช้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collection's iterator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9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addAll(Collection c)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ทุก ๆ สมาชิกทั้งหมดที่อยู่ภายใน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collection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ถูกระบุจะถูกนำไปต่อท้าย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list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เพื่อให้สามารถคืนค่าได้โดยใช้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collection's iterator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addAll(int index, Collection c)</a:t>
                      </a: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แทรกทุก ๆ สมาชิกลงใน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collection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ที่ถูกระบุ  โดยเริ่มต้นจากตำแหน่งที่ถูกระบุ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addFirst(Object o) 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แทรกสมาชิกที่ต้องการลงในตำแหน่งแรกของ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list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addLast(Object o)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เพิ่มสมาชิกที่ต้องการต่อท้าย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list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9666" name="Rectangle 18"/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4316413" cy="601663"/>
          </a:xfrm>
          <a:ln/>
        </p:spPr>
        <p:txBody>
          <a:bodyPr anchor="b"/>
          <a:lstStyle/>
          <a:p>
            <a:r>
              <a:rPr lang="en-US">
                <a:solidFill>
                  <a:srgbClr val="990000"/>
                </a:solidFill>
              </a:rPr>
              <a:t>Linked List Method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52400"/>
            <a:ext cx="7807325" cy="1031875"/>
          </a:xfrm>
        </p:spPr>
        <p:txBody>
          <a:bodyPr/>
          <a:lstStyle/>
          <a:p>
            <a:r>
              <a:rPr lang="en-US" altLang="en-US">
                <a:solidFill>
                  <a:srgbClr val="990000"/>
                </a:solidFill>
              </a:rPr>
              <a:t>Collections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442200" cy="46482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 smtClean="0"/>
              <a:t>Collection </a:t>
            </a:r>
            <a:r>
              <a:rPr lang="en-US" dirty="0"/>
              <a:t>(</a:t>
            </a:r>
            <a:r>
              <a:rPr lang="th-TH" dirty="0"/>
              <a:t>บางครั้งถูกเรียกว่า</a:t>
            </a:r>
            <a:r>
              <a:rPr lang="en-US" dirty="0"/>
              <a:t> </a:t>
            </a:r>
            <a:r>
              <a:rPr lang="en-US" i="1" dirty="0"/>
              <a:t>container</a:t>
            </a:r>
            <a:r>
              <a:rPr lang="en-US" dirty="0"/>
              <a:t>) </a:t>
            </a:r>
            <a:r>
              <a:rPr lang="th-TH" dirty="0" smtClean="0"/>
              <a:t>ใช้</a:t>
            </a:r>
            <a:r>
              <a:rPr lang="th-TH" dirty="0"/>
              <a:t>สำหรับจัด</a:t>
            </a:r>
            <a:r>
              <a:rPr lang="th-TH" dirty="0" smtClean="0"/>
              <a:t>กลุ่มสมาชิกในรูปของข้อมูลให้อ</a:t>
            </a:r>
            <a:r>
              <a:rPr lang="th-TH" dirty="0"/>
              <a:t>ยู่ในหน่วยเดียวกัน</a:t>
            </a:r>
            <a:endParaRPr lang="en-US" dirty="0"/>
          </a:p>
          <a:p>
            <a:pPr>
              <a:lnSpc>
                <a:spcPct val="105000"/>
              </a:lnSpc>
            </a:pPr>
            <a:r>
              <a:rPr lang="en-US" altLang="en-US" dirty="0" smtClean="0"/>
              <a:t>Collection </a:t>
            </a:r>
            <a:r>
              <a:rPr lang="th-TH" altLang="en-US" dirty="0" smtClean="0"/>
              <a:t> ประกอบด้วยบริการ</a:t>
            </a:r>
            <a:r>
              <a:rPr lang="th-TH" altLang="en-US" dirty="0"/>
              <a:t>ต่าง ๆ  เช่น  การเพิ่มหรือลบข้อมูล  และการจัดการกับสมาชิกต่าง ๆ  ภายใน </a:t>
            </a:r>
            <a:r>
              <a:rPr lang="en-US" altLang="en-US" dirty="0"/>
              <a:t>collection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Collection </a:t>
            </a:r>
            <a:r>
              <a:rPr lang="th-TH" dirty="0"/>
              <a:t>ในจาวาได้ถูกจัดเตรียมไว้ในรูปของอินเตอร์เฟสและคลาสต่าง ๆ  ภายใน</a:t>
            </a:r>
            <a:r>
              <a:rPr lang="th-TH" dirty="0" err="1"/>
              <a:t>แพคเกจ</a:t>
            </a:r>
            <a:r>
              <a:rPr lang="th-TH" dirty="0"/>
              <a:t> </a:t>
            </a:r>
            <a:r>
              <a:rPr lang="en-US" dirty="0" err="1" smtClean="0"/>
              <a:t>java.util</a:t>
            </a:r>
            <a:endParaRPr lang="en-US" dirty="0"/>
          </a:p>
          <a:p>
            <a:pPr>
              <a:lnSpc>
                <a:spcPct val="105000"/>
              </a:lnSpc>
            </a:pPr>
            <a:r>
              <a:rPr lang="th-TH" dirty="0" smtClean="0"/>
              <a:t>การใช้ </a:t>
            </a:r>
            <a:r>
              <a:rPr lang="en-US" dirty="0" smtClean="0"/>
              <a:t>Collection </a:t>
            </a:r>
            <a:r>
              <a:rPr lang="th-TH" dirty="0" smtClean="0"/>
              <a:t>ในทางปฏิบัติผู้ใช้เพียงแต่เรียกใช้เมธอดให้เหมาะสมเท่านั้นก็พอ ไม่จำเป็นต้องรู้ถึงการทำงานภายใน</a:t>
            </a:r>
            <a:endParaRPr lang="en-US" dirty="0" smtClean="0"/>
          </a:p>
          <a:p>
            <a:pPr>
              <a:lnSpc>
                <a:spcPct val="105000"/>
              </a:lnSpc>
            </a:pPr>
            <a:r>
              <a:rPr lang="th-TH" dirty="0" smtClean="0"/>
              <a:t>ส่วน</a:t>
            </a:r>
            <a:r>
              <a:rPr lang="en-US" dirty="0" smtClean="0"/>
              <a:t> collection framework </a:t>
            </a:r>
            <a:r>
              <a:rPr lang="th-TH" dirty="0" smtClean="0"/>
              <a:t>เป็นการรวบรวมสถาปัตยกรรมที่ใช้สำหรับการนำเสนอและเข้าถึงสมาชิกภายใน</a:t>
            </a:r>
            <a:r>
              <a:rPr lang="en-US" dirty="0" smtClean="0"/>
              <a:t> collections</a:t>
            </a:r>
            <a:endParaRPr lang="th-TH" dirty="0" smtClean="0"/>
          </a:p>
          <a:p>
            <a:pPr>
              <a:lnSpc>
                <a:spcPct val="105000"/>
              </a:lnSpc>
            </a:pP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1750" name="Group 54"/>
          <p:cNvGraphicFramePr>
            <a:graphicFrameLocks noGrp="1"/>
          </p:cNvGraphicFramePr>
          <p:nvPr>
            <p:ph type="tbl" idx="1"/>
          </p:nvPr>
        </p:nvGraphicFramePr>
        <p:xfrm>
          <a:off x="1219200" y="1524000"/>
          <a:ext cx="7391400" cy="4313239"/>
        </p:xfrm>
        <a:graphic>
          <a:graphicData uri="http://schemas.openxmlformats.org/drawingml/2006/table">
            <a:tbl>
              <a:tblPr/>
              <a:tblGrid>
                <a:gridCol w="7391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สรุปเมธอดเพิ่มเติมที่ใช้ใน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getFirst()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  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คืนค่าสมาชิกลำดับแรกที่อยู่ภายใน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list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getLast()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 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คืนค่าสมาชิกลำดับสุดท้ายที่อยู่ภายใน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list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removeFirst()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ลบและคืนค่าสมาชิกลำดับแรกออกจาก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list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removeLast()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 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ลบและคืนค่าสมาชิกลำดับสุดท้ายออกจาก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list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remove(int index) 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ลบค่าสมาชิกตามตำแหน่งที่ถูกระบุภายใน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list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remove(Object o)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   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คืนค่าสมาชิกที่ถูกพบเป็นครั้งแรกภายใน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list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1714" name="Rectangle 18"/>
          <p:cNvSpPr>
            <a:spLocks noGrp="1" noChangeArrowheads="1"/>
          </p:cNvSpPr>
          <p:nvPr>
            <p:ph type="title"/>
          </p:nvPr>
        </p:nvSpPr>
        <p:spPr>
          <a:xfrm>
            <a:off x="2819400" y="381000"/>
            <a:ext cx="4316413" cy="601663"/>
          </a:xfrm>
          <a:ln/>
        </p:spPr>
        <p:txBody>
          <a:bodyPr anchor="b"/>
          <a:lstStyle/>
          <a:p>
            <a:r>
              <a:rPr lang="en-US">
                <a:solidFill>
                  <a:srgbClr val="990000"/>
                </a:solidFill>
              </a:rPr>
              <a:t>Linked List Method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880" name="Rectangle 104"/>
          <p:cNvSpPr>
            <a:spLocks noGrp="1" noChangeArrowheads="1"/>
          </p:cNvSpPr>
          <p:nvPr>
            <p:ph type="title"/>
          </p:nvPr>
        </p:nvSpPr>
        <p:spPr>
          <a:xfrm>
            <a:off x="1744663" y="152400"/>
            <a:ext cx="61801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Linked List Example</a:t>
            </a:r>
          </a:p>
        </p:txBody>
      </p:sp>
      <p:sp>
        <p:nvSpPr>
          <p:cNvPr id="1099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219200"/>
            <a:ext cx="3644900" cy="1905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r>
              <a:rPr lang="en-US" sz="1600" dirty="0">
                <a:latin typeface="Arial" pitchFamily="34" charset="0"/>
              </a:rPr>
              <a:t>import </a:t>
            </a:r>
            <a:r>
              <a:rPr lang="en-US" sz="1600" dirty="0" err="1">
                <a:latin typeface="Arial" pitchFamily="34" charset="0"/>
              </a:rPr>
              <a:t>java.util</a:t>
            </a:r>
            <a:r>
              <a:rPr lang="en-US" sz="1600" dirty="0">
                <a:latin typeface="Arial" pitchFamily="34" charset="0"/>
              </a:rPr>
              <a:t>.*;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endParaRPr lang="en-US" sz="1600" dirty="0">
              <a:latin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r>
              <a:rPr lang="en-US" sz="1600" dirty="0">
                <a:latin typeface="Arial" pitchFamily="34" charset="0"/>
              </a:rPr>
              <a:t>class </a:t>
            </a:r>
            <a:r>
              <a:rPr lang="en-US" sz="1600" dirty="0" err="1">
                <a:latin typeface="Arial" pitchFamily="34" charset="0"/>
              </a:rPr>
              <a:t>MyLinkedList</a:t>
            </a:r>
            <a:r>
              <a:rPr lang="en-US" sz="1600" dirty="0">
                <a:latin typeface="Arial" pitchFamily="34" charset="0"/>
              </a:rPr>
              <a:t>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endParaRPr lang="en-US" sz="1600" dirty="0">
              <a:latin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r>
              <a:rPr lang="en-US" sz="1600" dirty="0">
                <a:latin typeface="Arial" pitchFamily="34" charset="0"/>
              </a:rPr>
              <a:t>    public static void main(String[] </a:t>
            </a:r>
            <a:r>
              <a:rPr lang="en-US" sz="1600" dirty="0" err="1">
                <a:latin typeface="Arial" pitchFamily="34" charset="0"/>
              </a:rPr>
              <a:t>args</a:t>
            </a:r>
            <a:r>
              <a:rPr lang="en-US" sz="1600" dirty="0">
                <a:latin typeface="Arial" pitchFamily="34" charset="0"/>
              </a:rPr>
              <a:t>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endParaRPr lang="en-US" sz="1600" dirty="0">
              <a:latin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r>
              <a:rPr lang="en-US" sz="1600" dirty="0">
                <a:latin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</a:rPr>
              <a:t>LinkedList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listIT</a:t>
            </a:r>
            <a:r>
              <a:rPr lang="en-US" sz="1600" dirty="0">
                <a:latin typeface="Arial" pitchFamily="34" charset="0"/>
              </a:rPr>
              <a:t> = new </a:t>
            </a:r>
            <a:r>
              <a:rPr lang="en-US" sz="1600" dirty="0" err="1">
                <a:latin typeface="Arial" pitchFamily="34" charset="0"/>
              </a:rPr>
              <a:t>LinkedList</a:t>
            </a:r>
            <a:r>
              <a:rPr lang="en-US" sz="1600" dirty="0">
                <a:latin typeface="Arial" pitchFamily="34" charset="0"/>
              </a:rPr>
              <a:t>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r>
              <a:rPr lang="en-US" sz="1600" dirty="0">
                <a:latin typeface="Arial" pitchFamily="34" charset="0"/>
              </a:rPr>
              <a:t>	</a:t>
            </a:r>
          </a:p>
        </p:txBody>
      </p:sp>
      <p:graphicFrame>
        <p:nvGraphicFramePr>
          <p:cNvPr id="1099884" name="Group 108"/>
          <p:cNvGraphicFramePr>
            <a:graphicFrameLocks noGrp="1"/>
          </p:cNvGraphicFramePr>
          <p:nvPr>
            <p:ph sz="quarter" idx="2"/>
          </p:nvPr>
        </p:nvGraphicFramePr>
        <p:xfrm>
          <a:off x="5670550" y="4665663"/>
          <a:ext cx="2971800" cy="490538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</a:tblGrid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David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Sean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9824" name="Group 48"/>
          <p:cNvGraphicFramePr>
            <a:graphicFrameLocks noGrp="1"/>
          </p:cNvGraphicFramePr>
          <p:nvPr/>
        </p:nvGraphicFramePr>
        <p:xfrm>
          <a:off x="5683250" y="2286000"/>
          <a:ext cx="990600" cy="509588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David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9839" name="Group 63"/>
          <p:cNvGraphicFramePr>
            <a:graphicFrameLocks noGrp="1"/>
          </p:cNvGraphicFramePr>
          <p:nvPr/>
        </p:nvGraphicFramePr>
        <p:xfrm>
          <a:off x="5638800" y="3035300"/>
          <a:ext cx="1981200" cy="509588"/>
        </p:xfrm>
        <a:graphic>
          <a:graphicData uri="http://schemas.openxmlformats.org/drawingml/2006/table">
            <a:tbl>
              <a:tblPr/>
              <a:tblGrid>
                <a:gridCol w="950913"/>
                <a:gridCol w="1030287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David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Michael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9838" name="Group 62"/>
          <p:cNvGraphicFramePr>
            <a:graphicFrameLocks noGrp="1"/>
          </p:cNvGraphicFramePr>
          <p:nvPr/>
        </p:nvGraphicFramePr>
        <p:xfrm>
          <a:off x="5638800" y="3838575"/>
          <a:ext cx="2971800" cy="5334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David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Michael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Sean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9887" name="Group 111"/>
          <p:cNvGraphicFramePr>
            <a:graphicFrameLocks noGrp="1"/>
          </p:cNvGraphicFramePr>
          <p:nvPr>
            <p:ph sz="quarter" idx="3"/>
          </p:nvPr>
        </p:nvGraphicFramePr>
        <p:xfrm>
          <a:off x="5699125" y="5410200"/>
          <a:ext cx="1981200" cy="441325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Sean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99889" name="Rectangle 113"/>
          <p:cNvSpPr>
            <a:spLocks noChangeArrowheads="1"/>
          </p:cNvSpPr>
          <p:nvPr/>
        </p:nvSpPr>
        <p:spPr bwMode="auto">
          <a:xfrm>
            <a:off x="1371600" y="3048000"/>
            <a:ext cx="36449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hangingPunct="0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None/>
            </a:pPr>
            <a:endParaRPr lang="en-US" sz="1600">
              <a:solidFill>
                <a:srgbClr val="000000"/>
              </a:solidFill>
              <a:latin typeface="Arial" pitchFamily="34" charset="0"/>
              <a:cs typeface="Angsana New" pitchFamily="18" charset="-34"/>
            </a:endParaRPr>
          </a:p>
          <a:p>
            <a:pPr marL="342900" indent="-342900" hangingPunct="0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	listIT.add("David");</a:t>
            </a:r>
          </a:p>
          <a:p>
            <a:pPr marL="342900" indent="-342900" hangingPunct="0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	</a:t>
            </a:r>
          </a:p>
          <a:p>
            <a:pPr marL="342900" indent="-342900" hangingPunct="0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	</a:t>
            </a:r>
          </a:p>
        </p:txBody>
      </p:sp>
      <p:sp>
        <p:nvSpPr>
          <p:cNvPr id="1099890" name="Rectangle 114"/>
          <p:cNvSpPr>
            <a:spLocks noChangeArrowheads="1"/>
          </p:cNvSpPr>
          <p:nvPr/>
        </p:nvSpPr>
        <p:spPr bwMode="auto">
          <a:xfrm>
            <a:off x="1633538" y="3733800"/>
            <a:ext cx="24384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listIT.add("Michael");	</a:t>
            </a:r>
          </a:p>
        </p:txBody>
      </p:sp>
      <p:sp>
        <p:nvSpPr>
          <p:cNvPr id="1099891" name="Rectangle 115"/>
          <p:cNvSpPr>
            <a:spLocks noChangeArrowheads="1"/>
          </p:cNvSpPr>
          <p:nvPr/>
        </p:nvSpPr>
        <p:spPr bwMode="auto">
          <a:xfrm>
            <a:off x="1600200" y="4267200"/>
            <a:ext cx="21336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listIT.add("Sean");	</a:t>
            </a:r>
          </a:p>
        </p:txBody>
      </p:sp>
      <p:sp>
        <p:nvSpPr>
          <p:cNvPr id="1099892" name="Rectangle 116"/>
          <p:cNvSpPr>
            <a:spLocks noChangeArrowheads="1"/>
          </p:cNvSpPr>
          <p:nvPr/>
        </p:nvSpPr>
        <p:spPr bwMode="auto">
          <a:xfrm>
            <a:off x="1600200" y="4843463"/>
            <a:ext cx="24384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solidFill>
                  <a:srgbClr val="990000"/>
                </a:solidFill>
                <a:latin typeface="Arial" pitchFamily="34" charset="0"/>
              </a:rPr>
              <a:t>listIT.set(1, “Joe");</a:t>
            </a:r>
          </a:p>
        </p:txBody>
      </p:sp>
      <p:sp>
        <p:nvSpPr>
          <p:cNvPr id="1099893" name="Rectangle 117"/>
          <p:cNvSpPr>
            <a:spLocks noChangeArrowheads="1"/>
          </p:cNvSpPr>
          <p:nvPr/>
        </p:nvSpPr>
        <p:spPr bwMode="auto">
          <a:xfrm>
            <a:off x="1128713" y="5334000"/>
            <a:ext cx="3429000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	listIT.remove(0);</a:t>
            </a:r>
          </a:p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      </a:t>
            </a:r>
          </a:p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	System.out.println(listIT);</a:t>
            </a:r>
          </a:p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 } </a:t>
            </a:r>
          </a:p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889" grpId="0"/>
      <p:bldP spid="1099890" grpId="0"/>
      <p:bldP spid="1099891" grpId="0"/>
      <p:bldP spid="1099892" grpId="0"/>
      <p:bldP spid="109989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7063" y="193675"/>
            <a:ext cx="5875337" cy="64452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Illustration/example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3688" y="1263650"/>
            <a:ext cx="2133600" cy="533400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Operation</a:t>
            </a:r>
          </a:p>
        </p:txBody>
      </p:sp>
      <p:sp>
        <p:nvSpPr>
          <p:cNvPr id="1098756" name="Line 4"/>
          <p:cNvSpPr>
            <a:spLocks noChangeShapeType="1"/>
          </p:cNvSpPr>
          <p:nvPr/>
        </p:nvSpPr>
        <p:spPr bwMode="auto">
          <a:xfrm>
            <a:off x="3940175" y="1295400"/>
            <a:ext cx="0" cy="510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98757" name="Line 5"/>
          <p:cNvSpPr>
            <a:spLocks noChangeShapeType="1"/>
          </p:cNvSpPr>
          <p:nvPr/>
        </p:nvSpPr>
        <p:spPr bwMode="auto">
          <a:xfrm>
            <a:off x="6683375" y="12954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98758" name="Line 6"/>
          <p:cNvSpPr>
            <a:spLocks noChangeShapeType="1"/>
          </p:cNvSpPr>
          <p:nvPr/>
        </p:nvSpPr>
        <p:spPr bwMode="auto">
          <a:xfrm>
            <a:off x="1600200" y="18288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98759" name="Rectangle 7"/>
          <p:cNvSpPr>
            <a:spLocks noChangeArrowheads="1"/>
          </p:cNvSpPr>
          <p:nvPr/>
        </p:nvSpPr>
        <p:spPr bwMode="auto">
          <a:xfrm>
            <a:off x="3635375" y="12192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	List’s contents</a:t>
            </a:r>
          </a:p>
        </p:txBody>
      </p:sp>
      <p:sp>
        <p:nvSpPr>
          <p:cNvPr id="1098760" name="Rectangle 8"/>
          <p:cNvSpPr>
            <a:spLocks noChangeArrowheads="1"/>
          </p:cNvSpPr>
          <p:nvPr/>
        </p:nvSpPr>
        <p:spPr bwMode="auto">
          <a:xfrm>
            <a:off x="6400800" y="1219200"/>
            <a:ext cx="228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	Return value</a:t>
            </a:r>
          </a:p>
        </p:txBody>
      </p:sp>
      <p:sp>
        <p:nvSpPr>
          <p:cNvPr id="1098761" name="Rectangle 9"/>
          <p:cNvSpPr>
            <a:spLocks noChangeArrowheads="1"/>
          </p:cNvSpPr>
          <p:nvPr/>
        </p:nvSpPr>
        <p:spPr bwMode="auto">
          <a:xfrm>
            <a:off x="1524000" y="1981200"/>
            <a:ext cx="678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1. Initialiaze(List)				&lt;empty&gt;				-</a:t>
            </a:r>
          </a:p>
        </p:txBody>
      </p:sp>
      <p:sp>
        <p:nvSpPr>
          <p:cNvPr id="1098762" name="Rectangle 10"/>
          <p:cNvSpPr>
            <a:spLocks noChangeArrowheads="1"/>
          </p:cNvSpPr>
          <p:nvPr/>
        </p:nvSpPr>
        <p:spPr bwMode="auto">
          <a:xfrm>
            <a:off x="1524000" y="2492375"/>
            <a:ext cx="2339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2. Add(0,A,List)</a:t>
            </a:r>
          </a:p>
        </p:txBody>
      </p:sp>
      <p:sp>
        <p:nvSpPr>
          <p:cNvPr id="1098763" name="Rectangle 11"/>
          <p:cNvSpPr>
            <a:spLocks noChangeArrowheads="1"/>
          </p:cNvSpPr>
          <p:nvPr/>
        </p:nvSpPr>
        <p:spPr bwMode="auto">
          <a:xfrm>
            <a:off x="4321175" y="2498725"/>
            <a:ext cx="20351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A</a:t>
            </a:r>
          </a:p>
        </p:txBody>
      </p:sp>
      <p:sp>
        <p:nvSpPr>
          <p:cNvPr id="1098764" name="Rectangle 12"/>
          <p:cNvSpPr>
            <a:spLocks noChangeArrowheads="1"/>
          </p:cNvSpPr>
          <p:nvPr/>
        </p:nvSpPr>
        <p:spPr bwMode="auto">
          <a:xfrm>
            <a:off x="6988175" y="2498725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-</a:t>
            </a:r>
          </a:p>
        </p:txBody>
      </p:sp>
      <p:sp>
        <p:nvSpPr>
          <p:cNvPr id="1098765" name="Rectangle 13"/>
          <p:cNvSpPr>
            <a:spLocks noChangeArrowheads="1"/>
          </p:cNvSpPr>
          <p:nvPr/>
        </p:nvSpPr>
        <p:spPr bwMode="auto">
          <a:xfrm>
            <a:off x="1533525" y="2946400"/>
            <a:ext cx="2339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3. Add(0,B,List)</a:t>
            </a:r>
          </a:p>
        </p:txBody>
      </p:sp>
      <p:sp>
        <p:nvSpPr>
          <p:cNvPr id="1098766" name="Rectangle 14"/>
          <p:cNvSpPr>
            <a:spLocks noChangeArrowheads="1"/>
          </p:cNvSpPr>
          <p:nvPr/>
        </p:nvSpPr>
        <p:spPr bwMode="auto">
          <a:xfrm>
            <a:off x="4330700" y="2952750"/>
            <a:ext cx="20351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B  A  </a:t>
            </a:r>
          </a:p>
        </p:txBody>
      </p:sp>
      <p:sp>
        <p:nvSpPr>
          <p:cNvPr id="1098767" name="Rectangle 15"/>
          <p:cNvSpPr>
            <a:spLocks noChangeArrowheads="1"/>
          </p:cNvSpPr>
          <p:nvPr/>
        </p:nvSpPr>
        <p:spPr bwMode="auto">
          <a:xfrm>
            <a:off x="6997700" y="295275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-</a:t>
            </a:r>
          </a:p>
        </p:txBody>
      </p:sp>
      <p:sp>
        <p:nvSpPr>
          <p:cNvPr id="1098768" name="Rectangle 16"/>
          <p:cNvSpPr>
            <a:spLocks noChangeArrowheads="1"/>
          </p:cNvSpPr>
          <p:nvPr/>
        </p:nvSpPr>
        <p:spPr bwMode="auto">
          <a:xfrm>
            <a:off x="1533525" y="3359150"/>
            <a:ext cx="2339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4. Add(1,C,List)</a:t>
            </a:r>
          </a:p>
        </p:txBody>
      </p:sp>
      <p:sp>
        <p:nvSpPr>
          <p:cNvPr id="1098769" name="Rectangle 17"/>
          <p:cNvSpPr>
            <a:spLocks noChangeArrowheads="1"/>
          </p:cNvSpPr>
          <p:nvPr/>
        </p:nvSpPr>
        <p:spPr bwMode="auto">
          <a:xfrm>
            <a:off x="4330700" y="3365500"/>
            <a:ext cx="20351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B  C  A</a:t>
            </a:r>
          </a:p>
        </p:txBody>
      </p:sp>
      <p:sp>
        <p:nvSpPr>
          <p:cNvPr id="1098770" name="Rectangle 18"/>
          <p:cNvSpPr>
            <a:spLocks noChangeArrowheads="1"/>
          </p:cNvSpPr>
          <p:nvPr/>
        </p:nvSpPr>
        <p:spPr bwMode="auto">
          <a:xfrm>
            <a:off x="6997700" y="336550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-</a:t>
            </a:r>
          </a:p>
        </p:txBody>
      </p:sp>
      <p:sp>
        <p:nvSpPr>
          <p:cNvPr id="1098771" name="Rectangle 19"/>
          <p:cNvSpPr>
            <a:spLocks noChangeArrowheads="1"/>
          </p:cNvSpPr>
          <p:nvPr/>
        </p:nvSpPr>
        <p:spPr bwMode="auto">
          <a:xfrm>
            <a:off x="1533525" y="3740150"/>
            <a:ext cx="2339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5. Set(1,N,List)</a:t>
            </a:r>
          </a:p>
        </p:txBody>
      </p:sp>
      <p:sp>
        <p:nvSpPr>
          <p:cNvPr id="1098772" name="Rectangle 20"/>
          <p:cNvSpPr>
            <a:spLocks noChangeArrowheads="1"/>
          </p:cNvSpPr>
          <p:nvPr/>
        </p:nvSpPr>
        <p:spPr bwMode="auto">
          <a:xfrm>
            <a:off x="4330700" y="3746500"/>
            <a:ext cx="20351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B  N  A</a:t>
            </a:r>
          </a:p>
        </p:txBody>
      </p:sp>
      <p:sp>
        <p:nvSpPr>
          <p:cNvPr id="1098773" name="Rectangle 21"/>
          <p:cNvSpPr>
            <a:spLocks noChangeArrowheads="1"/>
          </p:cNvSpPr>
          <p:nvPr/>
        </p:nvSpPr>
        <p:spPr bwMode="auto">
          <a:xfrm>
            <a:off x="6997700" y="374650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-</a:t>
            </a:r>
          </a:p>
        </p:txBody>
      </p:sp>
      <p:sp>
        <p:nvSpPr>
          <p:cNvPr id="1098774" name="Rectangle 22"/>
          <p:cNvSpPr>
            <a:spLocks noChangeArrowheads="1"/>
          </p:cNvSpPr>
          <p:nvPr/>
        </p:nvSpPr>
        <p:spPr bwMode="auto">
          <a:xfrm>
            <a:off x="1533525" y="4121150"/>
            <a:ext cx="2339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6. Add(1,D,List)</a:t>
            </a:r>
          </a:p>
        </p:txBody>
      </p:sp>
      <p:sp>
        <p:nvSpPr>
          <p:cNvPr id="1098775" name="Rectangle 23"/>
          <p:cNvSpPr>
            <a:spLocks noChangeArrowheads="1"/>
          </p:cNvSpPr>
          <p:nvPr/>
        </p:nvSpPr>
        <p:spPr bwMode="auto">
          <a:xfrm>
            <a:off x="4330700" y="4127500"/>
            <a:ext cx="20351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B  D  N  A</a:t>
            </a:r>
          </a:p>
        </p:txBody>
      </p:sp>
      <p:sp>
        <p:nvSpPr>
          <p:cNvPr id="1098776" name="Rectangle 24"/>
          <p:cNvSpPr>
            <a:spLocks noChangeArrowheads="1"/>
          </p:cNvSpPr>
          <p:nvPr/>
        </p:nvSpPr>
        <p:spPr bwMode="auto">
          <a:xfrm>
            <a:off x="6997700" y="412750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-</a:t>
            </a:r>
          </a:p>
        </p:txBody>
      </p:sp>
      <p:sp>
        <p:nvSpPr>
          <p:cNvPr id="1098777" name="Rectangle 25"/>
          <p:cNvSpPr>
            <a:spLocks noChangeArrowheads="1"/>
          </p:cNvSpPr>
          <p:nvPr/>
        </p:nvSpPr>
        <p:spPr bwMode="auto">
          <a:xfrm>
            <a:off x="1543050" y="4495800"/>
            <a:ext cx="2339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7. Remove(A,List)</a:t>
            </a:r>
          </a:p>
        </p:txBody>
      </p:sp>
      <p:sp>
        <p:nvSpPr>
          <p:cNvPr id="1098778" name="Rectangle 26"/>
          <p:cNvSpPr>
            <a:spLocks noChangeArrowheads="1"/>
          </p:cNvSpPr>
          <p:nvPr/>
        </p:nvSpPr>
        <p:spPr bwMode="auto">
          <a:xfrm>
            <a:off x="4340225" y="4502150"/>
            <a:ext cx="20351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B  D  N</a:t>
            </a:r>
          </a:p>
        </p:txBody>
      </p:sp>
      <p:sp>
        <p:nvSpPr>
          <p:cNvPr id="1098779" name="Rectangle 27"/>
          <p:cNvSpPr>
            <a:spLocks noChangeArrowheads="1"/>
          </p:cNvSpPr>
          <p:nvPr/>
        </p:nvSpPr>
        <p:spPr bwMode="auto">
          <a:xfrm>
            <a:off x="7007225" y="450215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A</a:t>
            </a:r>
          </a:p>
        </p:txBody>
      </p:sp>
      <p:sp>
        <p:nvSpPr>
          <p:cNvPr id="1098780" name="Rectangle 28"/>
          <p:cNvSpPr>
            <a:spLocks noChangeArrowheads="1"/>
          </p:cNvSpPr>
          <p:nvPr/>
        </p:nvSpPr>
        <p:spPr bwMode="auto">
          <a:xfrm>
            <a:off x="1543050" y="4908550"/>
            <a:ext cx="2339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8. Set(3,I,List)</a:t>
            </a:r>
          </a:p>
        </p:txBody>
      </p:sp>
      <p:sp>
        <p:nvSpPr>
          <p:cNvPr id="1098781" name="Rectangle 29"/>
          <p:cNvSpPr>
            <a:spLocks noChangeArrowheads="1"/>
          </p:cNvSpPr>
          <p:nvPr/>
        </p:nvSpPr>
        <p:spPr bwMode="auto">
          <a:xfrm>
            <a:off x="4340225" y="4914900"/>
            <a:ext cx="20351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B  D  N  I</a:t>
            </a:r>
          </a:p>
        </p:txBody>
      </p:sp>
      <p:sp>
        <p:nvSpPr>
          <p:cNvPr id="1098782" name="Rectangle 30"/>
          <p:cNvSpPr>
            <a:spLocks noChangeArrowheads="1"/>
          </p:cNvSpPr>
          <p:nvPr/>
        </p:nvSpPr>
        <p:spPr bwMode="auto">
          <a:xfrm>
            <a:off x="7007225" y="491490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-</a:t>
            </a:r>
          </a:p>
        </p:txBody>
      </p:sp>
      <p:sp>
        <p:nvSpPr>
          <p:cNvPr id="1098783" name="Rectangle 31"/>
          <p:cNvSpPr>
            <a:spLocks noChangeArrowheads="1"/>
          </p:cNvSpPr>
          <p:nvPr/>
        </p:nvSpPr>
        <p:spPr bwMode="auto">
          <a:xfrm>
            <a:off x="1543050" y="5305425"/>
            <a:ext cx="2339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9. Remove(D,List)</a:t>
            </a:r>
          </a:p>
        </p:txBody>
      </p:sp>
      <p:sp>
        <p:nvSpPr>
          <p:cNvPr id="1098784" name="Rectangle 32"/>
          <p:cNvSpPr>
            <a:spLocks noChangeArrowheads="1"/>
          </p:cNvSpPr>
          <p:nvPr/>
        </p:nvSpPr>
        <p:spPr bwMode="auto">
          <a:xfrm>
            <a:off x="4340225" y="5311775"/>
            <a:ext cx="20351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B N  I</a:t>
            </a:r>
          </a:p>
        </p:txBody>
      </p:sp>
      <p:sp>
        <p:nvSpPr>
          <p:cNvPr id="1098785" name="Rectangle 33"/>
          <p:cNvSpPr>
            <a:spLocks noChangeArrowheads="1"/>
          </p:cNvSpPr>
          <p:nvPr/>
        </p:nvSpPr>
        <p:spPr bwMode="auto">
          <a:xfrm>
            <a:off x="7007225" y="5311775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D</a:t>
            </a:r>
          </a:p>
        </p:txBody>
      </p:sp>
      <p:sp>
        <p:nvSpPr>
          <p:cNvPr id="1098786" name="Rectangle 34"/>
          <p:cNvSpPr>
            <a:spLocks noChangeArrowheads="1"/>
          </p:cNvSpPr>
          <p:nvPr/>
        </p:nvSpPr>
        <p:spPr bwMode="auto">
          <a:xfrm>
            <a:off x="1539875" y="5765800"/>
            <a:ext cx="2628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10. Remove(N,List)</a:t>
            </a:r>
          </a:p>
        </p:txBody>
      </p:sp>
      <p:sp>
        <p:nvSpPr>
          <p:cNvPr id="1098787" name="Rectangle 35"/>
          <p:cNvSpPr>
            <a:spLocks noChangeArrowheads="1"/>
          </p:cNvSpPr>
          <p:nvPr/>
        </p:nvSpPr>
        <p:spPr bwMode="auto">
          <a:xfrm>
            <a:off x="4337050" y="5772150"/>
            <a:ext cx="20351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B I</a:t>
            </a:r>
          </a:p>
        </p:txBody>
      </p:sp>
      <p:sp>
        <p:nvSpPr>
          <p:cNvPr id="1098788" name="Rectangle 36"/>
          <p:cNvSpPr>
            <a:spLocks noChangeArrowheads="1"/>
          </p:cNvSpPr>
          <p:nvPr/>
        </p:nvSpPr>
        <p:spPr bwMode="auto">
          <a:xfrm>
            <a:off x="7004050" y="577215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61" grpId="0"/>
      <p:bldP spid="1098762" grpId="0"/>
      <p:bldP spid="1098763" grpId="0"/>
      <p:bldP spid="1098764" grpId="0"/>
      <p:bldP spid="1098765" grpId="0"/>
      <p:bldP spid="1098766" grpId="0"/>
      <p:bldP spid="1098767" grpId="0"/>
      <p:bldP spid="1098768" grpId="0"/>
      <p:bldP spid="1098769" grpId="0"/>
      <p:bldP spid="1098770" grpId="0"/>
      <p:bldP spid="1098771" grpId="0"/>
      <p:bldP spid="1098772" grpId="0"/>
      <p:bldP spid="1098773" grpId="0"/>
      <p:bldP spid="1098774" grpId="0"/>
      <p:bldP spid="1098775" grpId="0"/>
      <p:bldP spid="1098776" grpId="0"/>
      <p:bldP spid="1098777" grpId="0"/>
      <p:bldP spid="1098778" grpId="0"/>
      <p:bldP spid="1098779" grpId="0"/>
      <p:bldP spid="1098780" grpId="0"/>
      <p:bldP spid="1098781" grpId="0"/>
      <p:bldP spid="1098782" grpId="0"/>
      <p:bldP spid="1098783" grpId="0"/>
      <p:bldP spid="1098784" grpId="0"/>
      <p:bldP spid="1098785" grpId="0"/>
      <p:bldP spid="1098786" grpId="0"/>
      <p:bldP spid="1098787" grpId="0"/>
      <p:bldP spid="10987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2075" tIns="46038" rIns="92075" bIns="46038"/>
          <a:lstStyle/>
          <a:p>
            <a:r>
              <a:rPr lang="en-US">
                <a:solidFill>
                  <a:srgbClr val="990000"/>
                </a:solidFill>
              </a:rPr>
              <a:t>Object References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442200" cy="4319588"/>
          </a:xfrm>
          <a:ln/>
        </p:spPr>
        <p:txBody>
          <a:bodyPr lIns="92075" tIns="46038" rIns="92075" bIns="46038"/>
          <a:lstStyle/>
          <a:p>
            <a:pPr>
              <a:lnSpc>
                <a:spcPct val="100000"/>
              </a:lnSpc>
            </a:pPr>
            <a:r>
              <a:rPr lang="th-TH" i="1" dirty="0"/>
              <a:t>จาวาใช้</a:t>
            </a:r>
            <a:r>
              <a:rPr lang="en-US" i="1" dirty="0"/>
              <a:t> reference</a:t>
            </a:r>
            <a:r>
              <a:rPr lang="en-US" dirty="0"/>
              <a:t> </a:t>
            </a:r>
            <a:r>
              <a:rPr lang="th-TH" dirty="0"/>
              <a:t>สำหรับการอ้างถึงแอดเดรสที่แท้จริงของ</a:t>
            </a:r>
            <a:r>
              <a:rPr lang="th-TH" dirty="0" err="1"/>
              <a:t>ออปเจค</a:t>
            </a:r>
            <a:r>
              <a:rPr lang="th-TH" dirty="0"/>
              <a:t>  เช่น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Student </a:t>
            </a:r>
            <a:r>
              <a:rPr lang="en-US" dirty="0" err="1"/>
              <a:t>student</a:t>
            </a:r>
            <a:r>
              <a:rPr lang="en-US" dirty="0"/>
              <a:t> = new Student(“John Smith”, “40725”, 3.85);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080324" name="Rectangle 4"/>
          <p:cNvSpPr>
            <a:spLocks noChangeArrowheads="1"/>
          </p:cNvSpPr>
          <p:nvPr/>
        </p:nvSpPr>
        <p:spPr bwMode="auto">
          <a:xfrm>
            <a:off x="2711450" y="2849563"/>
            <a:ext cx="485775" cy="333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80325" name="Rectangle 5"/>
          <p:cNvSpPr>
            <a:spLocks noChangeArrowheads="1"/>
          </p:cNvSpPr>
          <p:nvPr/>
        </p:nvSpPr>
        <p:spPr bwMode="auto">
          <a:xfrm>
            <a:off x="2362200" y="2481263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student</a:t>
            </a:r>
          </a:p>
        </p:txBody>
      </p:sp>
      <p:sp>
        <p:nvSpPr>
          <p:cNvPr id="1080326" name="Rectangle 6"/>
          <p:cNvSpPr>
            <a:spLocks noChangeArrowheads="1"/>
          </p:cNvSpPr>
          <p:nvPr/>
        </p:nvSpPr>
        <p:spPr bwMode="auto">
          <a:xfrm>
            <a:off x="5080000" y="2447925"/>
            <a:ext cx="1936750" cy="10572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John Smith</a:t>
            </a:r>
          </a:p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40725</a:t>
            </a:r>
          </a:p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3.58</a:t>
            </a:r>
            <a:endParaRPr lang="en-US">
              <a:solidFill>
                <a:schemeClr val="tx1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080327" name="Line 7"/>
          <p:cNvSpPr>
            <a:spLocks noChangeShapeType="1"/>
          </p:cNvSpPr>
          <p:nvPr/>
        </p:nvSpPr>
        <p:spPr bwMode="auto">
          <a:xfrm>
            <a:off x="3208338" y="3016250"/>
            <a:ext cx="1885950" cy="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80328" name="Rectangle 8"/>
          <p:cNvSpPr>
            <a:spLocks noChangeArrowheads="1"/>
          </p:cNvSpPr>
          <p:nvPr/>
        </p:nvSpPr>
        <p:spPr bwMode="auto">
          <a:xfrm>
            <a:off x="990600" y="3733800"/>
            <a:ext cx="76200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4400" hangingPunct="0">
              <a:lnSpc>
                <a:spcPct val="100000"/>
              </a:lnSpc>
              <a:buSzPct val="110000"/>
              <a:buFont typeface="StarSymbol" charset="0"/>
              <a:buBlip>
                <a:blip r:embed="rId3"/>
              </a:buBlip>
            </a:pP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References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สามารถนำมาสร้าง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i="1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links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เพื่อเชื่อมกันระหว่าง</a:t>
            </a:r>
            <a:r>
              <a:rPr lang="th-TH" sz="2800" dirty="0" err="1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ออปเจค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ได้  </a:t>
            </a:r>
            <a:r>
              <a:rPr lang="th-TH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เช่นคลาส</a:t>
            </a:r>
            <a:r>
              <a:rPr lang="en-US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Student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ประกอบไปด้วย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reference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ไปยัง</a:t>
            </a:r>
            <a:r>
              <a:rPr lang="th-TH" sz="2800" dirty="0" err="1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ออปเจค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อื่น ๆ ของ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Student </a:t>
            </a:r>
          </a:p>
          <a:p>
            <a:pPr marL="342900" indent="-342900" defTabSz="914400" hangingPunct="0">
              <a:lnSpc>
                <a:spcPct val="100000"/>
              </a:lnSpc>
              <a:buSzPct val="110000"/>
              <a:buFont typeface="StarSymbol" charset="0"/>
              <a:buBlip>
                <a:blip r:embed="rId3"/>
              </a:buBlip>
            </a:pPr>
            <a:endParaRPr lang="en-US" sz="28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495675" y="4953000"/>
            <a:ext cx="1936750" cy="1295400"/>
            <a:chOff x="1314" y="2383"/>
            <a:chExt cx="1220" cy="1001"/>
          </a:xfrm>
        </p:grpSpPr>
        <p:sp>
          <p:nvSpPr>
            <p:cNvPr id="1080331" name="Rectangle 11"/>
            <p:cNvSpPr>
              <a:spLocks noChangeArrowheads="1"/>
            </p:cNvSpPr>
            <p:nvPr/>
          </p:nvSpPr>
          <p:spPr bwMode="auto">
            <a:xfrm>
              <a:off x="1314" y="2383"/>
              <a:ext cx="1220" cy="100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rPr>
                <a:t>John Smith</a:t>
              </a:r>
            </a:p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rPr>
                <a:t>40725</a:t>
              </a:r>
            </a:p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rPr>
                <a:t>3.57</a:t>
              </a:r>
            </a:p>
          </p:txBody>
        </p:sp>
        <p:sp>
          <p:nvSpPr>
            <p:cNvPr id="1080332" name="Rectangle 12"/>
            <p:cNvSpPr>
              <a:spLocks noChangeArrowheads="1"/>
            </p:cNvSpPr>
            <p:nvPr/>
          </p:nvSpPr>
          <p:spPr bwMode="auto">
            <a:xfrm>
              <a:off x="2121" y="3080"/>
              <a:ext cx="306" cy="21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369050" y="4953000"/>
            <a:ext cx="1936750" cy="1295400"/>
            <a:chOff x="3115" y="2383"/>
            <a:chExt cx="1220" cy="1001"/>
          </a:xfrm>
        </p:grpSpPr>
        <p:sp>
          <p:nvSpPr>
            <p:cNvPr id="1080334" name="Rectangle 14"/>
            <p:cNvSpPr>
              <a:spLocks noChangeArrowheads="1"/>
            </p:cNvSpPr>
            <p:nvPr/>
          </p:nvSpPr>
          <p:spPr bwMode="auto">
            <a:xfrm>
              <a:off x="3115" y="2383"/>
              <a:ext cx="1220" cy="1001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rPr>
                <a:t>Jane Jones</a:t>
              </a:r>
            </a:p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rPr>
                <a:t>58821</a:t>
              </a:r>
            </a:p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rPr>
                <a:t>3.72</a:t>
              </a:r>
            </a:p>
          </p:txBody>
        </p:sp>
        <p:sp>
          <p:nvSpPr>
            <p:cNvPr id="1080335" name="Rectangle 15"/>
            <p:cNvSpPr>
              <a:spLocks noChangeArrowheads="1"/>
            </p:cNvSpPr>
            <p:nvPr/>
          </p:nvSpPr>
          <p:spPr bwMode="auto">
            <a:xfrm>
              <a:off x="3922" y="3080"/>
              <a:ext cx="306" cy="21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1080336" name="Line 16"/>
          <p:cNvSpPr>
            <a:spLocks noChangeShapeType="1"/>
          </p:cNvSpPr>
          <p:nvPr/>
        </p:nvSpPr>
        <p:spPr bwMode="auto">
          <a:xfrm>
            <a:off x="5087938" y="6019800"/>
            <a:ext cx="1274762" cy="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80337" name="Oval 17"/>
          <p:cNvSpPr>
            <a:spLocks noChangeArrowheads="1"/>
          </p:cNvSpPr>
          <p:nvPr/>
        </p:nvSpPr>
        <p:spPr bwMode="auto">
          <a:xfrm>
            <a:off x="7820025" y="5907088"/>
            <a:ext cx="139700" cy="111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80338" name="Rectangle 18"/>
          <p:cNvSpPr>
            <a:spLocks noChangeArrowheads="1"/>
          </p:cNvSpPr>
          <p:nvPr/>
        </p:nvSpPr>
        <p:spPr bwMode="auto">
          <a:xfrm>
            <a:off x="1720850" y="5838825"/>
            <a:ext cx="485775" cy="333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80339" name="Rectangle 19"/>
          <p:cNvSpPr>
            <a:spLocks noChangeArrowheads="1"/>
          </p:cNvSpPr>
          <p:nvPr/>
        </p:nvSpPr>
        <p:spPr bwMode="auto">
          <a:xfrm>
            <a:off x="1371600" y="547052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Head</a:t>
            </a:r>
          </a:p>
        </p:txBody>
      </p:sp>
      <p:sp>
        <p:nvSpPr>
          <p:cNvPr id="1080340" name="Line 20"/>
          <p:cNvSpPr>
            <a:spLocks noChangeShapeType="1"/>
          </p:cNvSpPr>
          <p:nvPr/>
        </p:nvSpPr>
        <p:spPr bwMode="auto">
          <a:xfrm>
            <a:off x="2217738" y="6005513"/>
            <a:ext cx="1287462" cy="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82763" y="4567238"/>
            <a:ext cx="1287462" cy="1071562"/>
            <a:chOff x="786" y="2341"/>
            <a:chExt cx="811" cy="675"/>
          </a:xfrm>
        </p:grpSpPr>
        <p:sp>
          <p:nvSpPr>
            <p:cNvPr id="1084424" name="Rectangle 8"/>
            <p:cNvSpPr>
              <a:spLocks noChangeArrowheads="1"/>
            </p:cNvSpPr>
            <p:nvPr/>
          </p:nvSpPr>
          <p:spPr bwMode="auto">
            <a:xfrm>
              <a:off x="786" y="2341"/>
              <a:ext cx="811" cy="67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84425" name="Rectangle 9"/>
            <p:cNvSpPr>
              <a:spLocks noChangeArrowheads="1"/>
            </p:cNvSpPr>
            <p:nvPr/>
          </p:nvSpPr>
          <p:spPr bwMode="auto">
            <a:xfrm>
              <a:off x="1198" y="2738"/>
              <a:ext cx="306" cy="21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2075" tIns="46038" rIns="92075" bIns="46038"/>
          <a:lstStyle/>
          <a:p>
            <a:r>
              <a:rPr lang="en-US">
                <a:solidFill>
                  <a:srgbClr val="990000"/>
                </a:solidFill>
              </a:rPr>
              <a:t>References as Links</a:t>
            </a:r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442200" cy="1752600"/>
          </a:xfrm>
          <a:ln/>
        </p:spPr>
        <p:txBody>
          <a:bodyPr lIns="92075" tIns="46038" rIns="92075" bIns="46038"/>
          <a:lstStyle/>
          <a:p>
            <a:r>
              <a:rPr lang="th-TH"/>
              <a:t>แม้ว่าการใช้ </a:t>
            </a:r>
            <a:r>
              <a:rPr lang="en-US"/>
              <a:t>References </a:t>
            </a:r>
            <a:r>
              <a:rPr lang="th-TH"/>
              <a:t>ในการสร้าง </a:t>
            </a:r>
            <a:r>
              <a:rPr lang="en-US"/>
              <a:t>Single Linked List </a:t>
            </a:r>
            <a:r>
              <a:rPr lang="th-TH"/>
              <a:t>เป็นสิ่งที่สามารถทำได้  แต่อย่างไรก็ตามการทำงานยังมีประสิทธิภาพที่ไม่สูงนัก</a:t>
            </a:r>
          </a:p>
          <a:p>
            <a:r>
              <a:rPr lang="th-TH"/>
              <a:t>ดังนั้นจึงได้มีการพัฒนา </a:t>
            </a:r>
            <a:r>
              <a:rPr lang="en-US"/>
              <a:t>Double Linked List </a:t>
            </a:r>
            <a:r>
              <a:rPr lang="th-TH"/>
              <a:t>ขึ้นมาใหม่  เพื่อแก้ไขปัญหาดังกล่าว</a:t>
            </a:r>
            <a:endParaRPr lang="en-US"/>
          </a:p>
        </p:txBody>
      </p:sp>
      <p:sp>
        <p:nvSpPr>
          <p:cNvPr id="1084421" name="Rectangle 5"/>
          <p:cNvSpPr>
            <a:spLocks noChangeArrowheads="1"/>
          </p:cNvSpPr>
          <p:nvPr/>
        </p:nvSpPr>
        <p:spPr bwMode="auto">
          <a:xfrm>
            <a:off x="1905000" y="3725863"/>
            <a:ext cx="485775" cy="333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84422" name="Rectangle 6"/>
          <p:cNvSpPr>
            <a:spLocks noChangeArrowheads="1"/>
          </p:cNvSpPr>
          <p:nvPr/>
        </p:nvSpPr>
        <p:spPr bwMode="auto">
          <a:xfrm>
            <a:off x="1600200" y="3336925"/>
            <a:ext cx="168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ourier New" pitchFamily="49" charset="0"/>
                <a:cs typeface="Arial" pitchFamily="34" charset="0"/>
              </a:rPr>
              <a:t>studentList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582988" y="4567238"/>
            <a:ext cx="1287462" cy="1071562"/>
            <a:chOff x="1920" y="2341"/>
            <a:chExt cx="811" cy="675"/>
          </a:xfrm>
        </p:grpSpPr>
        <p:sp>
          <p:nvSpPr>
            <p:cNvPr id="1084427" name="Rectangle 11"/>
            <p:cNvSpPr>
              <a:spLocks noChangeArrowheads="1"/>
            </p:cNvSpPr>
            <p:nvPr/>
          </p:nvSpPr>
          <p:spPr bwMode="auto">
            <a:xfrm>
              <a:off x="1920" y="2341"/>
              <a:ext cx="811" cy="67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84428" name="Rectangle 12"/>
            <p:cNvSpPr>
              <a:spLocks noChangeArrowheads="1"/>
            </p:cNvSpPr>
            <p:nvPr/>
          </p:nvSpPr>
          <p:spPr bwMode="auto">
            <a:xfrm>
              <a:off x="2332" y="2738"/>
              <a:ext cx="306" cy="21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292725" y="4567238"/>
            <a:ext cx="1287463" cy="1071562"/>
            <a:chOff x="2997" y="2341"/>
            <a:chExt cx="811" cy="675"/>
          </a:xfrm>
        </p:grpSpPr>
        <p:sp>
          <p:nvSpPr>
            <p:cNvPr id="1084430" name="Rectangle 14"/>
            <p:cNvSpPr>
              <a:spLocks noChangeArrowheads="1"/>
            </p:cNvSpPr>
            <p:nvPr/>
          </p:nvSpPr>
          <p:spPr bwMode="auto">
            <a:xfrm>
              <a:off x="2997" y="2341"/>
              <a:ext cx="811" cy="67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84431" name="Rectangle 15"/>
            <p:cNvSpPr>
              <a:spLocks noChangeArrowheads="1"/>
            </p:cNvSpPr>
            <p:nvPr/>
          </p:nvSpPr>
          <p:spPr bwMode="auto">
            <a:xfrm>
              <a:off x="3409" y="2738"/>
              <a:ext cx="306" cy="21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026275" y="4567238"/>
            <a:ext cx="1287463" cy="1071562"/>
            <a:chOff x="4116" y="2341"/>
            <a:chExt cx="811" cy="675"/>
          </a:xfrm>
        </p:grpSpPr>
        <p:sp>
          <p:nvSpPr>
            <p:cNvPr id="1084433" name="Rectangle 17"/>
            <p:cNvSpPr>
              <a:spLocks noChangeArrowheads="1"/>
            </p:cNvSpPr>
            <p:nvPr/>
          </p:nvSpPr>
          <p:spPr bwMode="auto">
            <a:xfrm>
              <a:off x="4116" y="2341"/>
              <a:ext cx="811" cy="67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84434" name="Rectangle 18"/>
            <p:cNvSpPr>
              <a:spLocks noChangeArrowheads="1"/>
            </p:cNvSpPr>
            <p:nvPr/>
          </p:nvSpPr>
          <p:spPr bwMode="auto">
            <a:xfrm>
              <a:off x="4528" y="2738"/>
              <a:ext cx="306" cy="21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1084435" name="Line 19"/>
          <p:cNvSpPr>
            <a:spLocks noChangeShapeType="1"/>
          </p:cNvSpPr>
          <p:nvPr/>
        </p:nvSpPr>
        <p:spPr bwMode="auto">
          <a:xfrm>
            <a:off x="2732088" y="5380038"/>
            <a:ext cx="842962" cy="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84436" name="Line 20"/>
          <p:cNvSpPr>
            <a:spLocks noChangeShapeType="1"/>
          </p:cNvSpPr>
          <p:nvPr/>
        </p:nvSpPr>
        <p:spPr bwMode="auto">
          <a:xfrm>
            <a:off x="6176963" y="5381625"/>
            <a:ext cx="842962" cy="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84437" name="Line 21"/>
          <p:cNvSpPr>
            <a:spLocks noChangeShapeType="1"/>
          </p:cNvSpPr>
          <p:nvPr/>
        </p:nvSpPr>
        <p:spPr bwMode="auto">
          <a:xfrm>
            <a:off x="4424363" y="5381625"/>
            <a:ext cx="842962" cy="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84438" name="Line 22"/>
          <p:cNvSpPr>
            <a:spLocks noChangeShapeType="1"/>
          </p:cNvSpPr>
          <p:nvPr/>
        </p:nvSpPr>
        <p:spPr bwMode="auto">
          <a:xfrm>
            <a:off x="2055813" y="4052888"/>
            <a:ext cx="0" cy="479425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84439" name="Oval 23"/>
          <p:cNvSpPr>
            <a:spLocks noChangeArrowheads="1"/>
          </p:cNvSpPr>
          <p:nvPr/>
        </p:nvSpPr>
        <p:spPr bwMode="auto">
          <a:xfrm>
            <a:off x="7845425" y="5326063"/>
            <a:ext cx="139700" cy="1158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84446" name="Rectangle 30"/>
          <p:cNvSpPr>
            <a:spLocks noChangeArrowheads="1"/>
          </p:cNvSpPr>
          <p:nvPr/>
        </p:nvSpPr>
        <p:spPr bwMode="auto">
          <a:xfrm>
            <a:off x="5410200" y="4724400"/>
            <a:ext cx="485775" cy="33337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84447" name="Rectangle 31"/>
          <p:cNvSpPr>
            <a:spLocks noChangeArrowheads="1"/>
          </p:cNvSpPr>
          <p:nvPr/>
        </p:nvSpPr>
        <p:spPr bwMode="auto">
          <a:xfrm>
            <a:off x="3733800" y="4724400"/>
            <a:ext cx="485775" cy="33337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84448" name="Rectangle 32"/>
          <p:cNvSpPr>
            <a:spLocks noChangeArrowheads="1"/>
          </p:cNvSpPr>
          <p:nvPr/>
        </p:nvSpPr>
        <p:spPr bwMode="auto">
          <a:xfrm>
            <a:off x="7167563" y="4724400"/>
            <a:ext cx="485775" cy="33337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84449" name="Rectangle 33"/>
          <p:cNvSpPr>
            <a:spLocks noChangeArrowheads="1"/>
          </p:cNvSpPr>
          <p:nvPr/>
        </p:nvSpPr>
        <p:spPr bwMode="auto">
          <a:xfrm>
            <a:off x="1981200" y="4724400"/>
            <a:ext cx="485775" cy="33337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84450" name="Line 34"/>
          <p:cNvSpPr>
            <a:spLocks noChangeShapeType="1"/>
          </p:cNvSpPr>
          <p:nvPr/>
        </p:nvSpPr>
        <p:spPr bwMode="auto">
          <a:xfrm flipH="1">
            <a:off x="3048000" y="4876800"/>
            <a:ext cx="838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84451" name="Line 35"/>
          <p:cNvSpPr>
            <a:spLocks noChangeShapeType="1"/>
          </p:cNvSpPr>
          <p:nvPr/>
        </p:nvSpPr>
        <p:spPr bwMode="auto">
          <a:xfrm flipH="1">
            <a:off x="6572250" y="4876800"/>
            <a:ext cx="6858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84452" name="Line 36"/>
          <p:cNvSpPr>
            <a:spLocks noChangeShapeType="1"/>
          </p:cNvSpPr>
          <p:nvPr/>
        </p:nvSpPr>
        <p:spPr bwMode="auto">
          <a:xfrm flipH="1">
            <a:off x="4857750" y="4881563"/>
            <a:ext cx="6858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Java Lists: ArrayList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95400"/>
            <a:ext cx="7543800" cy="4800600"/>
          </a:xfrm>
        </p:spPr>
        <p:txBody>
          <a:bodyPr/>
          <a:lstStyle/>
          <a:p>
            <a:pPr marL="363538" indent="-363538" defTabSz="914400"/>
            <a:r>
              <a:rPr lang="th-TH"/>
              <a:t>ความแตกต่างระหว่าง</a:t>
            </a:r>
            <a:r>
              <a:rPr lang="en-US"/>
              <a:t> arrays </a:t>
            </a:r>
            <a:r>
              <a:rPr lang="th-TH"/>
              <a:t>และ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ArrayList</a:t>
            </a:r>
            <a:r>
              <a:rPr lang="en-US"/>
              <a:t>s:</a:t>
            </a:r>
          </a:p>
          <a:p>
            <a:pPr marL="900113" lvl="1" indent="-357188" defTabSz="914400"/>
            <a:r>
              <a:rPr lang="en-US"/>
              <a:t>Array </a:t>
            </a:r>
            <a:r>
              <a:rPr lang="th-TH"/>
              <a:t>มีขนาดคงที่  แต่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ArrayList</a:t>
            </a:r>
            <a:r>
              <a:rPr lang="en-US"/>
              <a:t> </a:t>
            </a:r>
            <a:r>
              <a:rPr lang="th-TH"/>
              <a:t>สามารถเพิ่มหรือลดขนาดได้อัตโนมัติ</a:t>
            </a:r>
            <a:endParaRPr lang="en-US"/>
          </a:p>
          <a:p>
            <a:pPr marL="900113" lvl="1" indent="-357188" defTabSz="914400"/>
            <a:r>
              <a:rPr lang="th-TH"/>
              <a:t>ดังนั้นจึงไม่จำเป็นต้องทราบขนาดของ </a:t>
            </a:r>
            <a:r>
              <a:rPr lang="en-US"/>
              <a:t>ArrayList </a:t>
            </a:r>
            <a:r>
              <a:rPr lang="th-TH"/>
              <a:t>ก่อนการทำงาน</a:t>
            </a:r>
            <a:endParaRPr lang="en-US"/>
          </a:p>
          <a:p>
            <a:pPr marL="900113" lvl="1" indent="-357188" defTabSz="914400"/>
            <a:r>
              <a:rPr lang="en-US"/>
              <a:t>Arrays </a:t>
            </a:r>
            <a:r>
              <a:rPr lang="th-TH"/>
              <a:t>สามารถใช้งานได้กับข้อมูลชนิดพื้นฐานหรือออปเจค  แต่ 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ArrayList</a:t>
            </a:r>
            <a:r>
              <a:rPr lang="en-US"/>
              <a:t>s </a:t>
            </a:r>
            <a:r>
              <a:rPr lang="th-TH"/>
              <a:t>สามารถเก็บค่าได้เฉพาะออปเจค </a:t>
            </a:r>
            <a:r>
              <a:rPr lang="en-US"/>
              <a:t>(Java 1.4)</a:t>
            </a:r>
            <a:endParaRPr lang="th-TH"/>
          </a:p>
          <a:p>
            <a:pPr marL="900113" lvl="1" indent="-357188" defTabSz="914400"/>
            <a:r>
              <a:rPr lang="th-TH"/>
              <a:t>การทำงานแบบไม่ </a:t>
            </a:r>
            <a:r>
              <a:rPr lang="en-US" u="sng"/>
              <a:t>synchronized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Class Diagram : ArrayList</a:t>
            </a:r>
          </a:p>
        </p:txBody>
      </p:sp>
      <p:sp>
        <p:nvSpPr>
          <p:cNvPr id="1039363" name="AutoShape 3"/>
          <p:cNvSpPr>
            <a:spLocks noChangeAspect="1" noChangeArrowheads="1" noTextEdit="1"/>
          </p:cNvSpPr>
          <p:nvPr/>
        </p:nvSpPr>
        <p:spPr bwMode="auto">
          <a:xfrm>
            <a:off x="1778000" y="1285875"/>
            <a:ext cx="6756400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grpSp>
        <p:nvGrpSpPr>
          <p:cNvPr id="1039364" name="Group 4"/>
          <p:cNvGrpSpPr>
            <a:grpSpLocks/>
          </p:cNvGrpSpPr>
          <p:nvPr/>
        </p:nvGrpSpPr>
        <p:grpSpPr bwMode="auto">
          <a:xfrm>
            <a:off x="2076450" y="1460500"/>
            <a:ext cx="6118225" cy="4940300"/>
            <a:chOff x="1308" y="816"/>
            <a:chExt cx="3854" cy="3112"/>
          </a:xfrm>
        </p:grpSpPr>
        <p:sp>
          <p:nvSpPr>
            <p:cNvPr id="1039365" name="Rectangle 5"/>
            <p:cNvSpPr>
              <a:spLocks noChangeArrowheads="1"/>
            </p:cNvSpPr>
            <p:nvPr/>
          </p:nvSpPr>
          <p:spPr bwMode="auto">
            <a:xfrm>
              <a:off x="1308" y="816"/>
              <a:ext cx="805" cy="1604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9366" name="Rectangle 6"/>
            <p:cNvSpPr>
              <a:spLocks noChangeArrowheads="1"/>
            </p:cNvSpPr>
            <p:nvPr/>
          </p:nvSpPr>
          <p:spPr bwMode="auto">
            <a:xfrm>
              <a:off x="1471" y="990"/>
              <a:ext cx="49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Collection</a:t>
              </a:r>
              <a:endParaRPr lang="en-US"/>
            </a:p>
          </p:txBody>
        </p:sp>
        <p:sp>
          <p:nvSpPr>
            <p:cNvPr id="1039367" name="Rectangle 7"/>
            <p:cNvSpPr>
              <a:spLocks noChangeArrowheads="1"/>
            </p:cNvSpPr>
            <p:nvPr/>
          </p:nvSpPr>
          <p:spPr bwMode="auto">
            <a:xfrm>
              <a:off x="1308" y="1144"/>
              <a:ext cx="805" cy="1276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9368" name="Rectangle 8"/>
            <p:cNvSpPr>
              <a:spLocks noChangeArrowheads="1"/>
            </p:cNvSpPr>
            <p:nvPr/>
          </p:nvSpPr>
          <p:spPr bwMode="auto">
            <a:xfrm>
              <a:off x="1308" y="1213"/>
              <a:ext cx="805" cy="1207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pic>
          <p:nvPicPr>
            <p:cNvPr id="1039369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4" y="1298"/>
              <a:ext cx="13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370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4" y="1298"/>
              <a:ext cx="13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371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4" y="1298"/>
              <a:ext cx="13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9372" name="Rectangle 12"/>
            <p:cNvSpPr>
              <a:spLocks noChangeArrowheads="1"/>
            </p:cNvSpPr>
            <p:nvPr/>
          </p:nvSpPr>
          <p:spPr bwMode="auto">
            <a:xfrm>
              <a:off x="1471" y="1298"/>
              <a:ext cx="26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add()</a:t>
              </a:r>
              <a:endParaRPr lang="en-US"/>
            </a:p>
          </p:txBody>
        </p:sp>
        <p:pic>
          <p:nvPicPr>
            <p:cNvPr id="1039373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4" y="1427"/>
              <a:ext cx="13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374" name="Picture 1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34" y="1427"/>
              <a:ext cx="13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375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4" y="1427"/>
              <a:ext cx="13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9376" name="Rectangle 16"/>
            <p:cNvSpPr>
              <a:spLocks noChangeArrowheads="1"/>
            </p:cNvSpPr>
            <p:nvPr/>
          </p:nvSpPr>
          <p:spPr bwMode="auto">
            <a:xfrm>
              <a:off x="1471" y="1427"/>
              <a:ext cx="3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clear()</a:t>
              </a:r>
              <a:endParaRPr lang="en-US"/>
            </a:p>
          </p:txBody>
        </p:sp>
        <p:pic>
          <p:nvPicPr>
            <p:cNvPr id="1039377" name="Picture 1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4" y="1564"/>
              <a:ext cx="13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378" name="Picture 1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34" y="1564"/>
              <a:ext cx="13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379" name="Picture 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4" y="1564"/>
              <a:ext cx="13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9380" name="Rectangle 20"/>
            <p:cNvSpPr>
              <a:spLocks noChangeArrowheads="1"/>
            </p:cNvSpPr>
            <p:nvPr/>
          </p:nvSpPr>
          <p:spPr bwMode="auto">
            <a:xfrm>
              <a:off x="1471" y="1564"/>
              <a:ext cx="49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contains()</a:t>
              </a:r>
              <a:endParaRPr lang="en-US"/>
            </a:p>
          </p:txBody>
        </p:sp>
        <p:pic>
          <p:nvPicPr>
            <p:cNvPr id="1039381" name="Picture 2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4" y="1701"/>
              <a:ext cx="13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382" name="Picture 2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34" y="1701"/>
              <a:ext cx="13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383" name="Picture 2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4" y="1701"/>
              <a:ext cx="13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9384" name="Rectangle 24"/>
            <p:cNvSpPr>
              <a:spLocks noChangeArrowheads="1"/>
            </p:cNvSpPr>
            <p:nvPr/>
          </p:nvSpPr>
          <p:spPr bwMode="auto">
            <a:xfrm>
              <a:off x="1471" y="1701"/>
              <a:ext cx="4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isEmpty()</a:t>
              </a:r>
              <a:endParaRPr lang="en-US"/>
            </a:p>
          </p:txBody>
        </p:sp>
        <p:pic>
          <p:nvPicPr>
            <p:cNvPr id="1039385" name="Picture 2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4" y="1838"/>
              <a:ext cx="13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386" name="Picture 2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34" y="1838"/>
              <a:ext cx="13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387" name="Picture 2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4" y="1838"/>
              <a:ext cx="13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9388" name="Rectangle 28"/>
            <p:cNvSpPr>
              <a:spLocks noChangeArrowheads="1"/>
            </p:cNvSpPr>
            <p:nvPr/>
          </p:nvSpPr>
          <p:spPr bwMode="auto">
            <a:xfrm>
              <a:off x="1471" y="1838"/>
              <a:ext cx="42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iterator()</a:t>
              </a:r>
              <a:endParaRPr lang="en-US"/>
            </a:p>
          </p:txBody>
        </p:sp>
        <p:pic>
          <p:nvPicPr>
            <p:cNvPr id="1039389" name="Picture 2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4" y="1975"/>
              <a:ext cx="13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390" name="Picture 3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34" y="1975"/>
              <a:ext cx="13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391" name="Picture 3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4" y="1975"/>
              <a:ext cx="13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9392" name="Rectangle 32"/>
            <p:cNvSpPr>
              <a:spLocks noChangeArrowheads="1"/>
            </p:cNvSpPr>
            <p:nvPr/>
          </p:nvSpPr>
          <p:spPr bwMode="auto">
            <a:xfrm>
              <a:off x="1471" y="1975"/>
              <a:ext cx="44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remove()</a:t>
              </a:r>
              <a:endParaRPr lang="en-US"/>
            </a:p>
          </p:txBody>
        </p:sp>
        <p:pic>
          <p:nvPicPr>
            <p:cNvPr id="1039393" name="Picture 3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4" y="2112"/>
              <a:ext cx="13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394" name="Picture 3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34" y="2112"/>
              <a:ext cx="13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395" name="Picture 3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4" y="2112"/>
              <a:ext cx="13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9396" name="Rectangle 36"/>
            <p:cNvSpPr>
              <a:spLocks noChangeArrowheads="1"/>
            </p:cNvSpPr>
            <p:nvPr/>
          </p:nvSpPr>
          <p:spPr bwMode="auto">
            <a:xfrm>
              <a:off x="1471" y="2112"/>
              <a:ext cx="27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size()</a:t>
              </a:r>
              <a:endParaRPr lang="en-US"/>
            </a:p>
          </p:txBody>
        </p:sp>
        <p:pic>
          <p:nvPicPr>
            <p:cNvPr id="1039397" name="Picture 3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4" y="2249"/>
              <a:ext cx="13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398" name="Picture 3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34" y="2249"/>
              <a:ext cx="13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399" name="Picture 3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4" y="2249"/>
              <a:ext cx="13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9400" name="Rectangle 40"/>
            <p:cNvSpPr>
              <a:spLocks noChangeArrowheads="1"/>
            </p:cNvSpPr>
            <p:nvPr/>
          </p:nvSpPr>
          <p:spPr bwMode="auto">
            <a:xfrm>
              <a:off x="1471" y="2249"/>
              <a:ext cx="43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toArray()</a:t>
              </a:r>
              <a:endParaRPr lang="en-US"/>
            </a:p>
          </p:txBody>
        </p:sp>
        <p:sp>
          <p:nvSpPr>
            <p:cNvPr id="1039401" name="Rectangle 41"/>
            <p:cNvSpPr>
              <a:spLocks noChangeArrowheads="1"/>
            </p:cNvSpPr>
            <p:nvPr/>
          </p:nvSpPr>
          <p:spPr bwMode="auto">
            <a:xfrm>
              <a:off x="2747" y="864"/>
              <a:ext cx="1079" cy="1488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9402" name="Rectangle 42"/>
            <p:cNvSpPr>
              <a:spLocks noChangeArrowheads="1"/>
            </p:cNvSpPr>
            <p:nvPr/>
          </p:nvSpPr>
          <p:spPr bwMode="auto">
            <a:xfrm>
              <a:off x="3201" y="1058"/>
              <a:ext cx="17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List</a:t>
              </a:r>
              <a:endParaRPr lang="en-US"/>
            </a:p>
          </p:txBody>
        </p:sp>
        <p:sp>
          <p:nvSpPr>
            <p:cNvPr id="1039403" name="Rectangle 43"/>
            <p:cNvSpPr>
              <a:spLocks noChangeArrowheads="1"/>
            </p:cNvSpPr>
            <p:nvPr/>
          </p:nvSpPr>
          <p:spPr bwMode="auto">
            <a:xfrm>
              <a:off x="2747" y="1213"/>
              <a:ext cx="1079" cy="1139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9404" name="Rectangle 44"/>
            <p:cNvSpPr>
              <a:spLocks noChangeArrowheads="1"/>
            </p:cNvSpPr>
            <p:nvPr/>
          </p:nvSpPr>
          <p:spPr bwMode="auto">
            <a:xfrm>
              <a:off x="2747" y="1281"/>
              <a:ext cx="1079" cy="1071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pic>
          <p:nvPicPr>
            <p:cNvPr id="1039405" name="Picture 4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73" y="1367"/>
              <a:ext cx="13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06" name="Picture 4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73" y="1367"/>
              <a:ext cx="13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07" name="Picture 4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73" y="1367"/>
              <a:ext cx="13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9408" name="Rectangle 48"/>
            <p:cNvSpPr>
              <a:spLocks noChangeArrowheads="1"/>
            </p:cNvSpPr>
            <p:nvPr/>
          </p:nvSpPr>
          <p:spPr bwMode="auto">
            <a:xfrm>
              <a:off x="2910" y="1367"/>
              <a:ext cx="22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get()</a:t>
              </a:r>
              <a:endParaRPr lang="en-US"/>
            </a:p>
          </p:txBody>
        </p:sp>
        <p:pic>
          <p:nvPicPr>
            <p:cNvPr id="1039409" name="Picture 4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3" y="1495"/>
              <a:ext cx="13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10" name="Picture 5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73" y="1495"/>
              <a:ext cx="13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11" name="Picture 5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3" y="1495"/>
              <a:ext cx="13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9412" name="Rectangle 52"/>
            <p:cNvSpPr>
              <a:spLocks noChangeArrowheads="1"/>
            </p:cNvSpPr>
            <p:nvPr/>
          </p:nvSpPr>
          <p:spPr bwMode="auto">
            <a:xfrm>
              <a:off x="2910" y="1495"/>
              <a:ext cx="45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indexOf()</a:t>
              </a:r>
              <a:endParaRPr lang="en-US"/>
            </a:p>
          </p:txBody>
        </p:sp>
        <p:pic>
          <p:nvPicPr>
            <p:cNvPr id="1039413" name="Picture 5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3" y="1632"/>
              <a:ext cx="13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14" name="Picture 5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73" y="1632"/>
              <a:ext cx="13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15" name="Picture 5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3" y="1632"/>
              <a:ext cx="13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9416" name="Rectangle 56"/>
            <p:cNvSpPr>
              <a:spLocks noChangeArrowheads="1"/>
            </p:cNvSpPr>
            <p:nvPr/>
          </p:nvSpPr>
          <p:spPr bwMode="auto">
            <a:xfrm>
              <a:off x="2910" y="1632"/>
              <a:ext cx="63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lastIndexOf()</a:t>
              </a:r>
              <a:endParaRPr lang="en-US"/>
            </a:p>
          </p:txBody>
        </p:sp>
        <p:pic>
          <p:nvPicPr>
            <p:cNvPr id="1039417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3" y="1769"/>
              <a:ext cx="13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18" name="Picture 5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73" y="1769"/>
              <a:ext cx="13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19" name="Picture 5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3" y="1769"/>
              <a:ext cx="13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9420" name="Rectangle 60"/>
            <p:cNvSpPr>
              <a:spLocks noChangeArrowheads="1"/>
            </p:cNvSpPr>
            <p:nvPr/>
          </p:nvSpPr>
          <p:spPr bwMode="auto">
            <a:xfrm>
              <a:off x="2910" y="1769"/>
              <a:ext cx="53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lisIterator()</a:t>
              </a:r>
              <a:endParaRPr lang="en-US"/>
            </a:p>
          </p:txBody>
        </p:sp>
        <p:pic>
          <p:nvPicPr>
            <p:cNvPr id="1039421" name="Picture 6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3" y="1906"/>
              <a:ext cx="13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22" name="Picture 6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73" y="1906"/>
              <a:ext cx="13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23" name="Picture 6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3" y="1906"/>
              <a:ext cx="13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9424" name="Rectangle 64"/>
            <p:cNvSpPr>
              <a:spLocks noChangeArrowheads="1"/>
            </p:cNvSpPr>
            <p:nvPr/>
          </p:nvSpPr>
          <p:spPr bwMode="auto">
            <a:xfrm>
              <a:off x="2910" y="1906"/>
              <a:ext cx="77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removeRange()</a:t>
              </a:r>
              <a:endParaRPr lang="en-US"/>
            </a:p>
          </p:txBody>
        </p:sp>
        <p:pic>
          <p:nvPicPr>
            <p:cNvPr id="1039425" name="Picture 6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3" y="2043"/>
              <a:ext cx="13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26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73" y="2043"/>
              <a:ext cx="13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27" name="Picture 6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3" y="2043"/>
              <a:ext cx="13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9428" name="Rectangle 68"/>
            <p:cNvSpPr>
              <a:spLocks noChangeArrowheads="1"/>
            </p:cNvSpPr>
            <p:nvPr/>
          </p:nvSpPr>
          <p:spPr bwMode="auto">
            <a:xfrm>
              <a:off x="2910" y="2043"/>
              <a:ext cx="22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set()</a:t>
              </a:r>
              <a:endParaRPr lang="en-US"/>
            </a:p>
          </p:txBody>
        </p:sp>
        <p:pic>
          <p:nvPicPr>
            <p:cNvPr id="1039429" name="Picture 6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3" y="2180"/>
              <a:ext cx="13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30" name="Picture 7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73" y="2180"/>
              <a:ext cx="13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31" name="Picture 7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3" y="2180"/>
              <a:ext cx="13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9432" name="Rectangle 72"/>
            <p:cNvSpPr>
              <a:spLocks noChangeArrowheads="1"/>
            </p:cNvSpPr>
            <p:nvPr/>
          </p:nvSpPr>
          <p:spPr bwMode="auto">
            <a:xfrm>
              <a:off x="2910" y="2180"/>
              <a:ext cx="39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sublist()</a:t>
              </a:r>
              <a:endParaRPr lang="en-US"/>
            </a:p>
          </p:txBody>
        </p:sp>
        <p:sp>
          <p:nvSpPr>
            <p:cNvPr id="1039433" name="Rectangle 73"/>
            <p:cNvSpPr>
              <a:spLocks noChangeArrowheads="1"/>
            </p:cNvSpPr>
            <p:nvPr/>
          </p:nvSpPr>
          <p:spPr bwMode="auto">
            <a:xfrm>
              <a:off x="1411" y="3054"/>
              <a:ext cx="685" cy="343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9434" name="Rectangle 74"/>
            <p:cNvSpPr>
              <a:spLocks noChangeArrowheads="1"/>
            </p:cNvSpPr>
            <p:nvPr/>
          </p:nvSpPr>
          <p:spPr bwMode="auto">
            <a:xfrm>
              <a:off x="1531" y="3080"/>
              <a:ext cx="44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ArrayList</a:t>
              </a:r>
              <a:endParaRPr lang="en-US"/>
            </a:p>
          </p:txBody>
        </p:sp>
        <p:sp>
          <p:nvSpPr>
            <p:cNvPr id="1039435" name="Rectangle 75"/>
            <p:cNvSpPr>
              <a:spLocks noChangeArrowheads="1"/>
            </p:cNvSpPr>
            <p:nvPr/>
          </p:nvSpPr>
          <p:spPr bwMode="auto">
            <a:xfrm>
              <a:off x="1411" y="3234"/>
              <a:ext cx="685" cy="163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9436" name="Rectangle 76"/>
            <p:cNvSpPr>
              <a:spLocks noChangeArrowheads="1"/>
            </p:cNvSpPr>
            <p:nvPr/>
          </p:nvSpPr>
          <p:spPr bwMode="auto">
            <a:xfrm>
              <a:off x="1411" y="3303"/>
              <a:ext cx="685" cy="94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9437" name="Rectangle 77"/>
            <p:cNvSpPr>
              <a:spLocks noChangeArrowheads="1"/>
            </p:cNvSpPr>
            <p:nvPr/>
          </p:nvSpPr>
          <p:spPr bwMode="auto">
            <a:xfrm>
              <a:off x="4391" y="3054"/>
              <a:ext cx="771" cy="343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9438" name="Rectangle 78"/>
            <p:cNvSpPr>
              <a:spLocks noChangeArrowheads="1"/>
            </p:cNvSpPr>
            <p:nvPr/>
          </p:nvSpPr>
          <p:spPr bwMode="auto">
            <a:xfrm>
              <a:off x="4520" y="3080"/>
              <a:ext cx="50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LinkedList</a:t>
              </a:r>
              <a:endParaRPr lang="en-US"/>
            </a:p>
          </p:txBody>
        </p:sp>
        <p:sp>
          <p:nvSpPr>
            <p:cNvPr id="1039439" name="Rectangle 79"/>
            <p:cNvSpPr>
              <a:spLocks noChangeArrowheads="1"/>
            </p:cNvSpPr>
            <p:nvPr/>
          </p:nvSpPr>
          <p:spPr bwMode="auto">
            <a:xfrm>
              <a:off x="4391" y="3234"/>
              <a:ext cx="771" cy="163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9440" name="Rectangle 80"/>
            <p:cNvSpPr>
              <a:spLocks noChangeArrowheads="1"/>
            </p:cNvSpPr>
            <p:nvPr/>
          </p:nvSpPr>
          <p:spPr bwMode="auto">
            <a:xfrm>
              <a:off x="4391" y="3303"/>
              <a:ext cx="771" cy="94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9441" name="Line 81"/>
            <p:cNvSpPr>
              <a:spLocks noChangeShapeType="1"/>
            </p:cNvSpPr>
            <p:nvPr/>
          </p:nvSpPr>
          <p:spPr bwMode="auto">
            <a:xfrm flipH="1">
              <a:off x="2113" y="1692"/>
              <a:ext cx="634" cy="0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9442" name="Freeform 82"/>
            <p:cNvSpPr>
              <a:spLocks/>
            </p:cNvSpPr>
            <p:nvPr/>
          </p:nvSpPr>
          <p:spPr bwMode="auto">
            <a:xfrm>
              <a:off x="2113" y="1632"/>
              <a:ext cx="163" cy="120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163" y="120"/>
                </a:cxn>
                <a:cxn ang="0">
                  <a:pos x="163" y="0"/>
                </a:cxn>
                <a:cxn ang="0">
                  <a:pos x="0" y="60"/>
                </a:cxn>
              </a:cxnLst>
              <a:rect l="0" t="0" r="r" b="b"/>
              <a:pathLst>
                <a:path w="163" h="120">
                  <a:moveTo>
                    <a:pt x="0" y="60"/>
                  </a:moveTo>
                  <a:lnTo>
                    <a:pt x="163" y="120"/>
                  </a:lnTo>
                  <a:lnTo>
                    <a:pt x="163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9443" name="Rectangle 83"/>
            <p:cNvSpPr>
              <a:spLocks noChangeArrowheads="1"/>
            </p:cNvSpPr>
            <p:nvPr/>
          </p:nvSpPr>
          <p:spPr bwMode="auto">
            <a:xfrm>
              <a:off x="2584" y="2866"/>
              <a:ext cx="1319" cy="1062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9444" name="Rectangle 84"/>
            <p:cNvSpPr>
              <a:spLocks noChangeArrowheads="1"/>
            </p:cNvSpPr>
            <p:nvPr/>
          </p:nvSpPr>
          <p:spPr bwMode="auto">
            <a:xfrm>
              <a:off x="3081" y="2900"/>
              <a:ext cx="32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Vector</a:t>
              </a:r>
              <a:endParaRPr lang="en-US"/>
            </a:p>
          </p:txBody>
        </p:sp>
        <p:sp>
          <p:nvSpPr>
            <p:cNvPr id="1039445" name="Rectangle 85"/>
            <p:cNvSpPr>
              <a:spLocks noChangeArrowheads="1"/>
            </p:cNvSpPr>
            <p:nvPr/>
          </p:nvSpPr>
          <p:spPr bwMode="auto">
            <a:xfrm>
              <a:off x="2584" y="3054"/>
              <a:ext cx="1319" cy="874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9446" name="Rectangle 86"/>
            <p:cNvSpPr>
              <a:spLocks noChangeArrowheads="1"/>
            </p:cNvSpPr>
            <p:nvPr/>
          </p:nvSpPr>
          <p:spPr bwMode="auto">
            <a:xfrm>
              <a:off x="2584" y="3123"/>
              <a:ext cx="1319" cy="80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pic>
          <p:nvPicPr>
            <p:cNvPr id="1039447" name="Picture 8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10" y="3208"/>
              <a:ext cx="13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48" name="Picture 8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10" y="3208"/>
              <a:ext cx="13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49" name="Picture 8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10" y="3208"/>
              <a:ext cx="13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9450" name="Rectangle 90"/>
            <p:cNvSpPr>
              <a:spLocks noChangeArrowheads="1"/>
            </p:cNvSpPr>
            <p:nvPr/>
          </p:nvSpPr>
          <p:spPr bwMode="auto">
            <a:xfrm>
              <a:off x="2747" y="3208"/>
              <a:ext cx="5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elementAt()</a:t>
              </a:r>
              <a:endParaRPr lang="en-US"/>
            </a:p>
          </p:txBody>
        </p:sp>
        <p:pic>
          <p:nvPicPr>
            <p:cNvPr id="1039451" name="Picture 9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10" y="3345"/>
              <a:ext cx="13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52" name="Picture 9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10" y="3345"/>
              <a:ext cx="13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53" name="Picture 9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10" y="3345"/>
              <a:ext cx="13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9454" name="Rectangle 94"/>
            <p:cNvSpPr>
              <a:spLocks noChangeArrowheads="1"/>
            </p:cNvSpPr>
            <p:nvPr/>
          </p:nvSpPr>
          <p:spPr bwMode="auto">
            <a:xfrm>
              <a:off x="2747" y="3345"/>
              <a:ext cx="73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setElementAt()</a:t>
              </a:r>
              <a:endParaRPr lang="en-US"/>
            </a:p>
          </p:txBody>
        </p:sp>
        <p:pic>
          <p:nvPicPr>
            <p:cNvPr id="1039455" name="Picture 9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10" y="3482"/>
              <a:ext cx="13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56" name="Picture 9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10" y="3482"/>
              <a:ext cx="13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57" name="Picture 9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10" y="3482"/>
              <a:ext cx="13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9458" name="Rectangle 98"/>
            <p:cNvSpPr>
              <a:spLocks noChangeArrowheads="1"/>
            </p:cNvSpPr>
            <p:nvPr/>
          </p:nvSpPr>
          <p:spPr bwMode="auto">
            <a:xfrm>
              <a:off x="2747" y="3482"/>
              <a:ext cx="67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addElement()</a:t>
              </a:r>
              <a:endParaRPr lang="en-US"/>
            </a:p>
          </p:txBody>
        </p:sp>
        <p:pic>
          <p:nvPicPr>
            <p:cNvPr id="1039459" name="Picture 9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10" y="3619"/>
              <a:ext cx="13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60" name="Picture 1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10" y="3619"/>
              <a:ext cx="13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61" name="Picture 1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10" y="3619"/>
              <a:ext cx="13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9462" name="Rectangle 102"/>
            <p:cNvSpPr>
              <a:spLocks noChangeArrowheads="1"/>
            </p:cNvSpPr>
            <p:nvPr/>
          </p:nvSpPr>
          <p:spPr bwMode="auto">
            <a:xfrm>
              <a:off x="2747" y="3619"/>
              <a:ext cx="96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removeElementAt()</a:t>
              </a:r>
              <a:endParaRPr lang="en-US"/>
            </a:p>
          </p:txBody>
        </p:sp>
        <p:pic>
          <p:nvPicPr>
            <p:cNvPr id="1039463" name="Picture 1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10" y="3757"/>
              <a:ext cx="13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64" name="Picture 10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10" y="3757"/>
              <a:ext cx="13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465" name="Picture 1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10" y="3757"/>
              <a:ext cx="13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9466" name="Rectangle 106"/>
            <p:cNvSpPr>
              <a:spLocks noChangeArrowheads="1"/>
            </p:cNvSpPr>
            <p:nvPr/>
          </p:nvSpPr>
          <p:spPr bwMode="auto">
            <a:xfrm>
              <a:off x="2747" y="3757"/>
              <a:ext cx="86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insertElementAt()</a:t>
              </a:r>
              <a:endParaRPr lang="en-US"/>
            </a:p>
          </p:txBody>
        </p:sp>
        <p:sp>
          <p:nvSpPr>
            <p:cNvPr id="1039467" name="Line 107"/>
            <p:cNvSpPr>
              <a:spLocks noChangeShapeType="1"/>
            </p:cNvSpPr>
            <p:nvPr/>
          </p:nvSpPr>
          <p:spPr bwMode="auto">
            <a:xfrm flipV="1">
              <a:off x="3252" y="2352"/>
              <a:ext cx="17" cy="514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9468" name="Freeform 108"/>
            <p:cNvSpPr>
              <a:spLocks/>
            </p:cNvSpPr>
            <p:nvPr/>
          </p:nvSpPr>
          <p:spPr bwMode="auto">
            <a:xfrm>
              <a:off x="3201" y="2352"/>
              <a:ext cx="120" cy="171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120" y="171"/>
                </a:cxn>
                <a:cxn ang="0">
                  <a:pos x="0" y="163"/>
                </a:cxn>
                <a:cxn ang="0">
                  <a:pos x="68" y="0"/>
                </a:cxn>
              </a:cxnLst>
              <a:rect l="0" t="0" r="r" b="b"/>
              <a:pathLst>
                <a:path w="120" h="171">
                  <a:moveTo>
                    <a:pt x="68" y="0"/>
                  </a:moveTo>
                  <a:lnTo>
                    <a:pt x="120" y="171"/>
                  </a:lnTo>
                  <a:lnTo>
                    <a:pt x="0" y="163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9469" name="Rectangle 109"/>
            <p:cNvSpPr>
              <a:spLocks noChangeArrowheads="1"/>
            </p:cNvSpPr>
            <p:nvPr/>
          </p:nvSpPr>
          <p:spPr bwMode="auto">
            <a:xfrm>
              <a:off x="1350" y="865"/>
              <a:ext cx="68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&lt;&lt;interface&gt;&gt;</a:t>
              </a:r>
              <a:endParaRPr lang="en-US"/>
            </a:p>
          </p:txBody>
        </p:sp>
        <p:sp>
          <p:nvSpPr>
            <p:cNvPr id="1039470" name="Rectangle 110"/>
            <p:cNvSpPr>
              <a:spLocks noChangeArrowheads="1"/>
            </p:cNvSpPr>
            <p:nvPr/>
          </p:nvSpPr>
          <p:spPr bwMode="auto">
            <a:xfrm>
              <a:off x="2921" y="912"/>
              <a:ext cx="68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&lt;&lt;interface&gt;&gt;</a:t>
              </a:r>
              <a:endParaRPr lang="en-US"/>
            </a:p>
          </p:txBody>
        </p:sp>
        <p:sp>
          <p:nvSpPr>
            <p:cNvPr id="1039471" name="Line 111"/>
            <p:cNvSpPr>
              <a:spLocks noChangeShapeType="1"/>
            </p:cNvSpPr>
            <p:nvPr/>
          </p:nvSpPr>
          <p:spPr bwMode="auto">
            <a:xfrm>
              <a:off x="1725" y="2688"/>
              <a:ext cx="3075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39472" name="Line 112"/>
            <p:cNvSpPr>
              <a:spLocks noChangeShapeType="1"/>
            </p:cNvSpPr>
            <p:nvPr/>
          </p:nvSpPr>
          <p:spPr bwMode="auto">
            <a:xfrm>
              <a:off x="1719" y="2688"/>
              <a:ext cx="0" cy="384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39473" name="Line 113"/>
            <p:cNvSpPr>
              <a:spLocks noChangeShapeType="1"/>
            </p:cNvSpPr>
            <p:nvPr/>
          </p:nvSpPr>
          <p:spPr bwMode="auto">
            <a:xfrm>
              <a:off x="4800" y="2688"/>
              <a:ext cx="0" cy="384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807325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Array Lists	</a:t>
            </a:r>
          </a:p>
        </p:txBody>
      </p:sp>
      <p:graphicFrame>
        <p:nvGraphicFramePr>
          <p:cNvPr id="1269763" name="Group 3"/>
          <p:cNvGraphicFramePr>
            <a:graphicFrameLocks noGrp="1"/>
          </p:cNvGraphicFramePr>
          <p:nvPr>
            <p:ph sz="half" idx="2"/>
          </p:nvPr>
        </p:nvGraphicFramePr>
        <p:xfrm>
          <a:off x="1524000" y="1219200"/>
          <a:ext cx="6858000" cy="3000122"/>
        </p:xfrm>
        <a:graphic>
          <a:graphicData uri="http://schemas.openxmlformats.org/drawingml/2006/table">
            <a:tbl>
              <a:tblPr/>
              <a:tblGrid>
                <a:gridCol w="6858000"/>
              </a:tblGrid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Constructor Summary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ArrayList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 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    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สร้าง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list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ว่าง ๆ  ที่มีขนาดเริ่มต้นเท่ากับ 10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ArrayList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 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   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สร้าง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list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ที่ประกอบด้วยสมาชิกของ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collection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ที่ถูกระบุ  เพื่อให้สามารถคืนค่าได้โดยใช้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iterator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ร่วมกับ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collection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ArrayList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 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   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สร้าง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list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ว่างพร้อมกับระบุค่าเริ่มต้น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69775" name="Rectangle 15"/>
          <p:cNvSpPr>
            <a:spLocks noChangeArrowheads="1"/>
          </p:cNvSpPr>
          <p:nvPr/>
        </p:nvSpPr>
        <p:spPr bwMode="auto">
          <a:xfrm>
            <a:off x="1143000" y="4648200"/>
            <a:ext cx="7442200" cy="190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3"/>
              </a:buBlip>
            </a:pP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วิธีการเรียกใช้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constructors </a:t>
            </a: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(แบบเดิม)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:</a:t>
            </a:r>
          </a:p>
          <a:p>
            <a:pPr marL="719138" lvl="1" indent="-358775" hangingPunct="0">
              <a:lnSpc>
                <a:spcPct val="110000"/>
              </a:lnSpc>
              <a:buSzPct val="90000"/>
              <a:buFont typeface="StarSymbol" charset="0"/>
              <a:buBlip>
                <a:blip r:embed="rId4"/>
              </a:buBlip>
            </a:pPr>
            <a:r>
              <a:rPr lang="en-US" sz="2800">
                <a:solidFill>
                  <a:schemeClr val="accent2"/>
                </a:solidFill>
                <a:latin typeface="Angsana New" pitchFamily="18" charset="-34"/>
                <a:cs typeface="Angsana New" pitchFamily="18" charset="-34"/>
              </a:rPr>
              <a:t>import java.util.ArrayList;</a:t>
            </a:r>
            <a:endParaRPr lang="en-US" sz="2800">
              <a:solidFill>
                <a:srgbClr val="FFFF99"/>
              </a:solidFill>
              <a:latin typeface="Angsana New" pitchFamily="18" charset="-34"/>
              <a:cs typeface="Angsana New" pitchFamily="18" charset="-34"/>
            </a:endParaRPr>
          </a:p>
          <a:p>
            <a:pPr marL="719138" lvl="1" indent="-358775" hangingPunct="0">
              <a:lnSpc>
                <a:spcPct val="110000"/>
              </a:lnSpc>
              <a:buSzPct val="90000"/>
              <a:buFont typeface="StarSymbol" charset="0"/>
              <a:buBlip>
                <a:blip r:embed="rId4"/>
              </a:buBlip>
            </a:pPr>
            <a:r>
              <a:rPr lang="en-US" sz="2800">
                <a:solidFill>
                  <a:schemeClr val="accent2"/>
                </a:solidFill>
                <a:latin typeface="Angsana New" pitchFamily="18" charset="-34"/>
                <a:cs typeface="Angsana New" pitchFamily="18" charset="-34"/>
              </a:rPr>
              <a:t>ArrayList vec1 = new ArrayList();</a:t>
            </a:r>
          </a:p>
          <a:p>
            <a:pPr marL="719138" lvl="1" indent="-358775" hangingPunct="0">
              <a:lnSpc>
                <a:spcPct val="110000"/>
              </a:lnSpc>
              <a:buSzPct val="90000"/>
              <a:buFont typeface="StarSymbol" charset="0"/>
              <a:buBlip>
                <a:blip r:embed="rId4"/>
              </a:buBlip>
            </a:pPr>
            <a:r>
              <a:rPr lang="en-US" sz="2800">
                <a:solidFill>
                  <a:schemeClr val="accent2"/>
                </a:solidFill>
                <a:latin typeface="Angsana New" pitchFamily="18" charset="-34"/>
                <a:cs typeface="Angsana New" pitchFamily="18" charset="-34"/>
              </a:rPr>
              <a:t>ArrayList vec2 = new ArrayList(</a:t>
            </a:r>
            <a:r>
              <a:rPr lang="en-US" sz="2800" b="1" i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initialCapacity</a:t>
            </a:r>
            <a:r>
              <a:rPr lang="en-US" sz="2800">
                <a:solidFill>
                  <a:schemeClr val="accent2"/>
                </a:solidFill>
                <a:latin typeface="Angsana New" pitchFamily="18" charset="-34"/>
                <a:cs typeface="Angsana New" pitchFamily="18" charset="-34"/>
              </a:rPr>
              <a:t>);</a:t>
            </a:r>
          </a:p>
          <a:p>
            <a:pPr marL="719138" lvl="1" indent="-358775" hangingPunct="0">
              <a:lnSpc>
                <a:spcPct val="110000"/>
              </a:lnSpc>
              <a:buSzPct val="90000"/>
              <a:buFont typeface="StarSymbol" charset="0"/>
              <a:buNone/>
            </a:pPr>
            <a:endParaRPr lang="en-US" sz="280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1810" name="Group 2"/>
          <p:cNvGraphicFramePr>
            <a:graphicFrameLocks noGrp="1"/>
          </p:cNvGraphicFramePr>
          <p:nvPr>
            <p:ph type="tbl" idx="1"/>
          </p:nvPr>
        </p:nvGraphicFramePr>
        <p:xfrm>
          <a:off x="1295400" y="1295400"/>
          <a:ext cx="7239000" cy="4825747"/>
        </p:xfrm>
        <a:graphic>
          <a:graphicData uri="http://schemas.openxmlformats.org/drawingml/2006/table">
            <a:tbl>
              <a:tblPr/>
              <a:tblGrid>
                <a:gridCol w="7239000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สรุปเมธอดที่ใช้ในการเข้าถึงและเพิ่มข้อมูลใน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size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คืนค่าจำนวนสมาชิกที่อยู่ภายใน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4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get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</a:t>
                      </a: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int index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)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    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คืนค่าสมาชิกที่ถูกระบุตำแหน่ง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index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ภายใน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4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add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</a:t>
                      </a: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int index, java.lang.Object o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) 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  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แทรกสมาชิก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ลงในตำแหน่ง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index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ที่ถูกระบุอยู่ภายใน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list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4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add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</a:t>
                      </a: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java.lang.Object o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) 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   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เพิ่มออปเจคโดยต่อท้ายสมาชิกที่อยู่ภายใน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4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set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</a:t>
                      </a: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int index, java.lang.Object o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) 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   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แทนที่สมาชิกที่ถูกระบุตำแหน่งโดย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index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ด้วยพารามิเตอร์ในรูปของออปเจคที่ต้องการ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71826" name="Rectangle 18"/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4316413" cy="601663"/>
          </a:xfrm>
          <a:ln/>
        </p:spPr>
        <p:txBody>
          <a:bodyPr anchor="b"/>
          <a:lstStyle/>
          <a:p>
            <a:r>
              <a:rPr lang="en-US">
                <a:solidFill>
                  <a:srgbClr val="990000"/>
                </a:solidFill>
              </a:rPr>
              <a:t>ArrayLists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3858" name="Group 2"/>
          <p:cNvGraphicFramePr>
            <a:graphicFrameLocks noGrp="1"/>
          </p:cNvGraphicFramePr>
          <p:nvPr>
            <p:ph type="tbl" idx="1"/>
          </p:nvPr>
        </p:nvGraphicFramePr>
        <p:xfrm>
          <a:off x="1219200" y="1524000"/>
          <a:ext cx="7391400" cy="4494213"/>
        </p:xfrm>
        <a:graphic>
          <a:graphicData uri="http://schemas.openxmlformats.org/drawingml/2006/table">
            <a:tbl>
              <a:tblPr/>
              <a:tblGrid>
                <a:gridCol w="7391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สรุปเมธอดเพิ่มเติมที่ใช้ใน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isEmpty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true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ในกรณีที่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list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ไม่มีสมาชิกอยู่ภายใน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clear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ลบทุก ๆ สมาชิกภายใน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list.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4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contains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(java.lang.Object o) 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   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true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ในกรณีที่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list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ปัจจุบันประกอบไปด้วยออปเจคที่ถูกระบุ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indexOf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(java.lang.Object o) 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   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คืนค่าตำแหน่ง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index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ที่พบครั้งแรกของออปเจคที่ถูกระบุ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trimToSize()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         Trims the capacity of this ArrayList instance to be the list's current size.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73874" name="Rectangle 18"/>
          <p:cNvSpPr>
            <a:spLocks noGrp="1" noChangeArrowheads="1"/>
          </p:cNvSpPr>
          <p:nvPr>
            <p:ph type="title"/>
          </p:nvPr>
        </p:nvSpPr>
        <p:spPr>
          <a:xfrm>
            <a:off x="2819400" y="381000"/>
            <a:ext cx="4316413" cy="601663"/>
          </a:xfrm>
          <a:ln/>
        </p:spPr>
        <p:txBody>
          <a:bodyPr anchor="b"/>
          <a:lstStyle/>
          <a:p>
            <a:r>
              <a:rPr lang="en-US">
                <a:solidFill>
                  <a:srgbClr val="990000"/>
                </a:solidFill>
              </a:rPr>
              <a:t>Array Lists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990000"/>
                </a:solidFill>
              </a:rPr>
              <a:t>Storing data</a:t>
            </a:r>
          </a:p>
        </p:txBody>
      </p:sp>
      <p:sp>
        <p:nvSpPr>
          <p:cNvPr id="1241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219200"/>
            <a:ext cx="7237413" cy="431958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2"/>
              </a:buBlip>
            </a:pPr>
            <a:r>
              <a:rPr lang="th-TH"/>
              <a:t>ข้อมูลสามารถจัดเก็บในรูปของโครงสร้างข้อมูลได้หลายชนิด  เช่น</a:t>
            </a:r>
            <a:endParaRPr lang="en-GB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2"/>
              </a:buBlip>
            </a:pPr>
            <a:r>
              <a:rPr lang="en-GB" b="1">
                <a:solidFill>
                  <a:srgbClr val="990000"/>
                </a:solidFill>
              </a:rPr>
              <a:t>Array Lists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2"/>
              </a:buBlip>
            </a:pPr>
            <a:r>
              <a:rPr lang="en-GB" b="1">
                <a:solidFill>
                  <a:srgbClr val="990000"/>
                </a:solidFill>
              </a:rPr>
              <a:t>Sequential Lists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2"/>
              </a:buBlip>
            </a:pPr>
            <a:endParaRPr lang="en-GB" b="1">
              <a:solidFill>
                <a:srgbClr val="99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2"/>
              </a:buBlip>
            </a:pPr>
            <a:r>
              <a:rPr lang="en-GB" b="1">
                <a:solidFill>
                  <a:srgbClr val="990000"/>
                </a:solidFill>
              </a:rPr>
              <a:t>Hash tables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th-TH"/>
              <a:t>จัดเก็บโดยใช้</a:t>
            </a:r>
            <a:r>
              <a:rPr lang="en-GB"/>
              <a:t> key </a:t>
            </a:r>
            <a:r>
              <a:rPr lang="th-TH"/>
              <a:t>ที่สามารถคำนวณได้จากข้อมูลที่ต้องการ</a:t>
            </a:r>
            <a:endParaRPr lang="en-GB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2"/>
              </a:buBlip>
            </a:pPr>
            <a:r>
              <a:rPr lang="en-GB" b="1">
                <a:solidFill>
                  <a:srgbClr val="990000"/>
                </a:solidFill>
              </a:rPr>
              <a:t>Trees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th-TH"/>
              <a:t>เช่นข้อมูลแบบ</a:t>
            </a:r>
            <a:r>
              <a:rPr lang="en-GB"/>
              <a:t> Binary tree</a:t>
            </a:r>
          </a:p>
        </p:txBody>
      </p:sp>
      <p:sp>
        <p:nvSpPr>
          <p:cNvPr id="1241092" name="Text Box 4"/>
          <p:cNvSpPr txBox="1">
            <a:spLocks noChangeArrowheads="1"/>
          </p:cNvSpPr>
          <p:nvPr/>
        </p:nvSpPr>
        <p:spPr bwMode="auto">
          <a:xfrm>
            <a:off x="2978150" y="2817813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>
                <a:solidFill>
                  <a:schemeClr val="tx1"/>
                </a:solidFill>
                <a:latin typeface="Arial" pitchFamily="34" charset="0"/>
              </a:rPr>
              <a:t> ●</a:t>
            </a:r>
          </a:p>
        </p:txBody>
      </p:sp>
      <p:sp>
        <p:nvSpPr>
          <p:cNvPr id="1241093" name="Text Box 5"/>
          <p:cNvSpPr txBox="1">
            <a:spLocks noChangeArrowheads="1"/>
          </p:cNvSpPr>
          <p:nvPr/>
        </p:nvSpPr>
        <p:spPr bwMode="auto">
          <a:xfrm>
            <a:off x="3546475" y="2817813"/>
            <a:ext cx="5715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>
                <a:solidFill>
                  <a:schemeClr val="tx1"/>
                </a:solidFill>
                <a:latin typeface="Arial" pitchFamily="34" charset="0"/>
              </a:rPr>
              <a:t>‘h’ ●</a:t>
            </a:r>
          </a:p>
        </p:txBody>
      </p:sp>
      <p:sp>
        <p:nvSpPr>
          <p:cNvPr id="1241094" name="Text Box 6"/>
          <p:cNvSpPr txBox="1">
            <a:spLocks noChangeArrowheads="1"/>
          </p:cNvSpPr>
          <p:nvPr/>
        </p:nvSpPr>
        <p:spPr bwMode="auto">
          <a:xfrm>
            <a:off x="4346575" y="2819400"/>
            <a:ext cx="56832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>
                <a:solidFill>
                  <a:schemeClr val="tx1"/>
                </a:solidFill>
                <a:latin typeface="Arial" pitchFamily="34" charset="0"/>
              </a:rPr>
              <a:t>‘e’ ●</a:t>
            </a:r>
          </a:p>
        </p:txBody>
      </p:sp>
      <p:sp>
        <p:nvSpPr>
          <p:cNvPr id="1241095" name="Line 7"/>
          <p:cNvSpPr>
            <a:spLocks noChangeShapeType="1"/>
          </p:cNvSpPr>
          <p:nvPr/>
        </p:nvSpPr>
        <p:spPr bwMode="auto">
          <a:xfrm>
            <a:off x="3889375" y="29337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241096" name="Text Box 8"/>
          <p:cNvSpPr txBox="1">
            <a:spLocks noChangeArrowheads="1"/>
          </p:cNvSpPr>
          <p:nvPr/>
        </p:nvSpPr>
        <p:spPr bwMode="auto">
          <a:xfrm>
            <a:off x="5149850" y="2817813"/>
            <a:ext cx="56832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>
                <a:solidFill>
                  <a:schemeClr val="tx1"/>
                </a:solidFill>
                <a:latin typeface="Arial" pitchFamily="34" charset="0"/>
              </a:rPr>
              <a:t>‘l’ ●</a:t>
            </a:r>
          </a:p>
        </p:txBody>
      </p:sp>
      <p:sp>
        <p:nvSpPr>
          <p:cNvPr id="1241097" name="Text Box 9"/>
          <p:cNvSpPr txBox="1">
            <a:spLocks noChangeArrowheads="1"/>
          </p:cNvSpPr>
          <p:nvPr/>
        </p:nvSpPr>
        <p:spPr bwMode="auto">
          <a:xfrm>
            <a:off x="5949950" y="2817813"/>
            <a:ext cx="56832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>
                <a:solidFill>
                  <a:schemeClr val="tx1"/>
                </a:solidFill>
                <a:latin typeface="Arial" pitchFamily="34" charset="0"/>
              </a:rPr>
              <a:t>‘l’ ●</a:t>
            </a:r>
          </a:p>
        </p:txBody>
      </p:sp>
      <p:sp>
        <p:nvSpPr>
          <p:cNvPr id="1241098" name="Text Box 10"/>
          <p:cNvSpPr txBox="1">
            <a:spLocks noChangeArrowheads="1"/>
          </p:cNvSpPr>
          <p:nvPr/>
        </p:nvSpPr>
        <p:spPr bwMode="auto">
          <a:xfrm>
            <a:off x="6746875" y="2819400"/>
            <a:ext cx="56832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>
                <a:solidFill>
                  <a:schemeClr val="tx1"/>
                </a:solidFill>
                <a:latin typeface="Arial" pitchFamily="34" charset="0"/>
              </a:rPr>
              <a:t>‘o’ ●</a:t>
            </a:r>
          </a:p>
        </p:txBody>
      </p:sp>
      <p:sp>
        <p:nvSpPr>
          <p:cNvPr id="1241099" name="Line 11"/>
          <p:cNvSpPr>
            <a:spLocks noChangeShapeType="1"/>
          </p:cNvSpPr>
          <p:nvPr/>
        </p:nvSpPr>
        <p:spPr bwMode="auto">
          <a:xfrm>
            <a:off x="4689475" y="29337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241100" name="Line 12"/>
          <p:cNvSpPr>
            <a:spLocks noChangeShapeType="1"/>
          </p:cNvSpPr>
          <p:nvPr/>
        </p:nvSpPr>
        <p:spPr bwMode="auto">
          <a:xfrm>
            <a:off x="5489575" y="29337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241101" name="Line 13"/>
          <p:cNvSpPr>
            <a:spLocks noChangeShapeType="1"/>
          </p:cNvSpPr>
          <p:nvPr/>
        </p:nvSpPr>
        <p:spPr bwMode="auto">
          <a:xfrm>
            <a:off x="6289675" y="29337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241102" name="Line 14"/>
          <p:cNvSpPr>
            <a:spLocks noChangeShapeType="1"/>
          </p:cNvSpPr>
          <p:nvPr/>
        </p:nvSpPr>
        <p:spPr bwMode="auto">
          <a:xfrm>
            <a:off x="3203575" y="293370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241103" name="Rectangle 15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th-TH" sz="24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41104" name="Rectangle 16"/>
          <p:cNvSpPr>
            <a:spLocks noChangeArrowheads="1"/>
          </p:cNvSpPr>
          <p:nvPr/>
        </p:nvSpPr>
        <p:spPr bwMode="auto">
          <a:xfrm>
            <a:off x="0" y="2917825"/>
            <a:ext cx="5000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th-TH" sz="24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41105" name="Rectangle 17"/>
          <p:cNvSpPr>
            <a:spLocks noChangeArrowheads="1"/>
          </p:cNvSpPr>
          <p:nvPr/>
        </p:nvSpPr>
        <p:spPr bwMode="auto">
          <a:xfrm>
            <a:off x="0" y="2917825"/>
            <a:ext cx="5000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th-TH" sz="2400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1241106" name="Group 18"/>
          <p:cNvGraphicFramePr>
            <a:graphicFrameLocks noGrp="1"/>
          </p:cNvGraphicFramePr>
          <p:nvPr/>
        </p:nvGraphicFramePr>
        <p:xfrm>
          <a:off x="3276600" y="1844675"/>
          <a:ext cx="2276475" cy="309372"/>
        </p:xfrm>
        <a:graphic>
          <a:graphicData uri="http://schemas.openxmlformats.org/drawingml/2006/table">
            <a:tbl>
              <a:tblPr/>
              <a:tblGrid>
                <a:gridCol w="455613"/>
                <a:gridCol w="455612"/>
                <a:gridCol w="457200"/>
                <a:gridCol w="452438"/>
                <a:gridCol w="455612"/>
              </a:tblGrid>
              <a:tr h="1730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GB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/>
                          <a:ea typeface="Times New Roman" pitchFamily="18" charset="0"/>
                          <a:cs typeface="Arial" pitchFamily="34" charset="0"/>
                        </a:rPr>
                        <a:t>‘</a:t>
                      </a:r>
                      <a:r>
                        <a:rPr kumimoji="0" lang="en-GB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h</a:t>
                      </a:r>
                      <a:r>
                        <a:rPr kumimoji="0" lang="en-GB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/>
                          <a:ea typeface="Times New Roman" pitchFamily="18" charset="0"/>
                          <a:cs typeface="Arial" pitchFamily="34" charset="0"/>
                        </a:rPr>
                        <a:t>’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GB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/>
                          <a:ea typeface="Times New Roman" pitchFamily="18" charset="0"/>
                          <a:cs typeface="Arial" pitchFamily="34" charset="0"/>
                        </a:rPr>
                        <a:t>‘</a:t>
                      </a:r>
                      <a:r>
                        <a:rPr kumimoji="0" lang="en-GB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</a:t>
                      </a:r>
                      <a:r>
                        <a:rPr kumimoji="0" lang="en-GB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/>
                          <a:ea typeface="Times New Roman" pitchFamily="18" charset="0"/>
                          <a:cs typeface="Arial" pitchFamily="34" charset="0"/>
                        </a:rPr>
                        <a:t>’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GB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/>
                          <a:ea typeface="Times New Roman" pitchFamily="18" charset="0"/>
                          <a:cs typeface="Arial" pitchFamily="34" charset="0"/>
                        </a:rPr>
                        <a:t>‘</a:t>
                      </a:r>
                      <a:r>
                        <a:rPr kumimoji="0" lang="en-GB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l</a:t>
                      </a:r>
                      <a:r>
                        <a:rPr kumimoji="0" lang="en-GB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/>
                          <a:ea typeface="Times New Roman" pitchFamily="18" charset="0"/>
                          <a:cs typeface="Arial" pitchFamily="34" charset="0"/>
                        </a:rPr>
                        <a:t>’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GB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/>
                          <a:ea typeface="Times New Roman" pitchFamily="18" charset="0"/>
                          <a:cs typeface="Arial" pitchFamily="34" charset="0"/>
                        </a:rPr>
                        <a:t>‘</a:t>
                      </a:r>
                      <a:r>
                        <a:rPr kumimoji="0" lang="en-GB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l</a:t>
                      </a:r>
                      <a:r>
                        <a:rPr kumimoji="0" lang="en-GB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/>
                          <a:ea typeface="Times New Roman" pitchFamily="18" charset="0"/>
                          <a:cs typeface="Arial" pitchFamily="34" charset="0"/>
                        </a:rPr>
                        <a:t>’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GB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/>
                          <a:ea typeface="Times New Roman" pitchFamily="18" charset="0"/>
                          <a:cs typeface="Arial" pitchFamily="34" charset="0"/>
                        </a:rPr>
                        <a:t>‘</a:t>
                      </a:r>
                      <a:r>
                        <a:rPr kumimoji="0" lang="en-GB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o</a:t>
                      </a:r>
                      <a:r>
                        <a:rPr kumimoji="0" lang="en-GB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/>
                          <a:ea typeface="Times New Roman" pitchFamily="18" charset="0"/>
                          <a:cs typeface="Arial" pitchFamily="34" charset="0"/>
                        </a:rPr>
                        <a:t>’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41120" name="Picture 3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495800" y="4343400"/>
            <a:ext cx="4414838" cy="2168525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Differences from Java 1.4</a:t>
            </a:r>
          </a:p>
        </p:txBody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7442200" cy="5181600"/>
          </a:xfrm>
        </p:spPr>
        <p:txBody>
          <a:bodyPr/>
          <a:lstStyle/>
          <a:p>
            <a:r>
              <a:rPr lang="th-TH"/>
              <a:t>ในจาวา 1.4 หรือต่ำกว่า </a:t>
            </a:r>
            <a:r>
              <a:rPr lang="en-US"/>
              <a:t>ArrayLists </a:t>
            </a:r>
            <a:r>
              <a:rPr lang="th-TH"/>
              <a:t>ไม่สามารถใช้ในการจัดเก็บข้อมูลชนิดพื้นฐานได้</a:t>
            </a:r>
            <a:endParaRPr lang="en-US"/>
          </a:p>
          <a:p>
            <a:pPr lvl="1"/>
            <a:r>
              <a:rPr lang="th-TH"/>
              <a:t>ดังนั้นการจัดเก็บข้อมูลของ</a:t>
            </a:r>
            <a:r>
              <a:rPr lang="en-US"/>
              <a:t> ArrayList </a:t>
            </a:r>
            <a:r>
              <a:rPr lang="th-TH"/>
              <a:t>ต้องอยู่ในรูปของออปเจคเท่านั้น</a:t>
            </a:r>
            <a:endParaRPr lang="en-US"/>
          </a:p>
          <a:p>
            <a:pPr lvl="1"/>
            <a:r>
              <a:rPr lang="th-TH" b="1"/>
              <a:t>สิ่งสำคัญ</a:t>
            </a:r>
            <a:r>
              <a:rPr lang="en-US" b="1"/>
              <a:t>:</a:t>
            </a:r>
            <a:r>
              <a:rPr lang="en-US"/>
              <a:t> </a:t>
            </a:r>
            <a:r>
              <a:rPr lang="th-TH"/>
              <a:t>เมื่อมีการรับค่าออปเจคออกจาก </a:t>
            </a:r>
            <a:r>
              <a:rPr lang="en-US"/>
              <a:t>ArrayList </a:t>
            </a:r>
            <a:r>
              <a:rPr lang="th-TH"/>
              <a:t>ด้วยเมธอดใด ๆ </a:t>
            </a:r>
            <a:r>
              <a:rPr lang="en-US"/>
              <a:t> </a:t>
            </a:r>
            <a:r>
              <a:rPr lang="th-TH"/>
              <a:t>จะต้องมีการแปลงค่าออปเจคนั้น ๆ ให้เป็นชนิดของข้อมูลที่ถูกจัดเก็บเป็นครั้งแรกเสมอ</a:t>
            </a:r>
            <a:endParaRPr lang="en-US"/>
          </a:p>
          <a:p>
            <a:pPr lvl="1"/>
            <a:r>
              <a:rPr lang="th-TH"/>
              <a:t>ในกรณีที่จำเป็นต้องจัดเก็บข้อมูลชนิดพื้นฐาน</a:t>
            </a:r>
            <a:r>
              <a:rPr lang="en-US"/>
              <a:t> (</a:t>
            </a:r>
            <a:r>
              <a:rPr lang="th-TH"/>
              <a:t>เช่น</a:t>
            </a:r>
            <a:r>
              <a:rPr lang="en-US"/>
              <a:t> int, double) </a:t>
            </a:r>
            <a:r>
              <a:rPr lang="th-TH"/>
              <a:t>ผู้ใช้ต้องใช้</a:t>
            </a:r>
            <a:r>
              <a:rPr lang="en-US"/>
              <a:t> “wrapper” </a:t>
            </a:r>
            <a:r>
              <a:rPr lang="th-TH"/>
              <a:t>คลาสร่วมด้วยเสมอ  เช่น </a:t>
            </a:r>
            <a:r>
              <a:rPr lang="en-US"/>
              <a:t> Integer, Double</a:t>
            </a:r>
            <a:r>
              <a:rPr lang="th-TH"/>
              <a:t>  เช่น</a:t>
            </a:r>
          </a:p>
          <a:p>
            <a:pPr lvl="1">
              <a:buFont typeface="StarSymbol" charset="0"/>
              <a:buNone/>
            </a:pPr>
            <a:r>
              <a:rPr lang="th-TH"/>
              <a:t>			</a:t>
            </a:r>
            <a:r>
              <a:rPr lang="en-US"/>
              <a:t>myIntList.add(new Integer(7));</a:t>
            </a:r>
          </a:p>
          <a:p>
            <a:pPr lvl="1"/>
            <a:r>
              <a:rPr lang="th-TH"/>
              <a:t>เมื่อต้องการรับค่าจาก </a:t>
            </a:r>
            <a:r>
              <a:rPr lang="en-US"/>
              <a:t>ArrayList </a:t>
            </a:r>
            <a:r>
              <a:rPr lang="th-TH"/>
              <a:t>จำเป็นต้องใช้คลาส</a:t>
            </a:r>
            <a:r>
              <a:rPr lang="en-US"/>
              <a:t> wrapper </a:t>
            </a:r>
            <a:r>
              <a:rPr lang="th-TH"/>
              <a:t>อีกเช่นกัน</a:t>
            </a:r>
            <a:r>
              <a:rPr lang="en-US"/>
              <a:t/>
            </a:r>
            <a:br>
              <a:rPr lang="en-US"/>
            </a:br>
            <a:r>
              <a:rPr lang="en-US"/>
              <a:t>     int x = ((Integer) myIntList.get(i)).intValue();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482" name="Group 2"/>
          <p:cNvGrpSpPr>
            <a:grpSpLocks/>
          </p:cNvGrpSpPr>
          <p:nvPr/>
        </p:nvGrpSpPr>
        <p:grpSpPr bwMode="auto">
          <a:xfrm>
            <a:off x="1066800" y="1447800"/>
            <a:ext cx="7620000" cy="5029200"/>
            <a:chOff x="624" y="816"/>
            <a:chExt cx="4800" cy="3168"/>
          </a:xfrm>
        </p:grpSpPr>
        <p:sp>
          <p:nvSpPr>
            <p:cNvPr id="1300483" name="Rectangle 3"/>
            <p:cNvSpPr>
              <a:spLocks noChangeArrowheads="1"/>
            </p:cNvSpPr>
            <p:nvPr/>
          </p:nvSpPr>
          <p:spPr bwMode="auto">
            <a:xfrm>
              <a:off x="625" y="817"/>
              <a:ext cx="4797" cy="3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300484" name="Rectangle 4"/>
            <p:cNvSpPr>
              <a:spLocks noChangeArrowheads="1"/>
            </p:cNvSpPr>
            <p:nvPr/>
          </p:nvSpPr>
          <p:spPr bwMode="auto">
            <a:xfrm>
              <a:off x="625" y="3808"/>
              <a:ext cx="4799" cy="1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java.applet, java.awt, java.io, java.lang, java.net, java.util</a:t>
              </a:r>
            </a:p>
          </p:txBody>
        </p:sp>
        <p:sp>
          <p:nvSpPr>
            <p:cNvPr id="1300485" name="Rectangle 5"/>
            <p:cNvSpPr>
              <a:spLocks noChangeArrowheads="1"/>
            </p:cNvSpPr>
            <p:nvPr/>
          </p:nvSpPr>
          <p:spPr bwMode="auto">
            <a:xfrm>
              <a:off x="1426" y="3515"/>
              <a:ext cx="3998" cy="295"/>
            </a:xfrm>
            <a:prstGeom prst="rect">
              <a:avLst/>
            </a:prstGeom>
            <a:solidFill>
              <a:srgbClr val="B4EAB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java.math, java.rmi, java.security, java.sql, java.text, java.beans</a:t>
              </a:r>
            </a:p>
          </p:txBody>
        </p:sp>
        <p:sp>
          <p:nvSpPr>
            <p:cNvPr id="1300486" name="Rectangle 6"/>
            <p:cNvSpPr>
              <a:spLocks noChangeArrowheads="1"/>
            </p:cNvSpPr>
            <p:nvPr/>
          </p:nvSpPr>
          <p:spPr bwMode="auto">
            <a:xfrm>
              <a:off x="2226" y="2713"/>
              <a:ext cx="3198" cy="803"/>
            </a:xfrm>
            <a:prstGeom prst="rect">
              <a:avLst/>
            </a:prstGeom>
            <a:solidFill>
              <a:srgbClr val="F3CFA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javax.accessibility, javax.swing, org.omg</a:t>
              </a:r>
            </a:p>
          </p:txBody>
        </p:sp>
        <p:sp>
          <p:nvSpPr>
            <p:cNvPr id="1300487" name="Rectangle 7"/>
            <p:cNvSpPr>
              <a:spLocks noChangeArrowheads="1"/>
            </p:cNvSpPr>
            <p:nvPr/>
          </p:nvSpPr>
          <p:spPr bwMode="auto">
            <a:xfrm>
              <a:off x="3023" y="2334"/>
              <a:ext cx="2398" cy="379"/>
            </a:xfrm>
            <a:prstGeom prst="rect">
              <a:avLst/>
            </a:prstGeom>
            <a:solidFill>
              <a:srgbClr val="DAC4D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javax.naming, javax.sound, 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javax.transaction</a:t>
              </a:r>
            </a:p>
          </p:txBody>
        </p:sp>
        <p:sp>
          <p:nvSpPr>
            <p:cNvPr id="1300488" name="Rectangle 8"/>
            <p:cNvSpPr>
              <a:spLocks noChangeArrowheads="1"/>
            </p:cNvSpPr>
            <p:nvPr/>
          </p:nvSpPr>
          <p:spPr bwMode="auto">
            <a:xfrm>
              <a:off x="3823" y="1792"/>
              <a:ext cx="1599" cy="549"/>
            </a:xfrm>
            <a:prstGeom prst="rect">
              <a:avLst/>
            </a:prstGeom>
            <a:solidFill>
              <a:srgbClr val="F8A6D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java.nio, javax.imageio,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javax.net, javax.print,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javax.security, org.w3c</a:t>
              </a:r>
            </a:p>
          </p:txBody>
        </p:sp>
        <p:sp>
          <p:nvSpPr>
            <p:cNvPr id="1300489" name="Rectangle 9"/>
            <p:cNvSpPr>
              <a:spLocks noChangeArrowheads="1"/>
            </p:cNvSpPr>
            <p:nvPr/>
          </p:nvSpPr>
          <p:spPr bwMode="auto">
            <a:xfrm>
              <a:off x="4624" y="1198"/>
              <a:ext cx="799" cy="591"/>
            </a:xfrm>
            <a:prstGeom prst="rect">
              <a:avLst/>
            </a:prstGeom>
            <a:solidFill>
              <a:srgbClr val="A2F6F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javax.activity,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javax.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management</a:t>
              </a:r>
            </a:p>
          </p:txBody>
        </p:sp>
        <p:sp>
          <p:nvSpPr>
            <p:cNvPr id="1300490" name="Line 10"/>
            <p:cNvSpPr>
              <a:spLocks noChangeShapeType="1"/>
            </p:cNvSpPr>
            <p:nvPr/>
          </p:nvSpPr>
          <p:spPr bwMode="auto">
            <a:xfrm flipV="1">
              <a:off x="1426" y="824"/>
              <a:ext cx="0" cy="2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300491" name="Line 11"/>
            <p:cNvSpPr>
              <a:spLocks noChangeShapeType="1"/>
            </p:cNvSpPr>
            <p:nvPr/>
          </p:nvSpPr>
          <p:spPr bwMode="auto">
            <a:xfrm flipV="1">
              <a:off x="2226" y="820"/>
              <a:ext cx="0" cy="18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300492" name="Line 12"/>
            <p:cNvSpPr>
              <a:spLocks noChangeShapeType="1"/>
            </p:cNvSpPr>
            <p:nvPr/>
          </p:nvSpPr>
          <p:spPr bwMode="auto">
            <a:xfrm flipV="1">
              <a:off x="3023" y="817"/>
              <a:ext cx="0" cy="1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300493" name="Line 13"/>
            <p:cNvSpPr>
              <a:spLocks noChangeShapeType="1"/>
            </p:cNvSpPr>
            <p:nvPr/>
          </p:nvSpPr>
          <p:spPr bwMode="auto">
            <a:xfrm flipV="1">
              <a:off x="3823" y="820"/>
              <a:ext cx="0" cy="9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300494" name="Line 14"/>
            <p:cNvSpPr>
              <a:spLocks noChangeShapeType="1"/>
            </p:cNvSpPr>
            <p:nvPr/>
          </p:nvSpPr>
          <p:spPr bwMode="auto">
            <a:xfrm flipV="1">
              <a:off x="4620" y="817"/>
              <a:ext cx="0" cy="3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300495" name="Text Box 15"/>
            <p:cNvSpPr txBox="1">
              <a:spLocks noChangeArrowheads="1"/>
            </p:cNvSpPr>
            <p:nvPr/>
          </p:nvSpPr>
          <p:spPr bwMode="auto">
            <a:xfrm>
              <a:off x="633" y="817"/>
              <a:ext cx="79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Java 1.0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 packages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212 classes</a:t>
              </a:r>
            </a:p>
          </p:txBody>
        </p:sp>
        <p:sp>
          <p:nvSpPr>
            <p:cNvPr id="1300496" name="Text Box 16"/>
            <p:cNvSpPr txBox="1">
              <a:spLocks noChangeArrowheads="1"/>
            </p:cNvSpPr>
            <p:nvPr/>
          </p:nvSpPr>
          <p:spPr bwMode="auto">
            <a:xfrm>
              <a:off x="1425" y="817"/>
              <a:ext cx="79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Java 1.1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23 packages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504 classes</a:t>
              </a:r>
            </a:p>
          </p:txBody>
        </p:sp>
        <p:sp>
          <p:nvSpPr>
            <p:cNvPr id="1300497" name="Text Box 17"/>
            <p:cNvSpPr txBox="1">
              <a:spLocks noChangeArrowheads="1"/>
            </p:cNvSpPr>
            <p:nvPr/>
          </p:nvSpPr>
          <p:spPr bwMode="auto">
            <a:xfrm>
              <a:off x="2217" y="817"/>
              <a:ext cx="79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Java 1.2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59 packages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1520 classes</a:t>
              </a:r>
            </a:p>
          </p:txBody>
        </p:sp>
        <p:sp>
          <p:nvSpPr>
            <p:cNvPr id="1300498" name="Text Box 18"/>
            <p:cNvSpPr txBox="1">
              <a:spLocks noChangeArrowheads="1"/>
            </p:cNvSpPr>
            <p:nvPr/>
          </p:nvSpPr>
          <p:spPr bwMode="auto">
            <a:xfrm>
              <a:off x="3022" y="816"/>
              <a:ext cx="791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Java 1.3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77 packages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1595 classes</a:t>
              </a:r>
            </a:p>
          </p:txBody>
        </p:sp>
        <p:sp>
          <p:nvSpPr>
            <p:cNvPr id="1300499" name="Text Box 19"/>
            <p:cNvSpPr txBox="1">
              <a:spLocks noChangeArrowheads="1"/>
            </p:cNvSpPr>
            <p:nvPr/>
          </p:nvSpPr>
          <p:spPr bwMode="auto">
            <a:xfrm>
              <a:off x="3841" y="817"/>
              <a:ext cx="791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Java 1.4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103 packages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2175 classes</a:t>
              </a:r>
            </a:p>
          </p:txBody>
        </p:sp>
        <p:sp>
          <p:nvSpPr>
            <p:cNvPr id="1300500" name="Text Box 20"/>
            <p:cNvSpPr txBox="1">
              <a:spLocks noChangeArrowheads="1"/>
            </p:cNvSpPr>
            <p:nvPr/>
          </p:nvSpPr>
          <p:spPr bwMode="auto">
            <a:xfrm>
              <a:off x="4632" y="817"/>
              <a:ext cx="79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Java 1.5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131 packages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2656 classes</a:t>
              </a:r>
            </a:p>
          </p:txBody>
        </p:sp>
        <p:sp>
          <p:nvSpPr>
            <p:cNvPr id="1300501" name="Text Box 21"/>
            <p:cNvSpPr txBox="1">
              <a:spLocks noChangeArrowheads="1"/>
            </p:cNvSpPr>
            <p:nvPr/>
          </p:nvSpPr>
          <p:spPr bwMode="auto">
            <a:xfrm>
              <a:off x="1425" y="1274"/>
              <a:ext cx="7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th-TH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502" name="Text Box 22"/>
            <p:cNvSpPr txBox="1">
              <a:spLocks noChangeArrowheads="1"/>
            </p:cNvSpPr>
            <p:nvPr/>
          </p:nvSpPr>
          <p:spPr bwMode="auto">
            <a:xfrm>
              <a:off x="1425" y="1309"/>
              <a:ext cx="792" cy="1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New Events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Inner class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Object Serialization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Jar Files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International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Reflection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JDBC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RMI</a:t>
              </a:r>
            </a:p>
          </p:txBody>
        </p:sp>
        <p:sp>
          <p:nvSpPr>
            <p:cNvPr id="1300503" name="Text Box 23"/>
            <p:cNvSpPr txBox="1">
              <a:spLocks noChangeArrowheads="1"/>
            </p:cNvSpPr>
            <p:nvPr/>
          </p:nvSpPr>
          <p:spPr bwMode="auto">
            <a:xfrm>
              <a:off x="2217" y="1309"/>
              <a:ext cx="790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JFC/Swing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Drag and Drop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Java2D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CORBA</a:t>
              </a:r>
            </a:p>
          </p:txBody>
        </p:sp>
        <p:sp>
          <p:nvSpPr>
            <p:cNvPr id="1300504" name="Text Box 24"/>
            <p:cNvSpPr txBox="1">
              <a:spLocks noChangeArrowheads="1"/>
            </p:cNvSpPr>
            <p:nvPr/>
          </p:nvSpPr>
          <p:spPr bwMode="auto">
            <a:xfrm>
              <a:off x="3007" y="1309"/>
              <a:ext cx="792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JNDI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Java Sound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Timer</a:t>
              </a:r>
            </a:p>
          </p:txBody>
        </p:sp>
        <p:sp>
          <p:nvSpPr>
            <p:cNvPr id="1300505" name="Text Box 25"/>
            <p:cNvSpPr txBox="1">
              <a:spLocks noChangeArrowheads="1"/>
            </p:cNvSpPr>
            <p:nvPr/>
          </p:nvSpPr>
          <p:spPr bwMode="auto">
            <a:xfrm>
              <a:off x="3819" y="1219"/>
              <a:ext cx="79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Regular Exp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Logging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Assertions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NIO</a:t>
              </a:r>
            </a:p>
          </p:txBody>
        </p:sp>
        <p:sp>
          <p:nvSpPr>
            <p:cNvPr id="1300506" name="Line 26"/>
            <p:cNvSpPr>
              <a:spLocks noChangeShapeType="1"/>
            </p:cNvSpPr>
            <p:nvPr/>
          </p:nvSpPr>
          <p:spPr bwMode="auto">
            <a:xfrm flipH="1">
              <a:off x="624" y="119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1300507" name="Rectangle 27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789737" cy="1031875"/>
          </a:xfrm>
          <a:ln/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Differences from Java 1.0- 1.5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990000"/>
                </a:solidFill>
              </a:rPr>
              <a:t>Adding and Retrieving in Java 5.0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19200"/>
            <a:ext cx="7442200" cy="4319588"/>
          </a:xfrm>
        </p:spPr>
        <p:txBody>
          <a:bodyPr/>
          <a:lstStyle/>
          <a:p>
            <a:r>
              <a:rPr lang="th-TH"/>
              <a:t>ในกรณีที่ต้องการจัดเก็บข้อมูลลงใน</a:t>
            </a:r>
            <a:r>
              <a:rPr lang="en-US"/>
              <a:t> ArrayList:</a:t>
            </a:r>
          </a:p>
          <a:p>
            <a:pPr lvl="1"/>
            <a:r>
              <a:rPr lang="th-TH"/>
              <a:t>พารามิเตอร์ของเมธอด</a:t>
            </a:r>
            <a:r>
              <a:rPr lang="en-US"/>
              <a:t> add() </a:t>
            </a:r>
            <a:r>
              <a:rPr lang="th-TH"/>
              <a:t>หรือ</a:t>
            </a:r>
            <a:r>
              <a:rPr lang="en-US"/>
              <a:t> set() </a:t>
            </a:r>
            <a:r>
              <a:rPr lang="th-TH"/>
              <a:t>สามารถเป็นได้ทั้งชนิดข้อมูลแบบพื้นฐาน  หรือออปเจคโดยไม่เกิดปัญหาแต่อย่างใด</a:t>
            </a:r>
            <a:endParaRPr lang="en-US"/>
          </a:p>
          <a:p>
            <a:r>
              <a:rPr lang="th-TH"/>
              <a:t>ส่วนใน</a:t>
            </a:r>
            <a:r>
              <a:rPr lang="en-US"/>
              <a:t> Java 5.0 </a:t>
            </a:r>
            <a:r>
              <a:rPr lang="th-TH"/>
              <a:t>ใช้กลไกที่เรียกว่า</a:t>
            </a:r>
            <a:r>
              <a:rPr lang="en-US"/>
              <a:t> auto-boxing </a:t>
            </a:r>
            <a:r>
              <a:rPr lang="th-TH"/>
              <a:t>จัดการกับสิ่งเหล่านี้</a:t>
            </a:r>
          </a:p>
          <a:p>
            <a:r>
              <a:rPr lang="en-US"/>
              <a:t>Autoboxing </a:t>
            </a:r>
            <a:r>
              <a:rPr lang="th-TH"/>
              <a:t>ช่วยในการแปลงข้อมูลชนิดต่าง ๆ  สำหรับผู้ใช้</a:t>
            </a:r>
            <a:endParaRPr lang="en-US"/>
          </a:p>
          <a:p>
            <a:pPr lvl="1"/>
            <a:r>
              <a:rPr lang="th-TH"/>
              <a:t>แปลงข้อมูลชนิดพื้นฐานให้เป็นออปเจคโดยอัตโนมัติ</a:t>
            </a:r>
            <a:endParaRPr lang="en-US"/>
          </a:p>
          <a:p>
            <a:pPr lvl="1"/>
            <a:r>
              <a:rPr lang="th-TH"/>
              <a:t>แปลงออปเจคให้เป็นข้อมูลชนิดพื้นฐานโดยอัตโนมัติ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6332538" cy="1031875"/>
          </a:xfrm>
        </p:spPr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Autoboxing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17625"/>
            <a:ext cx="7313613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err="1"/>
              <a:t>Autoboxing</a:t>
            </a:r>
            <a:r>
              <a:rPr lang="en-US" dirty="0"/>
              <a:t> </a:t>
            </a:r>
            <a:r>
              <a:rPr lang="th-TH" dirty="0"/>
              <a:t>ช่วยให้เกิดความเป็นไปได้ในการแปลงข้อมูลชนิดพื้นฐานให้เป็นคลาสที่ต้องการอย่างเหมาะสมโดยอัตโนมัติ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1043460" name="Text Box 4"/>
          <p:cNvSpPr txBox="1">
            <a:spLocks noChangeArrowheads="1"/>
          </p:cNvSpPr>
          <p:nvPr/>
        </p:nvSpPr>
        <p:spPr bwMode="auto">
          <a:xfrm>
            <a:off x="1828800" y="2438400"/>
            <a:ext cx="1981200" cy="24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Autoboxing</a:t>
            </a:r>
            <a:endParaRPr lang="en-US" sz="1600" b="1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Integer j; </a:t>
            </a:r>
          </a:p>
          <a:p>
            <a:pPr lvl="1">
              <a:spcBef>
                <a:spcPct val="50000"/>
              </a:spcBef>
            </a:pP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= 1; </a:t>
            </a:r>
          </a:p>
          <a:p>
            <a:pPr lvl="1">
              <a:spcBef>
                <a:spcPct val="50000"/>
              </a:spcBef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 = 2; </a:t>
            </a:r>
          </a:p>
          <a:p>
            <a:pPr lvl="1">
              <a:spcBef>
                <a:spcPct val="50000"/>
              </a:spcBef>
            </a:pP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= j; </a:t>
            </a:r>
          </a:p>
          <a:p>
            <a:pPr lvl="1">
              <a:spcBef>
                <a:spcPct val="50000"/>
              </a:spcBef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 =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876800" y="2438400"/>
            <a:ext cx="2667000" cy="2785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Without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Autoboxing</a:t>
            </a:r>
            <a:endParaRPr lang="en-US" sz="1600" b="1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Integer j; </a:t>
            </a:r>
          </a:p>
          <a:p>
            <a:pPr lvl="1">
              <a:spcBef>
                <a:spcPct val="50000"/>
              </a:spcBef>
            </a:pP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= 1; </a:t>
            </a:r>
          </a:p>
          <a:p>
            <a:pPr lvl="1">
              <a:spcBef>
                <a:spcPct val="50000"/>
              </a:spcBef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 = new Integer(2); </a:t>
            </a:r>
          </a:p>
          <a:p>
            <a:pPr lvl="1">
              <a:spcBef>
                <a:spcPct val="50000"/>
              </a:spcBef>
            </a:pP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j.valueOf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(); </a:t>
            </a:r>
          </a:p>
          <a:p>
            <a:pPr lvl="1">
              <a:spcBef>
                <a:spcPct val="50000"/>
              </a:spcBef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 = new Integer(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spcBef>
                <a:spcPct val="50000"/>
              </a:spcBef>
            </a:pPr>
            <a:endParaRPr lang="en-US" sz="1600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7135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Generics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442200" cy="43195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th-TH" dirty="0"/>
              <a:t>ในจาวา 1.4 หรือก่อนหน้านั้น  เมื่อมีการรับค่าสมาชิกจาก</a:t>
            </a:r>
            <a:r>
              <a:rPr lang="en-US" dirty="0"/>
              <a:t> </a:t>
            </a:r>
            <a:r>
              <a:rPr lang="en-US" dirty="0" smtClean="0"/>
              <a:t>Collection</a:t>
            </a:r>
            <a:r>
              <a:rPr lang="th-TH" dirty="0" smtClean="0"/>
              <a:t> </a:t>
            </a:r>
            <a:r>
              <a:rPr lang="th-TH" dirty="0"/>
              <a:t>ผู้ใช้จำเป็นต้องทำการ</a:t>
            </a:r>
            <a:r>
              <a:rPr lang="en-US" dirty="0"/>
              <a:t> cast</a:t>
            </a:r>
            <a:r>
              <a:rPr lang="th-TH" dirty="0"/>
              <a:t> ก่อนเสมอ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th-TH" dirty="0"/>
              <a:t>การ </a:t>
            </a:r>
            <a:r>
              <a:rPr lang="en-US" dirty="0"/>
              <a:t>Cast</a:t>
            </a:r>
            <a:r>
              <a:rPr lang="th-TH" dirty="0"/>
              <a:t> ที่ไม่ถูกต้องอาจก่อให้เกิดปัญหาตามมา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th-TH" dirty="0"/>
              <a:t>การ </a:t>
            </a:r>
            <a:r>
              <a:rPr lang="en-US" dirty="0"/>
              <a:t>Cast</a:t>
            </a:r>
            <a:r>
              <a:rPr lang="th-TH" dirty="0"/>
              <a:t> </a:t>
            </a:r>
            <a:r>
              <a:rPr lang="th-TH" dirty="0" smtClean="0"/>
              <a:t>ถือ</a:t>
            </a:r>
            <a:r>
              <a:rPr lang="th-TH" dirty="0"/>
              <a:t>เป็น</a:t>
            </a:r>
            <a:r>
              <a:rPr lang="en-US" dirty="0"/>
              <a:t> unsafe - </a:t>
            </a:r>
            <a:r>
              <a:rPr lang="th-TH" dirty="0"/>
              <a:t>อาจก่อให้เกิดความล้มเหลว</a:t>
            </a:r>
            <a:r>
              <a:rPr lang="th-TH" dirty="0" smtClean="0"/>
              <a:t>ในขณะ</a:t>
            </a:r>
            <a:r>
              <a:rPr lang="en-US" dirty="0" smtClean="0"/>
              <a:t> </a:t>
            </a:r>
            <a:r>
              <a:rPr lang="en-US" dirty="0"/>
              <a:t>runtime</a:t>
            </a:r>
          </a:p>
          <a:p>
            <a:pPr lvl="1">
              <a:lnSpc>
                <a:spcPct val="100000"/>
              </a:lnSpc>
            </a:pPr>
            <a:r>
              <a:rPr lang="th-TH" dirty="0"/>
              <a:t>นอกจากนั้นแล้วยังไม่สามารถเห็นได้</a:t>
            </a:r>
            <a:r>
              <a:rPr lang="th-TH" dirty="0" smtClean="0"/>
              <a:t>ชัดเจนว่า</a:t>
            </a:r>
            <a:r>
              <a:rPr lang="th-TH" dirty="0"/>
              <a:t>ข้อมูลชนิดใด</a:t>
            </a:r>
            <a:r>
              <a:rPr lang="th-TH" dirty="0" smtClean="0"/>
              <a:t>ที่ถูกนำเข้า</a:t>
            </a:r>
            <a:r>
              <a:rPr lang="th-TH" dirty="0"/>
              <a:t>หรือออกจาก</a:t>
            </a:r>
            <a:r>
              <a:rPr lang="en-US" dirty="0"/>
              <a:t> </a:t>
            </a:r>
            <a:r>
              <a:rPr lang="en-US" dirty="0" smtClean="0"/>
              <a:t>Collection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th-TH" dirty="0"/>
              <a:t>แต่การทำงานแบบ</a:t>
            </a:r>
            <a:r>
              <a:rPr lang="en-US" dirty="0"/>
              <a:t> Generics </a:t>
            </a:r>
            <a:r>
              <a:rPr lang="th-TH" dirty="0"/>
              <a:t> ช่วยให้คอมไพเลอร์ทราบว่าข้อมูลชนิดใดที่ถูกจัดเก็บโดย</a:t>
            </a:r>
            <a:r>
              <a:rPr lang="en-US" dirty="0"/>
              <a:t> </a:t>
            </a:r>
            <a:r>
              <a:rPr lang="en-US" dirty="0" smtClean="0"/>
              <a:t>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th-TH" dirty="0" smtClean="0"/>
              <a:t>คอมไพเลอร์ทำ</a:t>
            </a:r>
            <a:r>
              <a:rPr lang="th-TH" dirty="0"/>
              <a:t>หน้าที่</a:t>
            </a:r>
            <a:r>
              <a:rPr lang="en-US" dirty="0"/>
              <a:t> casts </a:t>
            </a:r>
            <a:r>
              <a:rPr lang="th-TH" dirty="0"/>
              <a:t>แทนผู้ใช้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th-TH" dirty="0"/>
              <a:t>ช่วยให้ช่วงเวลาในการคอมไพล์เป็นแบบ</a:t>
            </a:r>
            <a:r>
              <a:rPr lang="en-US" dirty="0"/>
              <a:t> type safety</a:t>
            </a:r>
          </a:p>
          <a:p>
            <a:pPr lvl="1">
              <a:lnSpc>
                <a:spcPct val="100000"/>
              </a:lnSpc>
            </a:pPr>
            <a:r>
              <a:rPr lang="th-TH" dirty="0"/>
              <a:t>ได้มาจากแนวคิดของ</a:t>
            </a:r>
            <a:r>
              <a:rPr lang="en-US" dirty="0"/>
              <a:t> C++ 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5611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Generics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543800" cy="5181600"/>
          </a:xfrm>
        </p:spPr>
        <p:txBody>
          <a:bodyPr/>
          <a:lstStyle/>
          <a:p>
            <a:r>
              <a:rPr lang="th-TH" dirty="0"/>
              <a:t>นอกจากนั้นแล้วในจาวาเวอร์ชัน</a:t>
            </a:r>
            <a:r>
              <a:rPr lang="en-US" dirty="0"/>
              <a:t> 1.4 </a:t>
            </a:r>
            <a:r>
              <a:rPr lang="th-TH" dirty="0"/>
              <a:t>หรือก่อนหน้า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ArrayList</a:t>
            </a:r>
            <a:r>
              <a:rPr lang="en-US" dirty="0"/>
              <a:t> </a:t>
            </a:r>
            <a:r>
              <a:rPr lang="th-TH" dirty="0"/>
              <a:t>จะถูกใช้เฉพาะการจัดเก็บ</a:t>
            </a:r>
            <a:r>
              <a:rPr lang="th-TH" dirty="0" err="1"/>
              <a:t>ออปเจค</a:t>
            </a:r>
            <a:r>
              <a:rPr lang="th-TH" dirty="0"/>
              <a:t>เท่านั้น  ไม่สามารถใช้เก็บข้อมูลแบบพื้นฐานได้</a:t>
            </a:r>
            <a:endParaRPr lang="en-US" dirty="0"/>
          </a:p>
          <a:p>
            <a:pPr lvl="1"/>
            <a:r>
              <a:rPr lang="th-TH" dirty="0"/>
              <a:t>แต่ด้วยเหตุผลของความ</a:t>
            </a:r>
            <a:r>
              <a:rPr lang="en-US" dirty="0"/>
              <a:t> compatibility </a:t>
            </a:r>
            <a:r>
              <a:rPr lang="th-TH" dirty="0"/>
              <a:t>ของการทำงานแบบเดิม  ยังคงสามารถทำได้ตามปกติ  แต่จะมีข้อความแจ้งเตือนผู้ใช้อยู่เสมอ</a:t>
            </a:r>
            <a:endParaRPr lang="en-US" dirty="0"/>
          </a:p>
          <a:p>
            <a:r>
              <a:rPr lang="th-TH" dirty="0"/>
              <a:t>ส่วนในจาวา</a:t>
            </a:r>
            <a:r>
              <a:rPr lang="en-US" dirty="0"/>
              <a:t> 5 </a:t>
            </a:r>
            <a:r>
              <a:rPr lang="th-TH" dirty="0"/>
              <a:t> ผู้ใช้สามารถเรียกใช้ </a:t>
            </a:r>
            <a:r>
              <a:rPr lang="en-US" dirty="0" err="1">
                <a:solidFill>
                  <a:schemeClr val="accent2"/>
                </a:solidFill>
              </a:rPr>
              <a:t>ArrayList</a:t>
            </a:r>
            <a:r>
              <a:rPr lang="en-US" dirty="0"/>
              <a:t> </a:t>
            </a:r>
            <a:r>
              <a:rPr lang="th-TH" dirty="0"/>
              <a:t> ได้โดยใช้รูปแบบใหม่ที่เรียกว่า </a:t>
            </a:r>
            <a:r>
              <a:rPr lang="en-US" dirty="0">
                <a:solidFill>
                  <a:schemeClr val="tx2"/>
                </a:solidFill>
              </a:rPr>
              <a:t>generics</a:t>
            </a:r>
            <a:r>
              <a:rPr lang="en-US" dirty="0"/>
              <a:t> syntax</a:t>
            </a:r>
            <a:endParaRPr lang="th-TH" dirty="0"/>
          </a:p>
          <a:p>
            <a:r>
              <a:rPr lang="th-TH" dirty="0"/>
              <a:t>เป็นวิธีการที่มีการคอมไพล์ซ้ำด้วยชนิดข้อมูลที่ต้องการใช้</a:t>
            </a:r>
          </a:p>
          <a:p>
            <a:r>
              <a:rPr lang="th-TH" dirty="0"/>
              <a:t>การใช้งานเมื่อเปรียบเทียบกับแบบเดิม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List words = new </a:t>
            </a:r>
            <a:r>
              <a:rPr lang="en-US" dirty="0" err="1">
                <a:solidFill>
                  <a:schemeClr val="accent2"/>
                </a:solidFill>
              </a:rPr>
              <a:t>ArrayList</a:t>
            </a:r>
            <a:r>
              <a:rPr lang="en-US" dirty="0">
                <a:solidFill>
                  <a:schemeClr val="accent2"/>
                </a:solidFill>
              </a:rPr>
              <a:t>();</a:t>
            </a:r>
            <a:r>
              <a:rPr lang="th-TH" dirty="0">
                <a:solidFill>
                  <a:schemeClr val="accent2"/>
                </a:solidFill>
              </a:rPr>
              <a:t>						</a:t>
            </a:r>
            <a:r>
              <a:rPr lang="en-US" dirty="0">
                <a:solidFill>
                  <a:schemeClr val="accent2"/>
                </a:solidFill>
              </a:rPr>
              <a:t>// java 1.4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 List</a:t>
            </a:r>
            <a:r>
              <a:rPr lang="th-TH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990000"/>
                </a:solidFill>
              </a:rPr>
              <a:t>&lt;String&gt;</a:t>
            </a:r>
            <a:r>
              <a:rPr lang="en-US" dirty="0">
                <a:solidFill>
                  <a:schemeClr val="accent2"/>
                </a:solidFill>
              </a:rPr>
              <a:t> words = new </a:t>
            </a:r>
            <a:r>
              <a:rPr lang="en-US" dirty="0" err="1">
                <a:solidFill>
                  <a:schemeClr val="accent2"/>
                </a:solidFill>
              </a:rPr>
              <a:t>ArrayList</a:t>
            </a:r>
            <a:r>
              <a:rPr lang="th-TH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990000"/>
                </a:solidFill>
              </a:rPr>
              <a:t>&lt;String&gt;</a:t>
            </a:r>
            <a:r>
              <a:rPr lang="th-TH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();	// java 5</a:t>
            </a:r>
          </a:p>
          <a:p>
            <a:pPr>
              <a:buFont typeface="StarSymbol" charset="0"/>
              <a:buNone/>
            </a:pP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70183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Using an ArrayList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442200" cy="5334000"/>
          </a:xfrm>
        </p:spPr>
        <p:txBody>
          <a:bodyPr/>
          <a:lstStyle/>
          <a:p>
            <a:r>
              <a:rPr lang="th-TH"/>
              <a:t>ในกรณีที่ต้องการใช้รูปแบบ </a:t>
            </a:r>
            <a:r>
              <a:rPr lang="en-US"/>
              <a:t>generic</a:t>
            </a:r>
            <a:r>
              <a:rPr lang="th-TH"/>
              <a:t> ให้ระบุเครื่องหมาย </a:t>
            </a:r>
            <a:r>
              <a:rPr lang="en-US"/>
              <a:t>angle brackets </a:t>
            </a:r>
            <a:r>
              <a:rPr lang="th-TH"/>
              <a:t>ระหว่างชื่อของ </a:t>
            </a:r>
            <a:r>
              <a:rPr lang="en-US"/>
              <a:t>ArrayList </a:t>
            </a:r>
            <a:r>
              <a:rPr lang="th-TH"/>
              <a:t>และชนิดของออปเจคที่ต้องการจัดเก็บ</a:t>
            </a:r>
            <a:endParaRPr lang="en-US"/>
          </a:p>
          <a:p>
            <a:r>
              <a:rPr lang="th-TH"/>
              <a:t>ตัวอย่างเช่น </a:t>
            </a:r>
            <a:r>
              <a:rPr lang="en-US"/>
              <a:t>:</a:t>
            </a:r>
          </a:p>
          <a:p>
            <a:pPr lvl="1"/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ArrayList</a:t>
            </a:r>
            <a:r>
              <a:rPr lang="en-US" sz="1600" b="1">
                <a:solidFill>
                  <a:schemeClr val="tx2"/>
                </a:solidFill>
                <a:latin typeface="Arial" pitchFamily="34" charset="0"/>
              </a:rPr>
              <a:t>&lt;String&gt;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 vec1 = new ArrayList</a:t>
            </a:r>
            <a:r>
              <a:rPr lang="en-US" sz="1600" b="1">
                <a:solidFill>
                  <a:schemeClr val="tx2"/>
                </a:solidFill>
                <a:latin typeface="Arial" pitchFamily="34" charset="0"/>
              </a:rPr>
              <a:t>&lt;String&gt;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();</a:t>
            </a:r>
          </a:p>
          <a:p>
            <a:pPr lvl="1"/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ArrayList</a:t>
            </a:r>
            <a:r>
              <a:rPr lang="en-US" sz="1600" b="1">
                <a:solidFill>
                  <a:schemeClr val="tx2"/>
                </a:solidFill>
                <a:latin typeface="Arial" pitchFamily="34" charset="0"/>
              </a:rPr>
              <a:t>&lt;String&gt;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 vec2 = new ArrayList</a:t>
            </a:r>
            <a:r>
              <a:rPr lang="en-US" sz="1600" b="1">
                <a:solidFill>
                  <a:schemeClr val="tx2"/>
                </a:solidFill>
                <a:latin typeface="Arial" pitchFamily="34" charset="0"/>
              </a:rPr>
              <a:t>&lt;String&gt;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(10);</a:t>
            </a:r>
            <a:br>
              <a:rPr lang="en-US" sz="1600" b="1">
                <a:solidFill>
                  <a:schemeClr val="accent2"/>
                </a:solidFill>
                <a:latin typeface="Arial" pitchFamily="34" charset="0"/>
              </a:rPr>
            </a:br>
            <a:endParaRPr lang="en-US" sz="1600" b="1">
              <a:solidFill>
                <a:schemeClr val="accent2"/>
              </a:solidFill>
              <a:latin typeface="Arial" pitchFamily="34" charset="0"/>
            </a:endParaRPr>
          </a:p>
          <a:p>
            <a:r>
              <a:rPr lang="th-TH"/>
              <a:t>ในกรณีที่ต้องการใช้งานแบบเดิม (จาวา </a:t>
            </a:r>
            <a:r>
              <a:rPr lang="en-US"/>
              <a:t>1.4)  </a:t>
            </a:r>
            <a:r>
              <a:rPr lang="th-TH"/>
              <a:t>แต่ไม่ต้องการข้อความแจ้งเตือน  อาจใช้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&lt;?&gt;</a:t>
            </a:r>
            <a:r>
              <a:rPr lang="en-US"/>
              <a:t> wildcard </a:t>
            </a:r>
            <a:r>
              <a:rPr lang="th-TH"/>
              <a:t>แทนได้ดังนี้</a:t>
            </a:r>
            <a:endParaRPr lang="en-US"/>
          </a:p>
          <a:p>
            <a:pPr lvl="1"/>
            <a:r>
              <a:rPr lang="th-TH"/>
              <a:t>ตัวอย่างเช่น</a:t>
            </a:r>
            <a:r>
              <a:rPr lang="en-US"/>
              <a:t> : </a:t>
            </a:r>
          </a:p>
          <a:p>
            <a:pPr lvl="2">
              <a:buFont typeface="StarSymbol" charset="0"/>
              <a:buNone/>
            </a:pP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ArrayList</a:t>
            </a:r>
            <a:r>
              <a:rPr lang="en-US" sz="1600" b="1">
                <a:solidFill>
                  <a:schemeClr val="tx2"/>
                </a:solidFill>
                <a:latin typeface="Arial" pitchFamily="34" charset="0"/>
              </a:rPr>
              <a:t>&lt;?&gt;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 vec1 = new ArrayList</a:t>
            </a:r>
            <a:r>
              <a:rPr lang="en-US" sz="1600" b="1">
                <a:solidFill>
                  <a:schemeClr val="tx2"/>
                </a:solidFill>
                <a:latin typeface="Arial" pitchFamily="34" charset="0"/>
              </a:rPr>
              <a:t>&lt;?&gt;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();</a:t>
            </a:r>
          </a:p>
          <a:p>
            <a:pPr lvl="1">
              <a:buFont typeface="StarSymbol" charset="0"/>
              <a:buNone/>
            </a:pPr>
            <a:endParaRPr lang="en-US" sz="1600" b="1">
              <a:solidFill>
                <a:schemeClr val="accent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6942138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Accessing with and without generics</a:t>
            </a:r>
          </a:p>
        </p:txBody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95400"/>
            <a:ext cx="74422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dirty="0"/>
              <a:t>เรียกใช้เมธอด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get</a:t>
            </a:r>
            <a:r>
              <a:rPr lang="th-TH" dirty="0">
                <a:solidFill>
                  <a:schemeClr val="accent2"/>
                </a:solidFill>
              </a:rPr>
              <a:t>()</a:t>
            </a:r>
            <a:r>
              <a:rPr lang="en-US" dirty="0"/>
              <a:t> </a:t>
            </a:r>
            <a:r>
              <a:rPr lang="th-TH" dirty="0"/>
              <a:t>ด้วยจาวา 1.4  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solidFill>
                  <a:schemeClr val="accent2"/>
                </a:solidFill>
                <a:latin typeface="Arial" pitchFamily="34" charset="0"/>
              </a:rPr>
              <a:t>	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ArrayList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myList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 = new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ArrayList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();</a:t>
            </a:r>
            <a:br>
              <a:rPr lang="en-US" sz="1600" b="1" dirty="0">
                <a:solidFill>
                  <a:srgbClr val="990000"/>
                </a:solidFill>
                <a:latin typeface="Arial" pitchFamily="34" charset="0"/>
              </a:rPr>
            </a:b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myList.add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("Some string");</a:t>
            </a:r>
            <a:br>
              <a:rPr lang="en-US" sz="1600" b="1" dirty="0">
                <a:solidFill>
                  <a:srgbClr val="990000"/>
                </a:solidFill>
                <a:latin typeface="Arial" pitchFamily="34" charset="0"/>
              </a:rPr>
            </a:b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String s = </a:t>
            </a:r>
            <a:r>
              <a:rPr lang="en-US" sz="1600" b="1" dirty="0">
                <a:solidFill>
                  <a:srgbClr val="7030A0"/>
                </a:solidFill>
                <a:latin typeface="Arial" pitchFamily="34" charset="0"/>
              </a:rPr>
              <a:t>(String)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myList.get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(0);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/>
            </a:r>
            <a:b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</a:br>
            <a:endParaRPr lang="th-TH" sz="1600" b="1" dirty="0">
              <a:solidFill>
                <a:schemeClr val="accent2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th-TH" dirty="0"/>
              <a:t>เรียกใช้เมธอด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get</a:t>
            </a:r>
            <a:r>
              <a:rPr lang="th-TH" dirty="0">
                <a:solidFill>
                  <a:schemeClr val="accent2"/>
                </a:solidFill>
              </a:rPr>
              <a:t>()</a:t>
            </a:r>
            <a:r>
              <a:rPr lang="en-US" dirty="0"/>
              <a:t> </a:t>
            </a:r>
            <a:r>
              <a:rPr lang="th-TH" dirty="0"/>
              <a:t>ด้วยจาวา 5 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solidFill>
                  <a:schemeClr val="accent2"/>
                </a:solidFill>
                <a:latin typeface="Arial" pitchFamily="34" charset="0"/>
              </a:rPr>
              <a:t>	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ArrayList</a:t>
            </a:r>
            <a:r>
              <a:rPr lang="en-US" sz="1600" b="1" dirty="0">
                <a:solidFill>
                  <a:schemeClr val="tx2"/>
                </a:solidFill>
                <a:latin typeface="Arial" pitchFamily="34" charset="0"/>
              </a:rPr>
              <a:t>&lt;String&gt;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myList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 = new </a:t>
            </a: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ArrayList</a:t>
            </a:r>
            <a:r>
              <a:rPr lang="en-US" sz="1600" b="1" dirty="0">
                <a:solidFill>
                  <a:schemeClr val="tx2"/>
                </a:solidFill>
                <a:latin typeface="Arial" pitchFamily="34" charset="0"/>
              </a:rPr>
              <a:t>&lt;String&gt;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();</a:t>
            </a:r>
            <a:b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</a:b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myList.add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("Some string");</a:t>
            </a:r>
            <a:b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</a:b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String s = </a:t>
            </a: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myList.get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(0);</a:t>
            </a:r>
            <a:b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</a:br>
            <a:endParaRPr lang="en-US" sz="1600" b="1" dirty="0">
              <a:solidFill>
                <a:schemeClr val="accent2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th-TH" dirty="0"/>
              <a:t>การ</a:t>
            </a:r>
            <a:r>
              <a:rPr lang="en-US" dirty="0"/>
              <a:t> cast </a:t>
            </a:r>
            <a:r>
              <a:rPr lang="th-TH" dirty="0"/>
              <a:t>ไม่ใช่สิ่งที่จำเป็นอีกต่อไปเมื่อมีการรับค่าสมาชิกจาก</a:t>
            </a:r>
            <a:r>
              <a:rPr lang="en-US" dirty="0"/>
              <a:t> “</a:t>
            </a:r>
            <a:r>
              <a:rPr lang="en-US" dirty="0" err="1"/>
              <a:t>genericized</a:t>
            </a:r>
            <a:r>
              <a:rPr lang="en-US" dirty="0"/>
              <a:t>” </a:t>
            </a:r>
            <a:r>
              <a:rPr lang="en-US" dirty="0" err="1">
                <a:solidFill>
                  <a:schemeClr val="accent2"/>
                </a:solidFill>
              </a:rPr>
              <a:t>ArrayList</a:t>
            </a:r>
            <a:endParaRPr lang="th-TH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th-TH" dirty="0"/>
              <a:t>คลาสและ</a:t>
            </a:r>
            <a:r>
              <a:rPr lang="en-US" dirty="0"/>
              <a:t> interfaces </a:t>
            </a:r>
            <a:r>
              <a:rPr lang="th-TH" dirty="0"/>
              <a:t>ที่สามารถใช้ </a:t>
            </a:r>
            <a:r>
              <a:rPr lang="en-US" dirty="0"/>
              <a:t>“</a:t>
            </a:r>
            <a:r>
              <a:rPr lang="en-US" dirty="0" err="1"/>
              <a:t>genericized</a:t>
            </a:r>
            <a:r>
              <a:rPr lang="en-US" dirty="0"/>
              <a:t>” </a:t>
            </a:r>
            <a:r>
              <a:rPr lang="th-TH" dirty="0"/>
              <a:t>ได้แก่ 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Vector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ArrayList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LinkedList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Hashtable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HashMap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Stack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Queue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PriorityQueue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Dictionary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TreeMap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2"/>
                </a:solidFill>
              </a:rPr>
              <a:t>TreeSet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7135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An example: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95400"/>
            <a:ext cx="7162800" cy="4530725"/>
          </a:xfrm>
        </p:spPr>
        <p:txBody>
          <a:bodyPr/>
          <a:lstStyle/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import java.util.ArrayList;  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endParaRPr lang="en-US" sz="160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public class </a:t>
            </a:r>
            <a:r>
              <a:rPr lang="en-US" sz="1600" b="1">
                <a:solidFill>
                  <a:srgbClr val="0000FF"/>
                </a:solidFill>
                <a:latin typeface="Arial" pitchFamily="34" charset="0"/>
              </a:rPr>
              <a:t>ArrayListTest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{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 public ArrayListTest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 {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    System.out.println("ArrayListTest");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    </a:t>
            </a:r>
            <a:r>
              <a:rPr lang="en-US" sz="1600" b="1">
                <a:solidFill>
                  <a:srgbClr val="990000"/>
                </a:solidFill>
                <a:latin typeface="Arial" pitchFamily="34" charset="0"/>
              </a:rPr>
              <a:t>ArrayList aList = new ArrayList();  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    aList.add("Dan");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    aList.add("George");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    aList.add("Mary");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 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    System.out.println("aList contains:");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    for(int x = 0; x &lt; aList.size(); x++)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    {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       System.out.println(aList.get(x));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    }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 }        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}</a:t>
            </a:r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4800600" y="5715000"/>
            <a:ext cx="35814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59845" name="Text Box 5"/>
          <p:cNvSpPr txBox="1">
            <a:spLocks noChangeArrowheads="1"/>
          </p:cNvSpPr>
          <p:nvPr/>
        </p:nvSpPr>
        <p:spPr bwMode="auto">
          <a:xfrm>
            <a:off x="4876800" y="5791200"/>
            <a:ext cx="990600" cy="441325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1400" b="1">
                <a:solidFill>
                  <a:schemeClr val="tx1"/>
                </a:solidFill>
                <a:cs typeface="Arial" pitchFamily="34" charset="0"/>
              </a:rPr>
              <a:t>“Dan”</a:t>
            </a:r>
            <a:endParaRPr lang="en-GB" sz="2400" b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59846" name="Text Box 6"/>
          <p:cNvSpPr txBox="1">
            <a:spLocks noChangeArrowheads="1"/>
          </p:cNvSpPr>
          <p:nvPr/>
        </p:nvSpPr>
        <p:spPr bwMode="auto">
          <a:xfrm>
            <a:off x="6053138" y="5791200"/>
            <a:ext cx="990600" cy="441325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1400" b="1">
                <a:solidFill>
                  <a:schemeClr val="tx1"/>
                </a:solidFill>
                <a:cs typeface="Arial" pitchFamily="34" charset="0"/>
              </a:rPr>
              <a:t>“George</a:t>
            </a:r>
            <a:endParaRPr lang="en-GB" sz="2400" b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59847" name="Text Box 7"/>
          <p:cNvSpPr txBox="1">
            <a:spLocks noChangeArrowheads="1"/>
          </p:cNvSpPr>
          <p:nvPr/>
        </p:nvSpPr>
        <p:spPr bwMode="auto">
          <a:xfrm>
            <a:off x="7239000" y="5791200"/>
            <a:ext cx="990600" cy="441325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1400" b="1">
                <a:solidFill>
                  <a:schemeClr val="tx1"/>
                </a:solidFill>
                <a:cs typeface="Arial" pitchFamily="34" charset="0"/>
              </a:rPr>
              <a:t>“Mary”</a:t>
            </a:r>
            <a:endParaRPr lang="en-GB" sz="2400" b="1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44" grpId="0" animBg="1"/>
      <p:bldP spid="1059845" grpId="0" animBg="1"/>
      <p:bldP spid="1059846" grpId="0" animBg="1"/>
      <p:bldP spid="105984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7135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An example: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19200"/>
            <a:ext cx="7162800" cy="4530725"/>
          </a:xfrm>
        </p:spPr>
        <p:txBody>
          <a:bodyPr/>
          <a:lstStyle/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import </a:t>
            </a:r>
            <a:r>
              <a:rPr lang="en-US" sz="1600" dirty="0" err="1">
                <a:latin typeface="Arial" pitchFamily="34" charset="0"/>
              </a:rPr>
              <a:t>java.util.ArrayList</a:t>
            </a:r>
            <a:r>
              <a:rPr lang="en-US" sz="1600" dirty="0">
                <a:latin typeface="Arial" pitchFamily="34" charset="0"/>
              </a:rPr>
              <a:t>;  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endParaRPr lang="en-US" sz="1600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public class </a:t>
            </a:r>
            <a:r>
              <a:rPr lang="en-US" sz="1600" b="1" dirty="0" err="1">
                <a:solidFill>
                  <a:srgbClr val="0000FF"/>
                </a:solidFill>
                <a:latin typeface="Arial" pitchFamily="34" charset="0"/>
              </a:rPr>
              <a:t>ArrayListTest</a:t>
            </a:r>
            <a:endParaRPr lang="en-US" sz="1600" b="1" dirty="0">
              <a:solidFill>
                <a:srgbClr val="0000FF"/>
              </a:solidFill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{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   public </a:t>
            </a:r>
            <a:r>
              <a:rPr lang="en-US" sz="1600" dirty="0" err="1">
                <a:latin typeface="Arial" pitchFamily="34" charset="0"/>
              </a:rPr>
              <a:t>ArrayListTest</a:t>
            </a:r>
            <a:endParaRPr lang="en-US" sz="1600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   {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      </a:t>
            </a:r>
            <a:r>
              <a:rPr lang="en-US" sz="1600" dirty="0" err="1">
                <a:latin typeface="Arial" pitchFamily="34" charset="0"/>
              </a:rPr>
              <a:t>System.out.println</a:t>
            </a:r>
            <a:r>
              <a:rPr lang="en-US" sz="1600" dirty="0">
                <a:latin typeface="Arial" pitchFamily="34" charset="0"/>
              </a:rPr>
              <a:t>("</a:t>
            </a:r>
            <a:r>
              <a:rPr lang="en-US" sz="1600" dirty="0" err="1">
                <a:latin typeface="Arial" pitchFamily="34" charset="0"/>
              </a:rPr>
              <a:t>ArrayListTest</a:t>
            </a:r>
            <a:r>
              <a:rPr lang="en-US" sz="1600" dirty="0">
                <a:latin typeface="Arial" pitchFamily="34" charset="0"/>
              </a:rPr>
              <a:t>");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     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ArrayList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&lt;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String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&gt;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aList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 = new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ArrayList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 &lt;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String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&gt;();</a:t>
            </a:r>
            <a:r>
              <a:rPr lang="en-US" sz="1600" dirty="0">
                <a:latin typeface="Arial" pitchFamily="34" charset="0"/>
              </a:rPr>
              <a:t>  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      </a:t>
            </a:r>
            <a:r>
              <a:rPr lang="en-US" sz="1600" dirty="0" err="1">
                <a:latin typeface="Arial" pitchFamily="34" charset="0"/>
              </a:rPr>
              <a:t>aList.add</a:t>
            </a:r>
            <a:r>
              <a:rPr lang="en-US" sz="1600" dirty="0">
                <a:latin typeface="Arial" pitchFamily="34" charset="0"/>
              </a:rPr>
              <a:t>("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</a:rPr>
              <a:t>Dan</a:t>
            </a:r>
            <a:r>
              <a:rPr lang="en-US" sz="1600" dirty="0">
                <a:latin typeface="Arial" pitchFamily="34" charset="0"/>
              </a:rPr>
              <a:t>");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      </a:t>
            </a:r>
            <a:r>
              <a:rPr lang="en-US" sz="1600" dirty="0" err="1">
                <a:latin typeface="Arial" pitchFamily="34" charset="0"/>
              </a:rPr>
              <a:t>aList.add</a:t>
            </a:r>
            <a:r>
              <a:rPr lang="en-US" sz="1600" dirty="0">
                <a:latin typeface="Arial" pitchFamily="34" charset="0"/>
              </a:rPr>
              <a:t>("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</a:rPr>
              <a:t>George</a:t>
            </a:r>
            <a:r>
              <a:rPr lang="en-US" sz="1600" dirty="0">
                <a:latin typeface="Arial" pitchFamily="34" charset="0"/>
              </a:rPr>
              <a:t>");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      </a:t>
            </a:r>
            <a:r>
              <a:rPr lang="en-US" sz="1600" dirty="0" err="1">
                <a:latin typeface="Arial" pitchFamily="34" charset="0"/>
              </a:rPr>
              <a:t>aList.add</a:t>
            </a:r>
            <a:r>
              <a:rPr lang="en-US" sz="1600" dirty="0">
                <a:latin typeface="Arial" pitchFamily="34" charset="0"/>
              </a:rPr>
              <a:t>("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</a:rPr>
              <a:t>Mary</a:t>
            </a:r>
            <a:r>
              <a:rPr lang="en-US" sz="1600" dirty="0">
                <a:latin typeface="Arial" pitchFamily="34" charset="0"/>
              </a:rPr>
              <a:t>");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     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</a:rPr>
              <a:t>aList.add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</a:rPr>
              <a:t>(2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, “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Tom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”);</a:t>
            </a:r>
            <a:r>
              <a:rPr lang="en-US" sz="1600" dirty="0">
                <a:latin typeface="Arial" pitchFamily="34" charset="0"/>
              </a:rPr>
              <a:t> 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      </a:t>
            </a:r>
            <a:r>
              <a:rPr lang="en-US" sz="1600" dirty="0" err="1">
                <a:latin typeface="Arial" pitchFamily="34" charset="0"/>
              </a:rPr>
              <a:t>System.out.println</a:t>
            </a:r>
            <a:r>
              <a:rPr lang="en-US" sz="1600" dirty="0">
                <a:latin typeface="Arial" pitchFamily="34" charset="0"/>
              </a:rPr>
              <a:t>("</a:t>
            </a:r>
            <a:r>
              <a:rPr lang="en-US" sz="1600" dirty="0" err="1">
                <a:latin typeface="Arial" pitchFamily="34" charset="0"/>
              </a:rPr>
              <a:t>aList</a:t>
            </a:r>
            <a:r>
              <a:rPr lang="en-US" sz="1600" dirty="0">
                <a:latin typeface="Arial" pitchFamily="34" charset="0"/>
              </a:rPr>
              <a:t> contains:");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      for(</a:t>
            </a:r>
            <a:r>
              <a:rPr lang="en-US" sz="1600" dirty="0" err="1">
                <a:latin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</a:rPr>
              <a:t> x = 0; x &lt; </a:t>
            </a:r>
            <a:r>
              <a:rPr lang="en-US" sz="1600" dirty="0" err="1">
                <a:latin typeface="Arial" pitchFamily="34" charset="0"/>
              </a:rPr>
              <a:t>aList.size</a:t>
            </a:r>
            <a:r>
              <a:rPr lang="en-US" sz="1600" dirty="0">
                <a:latin typeface="Arial" pitchFamily="34" charset="0"/>
              </a:rPr>
              <a:t>(); x++)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      {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         </a:t>
            </a:r>
            <a:r>
              <a:rPr lang="en-US" sz="1600" dirty="0" err="1">
                <a:latin typeface="Arial" pitchFamily="34" charset="0"/>
              </a:rPr>
              <a:t>System.out.println</a:t>
            </a:r>
            <a:r>
              <a:rPr lang="en-US" sz="1600" dirty="0">
                <a:latin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</a:rPr>
              <a:t>aList.get</a:t>
            </a:r>
            <a:r>
              <a:rPr lang="en-US" sz="1600" dirty="0">
                <a:latin typeface="Arial" pitchFamily="34" charset="0"/>
              </a:rPr>
              <a:t>(x));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      }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   }        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}</a:t>
            </a:r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3429000" y="5562600"/>
            <a:ext cx="47244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61893" name="Text Box 5"/>
          <p:cNvSpPr txBox="1">
            <a:spLocks noChangeArrowheads="1"/>
          </p:cNvSpPr>
          <p:nvPr/>
        </p:nvSpPr>
        <p:spPr bwMode="auto">
          <a:xfrm>
            <a:off x="3505200" y="5638800"/>
            <a:ext cx="990600" cy="441325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1400" b="1">
                <a:solidFill>
                  <a:schemeClr val="tx1"/>
                </a:solidFill>
                <a:cs typeface="Arial" pitchFamily="34" charset="0"/>
              </a:rPr>
              <a:t>“Dan”</a:t>
            </a:r>
            <a:endParaRPr lang="en-GB" sz="2400" b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61894" name="Text Box 6"/>
          <p:cNvSpPr txBox="1">
            <a:spLocks noChangeArrowheads="1"/>
          </p:cNvSpPr>
          <p:nvPr/>
        </p:nvSpPr>
        <p:spPr bwMode="auto">
          <a:xfrm>
            <a:off x="4681538" y="5638800"/>
            <a:ext cx="990600" cy="441325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1400" b="1">
                <a:solidFill>
                  <a:schemeClr val="tx1"/>
                </a:solidFill>
                <a:cs typeface="Arial" pitchFamily="34" charset="0"/>
              </a:rPr>
              <a:t>“George</a:t>
            </a:r>
            <a:endParaRPr lang="en-GB" sz="2400" b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61895" name="Text Box 7"/>
          <p:cNvSpPr txBox="1">
            <a:spLocks noChangeArrowheads="1"/>
          </p:cNvSpPr>
          <p:nvPr/>
        </p:nvSpPr>
        <p:spPr bwMode="auto">
          <a:xfrm>
            <a:off x="5867400" y="5638800"/>
            <a:ext cx="990600" cy="441325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1400" b="1">
                <a:solidFill>
                  <a:srgbClr val="990000"/>
                </a:solidFill>
                <a:cs typeface="Arial" pitchFamily="34" charset="0"/>
              </a:rPr>
              <a:t>“Tom”</a:t>
            </a:r>
            <a:endParaRPr lang="en-GB" sz="2400" b="1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1061896" name="Text Box 8"/>
          <p:cNvSpPr txBox="1">
            <a:spLocks noChangeArrowheads="1"/>
          </p:cNvSpPr>
          <p:nvPr/>
        </p:nvSpPr>
        <p:spPr bwMode="auto">
          <a:xfrm>
            <a:off x="7010400" y="5638800"/>
            <a:ext cx="990600" cy="441325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1400" b="1">
                <a:solidFill>
                  <a:schemeClr val="tx1"/>
                </a:solidFill>
                <a:cs typeface="Arial" pitchFamily="34" charset="0"/>
              </a:rPr>
              <a:t>“Mary”</a:t>
            </a:r>
            <a:endParaRPr lang="en-GB" sz="2400" b="1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Benefits of a Collection Framework</a:t>
            </a:r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95400"/>
            <a:ext cx="7162800" cy="4319588"/>
          </a:xfrm>
        </p:spPr>
        <p:txBody>
          <a:bodyPr/>
          <a:lstStyle/>
          <a:p>
            <a:r>
              <a:rPr lang="th-TH" dirty="0"/>
              <a:t>ลดเวลาในการโปรแกรม</a:t>
            </a:r>
            <a:endParaRPr lang="en-US" dirty="0"/>
          </a:p>
          <a:p>
            <a:pPr lvl="1"/>
            <a:r>
              <a:rPr lang="th-TH" dirty="0"/>
              <a:t>เป็นโครงสร้างข้อมูล</a:t>
            </a:r>
            <a:r>
              <a:rPr lang="th-TH" dirty="0" err="1"/>
              <a:t>และอัล</a:t>
            </a:r>
            <a:r>
              <a:rPr lang="th-TH" dirty="0"/>
              <a:t>กอลิ</a:t>
            </a:r>
            <a:r>
              <a:rPr lang="th-TH" dirty="0" err="1"/>
              <a:t>ทึมส์</a:t>
            </a:r>
            <a:r>
              <a:rPr lang="th-TH" dirty="0"/>
              <a:t>ที่มีประสิทธิภาพ</a:t>
            </a:r>
            <a:endParaRPr lang="en-US" dirty="0"/>
          </a:p>
          <a:p>
            <a:r>
              <a:rPr lang="th-TH" dirty="0"/>
              <a:t>เพิ่มความเร็วและคุณภาพของการโปรแกรม</a:t>
            </a:r>
            <a:endParaRPr lang="en-US" dirty="0"/>
          </a:p>
          <a:p>
            <a:r>
              <a:rPr lang="th-TH" dirty="0" smtClean="0"/>
              <a:t>ลด</a:t>
            </a:r>
            <a:r>
              <a:rPr lang="th-TH" dirty="0"/>
              <a:t>เวลาในการเรียนรู้</a:t>
            </a:r>
            <a:r>
              <a:rPr lang="en-US" dirty="0"/>
              <a:t> APIs </a:t>
            </a:r>
            <a:r>
              <a:rPr lang="th-TH" dirty="0"/>
              <a:t>ใหม่ ๆ</a:t>
            </a:r>
            <a:endParaRPr lang="en-US" dirty="0"/>
          </a:p>
          <a:p>
            <a:r>
              <a:rPr lang="th-TH" dirty="0"/>
              <a:t>เป็น</a:t>
            </a:r>
            <a:r>
              <a:rPr lang="en-US" dirty="0"/>
              <a:t> framework </a:t>
            </a:r>
            <a:r>
              <a:rPr lang="th-TH" dirty="0"/>
              <a:t>ที่มีลักษณะเป็นหนึ่งเดียวกัน</a:t>
            </a:r>
            <a:endParaRPr lang="en-US" dirty="0"/>
          </a:p>
          <a:p>
            <a:r>
              <a:rPr lang="th-TH" dirty="0"/>
              <a:t>ใช้เป็น </a:t>
            </a:r>
            <a:r>
              <a:rPr lang="en-US" dirty="0"/>
              <a:t>APIs </a:t>
            </a:r>
            <a:r>
              <a:rPr lang="th-TH" dirty="0"/>
              <a:t>สำหรับโปรแกรมประยุกต์ต่าง ๆ</a:t>
            </a:r>
            <a:endParaRPr lang="en-US" dirty="0"/>
          </a:p>
          <a:p>
            <a:r>
              <a:rPr lang="th-TH" dirty="0"/>
              <a:t>กระตุ้นให้เกิดการนำกลับมาใช้ใหม่ของซอฟต์แวร์</a:t>
            </a:r>
            <a:endParaRPr lang="en-US" dirty="0"/>
          </a:p>
          <a:p>
            <a:r>
              <a:rPr lang="th-TH" dirty="0"/>
              <a:t>โครงสร้างข้อมูล</a:t>
            </a:r>
            <a:r>
              <a:rPr lang="th-TH" dirty="0" err="1"/>
              <a:t>และอัล</a:t>
            </a:r>
            <a:r>
              <a:rPr lang="th-TH" dirty="0"/>
              <a:t>กอลิ</a:t>
            </a:r>
            <a:r>
              <a:rPr lang="th-TH" dirty="0" err="1"/>
              <a:t>ทึมส์</a:t>
            </a:r>
            <a:r>
              <a:rPr lang="th-TH" dirty="0"/>
              <a:t>แบบใหม่ 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304800"/>
            <a:ext cx="5562600" cy="639763"/>
          </a:xfrm>
        </p:spPr>
        <p:txBody>
          <a:bodyPr lIns="91440" tIns="45720" rIns="91440" bIns="45720"/>
          <a:lstStyle/>
          <a:p>
            <a:pPr hangingPunct="1"/>
            <a:r>
              <a:rPr lang="en-US">
                <a:solidFill>
                  <a:srgbClr val="990000"/>
                </a:solidFill>
              </a:rPr>
              <a:t>The "For Each" Loop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066800"/>
            <a:ext cx="7467600" cy="2362200"/>
          </a:xfrm>
        </p:spPr>
        <p:txBody>
          <a:bodyPr lIns="91440" tIns="45720" rIns="91440" bIns="45720"/>
          <a:lstStyle/>
          <a:p>
            <a:pPr hangingPunct="1">
              <a:lnSpc>
                <a:spcPct val="90000"/>
              </a:lnSpc>
            </a:pPr>
            <a:r>
              <a:rPr lang="th-TH" dirty="0"/>
              <a:t>ในจาวาเวอร์ชัน</a:t>
            </a:r>
            <a:r>
              <a:rPr lang="en-US" dirty="0"/>
              <a:t> 5.0 </a:t>
            </a:r>
            <a:r>
              <a:rPr lang="th-TH" dirty="0"/>
              <a:t>ได้มีการเพิ่มการทำงานของ </a:t>
            </a:r>
            <a:r>
              <a:rPr lang="en-US" dirty="0"/>
              <a:t>for loop </a:t>
            </a:r>
            <a:r>
              <a:rPr lang="th-TH" dirty="0"/>
              <a:t>ชนิดใหม่ที่เรียกว่า</a:t>
            </a:r>
            <a:r>
              <a:rPr lang="en-US" dirty="0"/>
              <a:t> </a:t>
            </a:r>
            <a:r>
              <a:rPr lang="en-US" i="1" dirty="0"/>
              <a:t>for-each</a:t>
            </a:r>
            <a:r>
              <a:rPr lang="en-US" dirty="0"/>
              <a:t> loop</a:t>
            </a:r>
          </a:p>
          <a:p>
            <a:pPr lvl="1">
              <a:lnSpc>
                <a:spcPct val="90000"/>
              </a:lnSpc>
            </a:pPr>
            <a:r>
              <a:rPr lang="th-TH" dirty="0"/>
              <a:t>การทำงานของ</a:t>
            </a:r>
            <a:r>
              <a:rPr lang="en-US" dirty="0"/>
              <a:t> loop </a:t>
            </a:r>
            <a:r>
              <a:rPr lang="th-TH" dirty="0"/>
              <a:t>จะประมวลผลหนึ่งครั้งสำหรับแต่ละค่าของสมาชิกที่อยู่ภายใน</a:t>
            </a:r>
            <a:r>
              <a:rPr lang="en-US" dirty="0"/>
              <a:t> collection </a:t>
            </a:r>
            <a:endParaRPr lang="th-TH" dirty="0"/>
          </a:p>
          <a:p>
            <a:pPr>
              <a:lnSpc>
                <a:spcPct val="90000"/>
              </a:lnSpc>
            </a:pPr>
            <a:r>
              <a:rPr lang="th-TH" dirty="0"/>
              <a:t>รูปแบบของคำสั่ง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chemeClr val="accent2"/>
                </a:solidFill>
              </a:rPr>
              <a:t> 	  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for(</a:t>
            </a:r>
            <a:r>
              <a:rPr lang="en-US" b="1" i="1" dirty="0">
                <a:solidFill>
                  <a:schemeClr val="accent2"/>
                </a:solidFill>
              </a:rPr>
              <a:t>type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i="1" dirty="0" err="1">
                <a:solidFill>
                  <a:schemeClr val="accent2"/>
                </a:solidFill>
              </a:rPr>
              <a:t>varname</a:t>
            </a:r>
            <a:r>
              <a:rPr lang="en-US" dirty="0">
                <a:solidFill>
                  <a:schemeClr val="accent2"/>
                </a:solidFill>
              </a:rPr>
              <a:t> : </a:t>
            </a:r>
            <a:r>
              <a:rPr lang="en-US" b="1" i="1" dirty="0">
                <a:solidFill>
                  <a:schemeClr val="accent2"/>
                </a:solidFill>
              </a:rPr>
              <a:t>collection</a:t>
            </a:r>
            <a:r>
              <a:rPr lang="en-US" dirty="0">
                <a:solidFill>
                  <a:schemeClr val="accent2"/>
                </a:solidFill>
              </a:rPr>
              <a:t>) {...}</a:t>
            </a:r>
            <a:endParaRPr lang="th-TH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th-TH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th-TH" dirty="0">
                <a:solidFill>
                  <a:schemeClr val="tx1"/>
                </a:solidFill>
              </a:rPr>
              <a:t>ชนิดข้อมูลใน </a:t>
            </a:r>
            <a:r>
              <a:rPr lang="en-US" dirty="0" smtClean="0">
                <a:solidFill>
                  <a:schemeClr val="tx1"/>
                </a:solidFill>
              </a:rPr>
              <a:t>Collection</a:t>
            </a:r>
            <a:r>
              <a:rPr lang="th-TH" dirty="0" smtClean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Varname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th-TH" dirty="0">
                <a:solidFill>
                  <a:schemeClr val="tx1"/>
                </a:solidFill>
              </a:rPr>
              <a:t>เป็นตัวแปรที่ใช้แสดงผล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Collection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th-TH" dirty="0">
                <a:solidFill>
                  <a:schemeClr val="tx1"/>
                </a:solidFill>
              </a:rPr>
              <a:t>ระบุ</a:t>
            </a:r>
            <a:r>
              <a:rPr lang="th-TH" dirty="0" smtClean="0">
                <a:solidFill>
                  <a:schemeClr val="tx1"/>
                </a:solidFill>
              </a:rPr>
              <a:t>ชื่อตัวแปรของ </a:t>
            </a:r>
            <a:r>
              <a:rPr lang="en-US" dirty="0">
                <a:solidFill>
                  <a:schemeClr val="tx1"/>
                </a:solidFill>
              </a:rPr>
              <a:t>collection </a:t>
            </a:r>
            <a:r>
              <a:rPr lang="th-TH" dirty="0">
                <a:solidFill>
                  <a:schemeClr val="tx1"/>
                </a:solidFill>
              </a:rPr>
              <a:t>ที่ใช้</a:t>
            </a:r>
            <a:endParaRPr lang="en-US" dirty="0">
              <a:solidFill>
                <a:schemeClr val="tx1"/>
              </a:solidFill>
            </a:endParaRPr>
          </a:p>
          <a:p>
            <a:pPr lvl="1" hangingPunct="1">
              <a:lnSpc>
                <a:spcPct val="90000"/>
              </a:lnSpc>
              <a:buFont typeface="StarSymbol" charset="0"/>
              <a:buNone/>
            </a:pPr>
            <a:r>
              <a:rPr lang="en-US" dirty="0"/>
              <a:t> </a:t>
            </a:r>
            <a:endParaRPr lang="th-TH" dirty="0"/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dirty="0"/>
          </a:p>
        </p:txBody>
      </p:sp>
      <p:sp>
        <p:nvSpPr>
          <p:cNvPr id="1063943" name="Rectangle 3"/>
          <p:cNvSpPr>
            <a:spLocks noChangeArrowheads="1"/>
          </p:cNvSpPr>
          <p:nvPr/>
        </p:nvSpPr>
        <p:spPr bwMode="auto">
          <a:xfrm>
            <a:off x="3124200" y="4876800"/>
            <a:ext cx="4876800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1079500" lvl="2" indent="-358775" hangingPunct="0">
              <a:lnSpc>
                <a:spcPct val="90000"/>
              </a:lnSpc>
              <a:buSzPct val="80000"/>
              <a:buFont typeface="StarSymbol" charset="0"/>
              <a:buNone/>
            </a:pP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ngsana New" pitchFamily="18" charset="-34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[]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cs typeface="Angsana New" pitchFamily="18" charset="-34"/>
              </a:rPr>
              <a:t>array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 = {2.5, 5.2, 7.9, 4.3, 2.0}; </a:t>
            </a:r>
            <a:endParaRPr lang="th-TH" sz="1600" b="1" dirty="0">
              <a:solidFill>
                <a:srgbClr val="000000"/>
              </a:solidFill>
              <a:latin typeface="Arial" pitchFamily="34" charset="0"/>
              <a:cs typeface="Angsana New" pitchFamily="18" charset="-34"/>
            </a:endParaRPr>
          </a:p>
          <a:p>
            <a:pPr marL="1079500" lvl="2" indent="-358775" hangingPunct="0">
              <a:lnSpc>
                <a:spcPct val="90000"/>
              </a:lnSpc>
              <a:buSzPct val="80000"/>
              <a:buFont typeface="StarSymbol" charset="0"/>
              <a:buNone/>
            </a:pPr>
            <a:endParaRPr lang="en-US" sz="1600" b="1" dirty="0">
              <a:solidFill>
                <a:srgbClr val="000000"/>
              </a:solidFill>
              <a:latin typeface="Arial" pitchFamily="34" charset="0"/>
              <a:cs typeface="Angsana New" pitchFamily="18" charset="-34"/>
            </a:endParaRPr>
          </a:p>
          <a:p>
            <a:pPr marL="1079500" lvl="2" indent="-358775" hangingPunct="0">
              <a:lnSpc>
                <a:spcPct val="90000"/>
              </a:lnSpc>
              <a:buSzPct val="80000"/>
              <a:buFont typeface="StarSymbol" charset="0"/>
              <a:buNone/>
            </a:pPr>
            <a:endParaRPr lang="en-US" sz="1600" b="1" dirty="0">
              <a:solidFill>
                <a:srgbClr val="000000"/>
              </a:solidFill>
              <a:latin typeface="Arial" pitchFamily="34" charset="0"/>
              <a:cs typeface="Angsana New" pitchFamily="18" charset="-34"/>
            </a:endParaRPr>
          </a:p>
          <a:p>
            <a:pPr marL="1079500" lvl="2" indent="-358775" hangingPunct="0">
              <a:lnSpc>
                <a:spcPct val="90000"/>
              </a:lnSpc>
              <a:buSzPct val="80000"/>
              <a:buFont typeface="StarSymbol" charset="0"/>
              <a:buNone/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for(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ngsana New" pitchFamily="18" charset="-34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ngsana New" pitchFamily="18" charset="-34"/>
              </a:rPr>
              <a:t>d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: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cs typeface="Angsana New" pitchFamily="18" charset="-34"/>
              </a:rPr>
              <a:t>array</a:t>
            </a:r>
            <a:r>
              <a:rPr lang="th-TH" sz="1600" b="1" dirty="0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) </a:t>
            </a:r>
          </a:p>
          <a:p>
            <a:pPr marL="1079500" lvl="2" indent="-358775" hangingPunct="0">
              <a:lnSpc>
                <a:spcPct val="90000"/>
              </a:lnSpc>
              <a:buSzPct val="80000"/>
              <a:buFont typeface="StarSymbol" charset="0"/>
              <a:buNone/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{ </a:t>
            </a:r>
          </a:p>
          <a:p>
            <a:pPr marL="1079500" lvl="2" indent="-358775" hangingPunct="0">
              <a:lnSpc>
                <a:spcPct val="90000"/>
              </a:lnSpc>
              <a:buSzPct val="80000"/>
              <a:buFont typeface="StarSymbol" charset="0"/>
              <a:buNone/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System.out.println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ngsana New" pitchFamily="18" charset="-34"/>
              </a:rPr>
              <a:t>d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); </a:t>
            </a:r>
          </a:p>
          <a:p>
            <a:pPr marL="1079500" lvl="2" indent="-358775" hangingPunct="0">
              <a:lnSpc>
                <a:spcPct val="90000"/>
              </a:lnSpc>
              <a:buSzPct val="80000"/>
              <a:buFont typeface="StarSymbol" charset="0"/>
              <a:buNone/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} </a:t>
            </a:r>
            <a:endParaRPr lang="en-US" sz="1600" b="1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63944" name="AutoShape 8"/>
          <p:cNvSpPr>
            <a:spLocks noChangeArrowheads="1"/>
          </p:cNvSpPr>
          <p:nvPr/>
        </p:nvSpPr>
        <p:spPr bwMode="auto">
          <a:xfrm>
            <a:off x="4495800" y="517141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63945" name="AutoShape 9"/>
          <p:cNvSpPr>
            <a:spLocks noChangeArrowheads="1"/>
          </p:cNvSpPr>
          <p:nvPr/>
        </p:nvSpPr>
        <p:spPr bwMode="auto">
          <a:xfrm rot="-2028222">
            <a:off x="5334000" y="517141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43" grpId="0"/>
      <p:bldP spid="1063944" grpId="0" animBg="1"/>
      <p:bldP spid="106394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8659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For each loop (Collections)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905000"/>
            <a:ext cx="7061200" cy="4167188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800">
                <a:latin typeface="Arial" pitchFamily="34" charset="0"/>
              </a:rPr>
              <a:t>import java.util.*;</a:t>
            </a: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800">
                <a:latin typeface="Arial" pitchFamily="34" charset="0"/>
              </a:rPr>
              <a:t>public class </a:t>
            </a:r>
            <a:r>
              <a:rPr lang="en-US" sz="1800" b="1">
                <a:solidFill>
                  <a:srgbClr val="0000FF"/>
                </a:solidFill>
                <a:latin typeface="Arial" pitchFamily="34" charset="0"/>
              </a:rPr>
              <a:t>ArrayList_ForEach1</a:t>
            </a:r>
            <a:endParaRPr lang="th-TH" sz="1800" b="1">
              <a:solidFill>
                <a:srgbClr val="0000FF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800">
                <a:solidFill>
                  <a:schemeClr val="tx1"/>
                </a:solidFill>
                <a:latin typeface="Arial" pitchFamily="34" charset="0"/>
              </a:rPr>
              <a:t>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800">
                <a:latin typeface="Arial" pitchFamily="34" charset="0"/>
              </a:rPr>
              <a:t>public static void main(String []args)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800">
                <a:latin typeface="Arial" pitchFamily="34" charset="0"/>
              </a:rPr>
              <a:t>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800">
                <a:latin typeface="Arial" pitchFamily="34" charset="0"/>
              </a:rPr>
              <a:t>	ArrayList&lt;</a:t>
            </a:r>
            <a:r>
              <a:rPr lang="en-US" sz="1800" b="1">
                <a:solidFill>
                  <a:srgbClr val="990000"/>
                </a:solidFill>
                <a:latin typeface="Arial" pitchFamily="34" charset="0"/>
              </a:rPr>
              <a:t>Integer</a:t>
            </a:r>
            <a:r>
              <a:rPr lang="en-US" sz="1800">
                <a:latin typeface="Arial" pitchFamily="34" charset="0"/>
              </a:rPr>
              <a:t>&gt; </a:t>
            </a:r>
            <a:r>
              <a:rPr lang="en-US" sz="1800" b="1">
                <a:solidFill>
                  <a:schemeClr val="accent2"/>
                </a:solidFill>
                <a:latin typeface="Arial" pitchFamily="34" charset="0"/>
              </a:rPr>
              <a:t>list </a:t>
            </a:r>
            <a:r>
              <a:rPr lang="en-US" sz="1800">
                <a:latin typeface="Arial" pitchFamily="34" charset="0"/>
              </a:rPr>
              <a:t>= new ArrayList&lt;</a:t>
            </a:r>
            <a:r>
              <a:rPr lang="en-US" sz="1800" b="1">
                <a:solidFill>
                  <a:srgbClr val="990000"/>
                </a:solidFill>
                <a:latin typeface="Arial" pitchFamily="34" charset="0"/>
              </a:rPr>
              <a:t>Integer</a:t>
            </a:r>
            <a:r>
              <a:rPr lang="en-US" sz="1800">
                <a:latin typeface="Arial" pitchFamily="34" charset="0"/>
              </a:rPr>
              <a:t>&gt;();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800">
                <a:latin typeface="Arial" pitchFamily="34" charset="0"/>
              </a:rPr>
              <a:t>			list.add(7);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800">
                <a:latin typeface="Arial" pitchFamily="34" charset="0"/>
              </a:rPr>
              <a:t>			list.add(15);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800">
                <a:latin typeface="Arial" pitchFamily="34" charset="0"/>
              </a:rPr>
              <a:t>			list.add(-67); </a:t>
            </a:r>
            <a:endParaRPr lang="th-TH" sz="180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80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800">
                <a:latin typeface="Arial" pitchFamily="34" charset="0"/>
              </a:rPr>
              <a:t>	</a:t>
            </a:r>
            <a:r>
              <a:rPr lang="en-US" sz="1800" b="1">
                <a:solidFill>
                  <a:srgbClr val="9933FF"/>
                </a:solidFill>
                <a:latin typeface="Arial" pitchFamily="34" charset="0"/>
              </a:rPr>
              <a:t>for</a:t>
            </a:r>
            <a:r>
              <a:rPr lang="th-TH" sz="1800">
                <a:latin typeface="Arial" pitchFamily="34" charset="0"/>
              </a:rPr>
              <a:t> </a:t>
            </a:r>
            <a:r>
              <a:rPr lang="en-US" sz="1800">
                <a:latin typeface="Arial" pitchFamily="34" charset="0"/>
              </a:rPr>
              <a:t>(</a:t>
            </a:r>
            <a:r>
              <a:rPr lang="en-US" sz="1800" b="1">
                <a:solidFill>
                  <a:srgbClr val="990000"/>
                </a:solidFill>
                <a:latin typeface="Arial" pitchFamily="34" charset="0"/>
              </a:rPr>
              <a:t>Integer</a:t>
            </a:r>
            <a:r>
              <a:rPr lang="en-US" sz="1800">
                <a:latin typeface="Arial" pitchFamily="34" charset="0"/>
              </a:rPr>
              <a:t> </a:t>
            </a:r>
            <a:r>
              <a:rPr lang="en-US" sz="1800" b="1">
                <a:solidFill>
                  <a:srgbClr val="9933FF"/>
                </a:solidFill>
                <a:latin typeface="Arial" pitchFamily="34" charset="0"/>
              </a:rPr>
              <a:t>number</a:t>
            </a:r>
            <a:r>
              <a:rPr lang="en-US" sz="1800">
                <a:latin typeface="Arial" pitchFamily="34" charset="0"/>
              </a:rPr>
              <a:t>: </a:t>
            </a:r>
            <a:r>
              <a:rPr lang="en-US" sz="1800" b="1">
                <a:solidFill>
                  <a:schemeClr val="accent2"/>
                </a:solidFill>
                <a:latin typeface="Arial" pitchFamily="34" charset="0"/>
              </a:rPr>
              <a:t>list</a:t>
            </a:r>
            <a:r>
              <a:rPr lang="en-US" sz="1800">
                <a:latin typeface="Arial" pitchFamily="34" charset="0"/>
              </a:rPr>
              <a:t>){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800">
                <a:latin typeface="Arial" pitchFamily="34" charset="0"/>
              </a:rPr>
              <a:t>			System.out.println(</a:t>
            </a:r>
            <a:r>
              <a:rPr lang="en-US" sz="1800" b="1">
                <a:solidFill>
                  <a:srgbClr val="9933FF"/>
                </a:solidFill>
                <a:latin typeface="Arial" pitchFamily="34" charset="0"/>
              </a:rPr>
              <a:t>number</a:t>
            </a:r>
            <a:r>
              <a:rPr lang="en-US" sz="1800">
                <a:latin typeface="Arial" pitchFamily="34" charset="0"/>
              </a:rPr>
              <a:t>);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800">
                <a:latin typeface="Arial" pitchFamily="34" charset="0"/>
              </a:rPr>
              <a:t>   }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800">
                <a:latin typeface="Arial" pitchFamily="34" charset="0"/>
              </a:rPr>
              <a:t>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800">
                <a:latin typeface="Arial" pitchFamily="34" charset="0"/>
              </a:rPr>
              <a:t>}</a:t>
            </a:r>
          </a:p>
        </p:txBody>
      </p:sp>
      <p:sp>
        <p:nvSpPr>
          <p:cNvPr id="1065988" name="Text Box 4"/>
          <p:cNvSpPr txBox="1">
            <a:spLocks noChangeArrowheads="1"/>
          </p:cNvSpPr>
          <p:nvPr/>
        </p:nvSpPr>
        <p:spPr bwMode="auto">
          <a:xfrm>
            <a:off x="6172200" y="5334000"/>
            <a:ext cx="19050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990000"/>
                </a:solidFill>
                <a:latin typeface="Arial" pitchFamily="34" charset="0"/>
              </a:rPr>
              <a:t>Output :	7</a:t>
            </a:r>
          </a:p>
          <a:p>
            <a:r>
              <a:rPr lang="en-US" b="1">
                <a:solidFill>
                  <a:srgbClr val="990000"/>
                </a:solidFill>
                <a:latin typeface="Arial" pitchFamily="34" charset="0"/>
              </a:rPr>
              <a:t>		15</a:t>
            </a:r>
          </a:p>
          <a:p>
            <a:r>
              <a:rPr lang="en-US" b="1">
                <a:solidFill>
                  <a:srgbClr val="990000"/>
                </a:solidFill>
                <a:latin typeface="Arial" pitchFamily="34" charset="0"/>
              </a:rPr>
              <a:t>		-67</a:t>
            </a:r>
          </a:p>
        </p:txBody>
      </p:sp>
      <p:sp>
        <p:nvSpPr>
          <p:cNvPr id="1065989" name="Rectangle 3"/>
          <p:cNvSpPr>
            <a:spLocks noChangeArrowheads="1"/>
          </p:cNvSpPr>
          <p:nvPr/>
        </p:nvSpPr>
        <p:spPr bwMode="auto">
          <a:xfrm>
            <a:off x="990600" y="1143000"/>
            <a:ext cx="74676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58775" indent="-358775">
              <a:lnSpc>
                <a:spcPct val="10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ตัวอย่างการใช้ 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for each </a:t>
            </a: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สำหรับ 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ArrayList </a:t>
            </a: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ที่จัดเก็บค่า 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Integer </a:t>
            </a: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ออปเจค</a:t>
            </a:r>
            <a:endParaRPr lang="en-US" sz="280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pPr marL="358775" indent="-358775" hangingPunct="0">
              <a:lnSpc>
                <a:spcPct val="90000"/>
              </a:lnSpc>
              <a:buSzPct val="110000"/>
              <a:buFont typeface="StarSymbol" charset="0"/>
              <a:buNone/>
            </a:pPr>
            <a:endParaRPr lang="en-US" sz="280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9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5611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Using enhanced FOR loop: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371600"/>
            <a:ext cx="6629400" cy="4530725"/>
          </a:xfrm>
        </p:spPr>
        <p:txBody>
          <a:bodyPr/>
          <a:lstStyle/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import </a:t>
            </a:r>
            <a:r>
              <a:rPr lang="en-US" sz="1600" dirty="0" err="1">
                <a:latin typeface="Arial" pitchFamily="34" charset="0"/>
              </a:rPr>
              <a:t>java.util.ArrayList</a:t>
            </a:r>
            <a:r>
              <a:rPr lang="en-US" sz="1600" dirty="0">
                <a:latin typeface="Arial" pitchFamily="34" charset="0"/>
              </a:rPr>
              <a:t>;  </a:t>
            </a:r>
          </a:p>
          <a:p>
            <a:pPr>
              <a:lnSpc>
                <a:spcPct val="80000"/>
              </a:lnSpc>
              <a:buFont typeface="StarSymbol" charset="0"/>
              <a:buNone/>
            </a:pPr>
            <a:endParaRPr lang="en-US" sz="1600" dirty="0">
              <a:latin typeface="Arial" pitchFamily="34" charset="0"/>
            </a:endParaRP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public class </a:t>
            </a:r>
            <a:r>
              <a:rPr lang="en-US" sz="1600" b="1" dirty="0">
                <a:solidFill>
                  <a:srgbClr val="0000FF"/>
                </a:solidFill>
                <a:latin typeface="Arial" pitchFamily="34" charset="0"/>
              </a:rPr>
              <a:t>ArrayList_ForEach2</a:t>
            </a: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{</a:t>
            </a: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   public static void main (String [] </a:t>
            </a:r>
            <a:r>
              <a:rPr lang="en-US" sz="1600" dirty="0" err="1">
                <a:latin typeface="Arial" pitchFamily="34" charset="0"/>
              </a:rPr>
              <a:t>arg</a:t>
            </a:r>
            <a:r>
              <a:rPr lang="en-US" sz="1600" dirty="0">
                <a:latin typeface="Arial" pitchFamily="34" charset="0"/>
              </a:rPr>
              <a:t>)</a:t>
            </a: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   {</a:t>
            </a: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      </a:t>
            </a:r>
            <a:r>
              <a:rPr lang="en-US" sz="1600" dirty="0" err="1">
                <a:latin typeface="Arial" pitchFamily="34" charset="0"/>
              </a:rPr>
              <a:t>System.out.println</a:t>
            </a:r>
            <a:r>
              <a:rPr lang="en-US" sz="1600" dirty="0">
                <a:latin typeface="Arial" pitchFamily="34" charset="0"/>
              </a:rPr>
              <a:t>("</a:t>
            </a:r>
            <a:r>
              <a:rPr lang="en-US" sz="1600" dirty="0" err="1">
                <a:latin typeface="Arial" pitchFamily="34" charset="0"/>
              </a:rPr>
              <a:t>ArrayListTest</a:t>
            </a:r>
            <a:r>
              <a:rPr lang="en-US" sz="1600" dirty="0">
                <a:latin typeface="Arial" pitchFamily="34" charset="0"/>
              </a:rPr>
              <a:t>");</a:t>
            </a: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     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ArrayList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&lt;String&gt;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aList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 = new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ArrayList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 &lt;String&gt;();  </a:t>
            </a: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      </a:t>
            </a:r>
            <a:r>
              <a:rPr lang="en-US" sz="1600" dirty="0" err="1">
                <a:latin typeface="Arial" pitchFamily="34" charset="0"/>
              </a:rPr>
              <a:t>aList.add</a:t>
            </a:r>
            <a:r>
              <a:rPr lang="en-US" sz="1600" dirty="0">
                <a:latin typeface="Arial" pitchFamily="34" charset="0"/>
              </a:rPr>
              <a:t>(new String("Dan"));</a:t>
            </a: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      </a:t>
            </a:r>
            <a:r>
              <a:rPr lang="en-US" sz="1600" dirty="0" err="1">
                <a:latin typeface="Arial" pitchFamily="34" charset="0"/>
              </a:rPr>
              <a:t>aList.add</a:t>
            </a:r>
            <a:r>
              <a:rPr lang="en-US" sz="1600" dirty="0">
                <a:latin typeface="Arial" pitchFamily="34" charset="0"/>
              </a:rPr>
              <a:t>("George");</a:t>
            </a: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      </a:t>
            </a:r>
            <a:r>
              <a:rPr lang="en-US" sz="1600" dirty="0" err="1">
                <a:latin typeface="Arial" pitchFamily="34" charset="0"/>
              </a:rPr>
              <a:t>aList.add</a:t>
            </a:r>
            <a:r>
              <a:rPr lang="en-US" sz="1600" dirty="0">
                <a:latin typeface="Arial" pitchFamily="34" charset="0"/>
              </a:rPr>
              <a:t>("Mary");</a:t>
            </a: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   </a:t>
            </a: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      </a:t>
            </a:r>
            <a:r>
              <a:rPr lang="en-US" sz="1600" dirty="0" err="1">
                <a:latin typeface="Arial" pitchFamily="34" charset="0"/>
              </a:rPr>
              <a:t>System.out.println</a:t>
            </a:r>
            <a:r>
              <a:rPr lang="en-US" sz="1600" dirty="0">
                <a:latin typeface="Arial" pitchFamily="34" charset="0"/>
              </a:rPr>
              <a:t>("</a:t>
            </a:r>
            <a:r>
              <a:rPr lang="en-US" sz="1600" dirty="0" err="1">
                <a:latin typeface="Arial" pitchFamily="34" charset="0"/>
              </a:rPr>
              <a:t>aList</a:t>
            </a:r>
            <a:r>
              <a:rPr lang="en-US" sz="1600" dirty="0">
                <a:latin typeface="Arial" pitchFamily="34" charset="0"/>
              </a:rPr>
              <a:t> contains:");</a:t>
            </a:r>
          </a:p>
          <a:p>
            <a:pPr lvl="1">
              <a:buFont typeface="StarSymbol" charset="0"/>
              <a:buNone/>
            </a:pPr>
            <a:endParaRPr lang="th-TH" sz="1800" b="1" dirty="0">
              <a:solidFill>
                <a:srgbClr val="0000FF"/>
              </a:solidFill>
              <a:latin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en-US" sz="1800" b="1" dirty="0">
                <a:solidFill>
                  <a:srgbClr val="0000FF"/>
                </a:solidFill>
                <a:latin typeface="Arial" pitchFamily="34" charset="0"/>
              </a:rPr>
              <a:t>   for(String e:aList)</a:t>
            </a:r>
          </a:p>
          <a:p>
            <a:pPr lvl="1">
              <a:buFont typeface="StarSymbol" charset="0"/>
              <a:buNone/>
            </a:pPr>
            <a:r>
              <a:rPr lang="en-US" sz="1800" b="1" dirty="0">
                <a:solidFill>
                  <a:srgbClr val="0000FF"/>
                </a:solidFill>
                <a:latin typeface="Arial" pitchFamily="34" charset="0"/>
              </a:rPr>
              <a:t>   {</a:t>
            </a:r>
          </a:p>
          <a:p>
            <a:pPr lvl="1">
              <a:buFont typeface="StarSymbol" charset="0"/>
              <a:buNone/>
            </a:pPr>
            <a:r>
              <a:rPr lang="en-US" sz="1800" b="1" dirty="0">
                <a:solidFill>
                  <a:srgbClr val="0000FF"/>
                </a:solidFill>
                <a:latin typeface="Arial" pitchFamily="34" charset="0"/>
              </a:rPr>
              <a:t>      </a:t>
            </a:r>
            <a:r>
              <a:rPr lang="en-US" sz="1800" b="1" dirty="0" err="1">
                <a:solidFill>
                  <a:srgbClr val="0000FF"/>
                </a:solidFill>
                <a:latin typeface="Arial" pitchFamily="34" charset="0"/>
              </a:rPr>
              <a:t>System.out.println</a:t>
            </a:r>
            <a:r>
              <a:rPr lang="en-US" sz="1800" b="1" dirty="0">
                <a:solidFill>
                  <a:srgbClr val="0000FF"/>
                </a:solidFill>
                <a:latin typeface="Arial" pitchFamily="34" charset="0"/>
              </a:rPr>
              <a:t>(e);</a:t>
            </a:r>
          </a:p>
          <a:p>
            <a:pPr lvl="1">
              <a:buFont typeface="StarSymbol" charset="0"/>
              <a:buNone/>
            </a:pPr>
            <a:r>
              <a:rPr lang="en-US" sz="1800" b="1" dirty="0">
                <a:solidFill>
                  <a:srgbClr val="0000FF"/>
                </a:solidFill>
                <a:latin typeface="Arial" pitchFamily="34" charset="0"/>
              </a:rPr>
              <a:t>   }</a:t>
            </a:r>
          </a:p>
          <a:p>
            <a:pPr lvl="1">
              <a:lnSpc>
                <a:spcPct val="80000"/>
              </a:lnSpc>
              <a:buFont typeface="StarSymbol" charset="0"/>
              <a:buNone/>
            </a:pPr>
            <a:r>
              <a:rPr lang="en-US" sz="1800" dirty="0">
                <a:latin typeface="Arial" pitchFamily="34" charset="0"/>
              </a:rPr>
              <a:t>}        </a:t>
            </a: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}</a:t>
            </a:r>
          </a:p>
        </p:txBody>
      </p:sp>
      <p:sp>
        <p:nvSpPr>
          <p:cNvPr id="1067012" name="Text Box 4"/>
          <p:cNvSpPr txBox="1">
            <a:spLocks noChangeArrowheads="1"/>
          </p:cNvSpPr>
          <p:nvPr/>
        </p:nvSpPr>
        <p:spPr bwMode="auto">
          <a:xfrm>
            <a:off x="6324600" y="4876800"/>
            <a:ext cx="1828800" cy="1227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990000"/>
                </a:solidFill>
                <a:latin typeface="Arial" pitchFamily="34" charset="0"/>
              </a:rPr>
              <a:t>ArrayListTest</a:t>
            </a:r>
          </a:p>
          <a:p>
            <a:r>
              <a:rPr lang="en-US" sz="1600" b="1">
                <a:solidFill>
                  <a:srgbClr val="990000"/>
                </a:solidFill>
                <a:latin typeface="Arial" pitchFamily="34" charset="0"/>
              </a:rPr>
              <a:t>aList contains:</a:t>
            </a:r>
          </a:p>
          <a:p>
            <a:r>
              <a:rPr lang="en-US" sz="1600" b="1">
                <a:solidFill>
                  <a:srgbClr val="990000"/>
                </a:solidFill>
                <a:latin typeface="Arial" pitchFamily="34" charset="0"/>
              </a:rPr>
              <a:t>Dan</a:t>
            </a:r>
          </a:p>
          <a:p>
            <a:r>
              <a:rPr lang="en-US" sz="1600" b="1">
                <a:solidFill>
                  <a:srgbClr val="990000"/>
                </a:solidFill>
                <a:latin typeface="Arial" pitchFamily="34" charset="0"/>
              </a:rPr>
              <a:t>George</a:t>
            </a:r>
          </a:p>
          <a:p>
            <a:r>
              <a:rPr lang="en-US" sz="1600" b="1">
                <a:solidFill>
                  <a:srgbClr val="990000"/>
                </a:solidFill>
                <a:latin typeface="Arial" pitchFamily="34" charset="0"/>
              </a:rPr>
              <a:t>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7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7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70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4663" y="193675"/>
            <a:ext cx="60277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What happens</a:t>
            </a:r>
            <a:r>
              <a:rPr lang="th-TH">
                <a:solidFill>
                  <a:srgbClr val="990000"/>
                </a:solidFill>
              </a:rPr>
              <a:t> </a:t>
            </a:r>
            <a:r>
              <a:rPr lang="en-US">
                <a:solidFill>
                  <a:srgbClr val="990000"/>
                </a:solidFill>
              </a:rPr>
              <a:t>? </a:t>
            </a:r>
          </a:p>
        </p:txBody>
      </p:sp>
      <p:sp>
        <p:nvSpPr>
          <p:cNvPr id="1071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579563"/>
            <a:ext cx="5257800" cy="1371600"/>
          </a:xfrm>
        </p:spPr>
        <p:txBody>
          <a:bodyPr/>
          <a:lstStyle/>
          <a:p>
            <a:pPr marL="533400" indent="-533400" defTabSz="914400">
              <a:lnSpc>
                <a:spcPct val="8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r>
              <a:rPr lang="en-US" sz="1600" b="1">
                <a:latin typeface="Arial" pitchFamily="34" charset="0"/>
              </a:rPr>
              <a:t>ArrayList&lt;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String</a:t>
            </a:r>
            <a:r>
              <a:rPr lang="en-US" sz="1600" b="1">
                <a:latin typeface="Arial" pitchFamily="34" charset="0"/>
              </a:rPr>
              <a:t>&gt; students = new ArrayList&lt;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String</a:t>
            </a:r>
            <a:r>
              <a:rPr lang="en-US" sz="1600" b="1">
                <a:latin typeface="Arial" pitchFamily="34" charset="0"/>
              </a:rPr>
              <a:t>&gt;();</a:t>
            </a:r>
          </a:p>
          <a:p>
            <a:pPr marL="533400" indent="-533400" defTabSz="914400">
              <a:lnSpc>
                <a:spcPct val="8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r>
              <a:rPr lang="en-US" sz="1600" b="1">
                <a:latin typeface="Arial" pitchFamily="34" charset="0"/>
              </a:rPr>
              <a:t>students.add("Mary");</a:t>
            </a:r>
          </a:p>
          <a:p>
            <a:pPr marL="533400" indent="-533400" defTabSz="914400">
              <a:lnSpc>
                <a:spcPct val="8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r>
              <a:rPr lang="en-US" sz="1600" b="1">
                <a:latin typeface="Arial" pitchFamily="34" charset="0"/>
              </a:rPr>
              <a:t>students.add("James");</a:t>
            </a:r>
          </a:p>
          <a:p>
            <a:pPr marL="533400" indent="-533400" defTabSz="914400">
              <a:lnSpc>
                <a:spcPct val="8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r>
              <a:rPr lang="en-US" sz="1600" b="1">
                <a:latin typeface="Arial" pitchFamily="34" charset="0"/>
              </a:rPr>
              <a:t>students.add("Kevin");</a:t>
            </a:r>
          </a:p>
          <a:p>
            <a:pPr marL="533400" indent="-533400" defTabSz="914400">
              <a:lnSpc>
                <a:spcPct val="8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endParaRPr lang="en-US" sz="1600" b="1">
              <a:latin typeface="Arial" pitchFamily="34" charset="0"/>
            </a:endParaRPr>
          </a:p>
        </p:txBody>
      </p:sp>
      <p:graphicFrame>
        <p:nvGraphicFramePr>
          <p:cNvPr id="1071108" name="Group 4"/>
          <p:cNvGraphicFramePr>
            <a:graphicFrameLocks noGrp="1"/>
          </p:cNvGraphicFramePr>
          <p:nvPr>
            <p:ph sz="quarter" idx="2"/>
          </p:nvPr>
        </p:nvGraphicFramePr>
        <p:xfrm>
          <a:off x="5114925" y="2112963"/>
          <a:ext cx="3648075" cy="509588"/>
        </p:xfrm>
        <a:graphic>
          <a:graphicData uri="http://schemas.openxmlformats.org/drawingml/2006/table">
            <a:tbl>
              <a:tblPr/>
              <a:tblGrid>
                <a:gridCol w="1216025"/>
                <a:gridCol w="1216025"/>
                <a:gridCol w="1216025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Mary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Kevin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1118" name="Group 14"/>
          <p:cNvGraphicFramePr>
            <a:graphicFrameLocks noGrp="1"/>
          </p:cNvGraphicFramePr>
          <p:nvPr>
            <p:ph sz="quarter" idx="3"/>
          </p:nvPr>
        </p:nvGraphicFramePr>
        <p:xfrm>
          <a:off x="5114925" y="3027363"/>
          <a:ext cx="3648075" cy="509588"/>
        </p:xfrm>
        <a:graphic>
          <a:graphicData uri="http://schemas.openxmlformats.org/drawingml/2006/table">
            <a:tbl>
              <a:tblPr/>
              <a:tblGrid>
                <a:gridCol w="911225"/>
                <a:gridCol w="912813"/>
                <a:gridCol w="912812"/>
                <a:gridCol w="911225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Mary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Tanya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Kevin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71130" name="Text Box 26"/>
          <p:cNvSpPr txBox="1">
            <a:spLocks noChangeArrowheads="1"/>
          </p:cNvSpPr>
          <p:nvPr/>
        </p:nvSpPr>
        <p:spPr bwMode="auto">
          <a:xfrm>
            <a:off x="7858125" y="3908425"/>
            <a:ext cx="838200" cy="392113"/>
          </a:xfrm>
          <a:prstGeom prst="rect">
            <a:avLst/>
          </a:prstGeom>
          <a:noFill/>
          <a:ln w="2540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temp</a:t>
            </a:r>
          </a:p>
        </p:txBody>
      </p:sp>
      <p:graphicFrame>
        <p:nvGraphicFramePr>
          <p:cNvPr id="1071131" name="Group 27"/>
          <p:cNvGraphicFramePr>
            <a:graphicFrameLocks noGrp="1"/>
          </p:cNvGraphicFramePr>
          <p:nvPr/>
        </p:nvGraphicFramePr>
        <p:xfrm>
          <a:off x="4953000" y="4551363"/>
          <a:ext cx="3810000" cy="5334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Mary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Tanya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Kevin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1141" name="Group 37"/>
          <p:cNvGraphicFramePr>
            <a:graphicFrameLocks noGrp="1"/>
          </p:cNvGraphicFramePr>
          <p:nvPr/>
        </p:nvGraphicFramePr>
        <p:xfrm>
          <a:off x="4953000" y="5541963"/>
          <a:ext cx="3810000" cy="5334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Mary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Kevin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71151" name="Rectangle 47"/>
          <p:cNvSpPr>
            <a:spLocks noChangeArrowheads="1"/>
          </p:cNvSpPr>
          <p:nvPr/>
        </p:nvSpPr>
        <p:spPr bwMode="auto">
          <a:xfrm>
            <a:off x="1295400" y="2822575"/>
            <a:ext cx="4572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students.add(1, "Tanya");	</a:t>
            </a:r>
          </a:p>
          <a:p>
            <a:endParaRPr lang="en-US" sz="1600" b="1">
              <a:solidFill>
                <a:srgbClr val="000000"/>
              </a:solidFill>
              <a:latin typeface="Arial" pitchFamily="34" charset="0"/>
            </a:endParaRPr>
          </a:p>
          <a:p>
            <a:r>
              <a:rPr lang="en-US" sz="1600" b="1">
                <a:solidFill>
                  <a:srgbClr val="990000"/>
                </a:solidFill>
                <a:latin typeface="Arial" pitchFamily="34" charset="0"/>
              </a:rPr>
              <a:t>String temp = students.get(3);</a:t>
            </a:r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	</a:t>
            </a:r>
          </a:p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System.out.println(temp);	 </a:t>
            </a:r>
          </a:p>
        </p:txBody>
      </p:sp>
      <p:sp>
        <p:nvSpPr>
          <p:cNvPr id="1071152" name="Rectangle 48"/>
          <p:cNvSpPr>
            <a:spLocks noChangeArrowheads="1"/>
          </p:cNvSpPr>
          <p:nvPr/>
        </p:nvSpPr>
        <p:spPr bwMode="auto">
          <a:xfrm>
            <a:off x="1295400" y="5537200"/>
            <a:ext cx="3657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990000"/>
                </a:solidFill>
                <a:latin typeface="Arial" pitchFamily="34" charset="0"/>
              </a:rPr>
              <a:t>students.set(1, "John");</a:t>
            </a:r>
          </a:p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System.out.println(students.size());</a:t>
            </a:r>
          </a:p>
          <a:p>
            <a:pPr hangingPunct="0">
              <a:lnSpc>
                <a:spcPct val="80000"/>
              </a:lnSpc>
              <a:spcBef>
                <a:spcPct val="50000"/>
              </a:spcBef>
              <a:buFont typeface="Times New Roman" pitchFamily="18" charset="0"/>
              <a:buNone/>
            </a:pPr>
            <a:endParaRPr lang="en-US" sz="1600" b="1">
              <a:solidFill>
                <a:srgbClr val="000000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71153" name="Line 49"/>
          <p:cNvSpPr>
            <a:spLocks noChangeShapeType="1"/>
          </p:cNvSpPr>
          <p:nvPr/>
        </p:nvSpPr>
        <p:spPr bwMode="auto">
          <a:xfrm flipV="1">
            <a:off x="8315325" y="3527425"/>
            <a:ext cx="0" cy="381000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71154" name="Rectangle 50"/>
          <p:cNvSpPr>
            <a:spLocks noChangeArrowheads="1"/>
          </p:cNvSpPr>
          <p:nvPr/>
        </p:nvSpPr>
        <p:spPr bwMode="auto">
          <a:xfrm>
            <a:off x="1295400" y="4627563"/>
            <a:ext cx="30480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students.remove(2);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130" grpId="0" animBg="1"/>
      <p:bldP spid="1071151" grpId="0"/>
      <p:bldP spid="1071152" grpId="0"/>
      <p:bldP spid="1071153" grpId="0" animBg="1"/>
      <p:bldP spid="107115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52400"/>
            <a:ext cx="7807325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The "For Each" Loop: An Example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442200" cy="4319588"/>
          </a:xfrm>
        </p:spPr>
        <p:txBody>
          <a:bodyPr/>
          <a:lstStyle/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import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java.util</a:t>
            </a:r>
            <a:r>
              <a:rPr lang="en-US" sz="1600" dirty="0">
                <a:latin typeface="Arial" pitchFamily="34" charset="0"/>
              </a:rPr>
              <a:t>.*;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public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</a:rPr>
              <a:t>class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ArrayListDemo</a:t>
            </a:r>
            <a:r>
              <a:rPr lang="en-US" sz="1600" dirty="0">
                <a:latin typeface="Arial" pitchFamily="34" charset="0"/>
              </a:rPr>
              <a:t> {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</a:t>
            </a:r>
            <a:r>
              <a:rPr lang="en-US" sz="1600" b="1" dirty="0">
                <a:latin typeface="Arial" pitchFamily="34" charset="0"/>
              </a:rPr>
              <a:t>public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</a:rPr>
              <a:t>static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</a:rPr>
              <a:t>void</a:t>
            </a:r>
            <a:r>
              <a:rPr lang="en-US" sz="1600" dirty="0">
                <a:latin typeface="Arial" pitchFamily="34" charset="0"/>
              </a:rPr>
              <a:t> main(String[] </a:t>
            </a:r>
            <a:r>
              <a:rPr lang="en-US" sz="1600" dirty="0" err="1">
                <a:latin typeface="Arial" pitchFamily="34" charset="0"/>
              </a:rPr>
              <a:t>args</a:t>
            </a:r>
            <a:r>
              <a:rPr lang="en-US" sz="1600" dirty="0">
                <a:latin typeface="Arial" pitchFamily="34" charset="0"/>
              </a:rPr>
              <a:t>)  {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</a:t>
            </a:r>
            <a:r>
              <a:rPr lang="en-US" sz="1600" dirty="0" err="1">
                <a:latin typeface="Arial" pitchFamily="34" charset="0"/>
              </a:rPr>
              <a:t>ArrayList</a:t>
            </a:r>
            <a:r>
              <a:rPr lang="en-US" sz="1600" dirty="0">
                <a:latin typeface="Arial" pitchFamily="34" charset="0"/>
              </a:rPr>
              <a:t>&lt;String&gt; </a:t>
            </a:r>
            <a:r>
              <a:rPr lang="en-US" sz="1600" dirty="0" err="1">
                <a:latin typeface="Arial" pitchFamily="34" charset="0"/>
              </a:rPr>
              <a:t>todoList</a:t>
            </a:r>
            <a:r>
              <a:rPr lang="en-US" sz="1600" dirty="0">
                <a:latin typeface="Arial" pitchFamily="34" charset="0"/>
              </a:rPr>
              <a:t> = </a:t>
            </a:r>
            <a:r>
              <a:rPr lang="en-US" sz="1600" b="1" dirty="0">
                <a:latin typeface="Arial" pitchFamily="34" charset="0"/>
              </a:rPr>
              <a:t>new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ArrayList</a:t>
            </a:r>
            <a:r>
              <a:rPr lang="en-US" sz="1600" dirty="0">
                <a:latin typeface="Arial" pitchFamily="34" charset="0"/>
              </a:rPr>
              <a:t>&lt;String&gt;(20);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</a:t>
            </a:r>
            <a:r>
              <a:rPr lang="en-US" sz="1600" dirty="0" err="1">
                <a:latin typeface="Arial" pitchFamily="34" charset="0"/>
              </a:rPr>
              <a:t>System.</a:t>
            </a:r>
            <a:r>
              <a:rPr lang="en-US" sz="1600" i="1" dirty="0" err="1">
                <a:latin typeface="Arial" pitchFamily="34" charset="0"/>
              </a:rPr>
              <a:t>out</a:t>
            </a:r>
            <a:r>
              <a:rPr lang="en-US" sz="1600" dirty="0" err="1">
                <a:latin typeface="Arial" pitchFamily="34" charset="0"/>
              </a:rPr>
              <a:t>.println</a:t>
            </a:r>
            <a:r>
              <a:rPr lang="en-US" sz="1600" dirty="0">
                <a:latin typeface="Arial" pitchFamily="34" charset="0"/>
              </a:rPr>
              <a:t>("Enter list entries, when prompted.");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	</a:t>
            </a:r>
            <a:r>
              <a:rPr lang="en-US" sz="1600" b="1" dirty="0" err="1">
                <a:latin typeface="Arial" pitchFamily="34" charset="0"/>
              </a:rPr>
              <a:t>boolean</a:t>
            </a:r>
            <a:r>
              <a:rPr lang="en-US" sz="1600" dirty="0">
                <a:latin typeface="Arial" pitchFamily="34" charset="0"/>
              </a:rPr>
              <a:t> done = </a:t>
            </a:r>
            <a:r>
              <a:rPr lang="en-US" sz="1600" b="1" dirty="0">
                <a:latin typeface="Arial" pitchFamily="34" charset="0"/>
              </a:rPr>
              <a:t>false</a:t>
            </a:r>
            <a:r>
              <a:rPr lang="en-US" sz="1600" dirty="0">
                <a:latin typeface="Arial" pitchFamily="34" charset="0"/>
              </a:rPr>
              <a:t>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</a:t>
            </a:r>
            <a:r>
              <a:rPr lang="en-US" sz="1600" dirty="0">
                <a:latin typeface="Arial" pitchFamily="34" charset="0"/>
              </a:rPr>
              <a:t>String next = </a:t>
            </a:r>
            <a:r>
              <a:rPr lang="en-US" sz="1600" b="1" dirty="0">
                <a:latin typeface="Arial" pitchFamily="34" charset="0"/>
              </a:rPr>
              <a:t>null,</a:t>
            </a:r>
            <a:r>
              <a:rPr lang="en-US" sz="1600" dirty="0">
                <a:latin typeface="Arial" pitchFamily="34" charset="0"/>
              </a:rPr>
              <a:t> answer;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</a:t>
            </a:r>
            <a:r>
              <a:rPr lang="en-US" sz="1600" dirty="0">
                <a:latin typeface="Arial" pitchFamily="34" charset="0"/>
              </a:rPr>
              <a:t>Scanner input = </a:t>
            </a:r>
            <a:r>
              <a:rPr lang="en-US" sz="1600" b="1" dirty="0">
                <a:latin typeface="Arial" pitchFamily="34" charset="0"/>
              </a:rPr>
              <a:t>new</a:t>
            </a:r>
            <a:r>
              <a:rPr lang="en-US" sz="1600" dirty="0">
                <a:latin typeface="Arial" pitchFamily="34" charset="0"/>
              </a:rPr>
              <a:t> Scanner(</a:t>
            </a:r>
            <a:r>
              <a:rPr lang="en-US" sz="1600" dirty="0" err="1">
                <a:latin typeface="Arial" pitchFamily="34" charset="0"/>
              </a:rPr>
              <a:t>System.</a:t>
            </a:r>
            <a:r>
              <a:rPr lang="en-US" sz="1600" i="1" dirty="0" err="1">
                <a:latin typeface="Arial" pitchFamily="34" charset="0"/>
              </a:rPr>
              <a:t>in</a:t>
            </a:r>
            <a:r>
              <a:rPr lang="en-US" sz="1600" dirty="0" smtClean="0">
                <a:latin typeface="Arial" pitchFamily="34" charset="0"/>
              </a:rPr>
              <a:t>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endParaRPr lang="en-US" sz="1600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	</a:t>
            </a:r>
            <a:r>
              <a:rPr lang="en-US" sz="1600" b="1" dirty="0">
                <a:latin typeface="Arial" pitchFamily="34" charset="0"/>
              </a:rPr>
              <a:t>while</a:t>
            </a:r>
            <a:r>
              <a:rPr lang="en-US" sz="1600" dirty="0">
                <a:latin typeface="Arial" pitchFamily="34" charset="0"/>
              </a:rPr>
              <a:t>(!done)  {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	</a:t>
            </a:r>
            <a:r>
              <a:rPr lang="en-US" sz="1600" dirty="0" err="1">
                <a:latin typeface="Arial" pitchFamily="34" charset="0"/>
              </a:rPr>
              <a:t>System.</a:t>
            </a:r>
            <a:r>
              <a:rPr lang="en-US" sz="1600" i="1" dirty="0" err="1">
                <a:latin typeface="Arial" pitchFamily="34" charset="0"/>
              </a:rPr>
              <a:t>out</a:t>
            </a:r>
            <a:r>
              <a:rPr lang="en-US" sz="1600" dirty="0" err="1">
                <a:latin typeface="Arial" pitchFamily="34" charset="0"/>
              </a:rPr>
              <a:t>.println</a:t>
            </a:r>
            <a:r>
              <a:rPr lang="en-US" sz="1600" dirty="0">
                <a:latin typeface="Arial" pitchFamily="34" charset="0"/>
              </a:rPr>
              <a:t>("Input an entry: ");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	</a:t>
            </a:r>
            <a:r>
              <a:rPr lang="en-US" sz="1600" dirty="0">
                <a:latin typeface="Arial" pitchFamily="34" charset="0"/>
              </a:rPr>
              <a:t>next = </a:t>
            </a:r>
            <a:r>
              <a:rPr lang="en-US" sz="1600" dirty="0" err="1">
                <a:latin typeface="Arial" pitchFamily="34" charset="0"/>
              </a:rPr>
              <a:t>input.nextLine</a:t>
            </a:r>
            <a:r>
              <a:rPr lang="en-US" sz="1600" dirty="0">
                <a:latin typeface="Arial" pitchFamily="34" charset="0"/>
              </a:rPr>
              <a:t>();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	</a:t>
            </a:r>
            <a:r>
              <a:rPr lang="en-US" sz="1600" dirty="0" err="1">
                <a:latin typeface="Arial" pitchFamily="34" charset="0"/>
              </a:rPr>
              <a:t>todoList.add</a:t>
            </a:r>
            <a:r>
              <a:rPr lang="en-US" sz="1600" dirty="0">
                <a:latin typeface="Arial" pitchFamily="34" charset="0"/>
              </a:rPr>
              <a:t>(next);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	</a:t>
            </a:r>
            <a:r>
              <a:rPr lang="en-US" sz="1600" dirty="0" err="1">
                <a:latin typeface="Arial" pitchFamily="34" charset="0"/>
              </a:rPr>
              <a:t>System.</a:t>
            </a:r>
            <a:r>
              <a:rPr lang="en-US" sz="1600" i="1" dirty="0" err="1">
                <a:latin typeface="Arial" pitchFamily="34" charset="0"/>
              </a:rPr>
              <a:t>out</a:t>
            </a:r>
            <a:r>
              <a:rPr lang="en-US" sz="1600" dirty="0" err="1">
                <a:latin typeface="Arial" pitchFamily="34" charset="0"/>
              </a:rPr>
              <a:t>.print</a:t>
            </a:r>
            <a:r>
              <a:rPr lang="en-US" sz="1600" dirty="0">
                <a:latin typeface="Arial" pitchFamily="34" charset="0"/>
              </a:rPr>
              <a:t>("More item for the list ?");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	</a:t>
            </a:r>
            <a:r>
              <a:rPr lang="en-US" sz="1600" dirty="0">
                <a:latin typeface="Arial" pitchFamily="34" charset="0"/>
              </a:rPr>
              <a:t>answer = </a:t>
            </a:r>
            <a:r>
              <a:rPr lang="en-US" sz="1600" dirty="0" err="1">
                <a:latin typeface="Arial" pitchFamily="34" charset="0"/>
              </a:rPr>
              <a:t>input.nextLine</a:t>
            </a:r>
            <a:r>
              <a:rPr lang="en-US" sz="1600" dirty="0">
                <a:latin typeface="Arial" pitchFamily="34" charset="0"/>
              </a:rPr>
              <a:t>();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</a:t>
            </a:r>
            <a:r>
              <a:rPr lang="en-US" sz="1600" b="1" dirty="0" smtClean="0">
                <a:latin typeface="Arial" pitchFamily="34" charset="0"/>
              </a:rPr>
              <a:t>          </a:t>
            </a:r>
            <a:r>
              <a:rPr lang="th-TH" sz="1600" b="1" dirty="0">
                <a:latin typeface="Arial" pitchFamily="34" charset="0"/>
              </a:rPr>
              <a:t>	</a:t>
            </a:r>
            <a:r>
              <a:rPr lang="en-US" sz="1600" b="1" dirty="0">
                <a:latin typeface="Arial" pitchFamily="34" charset="0"/>
              </a:rPr>
              <a:t>if</a:t>
            </a:r>
            <a:r>
              <a:rPr lang="en-US" sz="1600" dirty="0">
                <a:latin typeface="Arial" pitchFamily="34" charset="0"/>
              </a:rPr>
              <a:t>(!(</a:t>
            </a:r>
            <a:r>
              <a:rPr lang="en-US" sz="1600" dirty="0" err="1">
                <a:latin typeface="Arial" pitchFamily="34" charset="0"/>
              </a:rPr>
              <a:t>answer.equalsIgnoreCase</a:t>
            </a:r>
            <a:r>
              <a:rPr lang="en-US" sz="1600" dirty="0">
                <a:latin typeface="Arial" pitchFamily="34" charset="0"/>
              </a:rPr>
              <a:t>("Yes")))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	</a:t>
            </a:r>
            <a:r>
              <a:rPr lang="en-US" sz="1600" dirty="0" smtClean="0">
                <a:latin typeface="Arial" pitchFamily="34" charset="0"/>
              </a:rPr>
              <a:t>              done </a:t>
            </a:r>
            <a:r>
              <a:rPr lang="en-US" sz="1600" dirty="0">
                <a:latin typeface="Arial" pitchFamily="34" charset="0"/>
              </a:rPr>
              <a:t>= </a:t>
            </a:r>
            <a:r>
              <a:rPr lang="en-US" sz="1600" b="1" dirty="0">
                <a:latin typeface="Arial" pitchFamily="34" charset="0"/>
              </a:rPr>
              <a:t>true</a:t>
            </a:r>
            <a:r>
              <a:rPr lang="en-US" sz="1600" dirty="0">
                <a:latin typeface="Arial" pitchFamily="34" charset="0"/>
              </a:rPr>
              <a:t>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</a:t>
            </a:r>
            <a:r>
              <a:rPr lang="en-US" sz="1600" dirty="0">
                <a:latin typeface="Arial" pitchFamily="34" charset="0"/>
              </a:rPr>
              <a:t>}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</a:rPr>
              <a:t>System.</a:t>
            </a:r>
            <a:r>
              <a:rPr lang="en-US" sz="1600" i="1" dirty="0" err="1">
                <a:latin typeface="Arial" pitchFamily="34" charset="0"/>
              </a:rPr>
              <a:t>out</a:t>
            </a:r>
            <a:r>
              <a:rPr lang="en-US" sz="1600" dirty="0" err="1">
                <a:latin typeface="Arial" pitchFamily="34" charset="0"/>
              </a:rPr>
              <a:t>.println</a:t>
            </a:r>
            <a:r>
              <a:rPr lang="en-US" sz="1600" dirty="0">
                <a:latin typeface="Arial" pitchFamily="34" charset="0"/>
              </a:rPr>
              <a:t>("The List contains: ");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	</a:t>
            </a:r>
            <a:r>
              <a:rPr lang="en-US" sz="1600" b="1" dirty="0">
                <a:latin typeface="Arial" pitchFamily="34" charset="0"/>
              </a:rPr>
              <a:t>for</a:t>
            </a:r>
            <a:r>
              <a:rPr lang="en-US" sz="1600" dirty="0">
                <a:latin typeface="Arial" pitchFamily="34" charset="0"/>
              </a:rPr>
              <a:t>(String entry: </a:t>
            </a:r>
            <a:r>
              <a:rPr lang="en-US" sz="1600" dirty="0" err="1">
                <a:latin typeface="Arial" pitchFamily="34" charset="0"/>
              </a:rPr>
              <a:t>todoList</a:t>
            </a:r>
            <a:r>
              <a:rPr lang="en-US" sz="1600" dirty="0">
                <a:latin typeface="Arial" pitchFamily="34" charset="0"/>
              </a:rPr>
              <a:t>)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	</a:t>
            </a:r>
            <a:r>
              <a:rPr lang="en-US" sz="1600" dirty="0" err="1">
                <a:latin typeface="Arial" pitchFamily="34" charset="0"/>
              </a:rPr>
              <a:t>System.</a:t>
            </a:r>
            <a:r>
              <a:rPr lang="en-US" sz="1600" i="1" dirty="0" err="1">
                <a:latin typeface="Arial" pitchFamily="34" charset="0"/>
              </a:rPr>
              <a:t>out</a:t>
            </a:r>
            <a:r>
              <a:rPr lang="en-US" sz="1600" dirty="0" err="1">
                <a:latin typeface="Arial" pitchFamily="34" charset="0"/>
              </a:rPr>
              <a:t>.println</a:t>
            </a:r>
            <a:r>
              <a:rPr lang="en-US" sz="1600" dirty="0">
                <a:latin typeface="Arial" pitchFamily="34" charset="0"/>
              </a:rPr>
              <a:t>(entry);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</a:t>
            </a:r>
            <a:r>
              <a:rPr lang="en-US" sz="1600" dirty="0">
                <a:latin typeface="Arial" pitchFamily="34" charset="0"/>
              </a:rPr>
              <a:t>}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52400"/>
            <a:ext cx="69421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Vector with Generic</a:t>
            </a:r>
          </a:p>
        </p:txBody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7442200" cy="4319588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import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java.util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class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VectorDemo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static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main(String[]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Vector&lt;String&gt; v =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new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Vector&lt;String&gt;();</a:t>
            </a:r>
          </a:p>
          <a:p>
            <a:pPr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v.add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("1");</a:t>
            </a:r>
          </a:p>
          <a:p>
            <a:pPr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v.add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("2");</a:t>
            </a:r>
          </a:p>
          <a:p>
            <a:pPr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v.add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("3"); </a:t>
            </a:r>
          </a:p>
          <a:p>
            <a:pPr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ArrayList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&lt;String&gt;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arrayList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new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ArrayList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&lt;String&gt;();</a:t>
            </a:r>
          </a:p>
          <a:p>
            <a:pPr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arrayList.add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("4");</a:t>
            </a:r>
          </a:p>
          <a:p>
            <a:pPr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arrayList.add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("5");</a:t>
            </a:r>
          </a:p>
          <a:p>
            <a:pPr>
              <a:buFont typeface="StarSymbol" charset="0"/>
              <a:buNone/>
            </a:pP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StarSymbol" charset="0"/>
              <a:buNone/>
            </a:pP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//append all elements of </a:t>
            </a:r>
            <a:r>
              <a:rPr lang="en-US" sz="16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ArrayList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to Vector</a:t>
            </a:r>
          </a:p>
          <a:p>
            <a:pPr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v.addAll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arrayList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System.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out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.println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("After appending all elements of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ArrayList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Vector contains..");</a:t>
            </a:r>
          </a:p>
          <a:p>
            <a:pPr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for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(String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temp:v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System.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out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.print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(“    “ +temp);</a:t>
            </a:r>
          </a:p>
          <a:p>
            <a:pPr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}</a:t>
            </a:r>
          </a:p>
          <a:p>
            <a:pPr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</a:rPr>
              <a:t>    </a:t>
            </a:r>
          </a:p>
        </p:txBody>
      </p:sp>
      <p:sp>
        <p:nvSpPr>
          <p:cNvPr id="1244164" name="Text Box 4"/>
          <p:cNvSpPr txBox="1">
            <a:spLocks noChangeArrowheads="1"/>
          </p:cNvSpPr>
          <p:nvPr/>
        </p:nvSpPr>
        <p:spPr bwMode="auto">
          <a:xfrm>
            <a:off x="2971800" y="5943600"/>
            <a:ext cx="58674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h-TH" sz="160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After appending all elements of ArrayList, Vector contains..</a:t>
            </a:r>
          </a:p>
          <a:p>
            <a:r>
              <a:rPr lang="th-TH" sz="160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1   2   3   4   5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7018337" cy="1031875"/>
          </a:xfrm>
        </p:spPr>
        <p:txBody>
          <a:bodyPr/>
          <a:lstStyle/>
          <a:p>
            <a:r>
              <a:rPr lang="en-GB">
                <a:solidFill>
                  <a:srgbClr val="990000"/>
                </a:solidFill>
              </a:rPr>
              <a:t>Iterators</a:t>
            </a:r>
          </a:p>
        </p:txBody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543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dirty="0"/>
              <a:t>เป็นการเข้าถึงแต่ละสมาชิกภายใน</a:t>
            </a:r>
            <a:r>
              <a:rPr lang="en-GB" dirty="0"/>
              <a:t> collection </a:t>
            </a:r>
            <a:r>
              <a:rPr lang="th-TH" dirty="0"/>
              <a:t>คราวละหนึ่งครั้ง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th-TH" dirty="0"/>
              <a:t>เป็นแนวคิดที่คล้ายกับการใช้การวนซ้ำที่เกิดขึ้นภายใน</a:t>
            </a:r>
            <a:r>
              <a:rPr lang="en-GB" dirty="0"/>
              <a:t> loop </a:t>
            </a:r>
            <a:r>
              <a:rPr lang="th-TH" dirty="0"/>
              <a:t>เช่น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for 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 &lt; 10; </a:t>
            </a:r>
            <a:r>
              <a:rPr lang="en-GB" dirty="0" err="1"/>
              <a:t>i</a:t>
            </a:r>
            <a:r>
              <a:rPr lang="en-GB" dirty="0"/>
              <a:t>++) { . . . }</a:t>
            </a:r>
          </a:p>
          <a:p>
            <a:pPr>
              <a:lnSpc>
                <a:spcPct val="90000"/>
              </a:lnSpc>
            </a:pPr>
            <a:r>
              <a:rPr lang="en-GB" dirty="0" err="1"/>
              <a:t>Iterator</a:t>
            </a:r>
            <a:r>
              <a:rPr lang="en-GB" dirty="0"/>
              <a:t> </a:t>
            </a:r>
            <a:r>
              <a:rPr lang="th-TH" dirty="0"/>
              <a:t>เป็น </a:t>
            </a:r>
            <a:r>
              <a:rPr lang="en-GB" dirty="0"/>
              <a:t>interface </a:t>
            </a:r>
            <a:r>
              <a:rPr lang="th-TH" dirty="0"/>
              <a:t>ที่</a:t>
            </a:r>
            <a:r>
              <a:rPr lang="th-TH" dirty="0" smtClean="0"/>
              <a:t>มีลักษณะเป็น </a:t>
            </a:r>
            <a:r>
              <a:rPr lang="en-US" dirty="0" smtClean="0"/>
              <a:t>abstract </a:t>
            </a:r>
            <a:r>
              <a:rPr lang="th-TH" dirty="0" smtClean="0"/>
              <a:t>ค่อนข้างมาก  </a:t>
            </a:r>
            <a:r>
              <a:rPr lang="th-TH" dirty="0"/>
              <a:t>ดังนั้นจึงสามารถนำไปประยุกต์ใช้ได้กับทุก ๆ </a:t>
            </a:r>
            <a:r>
              <a:rPr lang="en-GB" dirty="0"/>
              <a:t> collection </a:t>
            </a:r>
          </a:p>
          <a:p>
            <a:pPr>
              <a:lnSpc>
                <a:spcPct val="90000"/>
              </a:lnSpc>
            </a:pPr>
            <a:r>
              <a:rPr lang="en-GB" dirty="0" err="1"/>
              <a:t>Iterator</a:t>
            </a:r>
            <a:r>
              <a:rPr lang="en-GB" dirty="0"/>
              <a:t> interface </a:t>
            </a:r>
            <a:r>
              <a:rPr lang="th-TH" dirty="0"/>
              <a:t>ประกอบไปด้วยรายละเอียดการทำงานดังต่อไปนี้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GB" dirty="0"/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GB" dirty="0"/>
              <a:t>	</a:t>
            </a:r>
            <a:r>
              <a:rPr lang="en-GB" b="1" dirty="0">
                <a:solidFill>
                  <a:schemeClr val="accent2"/>
                </a:solidFill>
              </a:rPr>
              <a:t>Interface </a:t>
            </a:r>
            <a:r>
              <a:rPr lang="en-GB" b="1" dirty="0" err="1">
                <a:solidFill>
                  <a:schemeClr val="accent2"/>
                </a:solidFill>
              </a:rPr>
              <a:t>Iterator</a:t>
            </a:r>
            <a:r>
              <a:rPr lang="en-GB" b="1" dirty="0">
                <a:solidFill>
                  <a:schemeClr val="accent2"/>
                </a:solidFill>
              </a:rPr>
              <a:t> {</a:t>
            </a:r>
            <a:br>
              <a:rPr lang="en-GB" b="1" dirty="0">
                <a:solidFill>
                  <a:schemeClr val="accent2"/>
                </a:solidFill>
              </a:rPr>
            </a:br>
            <a:r>
              <a:rPr lang="en-GB" b="1" dirty="0">
                <a:solidFill>
                  <a:schemeClr val="accent2"/>
                </a:solidFill>
              </a:rPr>
              <a:t>	Object next();</a:t>
            </a:r>
            <a:br>
              <a:rPr lang="en-GB" b="1" dirty="0">
                <a:solidFill>
                  <a:schemeClr val="accent2"/>
                </a:solidFill>
              </a:rPr>
            </a:br>
            <a:r>
              <a:rPr lang="en-GB" b="1" dirty="0">
                <a:solidFill>
                  <a:schemeClr val="accent2"/>
                </a:solidFill>
              </a:rPr>
              <a:t>	</a:t>
            </a:r>
            <a:r>
              <a:rPr lang="en-GB" b="1" dirty="0" err="1">
                <a:solidFill>
                  <a:schemeClr val="accent2"/>
                </a:solidFill>
              </a:rPr>
              <a:t>boolean</a:t>
            </a:r>
            <a:r>
              <a:rPr lang="en-GB" b="1" dirty="0">
                <a:solidFill>
                  <a:schemeClr val="accent2"/>
                </a:solidFill>
              </a:rPr>
              <a:t> </a:t>
            </a:r>
            <a:r>
              <a:rPr lang="en-GB" b="1" dirty="0" err="1">
                <a:solidFill>
                  <a:schemeClr val="accent2"/>
                </a:solidFill>
              </a:rPr>
              <a:t>hasNext</a:t>
            </a:r>
            <a:r>
              <a:rPr lang="en-GB" b="1" dirty="0">
                <a:solidFill>
                  <a:schemeClr val="accent2"/>
                </a:solidFill>
              </a:rPr>
              <a:t>();</a:t>
            </a:r>
            <a:br>
              <a:rPr lang="en-GB" b="1" dirty="0">
                <a:solidFill>
                  <a:schemeClr val="accent2"/>
                </a:solidFill>
              </a:rPr>
            </a:br>
            <a:r>
              <a:rPr lang="en-GB" b="1" dirty="0">
                <a:solidFill>
                  <a:schemeClr val="accent2"/>
                </a:solidFill>
              </a:rPr>
              <a:t>	void remove();</a:t>
            </a:r>
            <a:br>
              <a:rPr lang="en-GB" b="1" dirty="0">
                <a:solidFill>
                  <a:schemeClr val="accent2"/>
                </a:solidFill>
              </a:rPr>
            </a:br>
            <a:r>
              <a:rPr lang="en-GB" b="1" dirty="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990000"/>
                </a:solidFill>
              </a:rPr>
              <a:t>Iterator methods</a:t>
            </a:r>
          </a:p>
        </p:txBody>
      </p:sp>
      <p:graphicFrame>
        <p:nvGraphicFramePr>
          <p:cNvPr id="1283075" name="Group 3"/>
          <p:cNvGraphicFramePr>
            <a:graphicFrameLocks noGrp="1"/>
          </p:cNvGraphicFramePr>
          <p:nvPr/>
        </p:nvGraphicFramePr>
        <p:xfrm>
          <a:off x="1143000" y="1371600"/>
          <a:ext cx="7477125" cy="1752601"/>
        </p:xfrm>
        <a:graphic>
          <a:graphicData uri="http://schemas.openxmlformats.org/drawingml/2006/table">
            <a:tbl>
              <a:tblPr/>
              <a:tblGrid>
                <a:gridCol w="2128838"/>
                <a:gridCol w="534828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Object next()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คืนค่าสมาชิกในลำดับถัดไปในการ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iteration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void remove()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ลบสมาชิกปัจจุบันออกจาก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collection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boolean hasNext()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คนค่า</a:t>
                      </a: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true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ในกรณีที่การ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iteration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ยังมีสมาชิกอยู่ในลำดับถัดไป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83089" name="Group 17"/>
          <p:cNvGrpSpPr>
            <a:grpSpLocks/>
          </p:cNvGrpSpPr>
          <p:nvPr/>
        </p:nvGrpSpPr>
        <p:grpSpPr bwMode="auto">
          <a:xfrm>
            <a:off x="1981200" y="3505200"/>
            <a:ext cx="5588532" cy="2044700"/>
            <a:chOff x="776" y="2400"/>
            <a:chExt cx="3981" cy="1894"/>
          </a:xfrm>
        </p:grpSpPr>
        <p:sp>
          <p:nvSpPr>
            <p:cNvPr id="1283090" name="Rectangle 18"/>
            <p:cNvSpPr>
              <a:spLocks noChangeArrowheads="1"/>
            </p:cNvSpPr>
            <p:nvPr/>
          </p:nvSpPr>
          <p:spPr bwMode="auto">
            <a:xfrm>
              <a:off x="1208" y="2976"/>
              <a:ext cx="576" cy="52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83091" name="Rectangle 19"/>
            <p:cNvSpPr>
              <a:spLocks noChangeArrowheads="1"/>
            </p:cNvSpPr>
            <p:nvPr/>
          </p:nvSpPr>
          <p:spPr bwMode="auto">
            <a:xfrm>
              <a:off x="2059" y="2976"/>
              <a:ext cx="576" cy="52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83092" name="Rectangle 20"/>
            <p:cNvSpPr>
              <a:spLocks noChangeArrowheads="1"/>
            </p:cNvSpPr>
            <p:nvPr/>
          </p:nvSpPr>
          <p:spPr bwMode="auto">
            <a:xfrm>
              <a:off x="2910" y="2976"/>
              <a:ext cx="576" cy="52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83093" name="Rectangle 21"/>
            <p:cNvSpPr>
              <a:spLocks noChangeArrowheads="1"/>
            </p:cNvSpPr>
            <p:nvPr/>
          </p:nvSpPr>
          <p:spPr bwMode="auto">
            <a:xfrm>
              <a:off x="3762" y="2976"/>
              <a:ext cx="576" cy="52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83094" name="WordArt 22"/>
            <p:cNvSpPr>
              <a:spLocks noChangeArrowheads="1" noChangeShapeType="1" noTextEdit="1"/>
            </p:cNvSpPr>
            <p:nvPr/>
          </p:nvSpPr>
          <p:spPr bwMode="auto">
            <a:xfrm rot="5400000">
              <a:off x="1839" y="3144"/>
              <a:ext cx="177" cy="192"/>
            </a:xfrm>
            <a:prstGeom prst="rect">
              <a:avLst/>
            </a:prstGeom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th-TH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Arial Black"/>
                </a:rPr>
                <a:t>*</a:t>
              </a:r>
            </a:p>
          </p:txBody>
        </p:sp>
        <p:sp>
          <p:nvSpPr>
            <p:cNvPr id="1283095" name="WordArt 23"/>
            <p:cNvSpPr>
              <a:spLocks noChangeArrowheads="1" noChangeShapeType="1" noTextEdit="1"/>
            </p:cNvSpPr>
            <p:nvPr/>
          </p:nvSpPr>
          <p:spPr bwMode="auto">
            <a:xfrm rot="5400000">
              <a:off x="2672" y="3145"/>
              <a:ext cx="177" cy="192"/>
            </a:xfrm>
            <a:prstGeom prst="rect">
              <a:avLst/>
            </a:prstGeom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th-TH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Arial Black"/>
                </a:rPr>
                <a:t>*</a:t>
              </a:r>
            </a:p>
          </p:txBody>
        </p:sp>
        <p:sp>
          <p:nvSpPr>
            <p:cNvPr id="1283096" name="WordArt 24"/>
            <p:cNvSpPr>
              <a:spLocks noChangeArrowheads="1" noChangeShapeType="1" noTextEdit="1"/>
            </p:cNvSpPr>
            <p:nvPr/>
          </p:nvSpPr>
          <p:spPr bwMode="auto">
            <a:xfrm rot="5400000">
              <a:off x="3549" y="3145"/>
              <a:ext cx="177" cy="192"/>
            </a:xfrm>
            <a:prstGeom prst="rect">
              <a:avLst/>
            </a:prstGeom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th-TH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Arial Black"/>
                </a:rPr>
                <a:t>*</a:t>
              </a:r>
            </a:p>
          </p:txBody>
        </p:sp>
        <p:sp>
          <p:nvSpPr>
            <p:cNvPr id="1283097" name="WordArt 25"/>
            <p:cNvSpPr>
              <a:spLocks noChangeArrowheads="1" noChangeShapeType="1" noTextEdit="1"/>
            </p:cNvSpPr>
            <p:nvPr/>
          </p:nvSpPr>
          <p:spPr bwMode="auto">
            <a:xfrm rot="5400000">
              <a:off x="4404" y="3145"/>
              <a:ext cx="177" cy="192"/>
            </a:xfrm>
            <a:prstGeom prst="rect">
              <a:avLst/>
            </a:prstGeom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th-TH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Arial Black"/>
                </a:rPr>
                <a:t>*</a:t>
              </a:r>
            </a:p>
          </p:txBody>
        </p:sp>
        <p:sp>
          <p:nvSpPr>
            <p:cNvPr id="1283098" name="WordArt 26"/>
            <p:cNvSpPr>
              <a:spLocks noChangeArrowheads="1" noChangeShapeType="1" noTextEdit="1"/>
            </p:cNvSpPr>
            <p:nvPr/>
          </p:nvSpPr>
          <p:spPr bwMode="auto">
            <a:xfrm rot="5400000">
              <a:off x="975" y="3145"/>
              <a:ext cx="177" cy="192"/>
            </a:xfrm>
            <a:prstGeom prst="rect">
              <a:avLst/>
            </a:prstGeom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th-TH" sz="3600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Arial Black"/>
                </a:rPr>
                <a:t>*</a:t>
              </a:r>
            </a:p>
          </p:txBody>
        </p:sp>
        <p:sp>
          <p:nvSpPr>
            <p:cNvPr id="1283099" name="Line 27"/>
            <p:cNvSpPr>
              <a:spLocks noChangeShapeType="1"/>
            </p:cNvSpPr>
            <p:nvPr/>
          </p:nvSpPr>
          <p:spPr bwMode="auto">
            <a:xfrm flipV="1">
              <a:off x="1928" y="3552"/>
              <a:ext cx="0" cy="432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83100" name="Text Box 28"/>
            <p:cNvSpPr txBox="1">
              <a:spLocks noChangeArrowheads="1"/>
            </p:cNvSpPr>
            <p:nvPr/>
          </p:nvSpPr>
          <p:spPr bwMode="auto">
            <a:xfrm>
              <a:off x="3870" y="3671"/>
              <a:ext cx="887" cy="6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GB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hasNext</a:t>
              </a:r>
              <a:r>
                <a:rPr lang="en-GB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()</a:t>
              </a:r>
              <a:r>
                <a:rPr lang="en-GB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GB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false</a:t>
              </a:r>
            </a:p>
          </p:txBody>
        </p:sp>
        <p:sp>
          <p:nvSpPr>
            <p:cNvPr id="1283101" name="Text Box 29"/>
            <p:cNvSpPr txBox="1">
              <a:spLocks noChangeArrowheads="1"/>
            </p:cNvSpPr>
            <p:nvPr/>
          </p:nvSpPr>
          <p:spPr bwMode="auto">
            <a:xfrm>
              <a:off x="776" y="2407"/>
              <a:ext cx="806" cy="5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GB" sz="16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hasNext</a:t>
              </a:r>
              <a:r>
                <a:rPr lang="en-GB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() 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GB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true</a:t>
              </a:r>
            </a:p>
          </p:txBody>
        </p:sp>
        <p:sp>
          <p:nvSpPr>
            <p:cNvPr id="1283102" name="Line 30"/>
            <p:cNvSpPr>
              <a:spLocks noChangeShapeType="1"/>
            </p:cNvSpPr>
            <p:nvPr/>
          </p:nvSpPr>
          <p:spPr bwMode="auto">
            <a:xfrm flipV="1">
              <a:off x="2792" y="3552"/>
              <a:ext cx="0" cy="432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83103" name="Line 31"/>
            <p:cNvSpPr>
              <a:spLocks noChangeShapeType="1"/>
            </p:cNvSpPr>
            <p:nvPr/>
          </p:nvSpPr>
          <p:spPr bwMode="auto">
            <a:xfrm flipV="1">
              <a:off x="1928" y="2400"/>
              <a:ext cx="0" cy="576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83104" name="Line 32"/>
            <p:cNvSpPr>
              <a:spLocks noChangeShapeType="1"/>
            </p:cNvSpPr>
            <p:nvPr/>
          </p:nvSpPr>
          <p:spPr bwMode="auto">
            <a:xfrm flipH="1" flipV="1">
              <a:off x="1928" y="2411"/>
              <a:ext cx="816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83105" name="Line 33"/>
            <p:cNvSpPr>
              <a:spLocks noChangeShapeType="1"/>
            </p:cNvSpPr>
            <p:nvPr/>
          </p:nvSpPr>
          <p:spPr bwMode="auto">
            <a:xfrm>
              <a:off x="2744" y="2400"/>
              <a:ext cx="0" cy="528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83106" name="Text Box 34"/>
            <p:cNvSpPr txBox="1">
              <a:spLocks noChangeArrowheads="1"/>
            </p:cNvSpPr>
            <p:nvPr/>
          </p:nvSpPr>
          <p:spPr bwMode="auto">
            <a:xfrm>
              <a:off x="2119" y="2407"/>
              <a:ext cx="506" cy="3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GB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next()</a:t>
              </a:r>
            </a:p>
          </p:txBody>
        </p:sp>
        <p:sp>
          <p:nvSpPr>
            <p:cNvPr id="1283107" name="Text Box 35"/>
            <p:cNvSpPr txBox="1">
              <a:spLocks noChangeArrowheads="1"/>
            </p:cNvSpPr>
            <p:nvPr/>
          </p:nvSpPr>
          <p:spPr bwMode="auto">
            <a:xfrm>
              <a:off x="2515" y="3927"/>
              <a:ext cx="694" cy="3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GB"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iterator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Example: Iterator</a:t>
            </a:r>
          </a:p>
        </p:txBody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971800"/>
            <a:ext cx="7442200" cy="3252788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endParaRPr lang="th-TH" sz="160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public static void filter(Collection c)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for (</a:t>
            </a:r>
            <a:r>
              <a:rPr lang="en-US" sz="1600">
                <a:solidFill>
                  <a:schemeClr val="accent2"/>
                </a:solidFill>
                <a:latin typeface="Arial" pitchFamily="34" charset="0"/>
              </a:rPr>
              <a:t>Iterator</a:t>
            </a:r>
            <a:r>
              <a:rPr lang="en-US" sz="1600">
                <a:latin typeface="Arial" pitchFamily="34" charset="0"/>
              </a:rPr>
              <a:t> it = c.iterator() ; it.</a:t>
            </a:r>
            <a:r>
              <a:rPr lang="en-US" sz="1600">
                <a:solidFill>
                  <a:schemeClr val="accent2"/>
                </a:solidFill>
                <a:latin typeface="Arial" pitchFamily="34" charset="0"/>
              </a:rPr>
              <a:t>hasNext()</a:t>
            </a:r>
            <a:r>
              <a:rPr lang="en-US" sz="1600">
                <a:latin typeface="Arial" pitchFamily="34" charset="0"/>
              </a:rPr>
              <a:t>; )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  if (!cond(it.</a:t>
            </a:r>
            <a:r>
              <a:rPr lang="en-US" sz="1600">
                <a:solidFill>
                  <a:schemeClr val="accent2"/>
                </a:solidFill>
                <a:latin typeface="Arial" pitchFamily="34" charset="0"/>
              </a:rPr>
              <a:t>next()</a:t>
            </a:r>
            <a:r>
              <a:rPr lang="en-US" sz="1600">
                <a:latin typeface="Arial" pitchFamily="34" charset="0"/>
              </a:rPr>
              <a:t>))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    it.</a:t>
            </a:r>
            <a:r>
              <a:rPr lang="en-US" sz="1600">
                <a:solidFill>
                  <a:schemeClr val="accent2"/>
                </a:solidFill>
                <a:latin typeface="Arial" pitchFamily="34" charset="0"/>
              </a:rPr>
              <a:t>remove()</a:t>
            </a:r>
            <a:r>
              <a:rPr lang="en-US" sz="1600">
                <a:latin typeface="Arial" pitchFamily="34" charset="0"/>
              </a:rPr>
              <a:t>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public static void filter(Collection c)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</a:t>
            </a:r>
            <a:r>
              <a:rPr lang="en-US" sz="1600">
                <a:solidFill>
                  <a:schemeClr val="accent2"/>
                </a:solidFill>
                <a:latin typeface="Arial" pitchFamily="34" charset="0"/>
              </a:rPr>
              <a:t>Iterator</a:t>
            </a:r>
            <a:r>
              <a:rPr lang="en-US" sz="1600">
                <a:latin typeface="Arial" pitchFamily="34" charset="0"/>
              </a:rPr>
              <a:t> it = c.iterator();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while (it.</a:t>
            </a:r>
            <a:r>
              <a:rPr lang="en-US" sz="1600">
                <a:solidFill>
                  <a:schemeClr val="accent2"/>
                </a:solidFill>
                <a:latin typeface="Arial" pitchFamily="34" charset="0"/>
              </a:rPr>
              <a:t>hasNext()</a:t>
            </a:r>
            <a:r>
              <a:rPr lang="en-US" sz="1600">
                <a:latin typeface="Arial" pitchFamily="34" charset="0"/>
              </a:rPr>
              <a:t>)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  if (!cond(it.</a:t>
            </a:r>
            <a:r>
              <a:rPr lang="en-US" sz="1600">
                <a:solidFill>
                  <a:schemeClr val="accent2"/>
                </a:solidFill>
                <a:latin typeface="Arial" pitchFamily="34" charset="0"/>
              </a:rPr>
              <a:t>next()</a:t>
            </a:r>
            <a:r>
              <a:rPr lang="en-US" sz="1600">
                <a:latin typeface="Arial" pitchFamily="34" charset="0"/>
              </a:rPr>
              <a:t>))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    it.</a:t>
            </a:r>
            <a:r>
              <a:rPr lang="en-US" sz="1600">
                <a:solidFill>
                  <a:schemeClr val="accent2"/>
                </a:solidFill>
                <a:latin typeface="Arial" pitchFamily="34" charset="0"/>
              </a:rPr>
              <a:t>remove()</a:t>
            </a:r>
            <a:r>
              <a:rPr lang="en-US" sz="1600">
                <a:latin typeface="Arial" pitchFamily="34" charset="0"/>
              </a:rPr>
              <a:t>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}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>
              <a:latin typeface="Arial" pitchFamily="34" charset="0"/>
            </a:endParaRPr>
          </a:p>
        </p:txBody>
      </p:sp>
      <p:sp>
        <p:nvSpPr>
          <p:cNvPr id="1284100" name="Rectangle 4"/>
          <p:cNvSpPr>
            <a:spLocks noChangeArrowheads="1"/>
          </p:cNvSpPr>
          <p:nvPr/>
        </p:nvSpPr>
        <p:spPr bwMode="auto">
          <a:xfrm>
            <a:off x="1066800" y="1219200"/>
            <a:ext cx="7543800" cy="198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58775" indent="-358775" hangingPunct="0">
              <a:lnSpc>
                <a:spcPct val="9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รูปแบบการทำงานของ 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Iterator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	for (Iterator iName = CName.iterator(); iName.hasNext();) {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		 		 Type varname = (Type) iname.next();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		 		 System.out.print(varname + " ");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		 	}</a:t>
            </a:r>
          </a:p>
          <a:p>
            <a:pPr marL="358775" indent="-358775" hangingPunct="0">
              <a:lnSpc>
                <a:spcPct val="90000"/>
              </a:lnSpc>
              <a:buSzPct val="110000"/>
              <a:buFont typeface="StarSymbol" charset="0"/>
              <a:buNone/>
            </a:pPr>
            <a:endParaRPr lang="en-GB" sz="1600">
              <a:solidFill>
                <a:srgbClr val="000000"/>
              </a:solidFill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52400"/>
            <a:ext cx="69421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Vector with Iterator</a:t>
            </a:r>
          </a:p>
        </p:txBody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74422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  <a:cs typeface="Arial" pitchFamily="34" charset="0"/>
              </a:rPr>
              <a:t>import</a:t>
            </a:r>
            <a:r>
              <a:rPr lang="en-US" sz="1600">
                <a:latin typeface="Arial" pitchFamily="34" charset="0"/>
                <a:cs typeface="Arial" pitchFamily="34" charset="0"/>
              </a:rPr>
              <a:t> java.util.*;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  <a:cs typeface="Arial" pitchFamily="34" charset="0"/>
              </a:rPr>
              <a:t>public</a:t>
            </a:r>
            <a:r>
              <a:rPr lang="en-US" sz="160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>
                <a:latin typeface="Arial" pitchFamily="34" charset="0"/>
                <a:cs typeface="Arial" pitchFamily="34" charset="0"/>
              </a:rPr>
              <a:t>class</a:t>
            </a:r>
            <a:r>
              <a:rPr lang="en-US" sz="1600">
                <a:latin typeface="Arial" pitchFamily="34" charset="0"/>
                <a:cs typeface="Arial" pitchFamily="34" charset="0"/>
              </a:rPr>
              <a:t> VectorDemo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  <a:cs typeface="Arial" pitchFamily="34" charset="0"/>
              </a:rPr>
              <a:t>  </a:t>
            </a:r>
            <a:r>
              <a:rPr lang="en-US" sz="1600" b="1">
                <a:latin typeface="Arial" pitchFamily="34" charset="0"/>
                <a:cs typeface="Arial" pitchFamily="34" charset="0"/>
              </a:rPr>
              <a:t>public</a:t>
            </a:r>
            <a:r>
              <a:rPr lang="en-US" sz="160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>
                <a:latin typeface="Arial" pitchFamily="34" charset="0"/>
                <a:cs typeface="Arial" pitchFamily="34" charset="0"/>
              </a:rPr>
              <a:t>static</a:t>
            </a:r>
            <a:r>
              <a:rPr lang="en-US" sz="160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>
                <a:latin typeface="Arial" pitchFamily="34" charset="0"/>
                <a:cs typeface="Arial" pitchFamily="34" charset="0"/>
              </a:rPr>
              <a:t>void</a:t>
            </a:r>
            <a:r>
              <a:rPr lang="en-US" sz="1600">
                <a:latin typeface="Arial" pitchFamily="34" charset="0"/>
                <a:cs typeface="Arial" pitchFamily="34" charset="0"/>
              </a:rPr>
              <a:t> main(String[] args)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  <a:cs typeface="Arial" pitchFamily="34" charset="0"/>
              </a:rPr>
              <a:t>   Vector&lt;String&gt; v = </a:t>
            </a:r>
            <a:r>
              <a:rPr lang="en-US" sz="1600" b="1">
                <a:latin typeface="Arial" pitchFamily="34" charset="0"/>
                <a:cs typeface="Arial" pitchFamily="34" charset="0"/>
              </a:rPr>
              <a:t>new</a:t>
            </a:r>
            <a:r>
              <a:rPr lang="en-US" sz="1600">
                <a:latin typeface="Arial" pitchFamily="34" charset="0"/>
                <a:cs typeface="Arial" pitchFamily="34" charset="0"/>
              </a:rPr>
              <a:t> Vector&lt;String&gt;();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  <a:cs typeface="Arial" pitchFamily="34" charset="0"/>
              </a:rPr>
              <a:t>    v.add("1");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  <a:cs typeface="Arial" pitchFamily="34" charset="0"/>
              </a:rPr>
              <a:t>    v.add("2");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  <a:cs typeface="Arial" pitchFamily="34" charset="0"/>
              </a:rPr>
              <a:t>    v.add("3");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  <a:cs typeface="Arial" pitchFamily="34" charset="0"/>
              </a:rPr>
              <a:t>    ArrayList&lt;String&gt; arrayList = </a:t>
            </a:r>
            <a:r>
              <a:rPr lang="en-US" sz="1600" b="1">
                <a:latin typeface="Arial" pitchFamily="34" charset="0"/>
                <a:cs typeface="Arial" pitchFamily="34" charset="0"/>
              </a:rPr>
              <a:t>new</a:t>
            </a:r>
            <a:r>
              <a:rPr lang="en-US" sz="1600">
                <a:latin typeface="Arial" pitchFamily="34" charset="0"/>
                <a:cs typeface="Arial" pitchFamily="34" charset="0"/>
              </a:rPr>
              <a:t> ArrayList&lt;String&gt;();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  <a:cs typeface="Arial" pitchFamily="34" charset="0"/>
              </a:rPr>
              <a:t>    arrayList.add("4");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  <a:cs typeface="Arial" pitchFamily="34" charset="0"/>
              </a:rPr>
              <a:t>    arrayList.add("5");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  <a:cs typeface="Arial" pitchFamily="34" charset="0"/>
              </a:rPr>
              <a:t>    v.addAll(arrayList);	 //append all elements of ArrayList to Vector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  <a:cs typeface="Arial" pitchFamily="34" charset="0"/>
              </a:rPr>
              <a:t>   System.</a:t>
            </a:r>
            <a:r>
              <a:rPr lang="en-US" sz="1600" i="1">
                <a:latin typeface="Arial" pitchFamily="34" charset="0"/>
                <a:cs typeface="Arial" pitchFamily="34" charset="0"/>
              </a:rPr>
              <a:t>out</a:t>
            </a:r>
            <a:r>
              <a:rPr lang="en-US" sz="1600">
                <a:latin typeface="Arial" pitchFamily="34" charset="0"/>
                <a:cs typeface="Arial" pitchFamily="34" charset="0"/>
              </a:rPr>
              <a:t>.println("After appending all elements of ArrayList, Vector contains..");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solidFill>
                  <a:srgbClr val="990000"/>
                </a:solidFill>
                <a:latin typeface="Arial" pitchFamily="34" charset="0"/>
              </a:rPr>
              <a:t>   Iterator iter = v.iterator();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solidFill>
                  <a:srgbClr val="990000"/>
                </a:solidFill>
                <a:latin typeface="Arial" pitchFamily="34" charset="0"/>
              </a:rPr>
              <a:t>   	while (iter.hasNext()) {  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solidFill>
                  <a:srgbClr val="990000"/>
                </a:solidFill>
                <a:latin typeface="Arial" pitchFamily="34" charset="0"/>
              </a:rPr>
              <a:t>   	   System.out.print(“   “+iter.next());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solidFill>
                  <a:srgbClr val="990000"/>
                </a:solidFill>
                <a:latin typeface="Arial" pitchFamily="34" charset="0"/>
              </a:rPr>
              <a:t>   }</a:t>
            </a:r>
            <a:r>
              <a:rPr lang="en-US" sz="1600">
                <a:solidFill>
                  <a:srgbClr val="9933FF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solidFill>
                  <a:srgbClr val="9933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  </a:t>
            </a:r>
          </a:p>
        </p:txBody>
      </p:sp>
      <p:sp>
        <p:nvSpPr>
          <p:cNvPr id="1285124" name="Text Box 4"/>
          <p:cNvSpPr txBox="1">
            <a:spLocks noChangeArrowheads="1"/>
          </p:cNvSpPr>
          <p:nvPr/>
        </p:nvSpPr>
        <p:spPr bwMode="auto">
          <a:xfrm>
            <a:off x="2743200" y="5638800"/>
            <a:ext cx="58674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h-TH" sz="160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After appending all elements of ArrayList, Vector contains..</a:t>
            </a:r>
          </a:p>
          <a:p>
            <a:r>
              <a:rPr lang="th-TH" sz="160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1   2   3   4   5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074" name="Picture 2" descr="ccinter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676400"/>
            <a:ext cx="3124200" cy="2193925"/>
          </a:xfrm>
          <a:prstGeom prst="rect">
            <a:avLst/>
          </a:prstGeom>
          <a:noFill/>
        </p:spPr>
      </p:pic>
      <p:sp>
        <p:nvSpPr>
          <p:cNvPr id="1027075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807325" cy="879475"/>
          </a:xfrm>
        </p:spPr>
        <p:txBody>
          <a:bodyPr/>
          <a:lstStyle/>
          <a:p>
            <a:r>
              <a:rPr lang="en-US" altLang="zh-TW">
                <a:solidFill>
                  <a:srgbClr val="990000"/>
                </a:solidFill>
                <a:ea typeface="PMingLiU" pitchFamily="18" charset="-120"/>
              </a:rPr>
              <a:t>The Java Collection API</a:t>
            </a:r>
          </a:p>
        </p:txBody>
      </p:sp>
      <p:sp>
        <p:nvSpPr>
          <p:cNvPr id="1027076" name="Rectangle 4"/>
          <p:cNvSpPr>
            <a:spLocks noChangeArrowheads="1"/>
          </p:cNvSpPr>
          <p:nvPr/>
        </p:nvSpPr>
        <p:spPr bwMode="auto">
          <a:xfrm>
            <a:off x="838200" y="1295400"/>
            <a:ext cx="5181600" cy="190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533400" indent="-533400" defTabSz="914400">
              <a:lnSpc>
                <a:spcPct val="110000"/>
              </a:lnSpc>
              <a:buSzPct val="110000"/>
              <a:buFont typeface="StarSymbol" charset="0"/>
              <a:buBlip>
                <a:blip r:embed="rId3"/>
              </a:buBlip>
            </a:pPr>
            <a:r>
              <a:rPr lang="en-US" sz="2800" b="1" dirty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Collection</a:t>
            </a:r>
            <a:r>
              <a:rPr lang="en-US" sz="28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ประกอบไปด้วย 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interfaces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ต่าง ๆ </a:t>
            </a:r>
            <a:endParaRPr lang="en-US" sz="28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  <a:p>
            <a:pPr marL="914400" lvl="1" indent="-457200" defTabSz="914400" hangingPunct="0">
              <a:lnSpc>
                <a:spcPct val="110000"/>
              </a:lnSpc>
              <a:buSzPct val="90000"/>
              <a:buFont typeface="StarSymbol" charset="0"/>
              <a:buBlip>
                <a:blip r:embed="rId4"/>
              </a:buBlip>
            </a:pPr>
            <a:r>
              <a:rPr lang="en-US" sz="2800" b="1" dirty="0">
                <a:solidFill>
                  <a:schemeClr val="accent2"/>
                </a:solidFill>
                <a:latin typeface="Angsana New" pitchFamily="18" charset="-34"/>
                <a:cs typeface="Angsana New" pitchFamily="18" charset="-34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เก็บ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ค่าซ้ำ</a:t>
            </a:r>
            <a:r>
              <a:rPr lang="th-TH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กันไม่ได้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และลำดับไม่ใช่สิ่งสำคัญ</a:t>
            </a:r>
            <a:endParaRPr lang="en-US" sz="28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pPr marL="914400" lvl="1" indent="-457200" defTabSz="914400" hangingPunct="0">
              <a:lnSpc>
                <a:spcPct val="110000"/>
              </a:lnSpc>
              <a:buSzPct val="90000"/>
              <a:buBlip>
                <a:blip r:embed="rId4"/>
              </a:buBlip>
            </a:pPr>
            <a:r>
              <a:rPr lang="en-US" sz="2800" b="1" dirty="0" smtClean="0">
                <a:solidFill>
                  <a:schemeClr val="accent2"/>
                </a:solidFill>
                <a:latin typeface="Angsana New" pitchFamily="18" charset="-34"/>
                <a:cs typeface="Angsana New" pitchFamily="18" charset="-34"/>
              </a:rPr>
              <a:t>List</a:t>
            </a:r>
            <a:r>
              <a:rPr lang="en-US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เก็บค่าซ้ำกันได้ลำดับเป็นสิ่งสำคัญ</a:t>
            </a:r>
          </a:p>
          <a:p>
            <a:pPr marL="914400" lvl="1" indent="-457200" defTabSz="914400" hangingPunct="0">
              <a:lnSpc>
                <a:spcPct val="110000"/>
              </a:lnSpc>
              <a:buSzPct val="90000"/>
              <a:buFont typeface="StarSymbol" charset="0"/>
              <a:buBlip>
                <a:blip r:embed="rId4"/>
              </a:buBlip>
            </a:pPr>
            <a:r>
              <a:rPr lang="en-US" sz="2800" b="1" dirty="0" err="1" smtClean="0">
                <a:solidFill>
                  <a:schemeClr val="accent2"/>
                </a:solidFill>
                <a:latin typeface="Angsana New" pitchFamily="18" charset="-34"/>
                <a:cs typeface="Angsana New" pitchFamily="18" charset="-34"/>
              </a:rPr>
              <a:t>SortedSet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คล้ายกับ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แต่ลำดับเป็นสิ่งที่</a:t>
            </a:r>
            <a:r>
              <a:rPr lang="th-TH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สำคัญ</a:t>
            </a:r>
            <a:endParaRPr lang="en-US" sz="28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27077" name="Rectangle 5"/>
          <p:cNvSpPr>
            <a:spLocks noChangeArrowheads="1"/>
          </p:cNvSpPr>
          <p:nvPr/>
        </p:nvSpPr>
        <p:spPr bwMode="auto">
          <a:xfrm>
            <a:off x="1219200" y="4419600"/>
            <a:ext cx="7239000" cy="190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533400" indent="-533400" defTabSz="914400">
              <a:lnSpc>
                <a:spcPct val="110000"/>
              </a:lnSpc>
              <a:buSzPct val="110000"/>
              <a:buFont typeface="StarSymbol" charset="0"/>
              <a:buBlip>
                <a:blip r:embed="rId3"/>
              </a:buBlip>
            </a:pP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นอกจากนั้นจาวายังสนับสนุนการทำงานของ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“collection-like”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เช่น</a:t>
            </a:r>
            <a:endParaRPr lang="en-US" sz="28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pPr marL="914400" lvl="1" indent="-457200" defTabSz="914400" hangingPunct="0">
              <a:lnSpc>
                <a:spcPct val="110000"/>
              </a:lnSpc>
              <a:buSzPct val="90000"/>
              <a:buFont typeface="StarSymbol" charset="0"/>
              <a:buBlip>
                <a:blip r:embed="rId4"/>
              </a:buBlip>
            </a:pPr>
            <a:r>
              <a:rPr lang="en-US" sz="2800" b="1" dirty="0">
                <a:solidFill>
                  <a:schemeClr val="accent2"/>
                </a:solidFill>
                <a:latin typeface="Angsana New" pitchFamily="18" charset="-34"/>
                <a:cs typeface="Angsana New" pitchFamily="18" charset="-34"/>
              </a:rPr>
              <a:t>Map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ถือเป็น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“dictionary”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ที่มีค่าเกี่ยวข้องกับ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keys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และ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values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ลำดับเป็นสิ่งที่ไม่สำคัญ</a:t>
            </a:r>
            <a:endParaRPr lang="en-US" sz="28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pPr marL="914400" lvl="1" indent="-457200" defTabSz="914400" hangingPunct="0">
              <a:lnSpc>
                <a:spcPct val="110000"/>
              </a:lnSpc>
              <a:buSzPct val="90000"/>
              <a:buFont typeface="StarSymbol" charset="0"/>
              <a:buBlip>
                <a:blip r:embed="rId4"/>
              </a:buBlip>
            </a:pPr>
            <a:r>
              <a:rPr lang="en-US" sz="2800" b="1" dirty="0" err="1">
                <a:solidFill>
                  <a:schemeClr val="accent2"/>
                </a:solidFill>
                <a:latin typeface="Angsana New" pitchFamily="18" charset="-34"/>
                <a:cs typeface="Angsana New" pitchFamily="18" charset="-34"/>
              </a:rPr>
              <a:t>SortedMap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เช่น 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Map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ซึ่งลำดับเป็นสิ่งที่สำคัญ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4267200" cy="9144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Interface: Map 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3429000" cy="4800600"/>
          </a:xfrm>
        </p:spPr>
        <p:txBody>
          <a:bodyPr/>
          <a:lstStyle/>
          <a:p>
            <a:pPr marL="177800" indent="-177800" defTabSz="914400">
              <a:lnSpc>
                <a:spcPct val="100000"/>
              </a:lnSpc>
            </a:pPr>
            <a:r>
              <a:rPr kumimoji="1" lang="en-US" altLang="ja-JP" dirty="0">
                <a:solidFill>
                  <a:schemeClr val="tx1"/>
                </a:solidFill>
                <a:ea typeface="MS PGothic" pitchFamily="34" charset="-128"/>
              </a:rPr>
              <a:t>map </a:t>
            </a:r>
            <a:r>
              <a:rPr kumimoji="1" lang="th-TH" altLang="ja-JP" dirty="0">
                <a:solidFill>
                  <a:schemeClr val="tx1"/>
                </a:solidFill>
                <a:ea typeface="MS PGothic" pitchFamily="34" charset="-128"/>
              </a:rPr>
              <a:t>บางครั้งอาจถูกอ้างถึงในรูปของ</a:t>
            </a:r>
            <a:r>
              <a:rPr kumimoji="1" lang="en-US" altLang="ja-JP" dirty="0">
                <a:solidFill>
                  <a:schemeClr val="tx1"/>
                </a:solidFill>
                <a:ea typeface="MS PGothic" pitchFamily="34" charset="-128"/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  <a:ea typeface="MS PGothic" pitchFamily="34" charset="-128"/>
              </a:rPr>
              <a:t>dictionary</a:t>
            </a:r>
            <a:endParaRPr kumimoji="1" lang="en-US" altLang="ja-JP" dirty="0">
              <a:solidFill>
                <a:schemeClr val="tx1"/>
              </a:solidFill>
              <a:ea typeface="MS PGothic" pitchFamily="34" charset="-128"/>
            </a:endParaRPr>
          </a:p>
          <a:p>
            <a:pPr marL="177800" indent="-177800" defTabSz="914400">
              <a:lnSpc>
                <a:spcPct val="100000"/>
              </a:lnSpc>
            </a:pPr>
            <a:r>
              <a:rPr lang="en-US" dirty="0"/>
              <a:t>Map </a:t>
            </a:r>
            <a:r>
              <a:rPr lang="th-TH" dirty="0"/>
              <a:t>เป็น</a:t>
            </a:r>
            <a:r>
              <a:rPr lang="th-TH" dirty="0" err="1"/>
              <a:t>ออปเจค</a:t>
            </a:r>
            <a:r>
              <a:rPr lang="th-TH" dirty="0"/>
              <a:t>ที่ใช้สำหรับการแปลง</a:t>
            </a:r>
            <a:r>
              <a:rPr lang="en-US" dirty="0"/>
              <a:t> keys </a:t>
            </a:r>
            <a:r>
              <a:rPr lang="th-TH" dirty="0"/>
              <a:t>ให้เป็น</a:t>
            </a:r>
            <a:r>
              <a:rPr lang="en-US" dirty="0"/>
              <a:t> values</a:t>
            </a:r>
          </a:p>
          <a:p>
            <a:pPr marL="177800" indent="-177800" defTabSz="914400">
              <a:lnSpc>
                <a:spcPct val="100000"/>
              </a:lnSpc>
            </a:pPr>
            <a:r>
              <a:rPr lang="en-US" dirty="0"/>
              <a:t>Maps </a:t>
            </a:r>
            <a:r>
              <a:rPr lang="th-TH" dirty="0" smtClean="0"/>
              <a:t>เก็บค่า</a:t>
            </a:r>
            <a:r>
              <a:rPr lang="en-US" dirty="0" smtClean="0"/>
              <a:t> </a:t>
            </a:r>
            <a:r>
              <a:rPr lang="en-US" dirty="0"/>
              <a:t>key</a:t>
            </a:r>
            <a:r>
              <a:rPr lang="th-TH" dirty="0"/>
              <a:t> </a:t>
            </a:r>
            <a:r>
              <a:rPr lang="th-TH" dirty="0" smtClean="0"/>
              <a:t>ที่ไม่ซ้ำกันแต่ </a:t>
            </a:r>
            <a:r>
              <a:rPr lang="en-US" dirty="0" smtClean="0"/>
              <a:t>values </a:t>
            </a:r>
            <a:r>
              <a:rPr lang="th-TH" dirty="0" smtClean="0"/>
              <a:t>ซ้ำกันได้</a:t>
            </a:r>
            <a:r>
              <a:rPr lang="en-US" dirty="0" smtClean="0"/>
              <a:t> </a:t>
            </a:r>
            <a:endParaRPr lang="en-US" dirty="0"/>
          </a:p>
          <a:p>
            <a:pPr marL="177800" indent="-177800" defTabSz="914400">
              <a:lnSpc>
                <a:spcPct val="100000"/>
              </a:lnSpc>
            </a:pPr>
            <a:r>
              <a:rPr lang="en-US" dirty="0" err="1" smtClean="0"/>
              <a:t>Hashtables</a:t>
            </a:r>
            <a:r>
              <a:rPr lang="en-US" dirty="0" smtClean="0"/>
              <a:t> </a:t>
            </a:r>
            <a:r>
              <a:rPr lang="th-TH" dirty="0"/>
              <a:t>เป็นตัวอย่างการใช้</a:t>
            </a:r>
            <a:r>
              <a:rPr lang="th-TH" dirty="0" smtClean="0"/>
              <a:t>งานที่สืบทอดมาจาก</a:t>
            </a:r>
            <a:r>
              <a:rPr lang="en-US" dirty="0" smtClean="0"/>
              <a:t> </a:t>
            </a:r>
            <a:r>
              <a:rPr lang="en-US" dirty="0"/>
              <a:t>Maps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4800600" y="990600"/>
            <a:ext cx="3962400" cy="5578475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public interface Map</a:t>
            </a: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// Basic Operations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Object put(Object key, Object value);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Object get(Object key);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Object remove(Object key);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boolean containsKey(Object key);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boolean containsValue(Object value);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int size();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boolean isEmpty();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15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void putAll(Map t);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void clear();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15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public Set keySet();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public Collection values();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public Set entrySet();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15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// Interface for entrySet elements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public interface Entry {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Object getKey();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Object getValue();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Object setValue(Object value);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256338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Map interface</a:t>
            </a:r>
          </a:p>
        </p:txBody>
      </p:sp>
      <p:grpSp>
        <p:nvGrpSpPr>
          <p:cNvPr id="1203308" name="Group 108"/>
          <p:cNvGrpSpPr>
            <a:grpSpLocks/>
          </p:cNvGrpSpPr>
          <p:nvPr/>
        </p:nvGrpSpPr>
        <p:grpSpPr bwMode="auto">
          <a:xfrm>
            <a:off x="990600" y="1066800"/>
            <a:ext cx="7818438" cy="5502275"/>
            <a:chOff x="624" y="672"/>
            <a:chExt cx="4925" cy="3466"/>
          </a:xfrm>
        </p:grpSpPr>
        <p:sp>
          <p:nvSpPr>
            <p:cNvPr id="1203205" name="AutoShape 5"/>
            <p:cNvSpPr>
              <a:spLocks noChangeAspect="1" noChangeArrowheads="1" noTextEdit="1"/>
            </p:cNvSpPr>
            <p:nvPr/>
          </p:nvSpPr>
          <p:spPr bwMode="auto">
            <a:xfrm>
              <a:off x="624" y="672"/>
              <a:ext cx="4925" cy="3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207" name="Rectangle 7"/>
            <p:cNvSpPr>
              <a:spLocks noChangeArrowheads="1"/>
            </p:cNvSpPr>
            <p:nvPr/>
          </p:nvSpPr>
          <p:spPr bwMode="auto">
            <a:xfrm>
              <a:off x="1867" y="720"/>
              <a:ext cx="1044" cy="1601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208" name="Rectangle 8"/>
            <p:cNvSpPr>
              <a:spLocks noChangeArrowheads="1"/>
            </p:cNvSpPr>
            <p:nvPr/>
          </p:nvSpPr>
          <p:spPr bwMode="auto">
            <a:xfrm>
              <a:off x="2290" y="855"/>
              <a:ext cx="20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Map</a:t>
              </a:r>
              <a:endParaRPr lang="en-US"/>
            </a:p>
          </p:txBody>
        </p:sp>
        <p:sp>
          <p:nvSpPr>
            <p:cNvPr id="1203209" name="Rectangle 9"/>
            <p:cNvSpPr>
              <a:spLocks noChangeArrowheads="1"/>
            </p:cNvSpPr>
            <p:nvPr/>
          </p:nvSpPr>
          <p:spPr bwMode="auto">
            <a:xfrm>
              <a:off x="1867" y="999"/>
              <a:ext cx="1044" cy="132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210" name="Rectangle 10"/>
            <p:cNvSpPr>
              <a:spLocks noChangeArrowheads="1"/>
            </p:cNvSpPr>
            <p:nvPr/>
          </p:nvSpPr>
          <p:spPr bwMode="auto">
            <a:xfrm>
              <a:off x="1867" y="1062"/>
              <a:ext cx="1044" cy="1259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pic>
          <p:nvPicPr>
            <p:cNvPr id="1203211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91" y="1142"/>
              <a:ext cx="128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12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91" y="1142"/>
              <a:ext cx="128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13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91" y="1142"/>
              <a:ext cx="128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3214" name="Rectangle 14"/>
            <p:cNvSpPr>
              <a:spLocks noChangeArrowheads="1"/>
            </p:cNvSpPr>
            <p:nvPr/>
          </p:nvSpPr>
          <p:spPr bwMode="auto">
            <a:xfrm>
              <a:off x="2019" y="1142"/>
              <a:ext cx="29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clear()</a:t>
              </a:r>
              <a:endParaRPr lang="en-US"/>
            </a:p>
          </p:txBody>
        </p:sp>
        <p:pic>
          <p:nvPicPr>
            <p:cNvPr id="1203215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1" y="1270"/>
              <a:ext cx="128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16" name="Picture 1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91" y="1270"/>
              <a:ext cx="128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17" name="Picture 1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1" y="1270"/>
              <a:ext cx="128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3218" name="Rectangle 18"/>
            <p:cNvSpPr>
              <a:spLocks noChangeArrowheads="1"/>
            </p:cNvSpPr>
            <p:nvPr/>
          </p:nvSpPr>
          <p:spPr bwMode="auto">
            <a:xfrm>
              <a:off x="2019" y="1270"/>
              <a:ext cx="63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containsKey()</a:t>
              </a:r>
              <a:endParaRPr lang="en-US"/>
            </a:p>
          </p:txBody>
        </p:sp>
        <p:pic>
          <p:nvPicPr>
            <p:cNvPr id="1203219" name="Picture 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1" y="1397"/>
              <a:ext cx="12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20" name="Picture 2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91" y="1397"/>
              <a:ext cx="12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21" name="Picture 2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1" y="1397"/>
              <a:ext cx="12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3222" name="Rectangle 22"/>
            <p:cNvSpPr>
              <a:spLocks noChangeArrowheads="1"/>
            </p:cNvSpPr>
            <p:nvPr/>
          </p:nvSpPr>
          <p:spPr bwMode="auto">
            <a:xfrm>
              <a:off x="2019" y="1397"/>
              <a:ext cx="72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containsValue()</a:t>
              </a:r>
              <a:endParaRPr lang="en-US"/>
            </a:p>
          </p:txBody>
        </p:sp>
        <p:pic>
          <p:nvPicPr>
            <p:cNvPr id="1203223" name="Picture 2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1" y="1525"/>
              <a:ext cx="128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24" name="Picture 2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91" y="1525"/>
              <a:ext cx="128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25" name="Picture 2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1" y="1525"/>
              <a:ext cx="128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3226" name="Rectangle 26"/>
            <p:cNvSpPr>
              <a:spLocks noChangeArrowheads="1"/>
            </p:cNvSpPr>
            <p:nvPr/>
          </p:nvSpPr>
          <p:spPr bwMode="auto">
            <a:xfrm>
              <a:off x="2019" y="1525"/>
              <a:ext cx="45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entrySet()</a:t>
              </a:r>
              <a:endParaRPr lang="en-US"/>
            </a:p>
          </p:txBody>
        </p:sp>
        <p:pic>
          <p:nvPicPr>
            <p:cNvPr id="1203227" name="Picture 2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1" y="1652"/>
              <a:ext cx="12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28" name="Picture 2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91" y="1652"/>
              <a:ext cx="12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29" name="Picture 2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1" y="1652"/>
              <a:ext cx="12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3230" name="Rectangle 30"/>
            <p:cNvSpPr>
              <a:spLocks noChangeArrowheads="1"/>
            </p:cNvSpPr>
            <p:nvPr/>
          </p:nvSpPr>
          <p:spPr bwMode="auto">
            <a:xfrm>
              <a:off x="2019" y="1652"/>
              <a:ext cx="21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get()</a:t>
              </a:r>
              <a:endParaRPr lang="en-US"/>
            </a:p>
          </p:txBody>
        </p:sp>
        <p:pic>
          <p:nvPicPr>
            <p:cNvPr id="1203231" name="Picture 3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1" y="1780"/>
              <a:ext cx="128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32" name="Picture 3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91" y="1780"/>
              <a:ext cx="128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33" name="Picture 3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1" y="1780"/>
              <a:ext cx="128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3234" name="Rectangle 34"/>
            <p:cNvSpPr>
              <a:spLocks noChangeArrowheads="1"/>
            </p:cNvSpPr>
            <p:nvPr/>
          </p:nvSpPr>
          <p:spPr bwMode="auto">
            <a:xfrm>
              <a:off x="2019" y="1780"/>
              <a:ext cx="38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keySet()</a:t>
              </a:r>
              <a:endParaRPr lang="en-US"/>
            </a:p>
          </p:txBody>
        </p:sp>
        <p:pic>
          <p:nvPicPr>
            <p:cNvPr id="1203235" name="Picture 3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1" y="1907"/>
              <a:ext cx="12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36" name="Picture 3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91" y="1907"/>
              <a:ext cx="12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37" name="Picture 3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1" y="1907"/>
              <a:ext cx="12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3238" name="Rectangle 38"/>
            <p:cNvSpPr>
              <a:spLocks noChangeArrowheads="1"/>
            </p:cNvSpPr>
            <p:nvPr/>
          </p:nvSpPr>
          <p:spPr bwMode="auto">
            <a:xfrm>
              <a:off x="2019" y="1907"/>
              <a:ext cx="21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put()</a:t>
              </a:r>
              <a:endParaRPr lang="en-US"/>
            </a:p>
          </p:txBody>
        </p:sp>
        <p:pic>
          <p:nvPicPr>
            <p:cNvPr id="1203239" name="Picture 3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1" y="2034"/>
              <a:ext cx="12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40" name="Picture 4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91" y="2034"/>
              <a:ext cx="12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41" name="Picture 4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1" y="2034"/>
              <a:ext cx="12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3242" name="Rectangle 42"/>
            <p:cNvSpPr>
              <a:spLocks noChangeArrowheads="1"/>
            </p:cNvSpPr>
            <p:nvPr/>
          </p:nvSpPr>
          <p:spPr bwMode="auto">
            <a:xfrm>
              <a:off x="2019" y="2034"/>
              <a:ext cx="2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size()</a:t>
              </a:r>
              <a:endParaRPr lang="en-US"/>
            </a:p>
          </p:txBody>
        </p:sp>
        <p:pic>
          <p:nvPicPr>
            <p:cNvPr id="1203243" name="Picture 4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1" y="2162"/>
              <a:ext cx="12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44" name="Picture 4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91" y="2162"/>
              <a:ext cx="12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45" name="Picture 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1" y="2162"/>
              <a:ext cx="12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3246" name="Rectangle 46"/>
            <p:cNvSpPr>
              <a:spLocks noChangeArrowheads="1"/>
            </p:cNvSpPr>
            <p:nvPr/>
          </p:nvSpPr>
          <p:spPr bwMode="auto">
            <a:xfrm>
              <a:off x="2019" y="2162"/>
              <a:ext cx="37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values()</a:t>
              </a:r>
              <a:endParaRPr lang="en-US"/>
            </a:p>
          </p:txBody>
        </p:sp>
        <p:sp>
          <p:nvSpPr>
            <p:cNvPr id="1203247" name="Rectangle 47"/>
            <p:cNvSpPr>
              <a:spLocks noChangeArrowheads="1"/>
            </p:cNvSpPr>
            <p:nvPr/>
          </p:nvSpPr>
          <p:spPr bwMode="auto">
            <a:xfrm>
              <a:off x="3206" y="2688"/>
              <a:ext cx="893" cy="123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248" name="Rectangle 48"/>
            <p:cNvSpPr>
              <a:spLocks noChangeArrowheads="1"/>
            </p:cNvSpPr>
            <p:nvPr/>
          </p:nvSpPr>
          <p:spPr bwMode="auto">
            <a:xfrm>
              <a:off x="3397" y="2839"/>
              <a:ext cx="51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SortedMap</a:t>
              </a:r>
              <a:endParaRPr lang="en-US"/>
            </a:p>
          </p:txBody>
        </p:sp>
        <p:sp>
          <p:nvSpPr>
            <p:cNvPr id="1203249" name="Rectangle 49"/>
            <p:cNvSpPr>
              <a:spLocks noChangeArrowheads="1"/>
            </p:cNvSpPr>
            <p:nvPr/>
          </p:nvSpPr>
          <p:spPr bwMode="auto">
            <a:xfrm>
              <a:off x="3206" y="2983"/>
              <a:ext cx="893" cy="94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250" name="Rectangle 50"/>
            <p:cNvSpPr>
              <a:spLocks noChangeArrowheads="1"/>
            </p:cNvSpPr>
            <p:nvPr/>
          </p:nvSpPr>
          <p:spPr bwMode="auto">
            <a:xfrm>
              <a:off x="3206" y="3046"/>
              <a:ext cx="893" cy="877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pic>
          <p:nvPicPr>
            <p:cNvPr id="1203251" name="Picture 5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0" y="3126"/>
              <a:ext cx="127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52" name="Picture 5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30" y="3126"/>
              <a:ext cx="127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53" name="Picture 5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0" y="3126"/>
              <a:ext cx="127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3254" name="Rectangle 54"/>
            <p:cNvSpPr>
              <a:spLocks noChangeArrowheads="1"/>
            </p:cNvSpPr>
            <p:nvPr/>
          </p:nvSpPr>
          <p:spPr bwMode="auto">
            <a:xfrm>
              <a:off x="3357" y="3126"/>
              <a:ext cx="59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comparator()</a:t>
              </a:r>
              <a:endParaRPr lang="en-US"/>
            </a:p>
          </p:txBody>
        </p:sp>
        <p:pic>
          <p:nvPicPr>
            <p:cNvPr id="1203255" name="Picture 5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0" y="3254"/>
              <a:ext cx="127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56" name="Picture 5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30" y="3254"/>
              <a:ext cx="127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57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0" y="3254"/>
              <a:ext cx="127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3258" name="Rectangle 58"/>
            <p:cNvSpPr>
              <a:spLocks noChangeArrowheads="1"/>
            </p:cNvSpPr>
            <p:nvPr/>
          </p:nvSpPr>
          <p:spPr bwMode="auto">
            <a:xfrm>
              <a:off x="3357" y="3254"/>
              <a:ext cx="41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firstKey()</a:t>
              </a:r>
              <a:endParaRPr lang="en-US"/>
            </a:p>
          </p:txBody>
        </p:sp>
        <p:pic>
          <p:nvPicPr>
            <p:cNvPr id="1203259" name="Picture 5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0" y="3381"/>
              <a:ext cx="127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60" name="Picture 6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30" y="3381"/>
              <a:ext cx="127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61" name="Picture 6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0" y="3381"/>
              <a:ext cx="127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3262" name="Rectangle 62"/>
            <p:cNvSpPr>
              <a:spLocks noChangeArrowheads="1"/>
            </p:cNvSpPr>
            <p:nvPr/>
          </p:nvSpPr>
          <p:spPr bwMode="auto">
            <a:xfrm>
              <a:off x="3357" y="3381"/>
              <a:ext cx="50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headMap()</a:t>
              </a:r>
              <a:endParaRPr lang="en-US"/>
            </a:p>
          </p:txBody>
        </p:sp>
        <p:pic>
          <p:nvPicPr>
            <p:cNvPr id="1203263" name="Picture 6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0" y="3509"/>
              <a:ext cx="127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64" name="Picture 6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30" y="3509"/>
              <a:ext cx="127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65" name="Picture 6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0" y="3509"/>
              <a:ext cx="127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3266" name="Rectangle 66"/>
            <p:cNvSpPr>
              <a:spLocks noChangeArrowheads="1"/>
            </p:cNvSpPr>
            <p:nvPr/>
          </p:nvSpPr>
          <p:spPr bwMode="auto">
            <a:xfrm>
              <a:off x="3357" y="3509"/>
              <a:ext cx="4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lastKey()</a:t>
              </a:r>
              <a:endParaRPr lang="en-US"/>
            </a:p>
          </p:txBody>
        </p:sp>
        <p:pic>
          <p:nvPicPr>
            <p:cNvPr id="1203267" name="Picture 6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0" y="3636"/>
              <a:ext cx="127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68" name="Picture 6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30" y="3636"/>
              <a:ext cx="127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69" name="Picture 6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0" y="3636"/>
              <a:ext cx="127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3270" name="Rectangle 70"/>
            <p:cNvSpPr>
              <a:spLocks noChangeArrowheads="1"/>
            </p:cNvSpPr>
            <p:nvPr/>
          </p:nvSpPr>
          <p:spPr bwMode="auto">
            <a:xfrm>
              <a:off x="3357" y="3636"/>
              <a:ext cx="44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subMap()</a:t>
              </a:r>
              <a:endParaRPr lang="en-US"/>
            </a:p>
          </p:txBody>
        </p:sp>
        <p:pic>
          <p:nvPicPr>
            <p:cNvPr id="1203271" name="Picture 7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0" y="3764"/>
              <a:ext cx="127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72" name="Picture 7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30" y="3764"/>
              <a:ext cx="127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3273" name="Picture 7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0" y="3764"/>
              <a:ext cx="127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3274" name="Rectangle 74"/>
            <p:cNvSpPr>
              <a:spLocks noChangeArrowheads="1"/>
            </p:cNvSpPr>
            <p:nvPr/>
          </p:nvSpPr>
          <p:spPr bwMode="auto">
            <a:xfrm>
              <a:off x="3357" y="3764"/>
              <a:ext cx="40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tailMap()</a:t>
              </a:r>
              <a:endParaRPr lang="en-US"/>
            </a:p>
          </p:txBody>
        </p:sp>
        <p:sp>
          <p:nvSpPr>
            <p:cNvPr id="1203275" name="Rectangle 75"/>
            <p:cNvSpPr>
              <a:spLocks noChangeArrowheads="1"/>
            </p:cNvSpPr>
            <p:nvPr/>
          </p:nvSpPr>
          <p:spPr bwMode="auto">
            <a:xfrm>
              <a:off x="3120" y="2448"/>
              <a:ext cx="29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sorted</a:t>
              </a:r>
              <a:endParaRPr lang="en-US"/>
            </a:p>
          </p:txBody>
        </p:sp>
        <p:sp>
          <p:nvSpPr>
            <p:cNvPr id="1203276" name="Rectangle 76"/>
            <p:cNvSpPr>
              <a:spLocks noChangeArrowheads="1"/>
            </p:cNvSpPr>
            <p:nvPr/>
          </p:nvSpPr>
          <p:spPr bwMode="auto">
            <a:xfrm>
              <a:off x="999" y="2879"/>
              <a:ext cx="661" cy="319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277" name="Rectangle 77"/>
            <p:cNvSpPr>
              <a:spLocks noChangeArrowheads="1"/>
            </p:cNvSpPr>
            <p:nvPr/>
          </p:nvSpPr>
          <p:spPr bwMode="auto">
            <a:xfrm>
              <a:off x="1110" y="2911"/>
              <a:ext cx="44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HashMap</a:t>
              </a:r>
              <a:endParaRPr lang="en-US"/>
            </a:p>
          </p:txBody>
        </p:sp>
        <p:sp>
          <p:nvSpPr>
            <p:cNvPr id="1203278" name="Rectangle 78"/>
            <p:cNvSpPr>
              <a:spLocks noChangeArrowheads="1"/>
            </p:cNvSpPr>
            <p:nvPr/>
          </p:nvSpPr>
          <p:spPr bwMode="auto">
            <a:xfrm>
              <a:off x="999" y="3046"/>
              <a:ext cx="661" cy="15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279" name="Rectangle 79"/>
            <p:cNvSpPr>
              <a:spLocks noChangeArrowheads="1"/>
            </p:cNvSpPr>
            <p:nvPr/>
          </p:nvSpPr>
          <p:spPr bwMode="auto">
            <a:xfrm>
              <a:off x="999" y="3110"/>
              <a:ext cx="661" cy="88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280" name="Rectangle 80"/>
            <p:cNvSpPr>
              <a:spLocks noChangeArrowheads="1"/>
            </p:cNvSpPr>
            <p:nvPr/>
          </p:nvSpPr>
          <p:spPr bwMode="auto">
            <a:xfrm>
              <a:off x="855" y="3652"/>
              <a:ext cx="948" cy="327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281" name="Rectangle 81"/>
            <p:cNvSpPr>
              <a:spLocks noChangeArrowheads="1"/>
            </p:cNvSpPr>
            <p:nvPr/>
          </p:nvSpPr>
          <p:spPr bwMode="auto">
            <a:xfrm>
              <a:off x="983" y="3684"/>
              <a:ext cx="69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LinkedHasMap</a:t>
              </a:r>
              <a:endParaRPr lang="en-US"/>
            </a:p>
          </p:txBody>
        </p:sp>
        <p:sp>
          <p:nvSpPr>
            <p:cNvPr id="1203282" name="Rectangle 82"/>
            <p:cNvSpPr>
              <a:spLocks noChangeArrowheads="1"/>
            </p:cNvSpPr>
            <p:nvPr/>
          </p:nvSpPr>
          <p:spPr bwMode="auto">
            <a:xfrm>
              <a:off x="855" y="3827"/>
              <a:ext cx="948" cy="15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283" name="Rectangle 83"/>
            <p:cNvSpPr>
              <a:spLocks noChangeArrowheads="1"/>
            </p:cNvSpPr>
            <p:nvPr/>
          </p:nvSpPr>
          <p:spPr bwMode="auto">
            <a:xfrm>
              <a:off x="855" y="3891"/>
              <a:ext cx="948" cy="88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284" name="Line 84"/>
            <p:cNvSpPr>
              <a:spLocks noChangeShapeType="1"/>
            </p:cNvSpPr>
            <p:nvPr/>
          </p:nvSpPr>
          <p:spPr bwMode="auto">
            <a:xfrm flipV="1">
              <a:off x="1333" y="3198"/>
              <a:ext cx="0" cy="454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285" name="Freeform 85"/>
            <p:cNvSpPr>
              <a:spLocks/>
            </p:cNvSpPr>
            <p:nvPr/>
          </p:nvSpPr>
          <p:spPr bwMode="auto">
            <a:xfrm>
              <a:off x="1277" y="3198"/>
              <a:ext cx="112" cy="1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12" y="159"/>
                </a:cxn>
                <a:cxn ang="0">
                  <a:pos x="0" y="159"/>
                </a:cxn>
                <a:cxn ang="0">
                  <a:pos x="56" y="0"/>
                </a:cxn>
              </a:cxnLst>
              <a:rect l="0" t="0" r="r" b="b"/>
              <a:pathLst>
                <a:path w="112" h="159">
                  <a:moveTo>
                    <a:pt x="56" y="0"/>
                  </a:moveTo>
                  <a:lnTo>
                    <a:pt x="112" y="159"/>
                  </a:lnTo>
                  <a:lnTo>
                    <a:pt x="0" y="15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286" name="Rectangle 86"/>
            <p:cNvSpPr>
              <a:spLocks noChangeArrowheads="1"/>
            </p:cNvSpPr>
            <p:nvPr/>
          </p:nvSpPr>
          <p:spPr bwMode="auto">
            <a:xfrm>
              <a:off x="927" y="3405"/>
              <a:ext cx="71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ordered access</a:t>
              </a:r>
              <a:endParaRPr lang="en-US"/>
            </a:p>
          </p:txBody>
        </p:sp>
        <p:sp>
          <p:nvSpPr>
            <p:cNvPr id="1203287" name="Rectangle 87"/>
            <p:cNvSpPr>
              <a:spLocks noChangeArrowheads="1"/>
            </p:cNvSpPr>
            <p:nvPr/>
          </p:nvSpPr>
          <p:spPr bwMode="auto">
            <a:xfrm>
              <a:off x="2019" y="2839"/>
              <a:ext cx="741" cy="319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288" name="Rectangle 88"/>
            <p:cNvSpPr>
              <a:spLocks noChangeArrowheads="1"/>
            </p:cNvSpPr>
            <p:nvPr/>
          </p:nvSpPr>
          <p:spPr bwMode="auto">
            <a:xfrm>
              <a:off x="2146" y="2871"/>
              <a:ext cx="50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HashTable</a:t>
              </a:r>
              <a:endParaRPr lang="en-US"/>
            </a:p>
          </p:txBody>
        </p:sp>
        <p:sp>
          <p:nvSpPr>
            <p:cNvPr id="1203289" name="Rectangle 89"/>
            <p:cNvSpPr>
              <a:spLocks noChangeArrowheads="1"/>
            </p:cNvSpPr>
            <p:nvPr/>
          </p:nvSpPr>
          <p:spPr bwMode="auto">
            <a:xfrm>
              <a:off x="2019" y="3007"/>
              <a:ext cx="741" cy="151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290" name="Rectangle 90"/>
            <p:cNvSpPr>
              <a:spLocks noChangeArrowheads="1"/>
            </p:cNvSpPr>
            <p:nvPr/>
          </p:nvSpPr>
          <p:spPr bwMode="auto">
            <a:xfrm>
              <a:off x="2019" y="3070"/>
              <a:ext cx="741" cy="88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291" name="Line 91"/>
            <p:cNvSpPr>
              <a:spLocks noChangeShapeType="1"/>
            </p:cNvSpPr>
            <p:nvPr/>
          </p:nvSpPr>
          <p:spPr bwMode="auto">
            <a:xfrm flipV="1">
              <a:off x="2393" y="2321"/>
              <a:ext cx="0" cy="518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292" name="Freeform 92"/>
            <p:cNvSpPr>
              <a:spLocks/>
            </p:cNvSpPr>
            <p:nvPr/>
          </p:nvSpPr>
          <p:spPr bwMode="auto">
            <a:xfrm>
              <a:off x="2337" y="2321"/>
              <a:ext cx="112" cy="152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12" y="152"/>
                </a:cxn>
                <a:cxn ang="0">
                  <a:pos x="0" y="152"/>
                </a:cxn>
                <a:cxn ang="0">
                  <a:pos x="56" y="0"/>
                </a:cxn>
              </a:cxnLst>
              <a:rect l="0" t="0" r="r" b="b"/>
              <a:pathLst>
                <a:path w="112" h="152">
                  <a:moveTo>
                    <a:pt x="56" y="0"/>
                  </a:moveTo>
                  <a:lnTo>
                    <a:pt x="112" y="152"/>
                  </a:lnTo>
                  <a:lnTo>
                    <a:pt x="0" y="15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293" name="Rectangle 93"/>
            <p:cNvSpPr>
              <a:spLocks noChangeArrowheads="1"/>
            </p:cNvSpPr>
            <p:nvPr/>
          </p:nvSpPr>
          <p:spPr bwMode="auto">
            <a:xfrm>
              <a:off x="1979" y="2632"/>
              <a:ext cx="35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no nulls</a:t>
              </a:r>
              <a:endParaRPr lang="en-US"/>
            </a:p>
          </p:txBody>
        </p:sp>
        <p:sp>
          <p:nvSpPr>
            <p:cNvPr id="1203294" name="Rectangle 94"/>
            <p:cNvSpPr>
              <a:spLocks noChangeArrowheads="1"/>
            </p:cNvSpPr>
            <p:nvPr/>
          </p:nvSpPr>
          <p:spPr bwMode="auto">
            <a:xfrm>
              <a:off x="4688" y="3206"/>
              <a:ext cx="622" cy="318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295" name="Rectangle 95"/>
            <p:cNvSpPr>
              <a:spLocks noChangeArrowheads="1"/>
            </p:cNvSpPr>
            <p:nvPr/>
          </p:nvSpPr>
          <p:spPr bwMode="auto">
            <a:xfrm>
              <a:off x="4800" y="3238"/>
              <a:ext cx="41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TreeMap</a:t>
              </a:r>
              <a:endParaRPr lang="en-US"/>
            </a:p>
          </p:txBody>
        </p:sp>
        <p:sp>
          <p:nvSpPr>
            <p:cNvPr id="1203296" name="Rectangle 96"/>
            <p:cNvSpPr>
              <a:spLocks noChangeArrowheads="1"/>
            </p:cNvSpPr>
            <p:nvPr/>
          </p:nvSpPr>
          <p:spPr bwMode="auto">
            <a:xfrm>
              <a:off x="4688" y="3373"/>
              <a:ext cx="622" cy="151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297" name="Rectangle 97"/>
            <p:cNvSpPr>
              <a:spLocks noChangeArrowheads="1"/>
            </p:cNvSpPr>
            <p:nvPr/>
          </p:nvSpPr>
          <p:spPr bwMode="auto">
            <a:xfrm>
              <a:off x="4688" y="3437"/>
              <a:ext cx="622" cy="87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298" name="Line 98"/>
            <p:cNvSpPr>
              <a:spLocks noChangeShapeType="1"/>
            </p:cNvSpPr>
            <p:nvPr/>
          </p:nvSpPr>
          <p:spPr bwMode="auto">
            <a:xfrm flipH="1">
              <a:off x="4099" y="3365"/>
              <a:ext cx="589" cy="0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299" name="Freeform 99"/>
            <p:cNvSpPr>
              <a:spLocks/>
            </p:cNvSpPr>
            <p:nvPr/>
          </p:nvSpPr>
          <p:spPr bwMode="auto">
            <a:xfrm>
              <a:off x="4099" y="3309"/>
              <a:ext cx="151" cy="112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151" y="112"/>
                </a:cxn>
                <a:cxn ang="0">
                  <a:pos x="151" y="0"/>
                </a:cxn>
                <a:cxn ang="0">
                  <a:pos x="0" y="56"/>
                </a:cxn>
              </a:cxnLst>
              <a:rect l="0" t="0" r="r" b="b"/>
              <a:pathLst>
                <a:path w="151" h="112">
                  <a:moveTo>
                    <a:pt x="0" y="56"/>
                  </a:moveTo>
                  <a:lnTo>
                    <a:pt x="151" y="112"/>
                  </a:lnTo>
                  <a:lnTo>
                    <a:pt x="151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300" name="Rectangle 100"/>
            <p:cNvSpPr>
              <a:spLocks noChangeArrowheads="1"/>
            </p:cNvSpPr>
            <p:nvPr/>
          </p:nvSpPr>
          <p:spPr bwMode="auto">
            <a:xfrm>
              <a:off x="4266" y="2999"/>
              <a:ext cx="38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random </a:t>
              </a:r>
              <a:endParaRPr lang="en-US"/>
            </a:p>
          </p:txBody>
        </p:sp>
        <p:sp>
          <p:nvSpPr>
            <p:cNvPr id="1203301" name="Rectangle 101"/>
            <p:cNvSpPr>
              <a:spLocks noChangeArrowheads="1"/>
            </p:cNvSpPr>
            <p:nvPr/>
          </p:nvSpPr>
          <p:spPr bwMode="auto">
            <a:xfrm>
              <a:off x="4266" y="3126"/>
              <a:ext cx="32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access</a:t>
              </a:r>
              <a:endParaRPr lang="en-US"/>
            </a:p>
          </p:txBody>
        </p:sp>
        <p:sp>
          <p:nvSpPr>
            <p:cNvPr id="1203302" name="Line 102"/>
            <p:cNvSpPr>
              <a:spLocks noChangeShapeType="1"/>
            </p:cNvSpPr>
            <p:nvPr/>
          </p:nvSpPr>
          <p:spPr bwMode="auto">
            <a:xfrm flipH="1" flipV="1">
              <a:off x="2911" y="2313"/>
              <a:ext cx="301" cy="423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303" name="Freeform 103"/>
            <p:cNvSpPr>
              <a:spLocks/>
            </p:cNvSpPr>
            <p:nvPr/>
          </p:nvSpPr>
          <p:spPr bwMode="auto">
            <a:xfrm>
              <a:off x="2911" y="2313"/>
              <a:ext cx="136" cy="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96"/>
                </a:cxn>
                <a:cxn ang="0">
                  <a:pos x="40" y="160"/>
                </a:cxn>
                <a:cxn ang="0">
                  <a:pos x="0" y="0"/>
                </a:cxn>
              </a:cxnLst>
              <a:rect l="0" t="0" r="r" b="b"/>
              <a:pathLst>
                <a:path w="136" h="160">
                  <a:moveTo>
                    <a:pt x="0" y="0"/>
                  </a:moveTo>
                  <a:lnTo>
                    <a:pt x="136" y="96"/>
                  </a:lnTo>
                  <a:lnTo>
                    <a:pt x="40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304" name="Line 104"/>
            <p:cNvSpPr>
              <a:spLocks noChangeShapeType="1"/>
            </p:cNvSpPr>
            <p:nvPr/>
          </p:nvSpPr>
          <p:spPr bwMode="auto">
            <a:xfrm flipV="1">
              <a:off x="1445" y="2297"/>
              <a:ext cx="422" cy="582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305" name="Freeform 105"/>
            <p:cNvSpPr>
              <a:spLocks/>
            </p:cNvSpPr>
            <p:nvPr/>
          </p:nvSpPr>
          <p:spPr bwMode="auto">
            <a:xfrm>
              <a:off x="1732" y="2297"/>
              <a:ext cx="135" cy="160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87" y="160"/>
                </a:cxn>
                <a:cxn ang="0">
                  <a:pos x="0" y="88"/>
                </a:cxn>
                <a:cxn ang="0">
                  <a:pos x="135" y="0"/>
                </a:cxn>
              </a:cxnLst>
              <a:rect l="0" t="0" r="r" b="b"/>
              <a:pathLst>
                <a:path w="135" h="160">
                  <a:moveTo>
                    <a:pt x="135" y="0"/>
                  </a:moveTo>
                  <a:lnTo>
                    <a:pt x="87" y="160"/>
                  </a:lnTo>
                  <a:lnTo>
                    <a:pt x="0" y="88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03306" name="Rectangle 106"/>
            <p:cNvSpPr>
              <a:spLocks noChangeArrowheads="1"/>
            </p:cNvSpPr>
            <p:nvPr/>
          </p:nvSpPr>
          <p:spPr bwMode="auto">
            <a:xfrm>
              <a:off x="2045" y="748"/>
              <a:ext cx="69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pitchFamily="34" charset="0"/>
                </a:rPr>
                <a:t>&lt;&lt;Interface&gt;&gt;</a:t>
              </a:r>
            </a:p>
          </p:txBody>
        </p:sp>
        <p:sp>
          <p:nvSpPr>
            <p:cNvPr id="1203307" name="Rectangle 107"/>
            <p:cNvSpPr>
              <a:spLocks noChangeArrowheads="1"/>
            </p:cNvSpPr>
            <p:nvPr/>
          </p:nvSpPr>
          <p:spPr bwMode="auto">
            <a:xfrm>
              <a:off x="3308" y="2734"/>
              <a:ext cx="69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pitchFamily="34" charset="0"/>
                </a:rPr>
                <a:t>&lt;&lt;Interface&gt;&gt;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6172" name="Group 28"/>
          <p:cNvGraphicFramePr>
            <a:graphicFrameLocks noGrp="1"/>
          </p:cNvGraphicFramePr>
          <p:nvPr>
            <p:ph type="tbl" idx="1"/>
          </p:nvPr>
        </p:nvGraphicFramePr>
        <p:xfrm>
          <a:off x="1371600" y="2667000"/>
          <a:ext cx="7162800" cy="3124202"/>
        </p:xfrm>
        <a:graphic>
          <a:graphicData uri="http://schemas.openxmlformats.org/drawingml/2006/table">
            <a:tbl>
              <a:tblPr/>
              <a:tblGrid>
                <a:gridCol w="7162800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สรุปเมธอดที่ใช้ใน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Map interface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clear()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ลบทุก ๆ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สมาชิก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ออกจาก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map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containKey(k)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คืนค่า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true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ในกรณีที่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map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ประกอบด้วย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mapping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สำหรับ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key 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9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containsValue(v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 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true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ในกรณีที่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map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มีการ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maps keys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ตั้งแต่หนึ่งหรือมากกว่าไปยังค่า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entrySet()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Set view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ของการ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mappings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ที่ถูกจัดเก็บไว้ใน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map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6164" name="Rectangle 20"/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4316413" cy="601663"/>
          </a:xfrm>
          <a:ln/>
        </p:spPr>
        <p:txBody>
          <a:bodyPr anchor="b"/>
          <a:lstStyle/>
          <a:p>
            <a:r>
              <a:rPr lang="en-US">
                <a:solidFill>
                  <a:srgbClr val="990000"/>
                </a:solidFill>
              </a:rPr>
              <a:t>Map interface Method	</a:t>
            </a:r>
          </a:p>
        </p:txBody>
      </p:sp>
      <p:sp>
        <p:nvSpPr>
          <p:cNvPr id="1286166" name="Rectangle 22"/>
          <p:cNvSpPr>
            <a:spLocks noChangeArrowheads="1"/>
          </p:cNvSpPr>
          <p:nvPr/>
        </p:nvSpPr>
        <p:spPr bwMode="auto">
          <a:xfrm>
            <a:off x="1066800" y="1219200"/>
            <a:ext cx="74422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3"/>
              </a:buBlip>
            </a:pP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เมธอดดังต่อไปนี้  กำหนดให้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k </a:t>
            </a: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เป็นออปเจค  และใช้สำหรับนำเสนอ 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key</a:t>
            </a: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 ส่วน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v </a:t>
            </a: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เป็นออปเจคที่ใช้นำเสนอ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value</a:t>
            </a: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 และ 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m </a:t>
            </a: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ใช้นำเสนอ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8228" name="Group 36"/>
          <p:cNvGraphicFramePr>
            <a:graphicFrameLocks noGrp="1"/>
          </p:cNvGraphicFramePr>
          <p:nvPr>
            <p:ph type="tbl" idx="1"/>
          </p:nvPr>
        </p:nvGraphicFramePr>
        <p:xfrm>
          <a:off x="1219200" y="1524000"/>
          <a:ext cx="7391400" cy="4694238"/>
        </p:xfrm>
        <a:graphic>
          <a:graphicData uri="http://schemas.openxmlformats.org/drawingml/2006/table">
            <a:tbl>
              <a:tblPr/>
              <a:tblGrid>
                <a:gridCol w="7391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สรุปเมธอดที่ใช้ใน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Map interface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get(k)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   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true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ในกรณีที่มีการ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maps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key 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isEmpty()</a:t>
                      </a: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 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true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ในกรณีที่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map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ไม่มีการแปลงค่า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key-value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keySet()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Set view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ของคีย์ที่อยู่ภายใน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map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put(k,v)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เพิ่มค่า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v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พร้อมกับคีย์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k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ภายใน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map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putAll(m)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สำเนาค่าจาก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map m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ไปยัง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map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ที่เรียกใช้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remove(k)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   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ลบค่า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mapping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สำหรับคีย์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k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จาก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map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ปัจจุบัน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values()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Collection view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ของค่าที่อยู่ภายใน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map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FF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8212" name="Rectangle 20"/>
          <p:cNvSpPr>
            <a:spLocks noGrp="1" noChangeArrowheads="1"/>
          </p:cNvSpPr>
          <p:nvPr>
            <p:ph type="title"/>
          </p:nvPr>
        </p:nvSpPr>
        <p:spPr>
          <a:xfrm>
            <a:off x="2819400" y="381000"/>
            <a:ext cx="4316413" cy="601663"/>
          </a:xfrm>
          <a:ln/>
        </p:spPr>
        <p:txBody>
          <a:bodyPr anchor="b"/>
          <a:lstStyle/>
          <a:p>
            <a:r>
              <a:rPr lang="en-US">
                <a:solidFill>
                  <a:srgbClr val="990000"/>
                </a:solidFill>
              </a:rPr>
              <a:t>Map interface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467600" cy="5226050"/>
          </a:xfrm>
        </p:spPr>
        <p:txBody>
          <a:bodyPr/>
          <a:lstStyle/>
          <a:p>
            <a:r>
              <a:rPr lang="th-TH"/>
              <a:t>ประกอบไปด้วย 3 มุมมอง</a:t>
            </a:r>
            <a:endParaRPr lang="en-US"/>
          </a:p>
          <a:p>
            <a:pPr lvl="1"/>
            <a:r>
              <a:rPr lang="th-TH" b="1"/>
              <a:t>มุมมองแบบ </a:t>
            </a:r>
            <a:r>
              <a:rPr lang="en-US" b="1"/>
              <a:t>Entry set </a:t>
            </a:r>
            <a:r>
              <a:rPr lang="en-US"/>
              <a:t> </a:t>
            </a:r>
            <a:r>
              <a:rPr lang="th-TH"/>
              <a:t>ข้อมูลทั้งหมดที่เข้าสู่</a:t>
            </a:r>
            <a:r>
              <a:rPr lang="en-US"/>
              <a:t> map</a:t>
            </a:r>
            <a:r>
              <a:rPr lang="th-TH"/>
              <a:t> เช่น </a:t>
            </a:r>
          </a:p>
          <a:p>
            <a:pPr lvl="2"/>
            <a:r>
              <a:rPr lang="en-US">
                <a:solidFill>
                  <a:schemeClr val="accent2"/>
                </a:solidFill>
              </a:rPr>
              <a:t>Set entrySet()</a:t>
            </a:r>
            <a:endParaRPr lang="en-US"/>
          </a:p>
          <a:p>
            <a:pPr lvl="1"/>
            <a:r>
              <a:rPr lang="th-TH" b="1"/>
              <a:t>มุมมองแบบ </a:t>
            </a:r>
            <a:r>
              <a:rPr lang="en-US" b="1"/>
              <a:t>key set</a:t>
            </a:r>
            <a:r>
              <a:rPr lang="en-US"/>
              <a:t> </a:t>
            </a:r>
            <a:r>
              <a:rPr lang="th-TH"/>
              <a:t> กลุ่มของ</a:t>
            </a:r>
            <a:r>
              <a:rPr lang="en-US">
                <a:cs typeface="Times New Roman" pitchFamily="18" charset="0"/>
              </a:rPr>
              <a:t> keys </a:t>
            </a:r>
            <a:r>
              <a:rPr lang="th-TH"/>
              <a:t>ทั้งหมดภายใน</a:t>
            </a:r>
            <a:r>
              <a:rPr lang="en-US">
                <a:cs typeface="Times New Roman" pitchFamily="18" charset="0"/>
              </a:rPr>
              <a:t> map </a:t>
            </a:r>
            <a:r>
              <a:rPr lang="th-TH"/>
              <a:t> ที่ถูกกำหนดค่าเนื่องจาก </a:t>
            </a:r>
            <a:r>
              <a:rPr lang="en-US">
                <a:cs typeface="Times New Roman" pitchFamily="18" charset="0"/>
              </a:rPr>
              <a:t> keys </a:t>
            </a:r>
            <a:r>
              <a:rPr lang="th-TH"/>
              <a:t>มีลักษณะ</a:t>
            </a:r>
            <a:r>
              <a:rPr lang="en-US">
                <a:cs typeface="Times New Roman" pitchFamily="18" charset="0"/>
              </a:rPr>
              <a:t> unique</a:t>
            </a:r>
            <a:r>
              <a:rPr lang="th-TH"/>
              <a:t> เช่น  </a:t>
            </a:r>
          </a:p>
          <a:p>
            <a:pPr lvl="2"/>
            <a:r>
              <a:rPr lang="en-US">
                <a:solidFill>
                  <a:schemeClr val="accent2"/>
                </a:solidFill>
              </a:rPr>
              <a:t>Set keySet() </a:t>
            </a:r>
            <a:endParaRPr lang="en-US">
              <a:cs typeface="Times New Roman" pitchFamily="18" charset="0"/>
            </a:endParaRPr>
          </a:p>
          <a:p>
            <a:pPr lvl="1"/>
            <a:r>
              <a:rPr lang="th-TH" b="1"/>
              <a:t>มุมมองจาก </a:t>
            </a:r>
            <a:r>
              <a:rPr lang="en-US" b="1"/>
              <a:t>value</a:t>
            </a:r>
            <a:r>
              <a:rPr lang="en-US" b="1">
                <a:cs typeface="Times New Roman" pitchFamily="18" charset="0"/>
              </a:rPr>
              <a:t> collection </a:t>
            </a:r>
            <a:r>
              <a:rPr lang="en-US">
                <a:cs typeface="Times New Roman" pitchFamily="18" charset="0"/>
              </a:rPr>
              <a:t> </a:t>
            </a:r>
            <a:r>
              <a:rPr lang="th-TH"/>
              <a:t>เป็นกลุ่มของทุก ๆ</a:t>
            </a:r>
            <a:r>
              <a:rPr lang="en-US">
                <a:cs typeface="Times New Roman" pitchFamily="18" charset="0"/>
              </a:rPr>
              <a:t> values </a:t>
            </a:r>
            <a:r>
              <a:rPr lang="th-TH"/>
              <a:t>ภายใน</a:t>
            </a:r>
            <a:r>
              <a:rPr lang="en-US">
                <a:cs typeface="Times New Roman" pitchFamily="18" charset="0"/>
              </a:rPr>
              <a:t> map </a:t>
            </a:r>
            <a:r>
              <a:rPr lang="th-TH"/>
              <a:t> มีลักษณะเป็น</a:t>
            </a:r>
            <a:r>
              <a:rPr lang="en-US">
                <a:cs typeface="Times New Roman" pitchFamily="18" charset="0"/>
              </a:rPr>
              <a:t> collection </a:t>
            </a:r>
            <a:r>
              <a:rPr lang="th-TH"/>
              <a:t> เนื่องจาก</a:t>
            </a:r>
            <a:r>
              <a:rPr lang="en-US">
                <a:cs typeface="Times New Roman" pitchFamily="18" charset="0"/>
              </a:rPr>
              <a:t> keys </a:t>
            </a:r>
            <a:r>
              <a:rPr lang="th-TH"/>
              <a:t>ที่แตกต่างกันสามารถ </a:t>
            </a:r>
            <a:r>
              <a:rPr lang="en-US"/>
              <a:t>map </a:t>
            </a:r>
            <a:r>
              <a:rPr lang="th-TH"/>
              <a:t>ลงในค่าเดียวกันได้  เช่น </a:t>
            </a:r>
          </a:p>
          <a:p>
            <a:pPr lvl="2"/>
            <a:r>
              <a:rPr lang="en-US">
                <a:solidFill>
                  <a:schemeClr val="accent2"/>
                </a:solidFill>
              </a:rPr>
              <a:t>Collection values() </a:t>
            </a:r>
          </a:p>
        </p:txBody>
      </p:sp>
      <p:sp>
        <p:nvSpPr>
          <p:cNvPr id="129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4267200" cy="914400"/>
          </a:xfrm>
          <a:ln/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Interface: Map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295400" y="1219200"/>
            <a:ext cx="7442200" cy="4319587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java.util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MapDemo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public static void main(String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[]) {</a:t>
            </a:r>
          </a:p>
          <a:p>
            <a:pPr>
              <a:buNone/>
            </a:pPr>
            <a:r>
              <a:rPr lang="en-US" sz="1600" dirty="0" smtClean="0"/>
              <a:t>                             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Map&lt;String, String&gt; m = 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new 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HashMap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&lt;String, String&gt;();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m.put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("1", "C#");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m.put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("2", "Java");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m.put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("3", "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Php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 Size of Map = " +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m.size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("The keys of this Map :  " +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m.keySet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("The values of this Map :   "+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m.entrySet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		 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(m);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}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  <a:endParaRPr lang="th-TH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output 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Size of Map = 3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The keys of this Map : [3, 2, 1]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The values of this Map : [3=</a:t>
            </a:r>
            <a:r>
              <a:rPr lang="en-US" sz="16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Php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, 2=Java, 1=C#]</a:t>
            </a:r>
          </a:p>
          <a:p>
            <a:pPr lvl="1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{3=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Php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2=Java, 1=C#}</a:t>
            </a:r>
            <a:endParaRPr lang="en-US" sz="16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4267200" cy="914400"/>
          </a:xfrm>
          <a:ln/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Map </a:t>
            </a:r>
            <a:r>
              <a:rPr lang="th-TH" dirty="0" smtClean="0">
                <a:solidFill>
                  <a:srgbClr val="990000"/>
                </a:solidFill>
              </a:rPr>
              <a:t> </a:t>
            </a:r>
            <a:r>
              <a:rPr lang="en-US" dirty="0" smtClean="0">
                <a:solidFill>
                  <a:srgbClr val="990000"/>
                </a:solidFill>
              </a:rPr>
              <a:t>Example</a:t>
            </a:r>
            <a:endParaRPr lang="en-US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The class Hashtable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5029200" cy="4800600"/>
          </a:xfrm>
        </p:spPr>
        <p:txBody>
          <a:bodyPr/>
          <a:lstStyle/>
          <a:p>
            <a:pPr marL="363538" indent="-363538" defTabSz="914400" hangingPunct="1"/>
            <a:r>
              <a:rPr lang="en-US">
                <a:solidFill>
                  <a:srgbClr val="FF3300"/>
                </a:solidFill>
              </a:rPr>
              <a:t>Hashtable </a:t>
            </a:r>
            <a:r>
              <a:rPr lang="th-TH"/>
              <a:t>ใช้สำหรับเก็บข้อมูลเป็นลักษณะคู่ลำดับ </a:t>
            </a:r>
            <a:r>
              <a:rPr lang="en-US"/>
              <a:t>&lt;</a:t>
            </a:r>
            <a:r>
              <a:rPr lang="en-US">
                <a:solidFill>
                  <a:srgbClr val="FF00FF"/>
                </a:solidFill>
              </a:rPr>
              <a:t>key</a:t>
            </a:r>
            <a:r>
              <a:rPr lang="en-US"/>
              <a:t>,</a:t>
            </a:r>
            <a:r>
              <a:rPr lang="en-US">
                <a:solidFill>
                  <a:srgbClr val="FF00FF"/>
                </a:solidFill>
              </a:rPr>
              <a:t>value</a:t>
            </a:r>
            <a:r>
              <a:rPr lang="en-US"/>
              <a:t>&gt; </a:t>
            </a:r>
            <a:endParaRPr lang="th-TH"/>
          </a:p>
          <a:p>
            <a:pPr marL="363538" indent="-363538" defTabSz="914400" hangingPunct="1"/>
            <a:r>
              <a:rPr lang="th-TH"/>
              <a:t>ในคลาส </a:t>
            </a:r>
            <a:r>
              <a:rPr lang="en-US"/>
              <a:t>Hashtable </a:t>
            </a:r>
            <a:r>
              <a:rPr lang="th-TH"/>
              <a:t>จะใช้ </a:t>
            </a:r>
            <a:r>
              <a:rPr lang="en-US"/>
              <a:t>Hash code </a:t>
            </a:r>
            <a:r>
              <a:rPr lang="th-TH"/>
              <a:t>ของ </a:t>
            </a:r>
            <a:r>
              <a:rPr lang="en-US">
                <a:solidFill>
                  <a:srgbClr val="FF00FF"/>
                </a:solidFill>
              </a:rPr>
              <a:t>key</a:t>
            </a:r>
            <a:r>
              <a:rPr lang="en-US"/>
              <a:t> </a:t>
            </a:r>
            <a:r>
              <a:rPr lang="th-TH"/>
              <a:t>ทำหน้าที่เป็นดัชนีในการค้นหาค่าของ </a:t>
            </a:r>
            <a:r>
              <a:rPr lang="en-US">
                <a:solidFill>
                  <a:srgbClr val="FF00FF"/>
                </a:solidFill>
              </a:rPr>
              <a:t>value</a:t>
            </a:r>
          </a:p>
          <a:p>
            <a:pPr marL="363538" indent="-363538" defTabSz="914400" hangingPunct="1"/>
            <a:r>
              <a:rPr lang="th-TH"/>
              <a:t>คลาส </a:t>
            </a:r>
            <a:r>
              <a:rPr lang="en-US"/>
              <a:t>Hashtable </a:t>
            </a:r>
            <a:r>
              <a:rPr lang="th-TH"/>
              <a:t>สามารถใช้งานแบบ </a:t>
            </a:r>
            <a:r>
              <a:rPr lang="en-US"/>
              <a:t>Multi-Thread </a:t>
            </a:r>
            <a:r>
              <a:rPr lang="th-TH"/>
              <a:t>ได้ </a:t>
            </a:r>
            <a:r>
              <a:rPr lang="en-US"/>
              <a:t>(Thread-Safe)</a:t>
            </a:r>
            <a:endParaRPr lang="th-TH">
              <a:solidFill>
                <a:srgbClr val="0000FF"/>
              </a:solidFill>
            </a:endParaRPr>
          </a:p>
          <a:p>
            <a:pPr marL="363538" indent="-363538" defTabSz="914400" hangingPunct="1">
              <a:buFont typeface="StarSymbol" charset="0"/>
              <a:buNone/>
            </a:pPr>
            <a:endParaRPr lang="en-US"/>
          </a:p>
        </p:txBody>
      </p:sp>
      <p:sp>
        <p:nvSpPr>
          <p:cNvPr id="1236996" name="Text Box 4"/>
          <p:cNvSpPr txBox="1">
            <a:spLocks noChangeArrowheads="1"/>
          </p:cNvSpPr>
          <p:nvPr/>
        </p:nvSpPr>
        <p:spPr bwMode="auto">
          <a:xfrm>
            <a:off x="6524625" y="1543050"/>
            <a:ext cx="1066800" cy="284163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Dictionary</a:t>
            </a:r>
          </a:p>
        </p:txBody>
      </p:sp>
      <p:sp>
        <p:nvSpPr>
          <p:cNvPr id="1236997" name="AutoShape 5"/>
          <p:cNvSpPr>
            <a:spLocks noChangeArrowheads="1"/>
          </p:cNvSpPr>
          <p:nvPr/>
        </p:nvSpPr>
        <p:spPr bwMode="auto">
          <a:xfrm>
            <a:off x="6977063" y="1839913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th-TH"/>
          </a:p>
        </p:txBody>
      </p:sp>
      <p:sp>
        <p:nvSpPr>
          <p:cNvPr id="1236998" name="Line 6"/>
          <p:cNvSpPr>
            <a:spLocks noChangeShapeType="1"/>
          </p:cNvSpPr>
          <p:nvPr/>
        </p:nvSpPr>
        <p:spPr bwMode="auto">
          <a:xfrm>
            <a:off x="7053263" y="1981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th-TH"/>
          </a:p>
        </p:txBody>
      </p:sp>
      <p:grpSp>
        <p:nvGrpSpPr>
          <p:cNvPr id="1236999" name="Group 7"/>
          <p:cNvGrpSpPr>
            <a:grpSpLocks/>
          </p:cNvGrpSpPr>
          <p:nvPr/>
        </p:nvGrpSpPr>
        <p:grpSpPr bwMode="auto">
          <a:xfrm>
            <a:off x="6477000" y="2024063"/>
            <a:ext cx="488950" cy="635000"/>
            <a:chOff x="4736" y="1808"/>
            <a:chExt cx="308" cy="400"/>
          </a:xfrm>
        </p:grpSpPr>
        <p:sp>
          <p:nvSpPr>
            <p:cNvPr id="1237000" name="Line 8"/>
            <p:cNvSpPr>
              <a:spLocks noChangeShapeType="1"/>
            </p:cNvSpPr>
            <p:nvPr/>
          </p:nvSpPr>
          <p:spPr bwMode="auto">
            <a:xfrm flipV="1">
              <a:off x="4866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1237001" name="Oval 9"/>
            <p:cNvSpPr>
              <a:spLocks noChangeArrowheads="1"/>
            </p:cNvSpPr>
            <p:nvPr/>
          </p:nvSpPr>
          <p:spPr bwMode="auto">
            <a:xfrm>
              <a:off x="4818" y="1968"/>
              <a:ext cx="96" cy="9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th-TH"/>
            </a:p>
          </p:txBody>
        </p:sp>
        <p:sp>
          <p:nvSpPr>
            <p:cNvPr id="1237002" name="Text Box 10"/>
            <p:cNvSpPr txBox="1">
              <a:spLocks noChangeArrowheads="1"/>
            </p:cNvSpPr>
            <p:nvPr/>
          </p:nvSpPr>
          <p:spPr bwMode="auto">
            <a:xfrm>
              <a:off x="4736" y="1808"/>
              <a:ext cx="308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Map</a:t>
              </a:r>
            </a:p>
          </p:txBody>
        </p:sp>
      </p:grpSp>
      <p:sp>
        <p:nvSpPr>
          <p:cNvPr id="1237003" name="Text Box 11"/>
          <p:cNvSpPr txBox="1">
            <a:spLocks noChangeArrowheads="1"/>
          </p:cNvSpPr>
          <p:nvPr/>
        </p:nvSpPr>
        <p:spPr bwMode="auto">
          <a:xfrm>
            <a:off x="6553200" y="2667000"/>
            <a:ext cx="1066800" cy="284163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Hashtable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495800"/>
            <a:ext cx="39624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3663" y="76200"/>
            <a:ext cx="66373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Hashing Concept</a:t>
            </a:r>
          </a:p>
        </p:txBody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442200" cy="4319588"/>
          </a:xfrm>
        </p:spPr>
        <p:txBody>
          <a:bodyPr/>
          <a:lstStyle/>
          <a:p>
            <a:r>
              <a:rPr lang="th-TH" dirty="0"/>
              <a:t>เป็นวิธีการจัดเก็บและค้นหาข้อมูลอีกแบบหนึ่งที่ประกอบไปด้วย</a:t>
            </a:r>
            <a:endParaRPr lang="en-US" dirty="0"/>
          </a:p>
          <a:p>
            <a:pPr lvl="1"/>
            <a:r>
              <a:rPr lang="th-TH" dirty="0"/>
              <a:t>ฟังก์ชันสำหรับการ</a:t>
            </a:r>
            <a:r>
              <a:rPr lang="en-US" dirty="0"/>
              <a:t> hash (h)</a:t>
            </a:r>
          </a:p>
          <a:p>
            <a:pPr lvl="1"/>
            <a:r>
              <a:rPr lang="th-TH" dirty="0" err="1"/>
              <a:t>อะเรย์</a:t>
            </a:r>
            <a:r>
              <a:rPr lang="th-TH" dirty="0"/>
              <a:t>ที่มีขนาดเท่ากับ</a:t>
            </a:r>
            <a:r>
              <a:rPr lang="en-US" dirty="0"/>
              <a:t> N</a:t>
            </a:r>
          </a:p>
          <a:p>
            <a:r>
              <a:rPr lang="en-US" dirty="0"/>
              <a:t>Collision </a:t>
            </a:r>
            <a:r>
              <a:rPr lang="th-TH" dirty="0"/>
              <a:t>เกิดขึ้นในกรณีที่ </a:t>
            </a:r>
            <a:r>
              <a:rPr lang="en-US" dirty="0"/>
              <a:t>2  keys </a:t>
            </a:r>
            <a:r>
              <a:rPr lang="th-TH" dirty="0"/>
              <a:t>ถูก </a:t>
            </a:r>
            <a:r>
              <a:rPr lang="en-US" dirty="0"/>
              <a:t>map </a:t>
            </a:r>
            <a:r>
              <a:rPr lang="th-TH" dirty="0"/>
              <a:t>ลง</a:t>
            </a:r>
            <a:r>
              <a:rPr lang="th-TH" dirty="0" err="1"/>
              <a:t>ในอะเรย์</a:t>
            </a:r>
            <a:r>
              <a:rPr lang="th-TH" dirty="0"/>
              <a:t>ในตำแหน่งเดียวกัน</a:t>
            </a:r>
            <a:endParaRPr lang="en-US" dirty="0"/>
          </a:p>
          <a:p>
            <a:r>
              <a:rPr lang="th-TH" dirty="0"/>
              <a:t>ฟังก์ชัน</a:t>
            </a:r>
            <a:r>
              <a:rPr lang="en-US" dirty="0"/>
              <a:t> hash (h) </a:t>
            </a:r>
            <a:r>
              <a:rPr lang="th-TH" dirty="0"/>
              <a:t>แปลงค่า</a:t>
            </a:r>
            <a:r>
              <a:rPr lang="en-US" dirty="0"/>
              <a:t> keys </a:t>
            </a:r>
            <a:r>
              <a:rPr lang="th-TH" dirty="0"/>
              <a:t>ที่มีชนิดข้อมูลที่กำหนดไว้ให้อยู่ในรูปของค่า </a:t>
            </a:r>
            <a:r>
              <a:rPr lang="en-US" dirty="0"/>
              <a:t>integer </a:t>
            </a:r>
            <a:r>
              <a:rPr lang="th-TH" dirty="0"/>
              <a:t>ตั้งแต่</a:t>
            </a:r>
            <a:r>
              <a:rPr lang="en-US" dirty="0"/>
              <a:t> {0, N-1}</a:t>
            </a:r>
          </a:p>
          <a:p>
            <a:r>
              <a:rPr lang="th-TH" dirty="0"/>
              <a:t>ตัวอย่างเช่น</a:t>
            </a:r>
            <a:r>
              <a:rPr lang="en-US" dirty="0"/>
              <a:t>:</a:t>
            </a:r>
          </a:p>
          <a:p>
            <a:pPr>
              <a:buFont typeface="StarSymbol" charset="0"/>
              <a:buNone/>
            </a:pPr>
            <a:r>
              <a:rPr lang="en-US" dirty="0"/>
              <a:t>    				h(x) = x </a:t>
            </a:r>
            <a:r>
              <a:rPr lang="en-US" dirty="0">
                <a:solidFill>
                  <a:srgbClr val="FF0000"/>
                </a:solidFill>
              </a:rPr>
              <a:t>mod</a:t>
            </a:r>
            <a:r>
              <a:rPr lang="en-US" dirty="0"/>
              <a:t> N</a:t>
            </a:r>
          </a:p>
          <a:p>
            <a:r>
              <a:rPr lang="en-US" dirty="0">
                <a:solidFill>
                  <a:srgbClr val="CC0000"/>
                </a:solidFill>
              </a:rPr>
              <a:t>mod</a:t>
            </a:r>
            <a:r>
              <a:rPr lang="en-US" dirty="0"/>
              <a:t> : </a:t>
            </a:r>
            <a:r>
              <a:rPr lang="th-TH" dirty="0"/>
              <a:t>ฟังก์ชันที่</a:t>
            </a:r>
            <a:r>
              <a:rPr lang="th-TH" dirty="0" smtClean="0"/>
              <a:t>ใช้หาค่าเศษของ</a:t>
            </a:r>
            <a:r>
              <a:rPr lang="en-US" dirty="0" smtClean="0"/>
              <a:t> </a:t>
            </a:r>
            <a:r>
              <a:rPr lang="en-US" dirty="0"/>
              <a:t>Key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92263" y="152400"/>
            <a:ext cx="61039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Hashing Function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129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5486400" cy="1981200"/>
          </a:xfrm>
          <a:ln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2"/>
              </a:buBlip>
            </a:pPr>
            <a:r>
              <a:rPr lang="th-TH"/>
              <a:t>กำหนดให้  ความจุในการจัดเก็บ</a:t>
            </a:r>
            <a:r>
              <a:rPr lang="en-US"/>
              <a:t>ข้อมูลที่ได้ ไม่เกิน 20 </a:t>
            </a:r>
            <a:r>
              <a:rPr lang="th-TH"/>
              <a:t>เรคคอร์ด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2"/>
              </a:buBlip>
            </a:pPr>
            <a:r>
              <a:rPr lang="th-TH"/>
              <a:t>จากข้อกำหนดเลือก </a:t>
            </a:r>
            <a:r>
              <a:rPr lang="en-US"/>
              <a:t>N </a:t>
            </a:r>
            <a:r>
              <a:rPr lang="th-TH"/>
              <a:t>สำหรับการ </a:t>
            </a:r>
            <a:r>
              <a:rPr lang="en-US"/>
              <a:t>mode = 19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2"/>
              </a:buBlip>
            </a:pPr>
            <a:r>
              <a:rPr lang="en-US" sz="2400" b="1"/>
              <a:t>3211  2134  1532  1123  1143  1135  2432  7213  8812  5321</a:t>
            </a:r>
            <a:endParaRPr lang="th-TH" sz="2400" b="1"/>
          </a:p>
        </p:txBody>
      </p:sp>
      <p:sp>
        <p:nvSpPr>
          <p:cNvPr id="12994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276600" y="3733800"/>
            <a:ext cx="1524000" cy="2413000"/>
          </a:xfrm>
          <a:ln>
            <a:solidFill>
              <a:schemeClr val="tx1"/>
            </a:solidFill>
          </a:ln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endParaRPr lang="en-US" sz="1400" b="1">
              <a:solidFill>
                <a:srgbClr val="663300"/>
              </a:solidFill>
              <a:latin typeface="Arial" pitchFamily="34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r>
              <a:rPr lang="en-US" sz="1400" b="1">
                <a:solidFill>
                  <a:srgbClr val="663300"/>
                </a:solidFill>
                <a:latin typeface="Arial" pitchFamily="34" charset="0"/>
              </a:rPr>
              <a:t>	3211  :  </a:t>
            </a:r>
            <a:r>
              <a:rPr lang="en-US" sz="1400" b="1">
                <a:solidFill>
                  <a:srgbClr val="CC0000"/>
                </a:solidFill>
                <a:latin typeface="Arial" pitchFamily="34" charset="0"/>
              </a:rPr>
              <a:t>0</a:t>
            </a:r>
            <a:r>
              <a:rPr lang="en-US" sz="1400" b="1">
                <a:solidFill>
                  <a:srgbClr val="663300"/>
                </a:solidFill>
                <a:latin typeface="Arial" pitchFamily="34" charset="0"/>
              </a:rPr>
              <a:t>     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r>
              <a:rPr lang="en-US" sz="1400" b="1">
                <a:solidFill>
                  <a:srgbClr val="663300"/>
                </a:solidFill>
                <a:latin typeface="Arial" pitchFamily="34" charset="0"/>
              </a:rPr>
              <a:t>	2134  :  6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r>
              <a:rPr lang="en-US" sz="1400" b="1">
                <a:solidFill>
                  <a:srgbClr val="663300"/>
                </a:solidFill>
                <a:latin typeface="Arial" pitchFamily="34" charset="0"/>
              </a:rPr>
              <a:t>	1532  :  </a:t>
            </a:r>
            <a:r>
              <a:rPr lang="en-US" sz="1400" b="1">
                <a:solidFill>
                  <a:srgbClr val="CC0000"/>
                </a:solidFill>
                <a:latin typeface="Arial" pitchFamily="34" charset="0"/>
              </a:rPr>
              <a:t>12</a:t>
            </a:r>
            <a:endParaRPr lang="en-US" sz="1400" b="1">
              <a:solidFill>
                <a:srgbClr val="663300"/>
              </a:solidFill>
              <a:latin typeface="Arial" pitchFamily="34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r>
              <a:rPr lang="en-US" sz="1400" b="1">
                <a:solidFill>
                  <a:srgbClr val="663300"/>
                </a:solidFill>
                <a:latin typeface="Arial" pitchFamily="34" charset="0"/>
              </a:rPr>
              <a:t>	1123   : 2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r>
              <a:rPr lang="en-US" sz="1400" b="1">
                <a:solidFill>
                  <a:srgbClr val="663300"/>
                </a:solidFill>
                <a:latin typeface="Arial" pitchFamily="34" charset="0"/>
              </a:rPr>
              <a:t>	1143   : 3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r>
              <a:rPr lang="en-US" sz="1400" b="1">
                <a:solidFill>
                  <a:srgbClr val="663300"/>
                </a:solidFill>
                <a:latin typeface="Arial" pitchFamily="34" charset="0"/>
              </a:rPr>
              <a:t>	1135   : 14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r>
              <a:rPr lang="en-US" sz="1400" b="1">
                <a:solidFill>
                  <a:srgbClr val="663300"/>
                </a:solidFill>
                <a:latin typeface="Arial" pitchFamily="34" charset="0"/>
              </a:rPr>
              <a:t>	2432   : </a:t>
            </a:r>
            <a:r>
              <a:rPr lang="en-US" sz="1400" b="1">
                <a:solidFill>
                  <a:srgbClr val="CC0000"/>
                </a:solidFill>
                <a:latin typeface="Arial" pitchFamily="34" charset="0"/>
              </a:rPr>
              <a:t>0</a:t>
            </a:r>
            <a:endParaRPr lang="en-US" sz="1400" b="1">
              <a:solidFill>
                <a:srgbClr val="663300"/>
              </a:solidFill>
              <a:latin typeface="Arial" pitchFamily="34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r>
              <a:rPr lang="en-US" sz="1400" b="1">
                <a:solidFill>
                  <a:srgbClr val="663300"/>
                </a:solidFill>
                <a:latin typeface="Arial" pitchFamily="34" charset="0"/>
              </a:rPr>
              <a:t>	7213   : </a:t>
            </a:r>
            <a:r>
              <a:rPr lang="en-US" sz="1400" b="1">
                <a:solidFill>
                  <a:srgbClr val="CC0000"/>
                </a:solidFill>
                <a:latin typeface="Arial" pitchFamily="34" charset="0"/>
              </a:rPr>
              <a:t>12</a:t>
            </a:r>
            <a:endParaRPr lang="en-US" sz="1400" b="1">
              <a:solidFill>
                <a:srgbClr val="663300"/>
              </a:solidFill>
              <a:latin typeface="Arial" pitchFamily="34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r>
              <a:rPr lang="en-US" sz="1400" b="1">
                <a:solidFill>
                  <a:srgbClr val="663300"/>
                </a:solidFill>
                <a:latin typeface="Arial" pitchFamily="34" charset="0"/>
              </a:rPr>
              <a:t>	8812   : 15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SzPct val="100000"/>
              <a:buFont typeface="Times New Roman" pitchFamily="18" charset="0"/>
              <a:buNone/>
            </a:pPr>
            <a:r>
              <a:rPr lang="en-US" sz="1400" b="1">
                <a:solidFill>
                  <a:srgbClr val="663300"/>
                </a:solidFill>
                <a:latin typeface="Arial" pitchFamily="34" charset="0"/>
              </a:rPr>
              <a:t>	5321   : 1</a:t>
            </a:r>
            <a:endParaRPr lang="th-TH" sz="1400" b="1">
              <a:solidFill>
                <a:srgbClr val="663300"/>
              </a:solidFill>
              <a:latin typeface="Arial" pitchFamily="34" charset="0"/>
            </a:endParaRPr>
          </a:p>
        </p:txBody>
      </p:sp>
      <p:sp>
        <p:nvSpPr>
          <p:cNvPr id="1299464" name="Text Box 8"/>
          <p:cNvSpPr txBox="1">
            <a:spLocks noChangeArrowheads="1"/>
          </p:cNvSpPr>
          <p:nvPr/>
        </p:nvSpPr>
        <p:spPr bwMode="auto">
          <a:xfrm>
            <a:off x="3124200" y="6172200"/>
            <a:ext cx="1905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>
                <a:solidFill>
                  <a:srgbClr val="000000"/>
                </a:solidFill>
              </a:rPr>
              <a:t>h(x) = x </a:t>
            </a:r>
            <a:r>
              <a:rPr lang="en-US">
                <a:solidFill>
                  <a:srgbClr val="FF0000"/>
                </a:solidFill>
              </a:rPr>
              <a:t>mod</a:t>
            </a:r>
            <a:r>
              <a:rPr lang="en-US">
                <a:solidFill>
                  <a:srgbClr val="000000"/>
                </a:solidFill>
              </a:rPr>
              <a:t> N</a:t>
            </a:r>
          </a:p>
        </p:txBody>
      </p:sp>
      <p:grpSp>
        <p:nvGrpSpPr>
          <p:cNvPr id="1299471" name="Group 15"/>
          <p:cNvGrpSpPr>
            <a:grpSpLocks/>
          </p:cNvGrpSpPr>
          <p:nvPr/>
        </p:nvGrpSpPr>
        <p:grpSpPr bwMode="auto">
          <a:xfrm>
            <a:off x="6629400" y="914400"/>
            <a:ext cx="1295400" cy="5638800"/>
            <a:chOff x="4272" y="576"/>
            <a:chExt cx="816" cy="3552"/>
          </a:xfrm>
        </p:grpSpPr>
        <p:sp>
          <p:nvSpPr>
            <p:cNvPr id="1299461" name="Rectangle 5"/>
            <p:cNvSpPr>
              <a:spLocks noChangeArrowheads="1"/>
            </p:cNvSpPr>
            <p:nvPr/>
          </p:nvSpPr>
          <p:spPr bwMode="auto">
            <a:xfrm>
              <a:off x="4320" y="816"/>
              <a:ext cx="672" cy="3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 hangingPunct="0">
                <a:lnSpc>
                  <a:spcPct val="5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5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r>
                <a:rPr lang="en-US" sz="1400" b="1">
                  <a:solidFill>
                    <a:srgbClr val="009900"/>
                  </a:solidFill>
                  <a:latin typeface="Arial" pitchFamily="34" charset="0"/>
                  <a:cs typeface="Angsana New" pitchFamily="18" charset="-34"/>
                </a:rPr>
                <a:t>0    	</a:t>
              </a:r>
              <a:r>
                <a:rPr lang="en-US" sz="1400" b="1">
                  <a:solidFill>
                    <a:srgbClr val="3333CC"/>
                  </a:solidFill>
                  <a:latin typeface="Arial" pitchFamily="34" charset="0"/>
                  <a:cs typeface="Angsana New" pitchFamily="18" charset="-34"/>
                </a:rPr>
                <a:t>3211</a:t>
              </a:r>
            </a:p>
            <a:p>
              <a:pPr marL="342900" indent="-342900" hangingPunct="0">
                <a:lnSpc>
                  <a:spcPct val="5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r>
                <a:rPr lang="en-US" sz="1400" b="1">
                  <a:solidFill>
                    <a:srgbClr val="009900"/>
                  </a:solidFill>
                  <a:latin typeface="Arial" pitchFamily="34" charset="0"/>
                  <a:cs typeface="Angsana New" pitchFamily="18" charset="-34"/>
                </a:rPr>
                <a:t>1    	</a:t>
              </a:r>
              <a:r>
                <a:rPr lang="en-US" sz="1400" b="1">
                  <a:solidFill>
                    <a:srgbClr val="3333CC"/>
                  </a:solidFill>
                  <a:latin typeface="Arial" pitchFamily="34" charset="0"/>
                  <a:cs typeface="Angsana New" pitchFamily="18" charset="-34"/>
                </a:rPr>
                <a:t>5321</a:t>
              </a: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r>
                <a:rPr lang="en-US" sz="1400" b="1">
                  <a:solidFill>
                    <a:srgbClr val="009900"/>
                  </a:solidFill>
                  <a:latin typeface="Arial" pitchFamily="34" charset="0"/>
                  <a:cs typeface="Angsana New" pitchFamily="18" charset="-34"/>
                </a:rPr>
                <a:t>2</a:t>
              </a:r>
              <a:r>
                <a:rPr lang="en-US" sz="1400" b="1">
                  <a:solidFill>
                    <a:srgbClr val="3333CC"/>
                  </a:solidFill>
                  <a:latin typeface="Arial" pitchFamily="34" charset="0"/>
                  <a:cs typeface="Angsana New" pitchFamily="18" charset="-34"/>
                </a:rPr>
                <a:t>    	1123</a:t>
              </a: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r>
                <a:rPr lang="en-US" sz="1400" b="1">
                  <a:solidFill>
                    <a:srgbClr val="009900"/>
                  </a:solidFill>
                  <a:latin typeface="Arial" pitchFamily="34" charset="0"/>
                  <a:cs typeface="Angsana New" pitchFamily="18" charset="-34"/>
                </a:rPr>
                <a:t>3   </a:t>
              </a:r>
              <a:r>
                <a:rPr lang="en-US" sz="1400" b="1">
                  <a:solidFill>
                    <a:srgbClr val="3333CC"/>
                  </a:solidFill>
                  <a:latin typeface="Arial" pitchFamily="34" charset="0"/>
                  <a:cs typeface="Angsana New" pitchFamily="18" charset="-34"/>
                </a:rPr>
                <a:t> 	1143</a:t>
              </a: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r>
                <a:rPr lang="en-US" sz="1400" b="1">
                  <a:solidFill>
                    <a:srgbClr val="009900"/>
                  </a:solidFill>
                  <a:latin typeface="Arial" pitchFamily="34" charset="0"/>
                  <a:cs typeface="Angsana New" pitchFamily="18" charset="-34"/>
                </a:rPr>
                <a:t>4</a:t>
              </a: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r>
                <a:rPr lang="en-US" sz="1400" b="1">
                  <a:solidFill>
                    <a:srgbClr val="009900"/>
                  </a:solidFill>
                  <a:latin typeface="Arial" pitchFamily="34" charset="0"/>
                  <a:cs typeface="Angsana New" pitchFamily="18" charset="-34"/>
                </a:rPr>
                <a:t>5</a:t>
              </a: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r>
                <a:rPr lang="en-US" sz="1400" b="1">
                  <a:solidFill>
                    <a:srgbClr val="009900"/>
                  </a:solidFill>
                  <a:latin typeface="Arial" pitchFamily="34" charset="0"/>
                  <a:cs typeface="Angsana New" pitchFamily="18" charset="-34"/>
                </a:rPr>
                <a:t>6    	</a:t>
              </a:r>
              <a:r>
                <a:rPr lang="en-US" sz="1400" b="1">
                  <a:solidFill>
                    <a:srgbClr val="3333CC"/>
                  </a:solidFill>
                  <a:latin typeface="Arial" pitchFamily="34" charset="0"/>
                  <a:cs typeface="Angsana New" pitchFamily="18" charset="-34"/>
                </a:rPr>
                <a:t>2134</a:t>
              </a: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r>
                <a:rPr lang="en-US" sz="1400" b="1">
                  <a:solidFill>
                    <a:srgbClr val="009900"/>
                  </a:solidFill>
                  <a:latin typeface="Arial" pitchFamily="34" charset="0"/>
                  <a:cs typeface="Angsana New" pitchFamily="18" charset="-34"/>
                </a:rPr>
                <a:t>7</a:t>
              </a: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r>
                <a:rPr lang="en-US" sz="1400" b="1">
                  <a:solidFill>
                    <a:srgbClr val="009900"/>
                  </a:solidFill>
                  <a:latin typeface="Arial" pitchFamily="34" charset="0"/>
                  <a:cs typeface="Angsana New" pitchFamily="18" charset="-34"/>
                </a:rPr>
                <a:t>8</a:t>
              </a: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r>
                <a:rPr lang="en-US" sz="1400" b="1">
                  <a:solidFill>
                    <a:srgbClr val="009900"/>
                  </a:solidFill>
                  <a:latin typeface="Arial" pitchFamily="34" charset="0"/>
                  <a:cs typeface="Angsana New" pitchFamily="18" charset="-34"/>
                </a:rPr>
                <a:t>9</a:t>
              </a: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r>
                <a:rPr lang="en-US" sz="1400" b="1">
                  <a:solidFill>
                    <a:srgbClr val="009900"/>
                  </a:solidFill>
                  <a:latin typeface="Arial" pitchFamily="34" charset="0"/>
                  <a:cs typeface="Angsana New" pitchFamily="18" charset="-34"/>
                </a:rPr>
                <a:t>10</a:t>
              </a: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r>
                <a:rPr lang="en-US" sz="1400" b="1">
                  <a:solidFill>
                    <a:srgbClr val="009900"/>
                  </a:solidFill>
                  <a:latin typeface="Arial" pitchFamily="34" charset="0"/>
                  <a:cs typeface="Angsana New" pitchFamily="18" charset="-34"/>
                </a:rPr>
                <a:t>11</a:t>
              </a: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r>
                <a:rPr lang="en-US" sz="1400" b="1">
                  <a:solidFill>
                    <a:srgbClr val="009900"/>
                  </a:solidFill>
                  <a:latin typeface="Arial" pitchFamily="34" charset="0"/>
                  <a:cs typeface="Angsana New" pitchFamily="18" charset="-34"/>
                </a:rPr>
                <a:t>12</a:t>
              </a:r>
              <a:r>
                <a:rPr lang="en-US" sz="1400" b="1">
                  <a:solidFill>
                    <a:srgbClr val="3333CC"/>
                  </a:solidFill>
                  <a:latin typeface="Arial" pitchFamily="34" charset="0"/>
                  <a:cs typeface="Angsana New" pitchFamily="18" charset="-34"/>
                </a:rPr>
                <a:t>  	1532</a:t>
              </a: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r>
                <a:rPr lang="en-US" sz="1400" b="1">
                  <a:solidFill>
                    <a:srgbClr val="009900"/>
                  </a:solidFill>
                  <a:latin typeface="Arial" pitchFamily="34" charset="0"/>
                  <a:cs typeface="Angsana New" pitchFamily="18" charset="-34"/>
                </a:rPr>
                <a:t>13</a:t>
              </a: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r>
                <a:rPr lang="en-US" sz="1400" b="1">
                  <a:solidFill>
                    <a:srgbClr val="009900"/>
                  </a:solidFill>
                  <a:latin typeface="Arial" pitchFamily="34" charset="0"/>
                  <a:cs typeface="Angsana New" pitchFamily="18" charset="-34"/>
                </a:rPr>
                <a:t>14</a:t>
              </a:r>
              <a:r>
                <a:rPr lang="en-US" sz="1400" b="1">
                  <a:solidFill>
                    <a:srgbClr val="3333CC"/>
                  </a:solidFill>
                  <a:latin typeface="Arial" pitchFamily="34" charset="0"/>
                  <a:cs typeface="Angsana New" pitchFamily="18" charset="-34"/>
                </a:rPr>
                <a:t>  	1135</a:t>
              </a: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r>
                <a:rPr lang="en-US" sz="1400" b="1">
                  <a:solidFill>
                    <a:srgbClr val="009900"/>
                  </a:solidFill>
                  <a:latin typeface="Arial" pitchFamily="34" charset="0"/>
                  <a:cs typeface="Angsana New" pitchFamily="18" charset="-34"/>
                </a:rPr>
                <a:t>15</a:t>
              </a:r>
              <a:r>
                <a:rPr lang="en-US" sz="1400" b="1">
                  <a:solidFill>
                    <a:srgbClr val="3333CC"/>
                  </a:solidFill>
                  <a:latin typeface="Arial" pitchFamily="34" charset="0"/>
                  <a:cs typeface="Angsana New" pitchFamily="18" charset="-34"/>
                </a:rPr>
                <a:t>  	8812</a:t>
              </a: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r>
                <a:rPr lang="en-US" sz="1400" b="1">
                  <a:solidFill>
                    <a:srgbClr val="009900"/>
                  </a:solidFill>
                  <a:latin typeface="Arial" pitchFamily="34" charset="0"/>
                  <a:cs typeface="Angsana New" pitchFamily="18" charset="-34"/>
                </a:rPr>
                <a:t>16</a:t>
              </a: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r>
                <a:rPr lang="en-US" sz="1400" b="1">
                  <a:solidFill>
                    <a:srgbClr val="009900"/>
                  </a:solidFill>
                  <a:latin typeface="Arial" pitchFamily="34" charset="0"/>
                  <a:cs typeface="Angsana New" pitchFamily="18" charset="-34"/>
                </a:rPr>
                <a:t>17</a:t>
              </a: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r>
                <a:rPr lang="en-US" sz="1400" b="1">
                  <a:solidFill>
                    <a:srgbClr val="009900"/>
                  </a:solidFill>
                  <a:latin typeface="Arial" pitchFamily="34" charset="0"/>
                  <a:cs typeface="Angsana New" pitchFamily="18" charset="-34"/>
                </a:rPr>
                <a:t>18</a:t>
              </a: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endParaRPr lang="en-US" sz="1400" b="1">
                <a:solidFill>
                  <a:srgbClr val="009900"/>
                </a:solidFill>
                <a:latin typeface="Arial" pitchFamily="34" charset="0"/>
                <a:cs typeface="Angsana New" pitchFamily="18" charset="-34"/>
              </a:endParaRPr>
            </a:p>
            <a:p>
              <a:pPr marL="342900" indent="-342900" hangingPunct="0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</a:pPr>
              <a:r>
                <a:rPr lang="en-US" sz="1400" b="1">
                  <a:solidFill>
                    <a:srgbClr val="009900"/>
                  </a:solidFill>
                  <a:latin typeface="Arial" pitchFamily="34" charset="0"/>
                  <a:cs typeface="Angsana New" pitchFamily="18" charset="-34"/>
                </a:rPr>
                <a:t>19</a:t>
              </a:r>
              <a:endParaRPr lang="th-TH" sz="1400" b="1">
                <a:solidFill>
                  <a:srgbClr val="663300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1299469" name="Line 13"/>
            <p:cNvSpPr>
              <a:spLocks noChangeShapeType="1"/>
            </p:cNvSpPr>
            <p:nvPr/>
          </p:nvSpPr>
          <p:spPr bwMode="auto">
            <a:xfrm>
              <a:off x="4557" y="816"/>
              <a:ext cx="0" cy="3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99470" name="Text Box 14"/>
            <p:cNvSpPr txBox="1">
              <a:spLocks noChangeArrowheads="1"/>
            </p:cNvSpPr>
            <p:nvPr/>
          </p:nvSpPr>
          <p:spPr bwMode="auto">
            <a:xfrm>
              <a:off x="4272" y="576"/>
              <a:ext cx="816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accent2"/>
                  </a:solidFill>
                  <a:latin typeface="Arial" pitchFamily="34" charset="0"/>
                </a:rPr>
                <a:t>Key: Value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9421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Hash Table: Example</a:t>
            </a:r>
          </a:p>
        </p:txBody>
      </p:sp>
      <p:grpSp>
        <p:nvGrpSpPr>
          <p:cNvPr id="1258518" name="Group 22"/>
          <p:cNvGrpSpPr>
            <a:grpSpLocks/>
          </p:cNvGrpSpPr>
          <p:nvPr/>
        </p:nvGrpSpPr>
        <p:grpSpPr bwMode="auto">
          <a:xfrm>
            <a:off x="4860925" y="1828800"/>
            <a:ext cx="3749675" cy="3749675"/>
            <a:chOff x="2486" y="1319"/>
            <a:chExt cx="2986" cy="2532"/>
          </a:xfrm>
        </p:grpSpPr>
        <p:sp>
          <p:nvSpPr>
            <p:cNvPr id="1258499" name="Rectangle 3"/>
            <p:cNvSpPr>
              <a:spLocks noChangeArrowheads="1"/>
            </p:cNvSpPr>
            <p:nvPr/>
          </p:nvSpPr>
          <p:spPr bwMode="auto">
            <a:xfrm>
              <a:off x="3120" y="1344"/>
              <a:ext cx="384" cy="2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8500" name="Line 4"/>
            <p:cNvSpPr>
              <a:spLocks noChangeShapeType="1"/>
            </p:cNvSpPr>
            <p:nvPr/>
          </p:nvSpPr>
          <p:spPr bwMode="auto">
            <a:xfrm>
              <a:off x="3120" y="15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h-TH"/>
            </a:p>
          </p:txBody>
        </p:sp>
        <p:sp>
          <p:nvSpPr>
            <p:cNvPr id="1258501" name="Line 5"/>
            <p:cNvSpPr>
              <a:spLocks noChangeShapeType="1"/>
            </p:cNvSpPr>
            <p:nvPr/>
          </p:nvSpPr>
          <p:spPr bwMode="auto">
            <a:xfrm>
              <a:off x="3120" y="17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h-TH"/>
            </a:p>
          </p:txBody>
        </p:sp>
        <p:sp>
          <p:nvSpPr>
            <p:cNvPr id="1258502" name="Line 6"/>
            <p:cNvSpPr>
              <a:spLocks noChangeShapeType="1"/>
            </p:cNvSpPr>
            <p:nvPr/>
          </p:nvSpPr>
          <p:spPr bwMode="auto">
            <a:xfrm>
              <a:off x="3120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h-TH"/>
            </a:p>
          </p:txBody>
        </p:sp>
        <p:sp>
          <p:nvSpPr>
            <p:cNvPr id="1258503" name="Line 7"/>
            <p:cNvSpPr>
              <a:spLocks noChangeShapeType="1"/>
            </p:cNvSpPr>
            <p:nvPr/>
          </p:nvSpPr>
          <p:spPr bwMode="auto">
            <a:xfrm>
              <a:off x="3120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h-TH"/>
            </a:p>
          </p:txBody>
        </p:sp>
        <p:sp>
          <p:nvSpPr>
            <p:cNvPr id="1258504" name="Line 8"/>
            <p:cNvSpPr>
              <a:spLocks noChangeShapeType="1"/>
            </p:cNvSpPr>
            <p:nvPr/>
          </p:nvSpPr>
          <p:spPr bwMode="auto">
            <a:xfrm>
              <a:off x="3120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h-TH"/>
            </a:p>
          </p:txBody>
        </p:sp>
        <p:sp>
          <p:nvSpPr>
            <p:cNvPr id="1258505" name="Line 9"/>
            <p:cNvSpPr>
              <a:spLocks noChangeShapeType="1"/>
            </p:cNvSpPr>
            <p:nvPr/>
          </p:nvSpPr>
          <p:spPr bwMode="auto">
            <a:xfrm>
              <a:off x="3120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h-TH"/>
            </a:p>
          </p:txBody>
        </p:sp>
        <p:sp>
          <p:nvSpPr>
            <p:cNvPr id="1258506" name="Line 10"/>
            <p:cNvSpPr>
              <a:spLocks noChangeShapeType="1"/>
            </p:cNvSpPr>
            <p:nvPr/>
          </p:nvSpPr>
          <p:spPr bwMode="auto">
            <a:xfrm>
              <a:off x="3120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h-TH"/>
            </a:p>
          </p:txBody>
        </p:sp>
        <p:sp>
          <p:nvSpPr>
            <p:cNvPr id="1258507" name="Line 11"/>
            <p:cNvSpPr>
              <a:spLocks noChangeShapeType="1"/>
            </p:cNvSpPr>
            <p:nvPr/>
          </p:nvSpPr>
          <p:spPr bwMode="auto">
            <a:xfrm>
              <a:off x="3120" y="36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h-TH"/>
            </a:p>
          </p:txBody>
        </p:sp>
        <p:sp>
          <p:nvSpPr>
            <p:cNvPr id="1258508" name="Text Box 12"/>
            <p:cNvSpPr txBox="1">
              <a:spLocks noChangeArrowheads="1"/>
            </p:cNvSpPr>
            <p:nvPr/>
          </p:nvSpPr>
          <p:spPr bwMode="auto">
            <a:xfrm>
              <a:off x="3207" y="2231"/>
              <a:ext cx="197" cy="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1258509" name="Text Box 13"/>
            <p:cNvSpPr txBox="1">
              <a:spLocks noChangeArrowheads="1"/>
            </p:cNvSpPr>
            <p:nvPr/>
          </p:nvSpPr>
          <p:spPr bwMode="auto">
            <a:xfrm>
              <a:off x="2870" y="1319"/>
              <a:ext cx="248" cy="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0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258510" name="Text Box 14"/>
            <p:cNvSpPr txBox="1">
              <a:spLocks noChangeArrowheads="1"/>
            </p:cNvSpPr>
            <p:nvPr/>
          </p:nvSpPr>
          <p:spPr bwMode="auto">
            <a:xfrm>
              <a:off x="2486" y="3047"/>
              <a:ext cx="551" cy="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9996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9997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9998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9999</a:t>
              </a:r>
            </a:p>
          </p:txBody>
        </p:sp>
        <p:sp>
          <p:nvSpPr>
            <p:cNvPr id="1258511" name="Line 15"/>
            <p:cNvSpPr>
              <a:spLocks noChangeShapeType="1"/>
            </p:cNvSpPr>
            <p:nvPr/>
          </p:nvSpPr>
          <p:spPr bwMode="auto">
            <a:xfrm>
              <a:off x="3312" y="18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th-TH"/>
            </a:p>
          </p:txBody>
        </p:sp>
        <p:sp>
          <p:nvSpPr>
            <p:cNvPr id="1258512" name="Rectangle 16"/>
            <p:cNvSpPr>
              <a:spLocks noChangeArrowheads="1"/>
            </p:cNvSpPr>
            <p:nvPr/>
          </p:nvSpPr>
          <p:spPr bwMode="auto">
            <a:xfrm>
              <a:off x="3792" y="1632"/>
              <a:ext cx="1584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045-34-0002</a:t>
              </a:r>
            </a:p>
          </p:txBody>
        </p:sp>
        <p:sp>
          <p:nvSpPr>
            <p:cNvPr id="1258514" name="Rectangle 18"/>
            <p:cNvSpPr>
              <a:spLocks noChangeArrowheads="1"/>
            </p:cNvSpPr>
            <p:nvPr/>
          </p:nvSpPr>
          <p:spPr bwMode="auto">
            <a:xfrm>
              <a:off x="3888" y="3072"/>
              <a:ext cx="1584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045-35-9996</a:t>
              </a:r>
            </a:p>
          </p:txBody>
        </p:sp>
        <p:sp>
          <p:nvSpPr>
            <p:cNvPr id="1258515" name="Line 19"/>
            <p:cNvSpPr>
              <a:spLocks noChangeShapeType="1"/>
            </p:cNvSpPr>
            <p:nvPr/>
          </p:nvSpPr>
          <p:spPr bwMode="auto">
            <a:xfrm>
              <a:off x="3504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th-TH"/>
            </a:p>
          </p:txBody>
        </p:sp>
      </p:grpSp>
      <p:sp>
        <p:nvSpPr>
          <p:cNvPr id="1258517" name="Rectangle 21"/>
          <p:cNvSpPr>
            <a:spLocks noChangeArrowheads="1"/>
          </p:cNvSpPr>
          <p:nvPr/>
        </p:nvSpPr>
        <p:spPr bwMode="auto">
          <a:xfrm>
            <a:off x="1143000" y="1524000"/>
            <a:ext cx="3505200" cy="431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58775" indent="-358775" hangingPunct="0">
              <a:lnSpc>
                <a:spcPct val="10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กำหนดให้ 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Item(name, ssn) </a:t>
            </a: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เมื่อ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ssn </a:t>
            </a: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เป็นตัวเลข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9 </a:t>
            </a: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หลัก</a:t>
            </a:r>
            <a:endParaRPr lang="en-US" sz="280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pPr marL="358775" indent="-358775" hangingPunct="0">
              <a:lnSpc>
                <a:spcPct val="10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Hash table N = 10000.</a:t>
            </a:r>
          </a:p>
          <a:p>
            <a:pPr marL="358775" indent="-358775" hangingPunct="0">
              <a:lnSpc>
                <a:spcPct val="10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Hash function: </a:t>
            </a: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เฉพาะตัวเลข 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4 </a:t>
            </a: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หลักสุดท้ายของ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x</a:t>
            </a:r>
          </a:p>
          <a:p>
            <a:pPr marL="358775" indent="-358775" hangingPunct="0">
              <a:lnSpc>
                <a:spcPct val="10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การจัดเก็บค่า 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HashTable </a:t>
            </a: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จะมีลักษณะดังต่อไปนี้</a:t>
            </a:r>
            <a:endParaRPr lang="en-US" sz="280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4769" name="Group 65"/>
          <p:cNvGraphicFramePr>
            <a:graphicFrameLocks noGrp="1"/>
          </p:cNvGraphicFramePr>
          <p:nvPr>
            <p:ph idx="1"/>
          </p:nvPr>
        </p:nvGraphicFramePr>
        <p:xfrm>
          <a:off x="1295400" y="1676400"/>
          <a:ext cx="7391400" cy="3748088"/>
        </p:xfrm>
        <a:graphic>
          <a:graphicData uri="http://schemas.openxmlformats.org/drawingml/2006/table">
            <a:tbl>
              <a:tblPr/>
              <a:tblGrid>
                <a:gridCol w="1219200"/>
                <a:gridCol w="1238250"/>
                <a:gridCol w="1047750"/>
                <a:gridCol w="1022350"/>
                <a:gridCol w="1111250"/>
                <a:gridCol w="1752600"/>
              </a:tblGrid>
              <a:tr h="622300">
                <a:tc rowSpan="2"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Interfaces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 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Implementations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625475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Hash table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Resizable</a:t>
                      </a:r>
                    </a:p>
                    <a:p>
                      <a:pPr marL="342900" marR="0" lvl="0" indent="-342900" algn="ctr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array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Tree</a:t>
                      </a:r>
                    </a:p>
                    <a:p>
                      <a:pPr marL="342900" marR="0" lvl="0" indent="-342900" algn="ctr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(sorted)</a:t>
                      </a:r>
                      <a:endParaRPr kumimoji="0" lang="en-US" sz="1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Linked</a:t>
                      </a:r>
                    </a:p>
                    <a:p>
                      <a:pPr marL="342900" marR="0" lvl="0" indent="-342900" algn="ctr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list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Hash table + </a:t>
                      </a:r>
                    </a:p>
                    <a:p>
                      <a:pPr marL="342900" marR="0" lvl="0" indent="-342900" algn="ctr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Linked list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Set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HashSet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TreeSet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ctr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(sorted)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 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LinkedHashSet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List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 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ArrayList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 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LinkedList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 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Queue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 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 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 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 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Map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HashMap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TreeMap</a:t>
                      </a:r>
                    </a:p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(sorted)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 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LinkedHashMap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4766" name="Rectangle 62"/>
          <p:cNvSpPr>
            <a:spLocks noChangeArrowheads="1"/>
          </p:cNvSpPr>
          <p:nvPr/>
        </p:nvSpPr>
        <p:spPr bwMode="auto">
          <a:xfrm>
            <a:off x="2362200" y="381000"/>
            <a:ext cx="511175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General Purpose Implementations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5791200"/>
            <a:ext cx="4800600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For more information on Collection : </a:t>
            </a:r>
          </a:p>
          <a:p>
            <a:endParaRPr lang="en-US" sz="1400" b="1" dirty="0" smtClean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http://www.devmanuals.com/tutorials/java/collections/</a:t>
            </a:r>
            <a:endParaRPr lang="en-US" sz="1400" b="1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7135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Example use of a Hashtable</a:t>
            </a:r>
          </a:p>
        </p:txBody>
      </p:sp>
      <p:sp>
        <p:nvSpPr>
          <p:cNvPr id="1239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3429000"/>
            <a:ext cx="5257800" cy="29718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FF99"/>
              </a:buClr>
              <a:buSzPct val="100000"/>
              <a:buFontTx/>
              <a:buChar char=" "/>
            </a:pPr>
            <a:r>
              <a:rPr lang="en-US" sz="1600" dirty="0">
                <a:solidFill>
                  <a:schemeClr val="accent2"/>
                </a:solidFill>
                <a:latin typeface="Arial" pitchFamily="34" charset="0"/>
              </a:rPr>
              <a:t>import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</a:rPr>
              <a:t>java.util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</a:rPr>
              <a:t>.*;</a:t>
            </a:r>
            <a:br>
              <a:rPr lang="en-US" sz="1600" dirty="0">
                <a:solidFill>
                  <a:schemeClr val="accent2"/>
                </a:solidFill>
                <a:latin typeface="Arial" pitchFamily="34" charset="0"/>
              </a:rPr>
            </a:br>
            <a:r>
              <a:rPr lang="en-US" sz="1600" dirty="0">
                <a:solidFill>
                  <a:schemeClr val="accent2"/>
                </a:solidFill>
                <a:latin typeface="Arial" pitchFamily="34" charset="0"/>
              </a:rPr>
              <a:t/>
            </a:r>
            <a:br>
              <a:rPr lang="en-US" sz="1600" dirty="0">
                <a:solidFill>
                  <a:schemeClr val="accent2"/>
                </a:solidFill>
                <a:latin typeface="Arial" pitchFamily="34" charset="0"/>
              </a:rPr>
            </a:br>
            <a:r>
              <a:rPr lang="en-US" sz="1600" dirty="0">
                <a:solidFill>
                  <a:schemeClr val="accent2"/>
                </a:solidFill>
                <a:latin typeface="Arial" pitchFamily="34" charset="0"/>
              </a:rPr>
              <a:t>public class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</a:rPr>
              <a:t>HashtableUser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</a:rPr>
              <a:t> {</a:t>
            </a:r>
            <a:br>
              <a:rPr lang="en-US" sz="1600" dirty="0">
                <a:solidFill>
                  <a:schemeClr val="accent2"/>
                </a:solidFill>
                <a:latin typeface="Arial" pitchFamily="34" charset="0"/>
              </a:rPr>
            </a:br>
            <a:r>
              <a:rPr lang="en-US" sz="1600" dirty="0">
                <a:solidFill>
                  <a:schemeClr val="accent2"/>
                </a:solidFill>
                <a:latin typeface="Arial" pitchFamily="34" charset="0"/>
              </a:rPr>
              <a:t>    public static void main(String[]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</a:rPr>
              <a:t>args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</a:rPr>
              <a:t>) {</a:t>
            </a:r>
            <a:br>
              <a:rPr lang="en-US" sz="1600" dirty="0">
                <a:solidFill>
                  <a:schemeClr val="accent2"/>
                </a:solidFill>
                <a:latin typeface="Arial" pitchFamily="34" charset="0"/>
              </a:rPr>
            </a:br>
            <a:r>
              <a:rPr lang="en-US" sz="1600" dirty="0">
                <a:solidFill>
                  <a:srgbClr val="FFFF99"/>
                </a:solidFill>
                <a:latin typeface="Arial" pitchFamily="34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Arial" pitchFamily="34" charset="0"/>
              </a:rPr>
              <a:t>Hashtable</a:t>
            </a:r>
            <a:r>
              <a:rPr lang="en-US" sz="1600" dirty="0">
                <a:solidFill>
                  <a:schemeClr val="tx2"/>
                </a:solidFill>
                <a:latin typeface="Arial" pitchFamily="34" charset="0"/>
              </a:rPr>
              <a:t> table = new </a:t>
            </a:r>
            <a:r>
              <a:rPr lang="en-US" sz="1600" dirty="0" err="1">
                <a:solidFill>
                  <a:schemeClr val="tx2"/>
                </a:solidFill>
                <a:latin typeface="Arial" pitchFamily="34" charset="0"/>
              </a:rPr>
              <a:t>Hashtable</a:t>
            </a:r>
            <a:r>
              <a:rPr lang="en-US" sz="1600" dirty="0">
                <a:solidFill>
                  <a:schemeClr val="tx2"/>
                </a:solidFill>
                <a:latin typeface="Arial" pitchFamily="34" charset="0"/>
              </a:rPr>
              <a:t>();</a:t>
            </a:r>
            <a:br>
              <a:rPr lang="en-US" sz="1600" dirty="0">
                <a:solidFill>
                  <a:schemeClr val="tx2"/>
                </a:solidFill>
                <a:latin typeface="Arial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Arial" pitchFamily="34" charset="0"/>
              </a:rPr>
              <a:t>       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</a:rPr>
              <a:t>table.put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</a:rPr>
              <a:t>(“ABC", “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</a:rPr>
              <a:t>abc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</a:rPr>
              <a:t>");</a:t>
            </a:r>
            <a:br>
              <a:rPr lang="en-US" sz="1600" dirty="0">
                <a:solidFill>
                  <a:schemeClr val="accent2"/>
                </a:solidFill>
                <a:latin typeface="Arial" pitchFamily="34" charset="0"/>
              </a:rPr>
            </a:br>
            <a:r>
              <a:rPr lang="en-US" sz="1600" dirty="0">
                <a:solidFill>
                  <a:schemeClr val="accent2"/>
                </a:solidFill>
                <a:latin typeface="Arial" pitchFamily="34" charset="0"/>
              </a:rPr>
              <a:t>       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</a:rPr>
              <a:t>table.put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</a:rPr>
              <a:t>(“XYZ", “xyz");</a:t>
            </a:r>
            <a:br>
              <a:rPr lang="en-US" sz="1600" dirty="0">
                <a:solidFill>
                  <a:schemeClr val="accent2"/>
                </a:solidFill>
                <a:latin typeface="Arial" pitchFamily="34" charset="0"/>
              </a:rPr>
            </a:br>
            <a:r>
              <a:rPr lang="en-US" sz="1600" dirty="0">
                <a:solidFill>
                  <a:schemeClr val="accent2"/>
                </a:solidFill>
                <a:latin typeface="Arial" pitchFamily="34" charset="0"/>
              </a:rPr>
              <a:t>       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</a:rPr>
              <a:t>table.put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</a:rPr>
              <a:t>(“MNO", “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</a:rPr>
              <a:t>mnos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</a:rPr>
              <a:t>");</a:t>
            </a:r>
            <a:br>
              <a:rPr lang="en-US" sz="1600" dirty="0">
                <a:solidFill>
                  <a:schemeClr val="accent2"/>
                </a:solidFill>
                <a:latin typeface="Arial" pitchFamily="34" charset="0"/>
              </a:rPr>
            </a:br>
            <a:r>
              <a:rPr lang="en-US" sz="1600" dirty="0">
                <a:solidFill>
                  <a:schemeClr val="folHlink"/>
                </a:solidFill>
                <a:latin typeface="Arial" pitchFamily="34" charset="0"/>
              </a:rPr>
              <a:t>        </a:t>
            </a:r>
            <a:r>
              <a:rPr lang="en-US" sz="1600" dirty="0" err="1">
                <a:solidFill>
                  <a:srgbClr val="990000"/>
                </a:solidFill>
                <a:latin typeface="Arial" pitchFamily="34" charset="0"/>
              </a:rPr>
              <a:t>System.out.println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</a:rPr>
              <a:t>("two -&gt; " + </a:t>
            </a:r>
            <a:r>
              <a:rPr lang="en-US" sz="1600" dirty="0" err="1">
                <a:solidFill>
                  <a:srgbClr val="990000"/>
                </a:solidFill>
                <a:latin typeface="Arial" pitchFamily="34" charset="0"/>
              </a:rPr>
              <a:t>table.get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</a:rPr>
              <a:t>(“XYZ"));</a:t>
            </a:r>
            <a:br>
              <a:rPr lang="en-US" sz="1600" dirty="0">
                <a:solidFill>
                  <a:srgbClr val="990000"/>
                </a:solidFill>
                <a:latin typeface="Arial" pitchFamily="34" charset="0"/>
              </a:rPr>
            </a:br>
            <a:r>
              <a:rPr lang="en-US" sz="1600" dirty="0">
                <a:solidFill>
                  <a:srgbClr val="990000"/>
                </a:solidFill>
                <a:latin typeface="Arial" pitchFamily="34" charset="0"/>
              </a:rPr>
              <a:t>        </a:t>
            </a:r>
            <a:r>
              <a:rPr lang="en-US" sz="1600" dirty="0" err="1">
                <a:solidFill>
                  <a:srgbClr val="990000"/>
                </a:solidFill>
                <a:latin typeface="Arial" pitchFamily="34" charset="0"/>
              </a:rPr>
              <a:t>System.out.println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</a:rPr>
              <a:t>("</a:t>
            </a:r>
            <a:r>
              <a:rPr lang="en-US" sz="1600" dirty="0" err="1">
                <a:solidFill>
                  <a:srgbClr val="990000"/>
                </a:solidFill>
                <a:latin typeface="Arial" pitchFamily="34" charset="0"/>
              </a:rPr>
              <a:t>deux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</a:rPr>
              <a:t> -&gt; " + </a:t>
            </a:r>
            <a:r>
              <a:rPr lang="en-US" sz="1600" dirty="0" err="1">
                <a:solidFill>
                  <a:srgbClr val="990000"/>
                </a:solidFill>
                <a:latin typeface="Arial" pitchFamily="34" charset="0"/>
              </a:rPr>
              <a:t>table.get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</a:rPr>
              <a:t>(“xyz"));</a:t>
            </a:r>
            <a:br>
              <a:rPr lang="en-US" sz="1600" dirty="0">
                <a:solidFill>
                  <a:srgbClr val="990000"/>
                </a:solidFill>
                <a:latin typeface="Arial" pitchFamily="34" charset="0"/>
              </a:rPr>
            </a:br>
            <a:r>
              <a:rPr lang="en-US" sz="1600" dirty="0">
                <a:solidFill>
                  <a:schemeClr val="accent2"/>
                </a:solidFill>
                <a:latin typeface="Arial" pitchFamily="34" charset="0"/>
              </a:rPr>
              <a:t>    }</a:t>
            </a:r>
            <a:br>
              <a:rPr lang="en-US" sz="1600" dirty="0">
                <a:solidFill>
                  <a:schemeClr val="accent2"/>
                </a:solidFill>
                <a:latin typeface="Arial" pitchFamily="34" charset="0"/>
              </a:rPr>
            </a:br>
            <a:r>
              <a:rPr lang="en-US" sz="1600" dirty="0">
                <a:solidFill>
                  <a:schemeClr val="accent2"/>
                </a:solidFill>
                <a:latin typeface="Arial" pitchFamily="34" charset="0"/>
              </a:rPr>
              <a:t>}</a:t>
            </a:r>
            <a:br>
              <a:rPr lang="en-US" sz="1600" dirty="0">
                <a:solidFill>
                  <a:schemeClr val="accent2"/>
                </a:solidFill>
                <a:latin typeface="Arial" pitchFamily="34" charset="0"/>
              </a:rPr>
            </a:br>
            <a:endParaRPr lang="en-US" sz="1600" dirty="0">
              <a:solidFill>
                <a:schemeClr val="accent2"/>
              </a:solidFill>
              <a:latin typeface="Arial" pitchFamily="34" charset="0"/>
            </a:endParaRPr>
          </a:p>
        </p:txBody>
      </p:sp>
      <p:graphicFrame>
        <p:nvGraphicFramePr>
          <p:cNvPr id="1239063" name="Group 23"/>
          <p:cNvGraphicFramePr>
            <a:graphicFrameLocks noGrp="1"/>
          </p:cNvGraphicFramePr>
          <p:nvPr>
            <p:ph sz="half" idx="2"/>
          </p:nvPr>
        </p:nvGraphicFramePr>
        <p:xfrm>
          <a:off x="6858000" y="2057400"/>
          <a:ext cx="1752600" cy="1660526"/>
        </p:xfrm>
        <a:graphic>
          <a:graphicData uri="http://schemas.openxmlformats.org/drawingml/2006/table">
            <a:tbl>
              <a:tblPr/>
              <a:tblGrid>
                <a:gridCol w="838200"/>
                <a:gridCol w="914400"/>
              </a:tblGrid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XYZ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xyz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MNO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mno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9064" name="Text Box 24"/>
          <p:cNvSpPr txBox="1">
            <a:spLocks noChangeArrowheads="1"/>
          </p:cNvSpPr>
          <p:nvPr/>
        </p:nvSpPr>
        <p:spPr bwMode="auto">
          <a:xfrm>
            <a:off x="6553200" y="5943600"/>
            <a:ext cx="1981200" cy="607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two -&gt; xyz</a:t>
            </a: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deux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-&gt; null</a:t>
            </a:r>
            <a:endParaRPr lang="th-TH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39065" name="Rectangle 25"/>
          <p:cNvSpPr>
            <a:spLocks noChangeArrowheads="1"/>
          </p:cNvSpPr>
          <p:nvPr/>
        </p:nvSpPr>
        <p:spPr bwMode="auto">
          <a:xfrm>
            <a:off x="1295400" y="1219200"/>
            <a:ext cx="4953000" cy="190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การเพิ่มค่าเข้าสู่ 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Hashtable </a:t>
            </a:r>
            <a:b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</a:br>
            <a:r>
              <a:rPr lang="en-US" sz="2800">
                <a:solidFill>
                  <a:schemeClr val="accent2"/>
                </a:solidFill>
                <a:latin typeface="Angsana New" pitchFamily="18" charset="-34"/>
                <a:cs typeface="Angsana New" pitchFamily="18" charset="-34"/>
              </a:rPr>
              <a:t>	table.put(</a:t>
            </a:r>
            <a:r>
              <a:rPr lang="en-US" sz="2800" i="1">
                <a:solidFill>
                  <a:schemeClr val="accent2"/>
                </a:solidFill>
                <a:latin typeface="Angsana New" pitchFamily="18" charset="-34"/>
                <a:cs typeface="Angsana New" pitchFamily="18" charset="-34"/>
              </a:rPr>
              <a:t>key, value</a:t>
            </a:r>
            <a:r>
              <a:rPr lang="en-US" sz="2800">
                <a:solidFill>
                  <a:schemeClr val="accent2"/>
                </a:solidFill>
                <a:latin typeface="Angsana New" pitchFamily="18" charset="-34"/>
                <a:cs typeface="Angsana New" pitchFamily="18" charset="-34"/>
              </a:rPr>
              <a:t>);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การรับค่าจาก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Hashtable</a:t>
            </a:r>
            <a:b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</a:br>
            <a:r>
              <a:rPr lang="en-US" sz="2800">
                <a:solidFill>
                  <a:schemeClr val="accent2"/>
                </a:solidFill>
                <a:latin typeface="Angsana New" pitchFamily="18" charset="-34"/>
                <a:cs typeface="Angsana New" pitchFamily="18" charset="-34"/>
              </a:rPr>
              <a:t>	</a:t>
            </a:r>
            <a:r>
              <a:rPr lang="en-US" sz="2800" i="1">
                <a:solidFill>
                  <a:schemeClr val="accent2"/>
                </a:solidFill>
                <a:latin typeface="Angsana New" pitchFamily="18" charset="-34"/>
                <a:cs typeface="Angsana New" pitchFamily="18" charset="-34"/>
              </a:rPr>
              <a:t>value</a:t>
            </a:r>
            <a:r>
              <a:rPr lang="en-US" sz="2800">
                <a:solidFill>
                  <a:schemeClr val="accent2"/>
                </a:solidFill>
                <a:latin typeface="Angsana New" pitchFamily="18" charset="-34"/>
                <a:cs typeface="Angsana New" pitchFamily="18" charset="-34"/>
              </a:rPr>
              <a:t> = table.get(</a:t>
            </a:r>
            <a:r>
              <a:rPr lang="en-US" sz="2800" i="1">
                <a:solidFill>
                  <a:schemeClr val="accent2"/>
                </a:solidFill>
                <a:latin typeface="Angsana New" pitchFamily="18" charset="-34"/>
                <a:cs typeface="Angsana New" pitchFamily="18" charset="-34"/>
              </a:rPr>
              <a:t>key</a:t>
            </a:r>
            <a:r>
              <a:rPr lang="en-US" sz="2800">
                <a:solidFill>
                  <a:schemeClr val="accent2"/>
                </a:solidFill>
                <a:latin typeface="Angsana New" pitchFamily="18" charset="-34"/>
                <a:cs typeface="Angsana New" pitchFamily="18" charset="-34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69063" cy="803275"/>
          </a:xfrm>
        </p:spPr>
        <p:txBody>
          <a:bodyPr/>
          <a:lstStyle/>
          <a:p>
            <a:r>
              <a:rPr lang="en-US" altLang="ja-JP" sz="3600">
                <a:solidFill>
                  <a:srgbClr val="990000"/>
                </a:solidFill>
                <a:ea typeface="MS PGothic" pitchFamily="34" charset="-128"/>
              </a:rPr>
              <a:t>Hashtable</a:t>
            </a:r>
            <a:r>
              <a:rPr lang="en-US" altLang="ko-KR" sz="3600">
                <a:solidFill>
                  <a:srgbClr val="990000"/>
                </a:solidFill>
                <a:ea typeface="Gulim" pitchFamily="34" charset="-127"/>
              </a:rPr>
              <a:t> </a:t>
            </a:r>
            <a:r>
              <a:rPr lang="en-US" altLang="ja-JP" sz="3600">
                <a:solidFill>
                  <a:srgbClr val="990000"/>
                </a:solidFill>
                <a:ea typeface="MS PGothic" pitchFamily="34" charset="-128"/>
              </a:rPr>
              <a:t>(1.5)</a:t>
            </a:r>
            <a:endParaRPr lang="en-US" altLang="ko-KR" sz="3600">
              <a:solidFill>
                <a:srgbClr val="990000"/>
              </a:solidFill>
              <a:ea typeface="Gulim" pitchFamily="34" charset="-127"/>
            </a:endParaRPr>
          </a:p>
        </p:txBody>
      </p:sp>
      <p:sp>
        <p:nvSpPr>
          <p:cNvPr id="1243139" name="Text Box 3"/>
          <p:cNvSpPr txBox="1">
            <a:spLocks noChangeArrowheads="1"/>
          </p:cNvSpPr>
          <p:nvPr/>
        </p:nvSpPr>
        <p:spPr bwMode="auto">
          <a:xfrm>
            <a:off x="1219200" y="1143000"/>
            <a:ext cx="7086600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import </a:t>
            </a:r>
            <a:r>
              <a:rPr kumimoji="1" lang="en-US" altLang="ja-JP" sz="1600" dirty="0" err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java.util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.*;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class </a:t>
            </a:r>
            <a:r>
              <a:rPr kumimoji="1" lang="en-US" altLang="ja-JP" sz="1600" dirty="0" err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HashtableDemoGen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{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 public static void main(String </a:t>
            </a:r>
            <a:r>
              <a:rPr kumimoji="1" lang="en-US" altLang="ja-JP" sz="1600" dirty="0" err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args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[]) {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   </a:t>
            </a:r>
            <a:r>
              <a:rPr kumimoji="1" lang="en-US" altLang="ja-JP" sz="1600" dirty="0" err="1">
                <a:solidFill>
                  <a:srgbClr val="FF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Hashtable</a:t>
            </a:r>
            <a:r>
              <a:rPr kumimoji="1" lang="en-US" altLang="ja-JP" sz="1600" dirty="0">
                <a:solidFill>
                  <a:srgbClr val="FF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&lt;</a:t>
            </a:r>
            <a:r>
              <a:rPr kumimoji="1" lang="en-US" altLang="ja-JP" sz="1600" b="1" dirty="0" err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String</a:t>
            </a:r>
            <a:r>
              <a:rPr kumimoji="1" lang="en-US" altLang="ja-JP" sz="1600" b="1" dirty="0" err="1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,String</a:t>
            </a:r>
            <a:r>
              <a:rPr kumimoji="1" lang="en-US" altLang="ja-JP" sz="1600" dirty="0">
                <a:solidFill>
                  <a:srgbClr val="FF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&gt;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hashtable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= new </a:t>
            </a:r>
            <a:r>
              <a:rPr kumimoji="1" lang="en-US" altLang="ja-JP" sz="1600" dirty="0" err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Hashtable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&lt;</a:t>
            </a:r>
            <a:r>
              <a:rPr kumimoji="1" lang="en-US" altLang="ja-JP" sz="1600" b="1" dirty="0" err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String</a:t>
            </a:r>
            <a:r>
              <a:rPr kumimoji="1" lang="en-US" altLang="ja-JP" sz="1600" b="1" dirty="0" err="1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,String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&gt;();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   </a:t>
            </a:r>
            <a:r>
              <a:rPr kumimoji="1" lang="en-US" altLang="ja-JP" sz="1600" dirty="0" err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hashtable.put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("</a:t>
            </a:r>
            <a:r>
              <a:rPr kumimoji="1" lang="en-US" altLang="ja-JP" sz="1600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apple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", "</a:t>
            </a:r>
            <a:r>
              <a:rPr kumimoji="1" lang="en-US" altLang="ja-JP" sz="1600" dirty="0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red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");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   </a:t>
            </a:r>
            <a:r>
              <a:rPr kumimoji="1" lang="en-US" altLang="ja-JP" sz="1600" dirty="0" err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hashtable.put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("</a:t>
            </a:r>
            <a:r>
              <a:rPr kumimoji="1" lang="en-US" altLang="ja-JP" sz="1600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strawberry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", "</a:t>
            </a:r>
            <a:r>
              <a:rPr kumimoji="1" lang="en-US" altLang="ja-JP" sz="1600" dirty="0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red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");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   </a:t>
            </a:r>
            <a:r>
              <a:rPr kumimoji="1" lang="en-US" altLang="ja-JP" sz="1600" dirty="0" err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hashtable.put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("</a:t>
            </a:r>
            <a:r>
              <a:rPr kumimoji="1" lang="en-US" altLang="ja-JP" sz="1600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lime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", "</a:t>
            </a:r>
            <a:r>
              <a:rPr kumimoji="1" lang="en-US" altLang="ja-JP" sz="1600" dirty="0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green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");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   </a:t>
            </a:r>
            <a:r>
              <a:rPr kumimoji="1" lang="en-US" altLang="ja-JP" sz="1600" dirty="0" err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hashtable.put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("</a:t>
            </a:r>
            <a:r>
              <a:rPr kumimoji="1" lang="en-US" altLang="ja-JP" sz="1600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banana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", "</a:t>
            </a:r>
            <a:r>
              <a:rPr kumimoji="1" lang="en-US" altLang="ja-JP" sz="1600" dirty="0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yellow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");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   </a:t>
            </a:r>
            <a:r>
              <a:rPr kumimoji="1" lang="en-US" altLang="ja-JP" sz="1600" dirty="0" err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hashtable.put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("</a:t>
            </a:r>
            <a:r>
              <a:rPr kumimoji="1" lang="en-US" altLang="ja-JP" sz="1600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orange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", "</a:t>
            </a:r>
            <a:r>
              <a:rPr kumimoji="1" lang="en-US" altLang="ja-JP" sz="1600" dirty="0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orange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");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kumimoji="1" lang="en-US" altLang="ja-JP" sz="1600" dirty="0">
              <a:solidFill>
                <a:schemeClr val="tx1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   for (Enumeration&lt;String&gt; e = </a:t>
            </a:r>
            <a:r>
              <a:rPr kumimoji="1" lang="en-US" altLang="ja-JP" sz="1600" dirty="0" err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hashtable.keys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() ; </a:t>
            </a:r>
            <a:r>
              <a:rPr kumimoji="1" lang="en-US" altLang="ja-JP" sz="1600" dirty="0" err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e.hasMoreElements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() ;) {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     String k = </a:t>
            </a:r>
            <a:r>
              <a:rPr kumimoji="1" lang="en-US" altLang="ja-JP" sz="1600" dirty="0" err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e.nextElement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();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     String v = </a:t>
            </a:r>
            <a:r>
              <a:rPr kumimoji="1" lang="en-US" altLang="ja-JP" sz="1600" dirty="0" err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hashtable.get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(k);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     </a:t>
            </a:r>
            <a:r>
              <a:rPr kumimoji="1" lang="en-US" altLang="ja-JP" sz="1600" dirty="0" err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System.out.println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("key = " + k +  "; value = " + v);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    }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kumimoji="1" lang="en-US" altLang="ja-JP" sz="1600" dirty="0">
              <a:solidFill>
                <a:schemeClr val="tx1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   </a:t>
            </a:r>
            <a:r>
              <a:rPr kumimoji="1" lang="en-US" altLang="ja-JP" sz="1600" dirty="0" err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System.out.print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("\</a:t>
            </a:r>
            <a:r>
              <a:rPr kumimoji="1" lang="en-US" altLang="ja-JP" sz="1600" dirty="0" err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nThe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color of an apple is: ");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   String v = </a:t>
            </a:r>
            <a:r>
              <a:rPr kumimoji="1" lang="en-US" altLang="ja-JP" sz="1600" dirty="0" err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hashtable.get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("apple");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   </a:t>
            </a:r>
            <a:r>
              <a:rPr kumimoji="1" lang="en-US" altLang="ja-JP" sz="1600" dirty="0" err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System.out.println</a:t>
            </a: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(v);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 }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ja-JP" sz="16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}</a:t>
            </a:r>
          </a:p>
        </p:txBody>
      </p:sp>
      <p:sp>
        <p:nvSpPr>
          <p:cNvPr id="1243143" name="Text Box 7"/>
          <p:cNvSpPr txBox="1">
            <a:spLocks noChangeArrowheads="1"/>
          </p:cNvSpPr>
          <p:nvPr/>
        </p:nvSpPr>
        <p:spPr bwMode="auto">
          <a:xfrm>
            <a:off x="6172200" y="4876800"/>
            <a:ext cx="2819400" cy="149496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key = banana; value = yellow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key = apple; value = red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key = orange; value = orange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key = lime; value = green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key = strawberry; value = red</a:t>
            </a:r>
          </a:p>
          <a:p>
            <a:endParaRPr lang="th-TH" sz="14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color of an apple is: 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5341938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Java Collections</a:t>
            </a:r>
          </a:p>
        </p:txBody>
      </p:sp>
      <p:grpSp>
        <p:nvGrpSpPr>
          <p:cNvPr id="1031171" name="Group 3"/>
          <p:cNvGrpSpPr>
            <a:grpSpLocks/>
          </p:cNvGrpSpPr>
          <p:nvPr/>
        </p:nvGrpSpPr>
        <p:grpSpPr bwMode="auto">
          <a:xfrm>
            <a:off x="758825" y="1143000"/>
            <a:ext cx="8308975" cy="5456238"/>
            <a:chOff x="468" y="680"/>
            <a:chExt cx="5234" cy="3437"/>
          </a:xfrm>
        </p:grpSpPr>
        <p:sp>
          <p:nvSpPr>
            <p:cNvPr id="1031172" name="Text Box 4"/>
            <p:cNvSpPr txBox="1">
              <a:spLocks noChangeArrowheads="1"/>
            </p:cNvSpPr>
            <p:nvPr/>
          </p:nvSpPr>
          <p:spPr bwMode="auto">
            <a:xfrm>
              <a:off x="3408" y="680"/>
              <a:ext cx="672" cy="2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Object</a:t>
              </a:r>
            </a:p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(java.lang)</a:t>
              </a:r>
            </a:p>
          </p:txBody>
        </p:sp>
        <p:sp>
          <p:nvSpPr>
            <p:cNvPr id="1031173" name="Text Box 5"/>
            <p:cNvSpPr txBox="1">
              <a:spLocks noChangeArrowheads="1"/>
            </p:cNvSpPr>
            <p:nvPr/>
          </p:nvSpPr>
          <p:spPr bwMode="auto">
            <a:xfrm>
              <a:off x="1016" y="2112"/>
              <a:ext cx="700" cy="179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AbstractList</a:t>
              </a:r>
            </a:p>
          </p:txBody>
        </p:sp>
        <p:sp>
          <p:nvSpPr>
            <p:cNvPr id="1031174" name="Text Box 6"/>
            <p:cNvSpPr txBox="1">
              <a:spLocks noChangeArrowheads="1"/>
            </p:cNvSpPr>
            <p:nvPr/>
          </p:nvSpPr>
          <p:spPr bwMode="auto">
            <a:xfrm>
              <a:off x="3500" y="2777"/>
              <a:ext cx="900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LinkedHashMap</a:t>
              </a:r>
            </a:p>
          </p:txBody>
        </p:sp>
        <p:sp>
          <p:nvSpPr>
            <p:cNvPr id="1031175" name="Line 7"/>
            <p:cNvSpPr>
              <a:spLocks noChangeShapeType="1"/>
            </p:cNvSpPr>
            <p:nvPr/>
          </p:nvSpPr>
          <p:spPr bwMode="auto">
            <a:xfrm>
              <a:off x="3936" y="201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1031176" name="Line 8"/>
            <p:cNvSpPr>
              <a:spLocks noChangeShapeType="1"/>
            </p:cNvSpPr>
            <p:nvPr/>
          </p:nvSpPr>
          <p:spPr bwMode="auto">
            <a:xfrm>
              <a:off x="3936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grpSp>
          <p:nvGrpSpPr>
            <p:cNvPr id="1031177" name="Group 9"/>
            <p:cNvGrpSpPr>
              <a:grpSpLocks/>
            </p:cNvGrpSpPr>
            <p:nvPr/>
          </p:nvGrpSpPr>
          <p:grpSpPr bwMode="auto">
            <a:xfrm>
              <a:off x="3896" y="2522"/>
              <a:ext cx="96" cy="240"/>
              <a:chOff x="3120" y="2448"/>
              <a:chExt cx="96" cy="240"/>
            </a:xfrm>
          </p:grpSpPr>
          <p:sp>
            <p:nvSpPr>
              <p:cNvPr id="1031178" name="AutoShape 10"/>
              <p:cNvSpPr>
                <a:spLocks noChangeArrowheads="1"/>
              </p:cNvSpPr>
              <p:nvPr/>
            </p:nvSpPr>
            <p:spPr bwMode="auto">
              <a:xfrm>
                <a:off x="3120" y="2448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th-TH"/>
              </a:p>
            </p:txBody>
          </p:sp>
          <p:sp>
            <p:nvSpPr>
              <p:cNvPr id="1031179" name="Line 11"/>
              <p:cNvSpPr>
                <a:spLocks noChangeShapeType="1"/>
              </p:cNvSpPr>
              <p:nvPr/>
            </p:nvSpPr>
            <p:spPr bwMode="auto">
              <a:xfrm>
                <a:off x="3168" y="254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h-TH"/>
              </a:p>
            </p:txBody>
          </p:sp>
        </p:grpSp>
        <p:sp>
          <p:nvSpPr>
            <p:cNvPr id="1031180" name="Line 12"/>
            <p:cNvSpPr>
              <a:spLocks noChangeShapeType="1"/>
            </p:cNvSpPr>
            <p:nvPr/>
          </p:nvSpPr>
          <p:spPr bwMode="auto">
            <a:xfrm>
              <a:off x="4704" y="2016"/>
              <a:ext cx="0" cy="1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1031181" name="AutoShape 13"/>
            <p:cNvSpPr>
              <a:spLocks noChangeArrowheads="1"/>
            </p:cNvSpPr>
            <p:nvPr/>
          </p:nvSpPr>
          <p:spPr bwMode="auto">
            <a:xfrm>
              <a:off x="4248" y="1776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th-TH"/>
            </a:p>
          </p:txBody>
        </p:sp>
        <p:sp>
          <p:nvSpPr>
            <p:cNvPr id="1031182" name="Line 14"/>
            <p:cNvSpPr>
              <a:spLocks noChangeShapeType="1"/>
            </p:cNvSpPr>
            <p:nvPr/>
          </p:nvSpPr>
          <p:spPr bwMode="auto">
            <a:xfrm>
              <a:off x="4296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1031183" name="Text Box 15"/>
            <p:cNvSpPr txBox="1">
              <a:spLocks noChangeArrowheads="1"/>
            </p:cNvSpPr>
            <p:nvPr/>
          </p:nvSpPr>
          <p:spPr bwMode="auto">
            <a:xfrm>
              <a:off x="3626" y="2352"/>
              <a:ext cx="624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HashMap</a:t>
              </a:r>
            </a:p>
          </p:txBody>
        </p:sp>
        <p:sp>
          <p:nvSpPr>
            <p:cNvPr id="1031184" name="AutoShape 16"/>
            <p:cNvSpPr>
              <a:spLocks noChangeArrowheads="1"/>
            </p:cNvSpPr>
            <p:nvPr/>
          </p:nvSpPr>
          <p:spPr bwMode="auto">
            <a:xfrm>
              <a:off x="1008" y="2918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th-TH"/>
            </a:p>
          </p:txBody>
        </p:sp>
        <p:sp>
          <p:nvSpPr>
            <p:cNvPr id="1031185" name="Line 17"/>
            <p:cNvSpPr>
              <a:spLocks noChangeShapeType="1"/>
            </p:cNvSpPr>
            <p:nvPr/>
          </p:nvSpPr>
          <p:spPr bwMode="auto">
            <a:xfrm>
              <a:off x="1056" y="3014"/>
              <a:ext cx="0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1031186" name="Text Box 18"/>
            <p:cNvSpPr txBox="1">
              <a:spLocks noChangeArrowheads="1"/>
            </p:cNvSpPr>
            <p:nvPr/>
          </p:nvSpPr>
          <p:spPr bwMode="auto">
            <a:xfrm>
              <a:off x="468" y="2738"/>
              <a:ext cx="1200" cy="179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AbstractSequentialList</a:t>
              </a:r>
            </a:p>
          </p:txBody>
        </p:sp>
        <p:sp>
          <p:nvSpPr>
            <p:cNvPr id="1031187" name="Text Box 19"/>
            <p:cNvSpPr txBox="1">
              <a:spLocks noChangeArrowheads="1"/>
            </p:cNvSpPr>
            <p:nvPr/>
          </p:nvSpPr>
          <p:spPr bwMode="auto">
            <a:xfrm>
              <a:off x="1440" y="3026"/>
              <a:ext cx="576" cy="179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ArrayList</a:t>
              </a:r>
            </a:p>
          </p:txBody>
        </p:sp>
        <p:sp>
          <p:nvSpPr>
            <p:cNvPr id="1031188" name="AutoShape 20"/>
            <p:cNvSpPr>
              <a:spLocks noChangeArrowheads="1"/>
            </p:cNvSpPr>
            <p:nvPr/>
          </p:nvSpPr>
          <p:spPr bwMode="auto">
            <a:xfrm>
              <a:off x="1296" y="2292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th-TH"/>
            </a:p>
          </p:txBody>
        </p:sp>
        <p:sp>
          <p:nvSpPr>
            <p:cNvPr id="1031189" name="Line 21"/>
            <p:cNvSpPr>
              <a:spLocks noChangeShapeType="1"/>
            </p:cNvSpPr>
            <p:nvPr/>
          </p:nvSpPr>
          <p:spPr bwMode="auto">
            <a:xfrm>
              <a:off x="1344" y="2400"/>
              <a:ext cx="0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1031190" name="Line 22"/>
            <p:cNvSpPr>
              <a:spLocks noChangeShapeType="1"/>
            </p:cNvSpPr>
            <p:nvPr/>
          </p:nvSpPr>
          <p:spPr bwMode="auto">
            <a:xfrm>
              <a:off x="1056" y="259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1031191" name="Line 23"/>
            <p:cNvSpPr>
              <a:spLocks noChangeShapeType="1"/>
            </p:cNvSpPr>
            <p:nvPr/>
          </p:nvSpPr>
          <p:spPr bwMode="auto">
            <a:xfrm>
              <a:off x="1056" y="259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1031192" name="Line 24"/>
            <p:cNvSpPr>
              <a:spLocks noChangeShapeType="1"/>
            </p:cNvSpPr>
            <p:nvPr/>
          </p:nvSpPr>
          <p:spPr bwMode="auto">
            <a:xfrm>
              <a:off x="1728" y="259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1031193" name="Line 25"/>
            <p:cNvSpPr>
              <a:spLocks noChangeShapeType="1"/>
            </p:cNvSpPr>
            <p:nvPr/>
          </p:nvSpPr>
          <p:spPr bwMode="auto">
            <a:xfrm>
              <a:off x="2112" y="2594"/>
              <a:ext cx="0" cy="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1031194" name="Text Box 26"/>
            <p:cNvSpPr txBox="1">
              <a:spLocks noChangeArrowheads="1"/>
            </p:cNvSpPr>
            <p:nvPr/>
          </p:nvSpPr>
          <p:spPr bwMode="auto">
            <a:xfrm>
              <a:off x="1824" y="3938"/>
              <a:ext cx="576" cy="179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Stack</a:t>
              </a:r>
            </a:p>
          </p:txBody>
        </p:sp>
        <p:grpSp>
          <p:nvGrpSpPr>
            <p:cNvPr id="1031195" name="Group 27"/>
            <p:cNvGrpSpPr>
              <a:grpSpLocks/>
            </p:cNvGrpSpPr>
            <p:nvPr/>
          </p:nvGrpSpPr>
          <p:grpSpPr bwMode="auto">
            <a:xfrm>
              <a:off x="2064" y="3698"/>
              <a:ext cx="96" cy="240"/>
              <a:chOff x="3120" y="2448"/>
              <a:chExt cx="96" cy="240"/>
            </a:xfrm>
          </p:grpSpPr>
          <p:sp>
            <p:nvSpPr>
              <p:cNvPr id="1031196" name="AutoShape 28"/>
              <p:cNvSpPr>
                <a:spLocks noChangeArrowheads="1"/>
              </p:cNvSpPr>
              <p:nvPr/>
            </p:nvSpPr>
            <p:spPr bwMode="auto">
              <a:xfrm>
                <a:off x="3120" y="2448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th-TH"/>
              </a:p>
            </p:txBody>
          </p:sp>
          <p:sp>
            <p:nvSpPr>
              <p:cNvPr id="1031197" name="Line 29"/>
              <p:cNvSpPr>
                <a:spLocks noChangeShapeType="1"/>
              </p:cNvSpPr>
              <p:nvPr/>
            </p:nvSpPr>
            <p:spPr bwMode="auto">
              <a:xfrm>
                <a:off x="3168" y="254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h-TH"/>
              </a:p>
            </p:txBody>
          </p:sp>
        </p:grpSp>
        <p:sp>
          <p:nvSpPr>
            <p:cNvPr id="1031198" name="Text Box 30"/>
            <p:cNvSpPr txBox="1">
              <a:spLocks noChangeArrowheads="1"/>
            </p:cNvSpPr>
            <p:nvPr/>
          </p:nvSpPr>
          <p:spPr bwMode="auto">
            <a:xfrm>
              <a:off x="1824" y="3518"/>
              <a:ext cx="576" cy="179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Vector</a:t>
              </a:r>
            </a:p>
          </p:txBody>
        </p:sp>
        <p:sp>
          <p:nvSpPr>
            <p:cNvPr id="1031199" name="Text Box 31"/>
            <p:cNvSpPr txBox="1">
              <a:spLocks noChangeArrowheads="1"/>
            </p:cNvSpPr>
            <p:nvPr/>
          </p:nvSpPr>
          <p:spPr bwMode="auto">
            <a:xfrm>
              <a:off x="2216" y="3144"/>
              <a:ext cx="852" cy="179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LinkedHashSet</a:t>
              </a:r>
            </a:p>
          </p:txBody>
        </p:sp>
        <p:grpSp>
          <p:nvGrpSpPr>
            <p:cNvPr id="1031200" name="Group 32"/>
            <p:cNvGrpSpPr>
              <a:grpSpLocks/>
            </p:cNvGrpSpPr>
            <p:nvPr/>
          </p:nvGrpSpPr>
          <p:grpSpPr bwMode="auto">
            <a:xfrm>
              <a:off x="2592" y="2904"/>
              <a:ext cx="96" cy="240"/>
              <a:chOff x="3120" y="2448"/>
              <a:chExt cx="96" cy="240"/>
            </a:xfrm>
          </p:grpSpPr>
          <p:sp>
            <p:nvSpPr>
              <p:cNvPr id="1031201" name="AutoShape 33"/>
              <p:cNvSpPr>
                <a:spLocks noChangeArrowheads="1"/>
              </p:cNvSpPr>
              <p:nvPr/>
            </p:nvSpPr>
            <p:spPr bwMode="auto">
              <a:xfrm>
                <a:off x="3120" y="2448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th-TH"/>
              </a:p>
            </p:txBody>
          </p:sp>
          <p:sp>
            <p:nvSpPr>
              <p:cNvPr id="1031202" name="Line 34"/>
              <p:cNvSpPr>
                <a:spLocks noChangeShapeType="1"/>
              </p:cNvSpPr>
              <p:nvPr/>
            </p:nvSpPr>
            <p:spPr bwMode="auto">
              <a:xfrm>
                <a:off x="3168" y="254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h-TH"/>
              </a:p>
            </p:txBody>
          </p:sp>
        </p:grpSp>
        <p:sp>
          <p:nvSpPr>
            <p:cNvPr id="1031203" name="Text Box 35"/>
            <p:cNvSpPr txBox="1">
              <a:spLocks noChangeArrowheads="1"/>
            </p:cNvSpPr>
            <p:nvPr/>
          </p:nvSpPr>
          <p:spPr bwMode="auto">
            <a:xfrm>
              <a:off x="2352" y="2714"/>
              <a:ext cx="576" cy="179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HashSet</a:t>
              </a:r>
            </a:p>
          </p:txBody>
        </p:sp>
        <p:sp>
          <p:nvSpPr>
            <p:cNvPr id="1031204" name="Text Box 36"/>
            <p:cNvSpPr txBox="1">
              <a:spLocks noChangeArrowheads="1"/>
            </p:cNvSpPr>
            <p:nvPr/>
          </p:nvSpPr>
          <p:spPr bwMode="auto">
            <a:xfrm>
              <a:off x="2928" y="3572"/>
              <a:ext cx="576" cy="179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TreeSet</a:t>
              </a:r>
            </a:p>
          </p:txBody>
        </p:sp>
        <p:sp>
          <p:nvSpPr>
            <p:cNvPr id="1031205" name="AutoShape 37"/>
            <p:cNvSpPr>
              <a:spLocks noChangeArrowheads="1"/>
            </p:cNvSpPr>
            <p:nvPr/>
          </p:nvSpPr>
          <p:spPr bwMode="auto">
            <a:xfrm>
              <a:off x="2880" y="2276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th-TH"/>
            </a:p>
          </p:txBody>
        </p:sp>
        <p:sp>
          <p:nvSpPr>
            <p:cNvPr id="1031206" name="Line 38"/>
            <p:cNvSpPr>
              <a:spLocks noChangeShapeType="1"/>
            </p:cNvSpPr>
            <p:nvPr/>
          </p:nvSpPr>
          <p:spPr bwMode="auto">
            <a:xfrm>
              <a:off x="2928" y="23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1031207" name="Line 39"/>
            <p:cNvSpPr>
              <a:spLocks noChangeShapeType="1"/>
            </p:cNvSpPr>
            <p:nvPr/>
          </p:nvSpPr>
          <p:spPr bwMode="auto">
            <a:xfrm>
              <a:off x="2640" y="24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1031208" name="Line 40"/>
            <p:cNvSpPr>
              <a:spLocks noChangeShapeType="1"/>
            </p:cNvSpPr>
            <p:nvPr/>
          </p:nvSpPr>
          <p:spPr bwMode="auto">
            <a:xfrm>
              <a:off x="2640" y="24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1031209" name="Line 41"/>
            <p:cNvSpPr>
              <a:spLocks noChangeShapeType="1"/>
            </p:cNvSpPr>
            <p:nvPr/>
          </p:nvSpPr>
          <p:spPr bwMode="auto">
            <a:xfrm>
              <a:off x="3216" y="246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1031210" name="AutoShape 42"/>
            <p:cNvSpPr>
              <a:spLocks noChangeArrowheads="1"/>
            </p:cNvSpPr>
            <p:nvPr/>
          </p:nvSpPr>
          <p:spPr bwMode="auto">
            <a:xfrm>
              <a:off x="2160" y="1776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th-TH"/>
            </a:p>
          </p:txBody>
        </p:sp>
        <p:sp>
          <p:nvSpPr>
            <p:cNvPr id="1031211" name="Line 43"/>
            <p:cNvSpPr>
              <a:spLocks noChangeShapeType="1"/>
            </p:cNvSpPr>
            <p:nvPr/>
          </p:nvSpPr>
          <p:spPr bwMode="auto">
            <a:xfrm>
              <a:off x="2208" y="18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1031212" name="Line 44"/>
            <p:cNvSpPr>
              <a:spLocks noChangeShapeType="1"/>
            </p:cNvSpPr>
            <p:nvPr/>
          </p:nvSpPr>
          <p:spPr bwMode="auto">
            <a:xfrm>
              <a:off x="1344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1031213" name="Line 45"/>
            <p:cNvSpPr>
              <a:spLocks noChangeShapeType="1"/>
            </p:cNvSpPr>
            <p:nvPr/>
          </p:nvSpPr>
          <p:spPr bwMode="auto">
            <a:xfrm flipV="1">
              <a:off x="1344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1031214" name="Line 46"/>
            <p:cNvSpPr>
              <a:spLocks noChangeShapeType="1"/>
            </p:cNvSpPr>
            <p:nvPr/>
          </p:nvSpPr>
          <p:spPr bwMode="auto">
            <a:xfrm flipV="1">
              <a:off x="288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1031215" name="Line 47"/>
            <p:cNvSpPr>
              <a:spLocks noChangeShapeType="1"/>
            </p:cNvSpPr>
            <p:nvPr/>
          </p:nvSpPr>
          <p:spPr bwMode="auto">
            <a:xfrm>
              <a:off x="3744" y="10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1031216" name="Line 48"/>
            <p:cNvSpPr>
              <a:spLocks noChangeShapeType="1"/>
            </p:cNvSpPr>
            <p:nvPr/>
          </p:nvSpPr>
          <p:spPr bwMode="auto">
            <a:xfrm>
              <a:off x="2208" y="1200"/>
              <a:ext cx="3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1031217" name="Line 49"/>
            <p:cNvSpPr>
              <a:spLocks noChangeShapeType="1"/>
            </p:cNvSpPr>
            <p:nvPr/>
          </p:nvSpPr>
          <p:spPr bwMode="auto">
            <a:xfrm>
              <a:off x="2208" y="120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1031218" name="Line 50"/>
            <p:cNvSpPr>
              <a:spLocks noChangeShapeType="1"/>
            </p:cNvSpPr>
            <p:nvPr/>
          </p:nvSpPr>
          <p:spPr bwMode="auto">
            <a:xfrm>
              <a:off x="4296" y="120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grpSp>
          <p:nvGrpSpPr>
            <p:cNvPr id="1031219" name="Group 51"/>
            <p:cNvGrpSpPr>
              <a:grpSpLocks/>
            </p:cNvGrpSpPr>
            <p:nvPr/>
          </p:nvGrpSpPr>
          <p:grpSpPr bwMode="auto">
            <a:xfrm>
              <a:off x="1776" y="1344"/>
              <a:ext cx="96" cy="288"/>
              <a:chOff x="1392" y="1056"/>
              <a:chExt cx="96" cy="288"/>
            </a:xfrm>
          </p:grpSpPr>
          <p:sp>
            <p:nvSpPr>
              <p:cNvPr id="1031220" name="Line 52"/>
              <p:cNvSpPr>
                <a:spLocks noChangeShapeType="1"/>
              </p:cNvSpPr>
              <p:nvPr/>
            </p:nvSpPr>
            <p:spPr bwMode="auto">
              <a:xfrm flipV="1">
                <a:off x="1440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h-TH"/>
              </a:p>
            </p:txBody>
          </p:sp>
          <p:sp>
            <p:nvSpPr>
              <p:cNvPr id="1031221" name="Oval 53"/>
              <p:cNvSpPr>
                <a:spLocks noChangeArrowheads="1"/>
              </p:cNvSpPr>
              <p:nvPr/>
            </p:nvSpPr>
            <p:spPr bwMode="auto">
              <a:xfrm>
                <a:off x="1392" y="1056"/>
                <a:ext cx="96" cy="96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th-TH"/>
              </a:p>
            </p:txBody>
          </p:sp>
        </p:grpSp>
        <p:sp>
          <p:nvSpPr>
            <p:cNvPr id="1031222" name="Text Box 54"/>
            <p:cNvSpPr txBox="1">
              <a:spLocks noChangeArrowheads="1"/>
            </p:cNvSpPr>
            <p:nvPr/>
          </p:nvSpPr>
          <p:spPr bwMode="auto">
            <a:xfrm>
              <a:off x="1678" y="1596"/>
              <a:ext cx="1056" cy="179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AbstractCollection</a:t>
              </a:r>
            </a:p>
          </p:txBody>
        </p:sp>
        <p:sp>
          <p:nvSpPr>
            <p:cNvPr id="1031223" name="Text Box 55"/>
            <p:cNvSpPr txBox="1">
              <a:spLocks noChangeArrowheads="1"/>
            </p:cNvSpPr>
            <p:nvPr/>
          </p:nvSpPr>
          <p:spPr bwMode="auto">
            <a:xfrm>
              <a:off x="1571" y="1174"/>
              <a:ext cx="581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Collection</a:t>
              </a:r>
            </a:p>
          </p:txBody>
        </p:sp>
        <p:grpSp>
          <p:nvGrpSpPr>
            <p:cNvPr id="1031224" name="Group 56"/>
            <p:cNvGrpSpPr>
              <a:grpSpLocks/>
            </p:cNvGrpSpPr>
            <p:nvPr/>
          </p:nvGrpSpPr>
          <p:grpSpPr bwMode="auto">
            <a:xfrm>
              <a:off x="1104" y="1824"/>
              <a:ext cx="96" cy="288"/>
              <a:chOff x="1392" y="1056"/>
              <a:chExt cx="96" cy="288"/>
            </a:xfrm>
          </p:grpSpPr>
          <p:sp>
            <p:nvSpPr>
              <p:cNvPr id="1031225" name="Line 57"/>
              <p:cNvSpPr>
                <a:spLocks noChangeShapeType="1"/>
              </p:cNvSpPr>
              <p:nvPr/>
            </p:nvSpPr>
            <p:spPr bwMode="auto">
              <a:xfrm flipV="1">
                <a:off x="1440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h-TH"/>
              </a:p>
            </p:txBody>
          </p:sp>
          <p:sp>
            <p:nvSpPr>
              <p:cNvPr id="1031226" name="Oval 58"/>
              <p:cNvSpPr>
                <a:spLocks noChangeArrowheads="1"/>
              </p:cNvSpPr>
              <p:nvPr/>
            </p:nvSpPr>
            <p:spPr bwMode="auto">
              <a:xfrm>
                <a:off x="1392" y="1056"/>
                <a:ext cx="96" cy="96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th-TH"/>
              </a:p>
            </p:txBody>
          </p:sp>
        </p:grpSp>
        <p:sp>
          <p:nvSpPr>
            <p:cNvPr id="1031227" name="Text Box 59"/>
            <p:cNvSpPr txBox="1">
              <a:spLocks noChangeArrowheads="1"/>
            </p:cNvSpPr>
            <p:nvPr/>
          </p:nvSpPr>
          <p:spPr bwMode="auto">
            <a:xfrm>
              <a:off x="1024" y="1654"/>
              <a:ext cx="287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List</a:t>
              </a:r>
            </a:p>
          </p:txBody>
        </p:sp>
        <p:grpSp>
          <p:nvGrpSpPr>
            <p:cNvPr id="1031228" name="Group 60"/>
            <p:cNvGrpSpPr>
              <a:grpSpLocks/>
            </p:cNvGrpSpPr>
            <p:nvPr/>
          </p:nvGrpSpPr>
          <p:grpSpPr bwMode="auto">
            <a:xfrm>
              <a:off x="3024" y="1824"/>
              <a:ext cx="96" cy="288"/>
              <a:chOff x="1392" y="1056"/>
              <a:chExt cx="96" cy="288"/>
            </a:xfrm>
          </p:grpSpPr>
          <p:sp>
            <p:nvSpPr>
              <p:cNvPr id="1031229" name="Line 61"/>
              <p:cNvSpPr>
                <a:spLocks noChangeShapeType="1"/>
              </p:cNvSpPr>
              <p:nvPr/>
            </p:nvSpPr>
            <p:spPr bwMode="auto">
              <a:xfrm flipV="1">
                <a:off x="1440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h-TH"/>
              </a:p>
            </p:txBody>
          </p:sp>
          <p:sp>
            <p:nvSpPr>
              <p:cNvPr id="1031230" name="Oval 62"/>
              <p:cNvSpPr>
                <a:spLocks noChangeArrowheads="1"/>
              </p:cNvSpPr>
              <p:nvPr/>
            </p:nvSpPr>
            <p:spPr bwMode="auto">
              <a:xfrm>
                <a:off x="1392" y="1056"/>
                <a:ext cx="96" cy="96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th-TH"/>
              </a:p>
            </p:txBody>
          </p:sp>
        </p:grpSp>
        <p:sp>
          <p:nvSpPr>
            <p:cNvPr id="1031231" name="Text Box 63"/>
            <p:cNvSpPr txBox="1">
              <a:spLocks noChangeArrowheads="1"/>
            </p:cNvSpPr>
            <p:nvPr/>
          </p:nvSpPr>
          <p:spPr bwMode="auto">
            <a:xfrm>
              <a:off x="2572" y="2096"/>
              <a:ext cx="708" cy="179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AbstractSet</a:t>
              </a:r>
            </a:p>
          </p:txBody>
        </p:sp>
        <p:sp>
          <p:nvSpPr>
            <p:cNvPr id="1031232" name="Text Box 64"/>
            <p:cNvSpPr txBox="1">
              <a:spLocks noChangeArrowheads="1"/>
            </p:cNvSpPr>
            <p:nvPr/>
          </p:nvSpPr>
          <p:spPr bwMode="auto">
            <a:xfrm>
              <a:off x="2916" y="1664"/>
              <a:ext cx="265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Set</a:t>
              </a:r>
            </a:p>
          </p:txBody>
        </p:sp>
        <p:grpSp>
          <p:nvGrpSpPr>
            <p:cNvPr id="1031233" name="Group 65"/>
            <p:cNvGrpSpPr>
              <a:grpSpLocks/>
            </p:cNvGrpSpPr>
            <p:nvPr/>
          </p:nvGrpSpPr>
          <p:grpSpPr bwMode="auto">
            <a:xfrm>
              <a:off x="3360" y="3284"/>
              <a:ext cx="96" cy="288"/>
              <a:chOff x="1392" y="1056"/>
              <a:chExt cx="96" cy="288"/>
            </a:xfrm>
          </p:grpSpPr>
          <p:sp>
            <p:nvSpPr>
              <p:cNvPr id="1031234" name="Line 66"/>
              <p:cNvSpPr>
                <a:spLocks noChangeShapeType="1"/>
              </p:cNvSpPr>
              <p:nvPr/>
            </p:nvSpPr>
            <p:spPr bwMode="auto">
              <a:xfrm flipV="1">
                <a:off x="1440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h-TH"/>
              </a:p>
            </p:txBody>
          </p:sp>
          <p:sp>
            <p:nvSpPr>
              <p:cNvPr id="1031235" name="Oval 67"/>
              <p:cNvSpPr>
                <a:spLocks noChangeArrowheads="1"/>
              </p:cNvSpPr>
              <p:nvPr/>
            </p:nvSpPr>
            <p:spPr bwMode="auto">
              <a:xfrm>
                <a:off x="1392" y="1056"/>
                <a:ext cx="96" cy="96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th-TH"/>
              </a:p>
            </p:txBody>
          </p:sp>
        </p:grpSp>
        <p:sp>
          <p:nvSpPr>
            <p:cNvPr id="1031236" name="Text Box 68"/>
            <p:cNvSpPr txBox="1">
              <a:spLocks noChangeArrowheads="1"/>
            </p:cNvSpPr>
            <p:nvPr/>
          </p:nvSpPr>
          <p:spPr bwMode="auto">
            <a:xfrm>
              <a:off x="3165" y="3124"/>
              <a:ext cx="569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SortedSet</a:t>
              </a:r>
            </a:p>
          </p:txBody>
        </p:sp>
        <p:sp>
          <p:nvSpPr>
            <p:cNvPr id="1031237" name="Line 69"/>
            <p:cNvSpPr>
              <a:spLocks noChangeShapeType="1"/>
            </p:cNvSpPr>
            <p:nvPr/>
          </p:nvSpPr>
          <p:spPr bwMode="auto">
            <a:xfrm flipV="1">
              <a:off x="4026" y="14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1031238" name="Oval 70"/>
            <p:cNvSpPr>
              <a:spLocks noChangeArrowheads="1"/>
            </p:cNvSpPr>
            <p:nvPr/>
          </p:nvSpPr>
          <p:spPr bwMode="auto">
            <a:xfrm>
              <a:off x="3978" y="1340"/>
              <a:ext cx="96" cy="9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th-TH"/>
            </a:p>
          </p:txBody>
        </p:sp>
        <p:sp>
          <p:nvSpPr>
            <p:cNvPr id="1031239" name="Text Box 71"/>
            <p:cNvSpPr txBox="1">
              <a:spLocks noChangeArrowheads="1"/>
            </p:cNvSpPr>
            <p:nvPr/>
          </p:nvSpPr>
          <p:spPr bwMode="auto">
            <a:xfrm>
              <a:off x="3876" y="1190"/>
              <a:ext cx="308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Map</a:t>
              </a:r>
            </a:p>
          </p:txBody>
        </p:sp>
        <p:sp>
          <p:nvSpPr>
            <p:cNvPr id="1031240" name="Text Box 72"/>
            <p:cNvSpPr txBox="1">
              <a:spLocks noChangeArrowheads="1"/>
            </p:cNvSpPr>
            <p:nvPr/>
          </p:nvSpPr>
          <p:spPr bwMode="auto">
            <a:xfrm>
              <a:off x="4662" y="2950"/>
              <a:ext cx="612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SortedMap</a:t>
              </a:r>
            </a:p>
          </p:txBody>
        </p:sp>
        <p:grpSp>
          <p:nvGrpSpPr>
            <p:cNvPr id="1031241" name="Group 73"/>
            <p:cNvGrpSpPr>
              <a:grpSpLocks/>
            </p:cNvGrpSpPr>
            <p:nvPr/>
          </p:nvGrpSpPr>
          <p:grpSpPr bwMode="auto">
            <a:xfrm>
              <a:off x="4800" y="3120"/>
              <a:ext cx="96" cy="288"/>
              <a:chOff x="1392" y="1056"/>
              <a:chExt cx="96" cy="288"/>
            </a:xfrm>
          </p:grpSpPr>
          <p:sp>
            <p:nvSpPr>
              <p:cNvPr id="1031242" name="Line 74"/>
              <p:cNvSpPr>
                <a:spLocks noChangeShapeType="1"/>
              </p:cNvSpPr>
              <p:nvPr/>
            </p:nvSpPr>
            <p:spPr bwMode="auto">
              <a:xfrm flipV="1">
                <a:off x="1440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h-TH"/>
              </a:p>
            </p:txBody>
          </p:sp>
          <p:sp>
            <p:nvSpPr>
              <p:cNvPr id="1031243" name="Oval 75"/>
              <p:cNvSpPr>
                <a:spLocks noChangeArrowheads="1"/>
              </p:cNvSpPr>
              <p:nvPr/>
            </p:nvSpPr>
            <p:spPr bwMode="auto">
              <a:xfrm>
                <a:off x="1392" y="1056"/>
                <a:ext cx="96" cy="96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th-TH"/>
              </a:p>
            </p:txBody>
          </p:sp>
        </p:grpSp>
        <p:sp>
          <p:nvSpPr>
            <p:cNvPr id="1031244" name="Text Box 76"/>
            <p:cNvSpPr txBox="1">
              <a:spLocks noChangeArrowheads="1"/>
            </p:cNvSpPr>
            <p:nvPr/>
          </p:nvSpPr>
          <p:spPr bwMode="auto">
            <a:xfrm>
              <a:off x="4444" y="3392"/>
              <a:ext cx="516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TreeMap</a:t>
              </a:r>
            </a:p>
          </p:txBody>
        </p:sp>
        <p:sp>
          <p:nvSpPr>
            <p:cNvPr id="1031245" name="Text Box 77"/>
            <p:cNvSpPr txBox="1">
              <a:spLocks noChangeArrowheads="1"/>
            </p:cNvSpPr>
            <p:nvPr/>
          </p:nvSpPr>
          <p:spPr bwMode="auto">
            <a:xfrm>
              <a:off x="740" y="3372"/>
              <a:ext cx="624" cy="179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LinkedList</a:t>
              </a:r>
            </a:p>
          </p:txBody>
        </p:sp>
        <p:sp>
          <p:nvSpPr>
            <p:cNvPr id="1031246" name="Text Box 78"/>
            <p:cNvSpPr txBox="1">
              <a:spLocks noChangeArrowheads="1"/>
            </p:cNvSpPr>
            <p:nvPr/>
          </p:nvSpPr>
          <p:spPr bwMode="auto">
            <a:xfrm>
              <a:off x="3890" y="1596"/>
              <a:ext cx="800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AbstractMap</a:t>
              </a:r>
            </a:p>
          </p:txBody>
        </p:sp>
        <p:sp>
          <p:nvSpPr>
            <p:cNvPr id="1031247" name="AutoShape 79"/>
            <p:cNvSpPr>
              <a:spLocks noChangeArrowheads="1"/>
            </p:cNvSpPr>
            <p:nvPr/>
          </p:nvSpPr>
          <p:spPr bwMode="auto">
            <a:xfrm>
              <a:off x="3696" y="976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th-TH"/>
            </a:p>
          </p:txBody>
        </p:sp>
        <p:sp>
          <p:nvSpPr>
            <p:cNvPr id="1031248" name="Text Box 80"/>
            <p:cNvSpPr txBox="1">
              <a:spLocks noChangeArrowheads="1"/>
            </p:cNvSpPr>
            <p:nvPr/>
          </p:nvSpPr>
          <p:spPr bwMode="auto">
            <a:xfrm>
              <a:off x="5028" y="1920"/>
              <a:ext cx="674" cy="179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Dictionary</a:t>
              </a:r>
            </a:p>
          </p:txBody>
        </p:sp>
        <p:sp>
          <p:nvSpPr>
            <p:cNvPr id="1031249" name="AutoShape 81"/>
            <p:cNvSpPr>
              <a:spLocks noChangeArrowheads="1"/>
            </p:cNvSpPr>
            <p:nvPr/>
          </p:nvSpPr>
          <p:spPr bwMode="auto">
            <a:xfrm>
              <a:off x="5326" y="21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th-TH"/>
            </a:p>
          </p:txBody>
        </p:sp>
        <p:sp>
          <p:nvSpPr>
            <p:cNvPr id="1031250" name="Line 82"/>
            <p:cNvSpPr>
              <a:spLocks noChangeShapeType="1"/>
            </p:cNvSpPr>
            <p:nvPr/>
          </p:nvSpPr>
          <p:spPr bwMode="auto">
            <a:xfrm>
              <a:off x="5374" y="219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sp>
          <p:nvSpPr>
            <p:cNvPr id="1031251" name="Line 83"/>
            <p:cNvSpPr>
              <a:spLocks noChangeShapeType="1"/>
            </p:cNvSpPr>
            <p:nvPr/>
          </p:nvSpPr>
          <p:spPr bwMode="auto">
            <a:xfrm flipH="1">
              <a:off x="5366" y="1200"/>
              <a:ext cx="1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th-TH"/>
            </a:p>
          </p:txBody>
        </p:sp>
        <p:grpSp>
          <p:nvGrpSpPr>
            <p:cNvPr id="1031252" name="Group 84"/>
            <p:cNvGrpSpPr>
              <a:grpSpLocks/>
            </p:cNvGrpSpPr>
            <p:nvPr/>
          </p:nvGrpSpPr>
          <p:grpSpPr bwMode="auto">
            <a:xfrm>
              <a:off x="5034" y="2260"/>
              <a:ext cx="308" cy="400"/>
              <a:chOff x="4736" y="1808"/>
              <a:chExt cx="308" cy="400"/>
            </a:xfrm>
          </p:grpSpPr>
          <p:sp>
            <p:nvSpPr>
              <p:cNvPr id="1031253" name="Line 85"/>
              <p:cNvSpPr>
                <a:spLocks noChangeShapeType="1"/>
              </p:cNvSpPr>
              <p:nvPr/>
            </p:nvSpPr>
            <p:spPr bwMode="auto">
              <a:xfrm flipV="1">
                <a:off x="4866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h-TH"/>
              </a:p>
            </p:txBody>
          </p:sp>
          <p:sp>
            <p:nvSpPr>
              <p:cNvPr id="1031254" name="Oval 86"/>
              <p:cNvSpPr>
                <a:spLocks noChangeArrowheads="1"/>
              </p:cNvSpPr>
              <p:nvPr/>
            </p:nvSpPr>
            <p:spPr bwMode="auto">
              <a:xfrm>
                <a:off x="4818" y="1968"/>
                <a:ext cx="96" cy="96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th-TH"/>
              </a:p>
            </p:txBody>
          </p:sp>
          <p:sp>
            <p:nvSpPr>
              <p:cNvPr id="1031255" name="Text Box 87"/>
              <p:cNvSpPr txBox="1">
                <a:spLocks noChangeArrowheads="1"/>
              </p:cNvSpPr>
              <p:nvPr/>
            </p:nvSpPr>
            <p:spPr bwMode="auto">
              <a:xfrm>
                <a:off x="4736" y="1808"/>
                <a:ext cx="308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Map</a:t>
                </a:r>
              </a:p>
            </p:txBody>
          </p:sp>
        </p:grpSp>
        <p:sp>
          <p:nvSpPr>
            <p:cNvPr id="1031256" name="Text Box 88"/>
            <p:cNvSpPr txBox="1">
              <a:spLocks noChangeArrowheads="1"/>
            </p:cNvSpPr>
            <p:nvPr/>
          </p:nvSpPr>
          <p:spPr bwMode="auto">
            <a:xfrm>
              <a:off x="5056" y="2612"/>
              <a:ext cx="626" cy="179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Hashtable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066800" y="1143001"/>
            <a:ext cx="1676400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interface Symbol</a:t>
            </a:r>
            <a:endParaRPr lang="en-US" sz="1400" b="1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Oval 58"/>
          <p:cNvSpPr>
            <a:spLocks noChangeArrowheads="1"/>
          </p:cNvSpPr>
          <p:nvPr/>
        </p:nvSpPr>
        <p:spPr bwMode="auto">
          <a:xfrm>
            <a:off x="2743200" y="1190172"/>
            <a:ext cx="152400" cy="15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8659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Interface: Collection </a:t>
            </a:r>
          </a:p>
        </p:txBody>
      </p:sp>
      <p:sp>
        <p:nvSpPr>
          <p:cNvPr id="1077251" name="Text Box 3"/>
          <p:cNvSpPr txBox="1">
            <a:spLocks noChangeArrowheads="1"/>
          </p:cNvSpPr>
          <p:nvPr/>
        </p:nvSpPr>
        <p:spPr bwMode="auto">
          <a:xfrm>
            <a:off x="5181600" y="1208088"/>
            <a:ext cx="3657600" cy="4664075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 dirty="0">
                <a:solidFill>
                  <a:schemeClr val="tx1"/>
                </a:solidFill>
                <a:cs typeface="Arial" pitchFamily="34" charset="0"/>
              </a:rPr>
              <a:t>public interface Collection</a:t>
            </a: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{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dirty="0">
                <a:solidFill>
                  <a:srgbClr val="C00000"/>
                </a:solidFill>
                <a:cs typeface="Arial" pitchFamily="34" charset="0"/>
              </a:rPr>
              <a:t>    // Basic Operations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   </a:t>
            </a:r>
            <a:r>
              <a:rPr lang="en-US" sz="1500" dirty="0" err="1">
                <a:solidFill>
                  <a:schemeClr val="tx1"/>
                </a:solidFill>
                <a:cs typeface="Arial" pitchFamily="34" charset="0"/>
              </a:rPr>
              <a:t>int</a:t>
            </a: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size();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   </a:t>
            </a:r>
            <a:r>
              <a:rPr lang="en-US" sz="1500" dirty="0" err="1">
                <a:solidFill>
                  <a:schemeClr val="tx1"/>
                </a:solidFill>
                <a:cs typeface="Arial" pitchFamily="34" charset="0"/>
              </a:rPr>
              <a:t>boolean</a:t>
            </a: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cs typeface="Arial" pitchFamily="34" charset="0"/>
              </a:rPr>
              <a:t>isEmpty</a:t>
            </a: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();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   </a:t>
            </a:r>
            <a:r>
              <a:rPr lang="en-US" sz="1500" dirty="0" err="1">
                <a:solidFill>
                  <a:schemeClr val="tx1"/>
                </a:solidFill>
                <a:cs typeface="Arial" pitchFamily="34" charset="0"/>
              </a:rPr>
              <a:t>boolean</a:t>
            </a: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contains(Object element);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   </a:t>
            </a:r>
            <a:r>
              <a:rPr lang="en-US" sz="1500" dirty="0" err="1">
                <a:solidFill>
                  <a:schemeClr val="tx1"/>
                </a:solidFill>
                <a:cs typeface="Arial" pitchFamily="34" charset="0"/>
              </a:rPr>
              <a:t>boolean</a:t>
            </a: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add(Object element);   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   </a:t>
            </a:r>
            <a:r>
              <a:rPr lang="en-US" sz="1500" dirty="0" err="1">
                <a:solidFill>
                  <a:schemeClr val="tx1"/>
                </a:solidFill>
                <a:cs typeface="Arial" pitchFamily="34" charset="0"/>
              </a:rPr>
              <a:t>boolean</a:t>
            </a: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remove(Object element);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   </a:t>
            </a:r>
            <a:r>
              <a:rPr lang="en-US" sz="1500" dirty="0" err="1">
                <a:solidFill>
                  <a:schemeClr val="tx1"/>
                </a:solidFill>
                <a:cs typeface="Arial" pitchFamily="34" charset="0"/>
              </a:rPr>
              <a:t>Iterator</a:t>
            </a: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cs typeface="Arial" pitchFamily="34" charset="0"/>
              </a:rPr>
              <a:t>iterator</a:t>
            </a: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();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1500" dirty="0">
              <a:solidFill>
                <a:schemeClr val="tx1"/>
              </a:solidFill>
              <a:cs typeface="Arial" pitchFamily="34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dirty="0">
                <a:solidFill>
                  <a:srgbClr val="C00000"/>
                </a:solidFill>
                <a:cs typeface="Arial" pitchFamily="34" charset="0"/>
              </a:rPr>
              <a:t>    // Bulk Operations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   </a:t>
            </a:r>
            <a:r>
              <a:rPr lang="en-US" sz="1500" dirty="0" err="1">
                <a:solidFill>
                  <a:schemeClr val="tx1"/>
                </a:solidFill>
                <a:cs typeface="Arial" pitchFamily="34" charset="0"/>
              </a:rPr>
              <a:t>boolean</a:t>
            </a: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cs typeface="Arial" pitchFamily="34" charset="0"/>
              </a:rPr>
              <a:t>containsAll</a:t>
            </a: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(Collection c);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   </a:t>
            </a:r>
            <a:r>
              <a:rPr lang="en-US" sz="1500" dirty="0" err="1">
                <a:solidFill>
                  <a:schemeClr val="tx1"/>
                </a:solidFill>
                <a:cs typeface="Arial" pitchFamily="34" charset="0"/>
              </a:rPr>
              <a:t>boolean</a:t>
            </a: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cs typeface="Arial" pitchFamily="34" charset="0"/>
              </a:rPr>
              <a:t>addAll</a:t>
            </a: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(Collection c);   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   </a:t>
            </a:r>
            <a:r>
              <a:rPr lang="en-US" sz="1500" dirty="0" err="1">
                <a:solidFill>
                  <a:schemeClr val="tx1"/>
                </a:solidFill>
                <a:cs typeface="Arial" pitchFamily="34" charset="0"/>
              </a:rPr>
              <a:t>boolean</a:t>
            </a: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cs typeface="Arial" pitchFamily="34" charset="0"/>
              </a:rPr>
              <a:t>removeAll</a:t>
            </a: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(Collection c);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   </a:t>
            </a:r>
            <a:r>
              <a:rPr lang="en-US" sz="1500" dirty="0" err="1">
                <a:solidFill>
                  <a:schemeClr val="tx1"/>
                </a:solidFill>
                <a:cs typeface="Arial" pitchFamily="34" charset="0"/>
              </a:rPr>
              <a:t>boolean</a:t>
            </a: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cs typeface="Arial" pitchFamily="34" charset="0"/>
              </a:rPr>
              <a:t>retainAll</a:t>
            </a: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(Collection c);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   void clear();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1500" dirty="0">
              <a:solidFill>
                <a:schemeClr val="tx1"/>
              </a:solidFill>
              <a:cs typeface="Arial" pitchFamily="34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dirty="0">
                <a:solidFill>
                  <a:srgbClr val="C00000"/>
                </a:solidFill>
                <a:cs typeface="Arial" pitchFamily="34" charset="0"/>
              </a:rPr>
              <a:t>    // Array Operations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   Object[] </a:t>
            </a:r>
            <a:r>
              <a:rPr lang="en-US" sz="1500" dirty="0" err="1">
                <a:solidFill>
                  <a:schemeClr val="tx1"/>
                </a:solidFill>
                <a:cs typeface="Arial" pitchFamily="34" charset="0"/>
              </a:rPr>
              <a:t>toArray</a:t>
            </a: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();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    Object[] </a:t>
            </a:r>
            <a:r>
              <a:rPr lang="en-US" sz="1500" dirty="0" err="1">
                <a:solidFill>
                  <a:schemeClr val="tx1"/>
                </a:solidFill>
                <a:cs typeface="Arial" pitchFamily="34" charset="0"/>
              </a:rPr>
              <a:t>toArray</a:t>
            </a: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(Object a[]);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dirty="0">
                <a:solidFill>
                  <a:schemeClr val="tx1"/>
                </a:solidFill>
                <a:cs typeface="Arial" pitchFamily="34" charset="0"/>
              </a:rPr>
              <a:t>}</a:t>
            </a:r>
          </a:p>
        </p:txBody>
      </p:sp>
      <p:sp>
        <p:nvSpPr>
          <p:cNvPr id="1077252" name="Rectangle 4"/>
          <p:cNvSpPr>
            <a:spLocks noChangeArrowheads="1"/>
          </p:cNvSpPr>
          <p:nvPr/>
        </p:nvSpPr>
        <p:spPr bwMode="auto">
          <a:xfrm>
            <a:off x="1066800" y="1219200"/>
            <a:ext cx="3810000" cy="198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166688" indent="-166688" defTabSz="914400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Collection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ถือเป็น 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interface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หลักที่ถูก</a:t>
            </a:r>
            <a:r>
              <a:rPr lang="th-TH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นำไปใช้สืบทอดตามลำดับ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ชั้นของ 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collection</a:t>
            </a:r>
          </a:p>
          <a:p>
            <a:pPr marL="166688" indent="-166688" defTabSz="914400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สามารถใช้ในการจัดเก็บ</a:t>
            </a:r>
            <a:endParaRPr lang="en-US" sz="28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pPr marL="544513" lvl="1" indent="-195263" defTabSz="914400" hangingPunct="0">
              <a:lnSpc>
                <a:spcPct val="110000"/>
              </a:lnSpc>
              <a:buSzPct val="90000"/>
              <a:buFont typeface="StarSymbol" charset="0"/>
              <a:buBlip>
                <a:blip r:embed="rId3"/>
              </a:buBlip>
            </a:pP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ข้อมูลที่ซ้ำหรือไม่ก็ได้ </a:t>
            </a:r>
          </a:p>
          <a:p>
            <a:pPr marL="544513" lvl="1" indent="-195263" defTabSz="914400" hangingPunct="0">
              <a:lnSpc>
                <a:spcPct val="110000"/>
              </a:lnSpc>
              <a:buSzPct val="90000"/>
              <a:buFont typeface="StarSymbol" charset="0"/>
              <a:buBlip>
                <a:blip r:embed="rId3"/>
              </a:buBlip>
            </a:pP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ข้อมูลที่เรียงลำดับหรือไม่ก็ได้</a:t>
            </a:r>
          </a:p>
          <a:p>
            <a:pPr marL="544513" lvl="1" indent="-195263" defTabSz="914400" hangingPunct="0">
              <a:lnSpc>
                <a:spcPct val="110000"/>
              </a:lnSpc>
              <a:buSzPct val="90000"/>
              <a:buFont typeface="StarSymbol" charset="0"/>
              <a:buBlip>
                <a:blip r:embed="rId3"/>
              </a:buBlip>
            </a:pPr>
            <a:endParaRPr lang="en-US" sz="28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Collection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295400" y="1295400"/>
            <a:ext cx="7442200" cy="4319587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java.util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600" b="1" dirty="0" smtClean="0"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ollectionInterface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{</a:t>
            </a:r>
            <a:br>
              <a:rPr lang="en-US" sz="1600" b="1" dirty="0" smtClean="0"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600" b="1" dirty="0" smtClean="0"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600" b="1" dirty="0" smtClean="0"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Collection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collection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ArrayList</a:t>
            </a:r>
            <a:r>
              <a:rPr lang="en-US" sz="1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;</a:t>
            </a:r>
            <a:br>
              <a:rPr lang="en-US" sz="1600" b="1" dirty="0" smtClean="0">
                <a:latin typeface="Arial" pitchFamily="34" charset="0"/>
                <a:cs typeface="Arial" pitchFamily="34" charset="0"/>
              </a:rPr>
            </a:b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collection.</a:t>
            </a:r>
            <a:r>
              <a:rPr lang="en-US" sz="16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("Dev");</a:t>
            </a:r>
            <a:br>
              <a:rPr lang="en-US" sz="1600" b="1" dirty="0" smtClean="0"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collection.</a:t>
            </a:r>
            <a:r>
              <a:rPr lang="en-US" sz="16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("Manuals");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600" b="1" dirty="0" smtClean="0"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System.out.print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(" Elements Of the Array List are ");</a:t>
            </a:r>
            <a:br>
              <a:rPr lang="en-US" sz="1600" b="1" dirty="0" smtClean="0"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System.out.print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(collection + ".");</a:t>
            </a:r>
            <a:br>
              <a:rPr lang="en-US" sz="1600" b="1" dirty="0" smtClean="0"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2971800" y="5791200"/>
            <a:ext cx="4143314" cy="292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Elements Of the Array List are [Dev, Manuals]. </a:t>
            </a:r>
            <a:endParaRPr lang="en-US" sz="1400" b="1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theme/theme1.xml><?xml version="1.0" encoding="utf-8"?>
<a:theme xmlns:a="http://schemas.openxmlformats.org/drawingml/2006/main" name="Lecture-4">
  <a:themeElements>
    <a:clrScheme name="Lecture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ecture-4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Lecture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-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Lecture-4</Template>
  <TotalTime>2340</TotalTime>
  <Words>4093</Words>
  <Application>Microsoft Office PowerPoint</Application>
  <PresentationFormat>นำเสนอทางหน้าจอ (4:3)</PresentationFormat>
  <Paragraphs>1078</Paragraphs>
  <Slides>61</Slides>
  <Notes>22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61</vt:i4>
      </vt:variant>
    </vt:vector>
  </HeadingPairs>
  <TitlesOfParts>
    <vt:vector size="62" baseType="lpstr">
      <vt:lpstr>Lecture-4</vt:lpstr>
      <vt:lpstr>Java 2</vt:lpstr>
      <vt:lpstr>Collections</vt:lpstr>
      <vt:lpstr>Storing data</vt:lpstr>
      <vt:lpstr>Benefits of a Collection Framework</vt:lpstr>
      <vt:lpstr>The Java Collection API</vt:lpstr>
      <vt:lpstr>ภาพนิ่ง 6</vt:lpstr>
      <vt:lpstr>Java Collections</vt:lpstr>
      <vt:lpstr>Interface: Collection </vt:lpstr>
      <vt:lpstr>Collection</vt:lpstr>
      <vt:lpstr>Set &amp; List interface</vt:lpstr>
      <vt:lpstr>containsAll()</vt:lpstr>
      <vt:lpstr>addAll() + removeAll()</vt:lpstr>
      <vt:lpstr>retainsAll()</vt:lpstr>
      <vt:lpstr>interface Collection : Methods</vt:lpstr>
      <vt:lpstr>interface Collection : Methods</vt:lpstr>
      <vt:lpstr>interface Collection : Methods</vt:lpstr>
      <vt:lpstr>Interface: List </vt:lpstr>
      <vt:lpstr>Java Lists</vt:lpstr>
      <vt:lpstr>Linked List Method </vt:lpstr>
      <vt:lpstr>Linked List Method </vt:lpstr>
      <vt:lpstr>Linked List Example</vt:lpstr>
      <vt:lpstr>Illustration/example</vt:lpstr>
      <vt:lpstr>Object References</vt:lpstr>
      <vt:lpstr>References as Links</vt:lpstr>
      <vt:lpstr>Java Lists: ArrayList</vt:lpstr>
      <vt:lpstr>Class Diagram : ArrayList</vt:lpstr>
      <vt:lpstr>Array Lists </vt:lpstr>
      <vt:lpstr>ArrayLists </vt:lpstr>
      <vt:lpstr>Array Lists </vt:lpstr>
      <vt:lpstr>Differences from Java 1.4</vt:lpstr>
      <vt:lpstr>Differences from Java 1.0- 1.5</vt:lpstr>
      <vt:lpstr>Adding and Retrieving in Java 5.0</vt:lpstr>
      <vt:lpstr>Autoboxing</vt:lpstr>
      <vt:lpstr>Generics</vt:lpstr>
      <vt:lpstr>Generics</vt:lpstr>
      <vt:lpstr>Using an ArrayList</vt:lpstr>
      <vt:lpstr>Accessing with and without generics</vt:lpstr>
      <vt:lpstr>An example:</vt:lpstr>
      <vt:lpstr>An example:</vt:lpstr>
      <vt:lpstr>The "For Each" Loop</vt:lpstr>
      <vt:lpstr>For each loop (Collections)</vt:lpstr>
      <vt:lpstr>Using enhanced FOR loop:</vt:lpstr>
      <vt:lpstr>What happens ? </vt:lpstr>
      <vt:lpstr>The "For Each" Loop: An Example</vt:lpstr>
      <vt:lpstr>Vector with Generic</vt:lpstr>
      <vt:lpstr>Iterators</vt:lpstr>
      <vt:lpstr>Iterator methods</vt:lpstr>
      <vt:lpstr>Example: Iterator</vt:lpstr>
      <vt:lpstr>Vector with Iterator</vt:lpstr>
      <vt:lpstr>Interface: Map </vt:lpstr>
      <vt:lpstr>Map interface</vt:lpstr>
      <vt:lpstr>Map interface Method </vt:lpstr>
      <vt:lpstr>Map interface Method</vt:lpstr>
      <vt:lpstr>Interface: Map </vt:lpstr>
      <vt:lpstr>Map  Example</vt:lpstr>
      <vt:lpstr>The class Hashtable</vt:lpstr>
      <vt:lpstr>Hashing Concept</vt:lpstr>
      <vt:lpstr>Hashing Function</vt:lpstr>
      <vt:lpstr>Hash Table: Example</vt:lpstr>
      <vt:lpstr>Example use of a Hashtable</vt:lpstr>
      <vt:lpstr>Hashtable (1.5)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Session</dc:title>
  <dc:creator>User</dc:creator>
  <cp:lastModifiedBy>Rangsit</cp:lastModifiedBy>
  <cp:revision>115</cp:revision>
  <dcterms:created xsi:type="dcterms:W3CDTF">2008-01-16T17:45:52Z</dcterms:created>
  <dcterms:modified xsi:type="dcterms:W3CDTF">2012-11-26T01:43:47Z</dcterms:modified>
</cp:coreProperties>
</file>