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281" r:id="rId3"/>
    <p:sldId id="536" r:id="rId4"/>
    <p:sldId id="539" r:id="rId5"/>
    <p:sldId id="285" r:id="rId6"/>
    <p:sldId id="286" r:id="rId7"/>
    <p:sldId id="315" r:id="rId8"/>
    <p:sldId id="471" r:id="rId9"/>
    <p:sldId id="492" r:id="rId10"/>
    <p:sldId id="522" r:id="rId11"/>
    <p:sldId id="495" r:id="rId12"/>
    <p:sldId id="468" r:id="rId13"/>
    <p:sldId id="500" r:id="rId14"/>
    <p:sldId id="629" r:id="rId15"/>
    <p:sldId id="427" r:id="rId16"/>
    <p:sldId id="429" r:id="rId17"/>
    <p:sldId id="497" r:id="rId18"/>
    <p:sldId id="431" r:id="rId19"/>
    <p:sldId id="435" r:id="rId20"/>
    <p:sldId id="436" r:id="rId21"/>
    <p:sldId id="532" r:id="rId22"/>
    <p:sldId id="529" r:id="rId23"/>
    <p:sldId id="533" r:id="rId24"/>
    <p:sldId id="534" r:id="rId25"/>
    <p:sldId id="447" r:id="rId26"/>
    <p:sldId id="448" r:id="rId27"/>
    <p:sldId id="527" r:id="rId28"/>
    <p:sldId id="525" r:id="rId29"/>
    <p:sldId id="526" r:id="rId30"/>
    <p:sldId id="571" r:id="rId31"/>
    <p:sldId id="528" r:id="rId32"/>
    <p:sldId id="490" r:id="rId33"/>
    <p:sldId id="491" r:id="rId34"/>
    <p:sldId id="547" r:id="rId35"/>
    <p:sldId id="545" r:id="rId36"/>
    <p:sldId id="566" r:id="rId37"/>
    <p:sldId id="590" r:id="rId38"/>
    <p:sldId id="568" r:id="rId39"/>
    <p:sldId id="569" r:id="rId40"/>
    <p:sldId id="597" r:id="rId41"/>
    <p:sldId id="598" r:id="rId42"/>
    <p:sldId id="599" r:id="rId43"/>
    <p:sldId id="600" r:id="rId44"/>
    <p:sldId id="601" r:id="rId45"/>
    <p:sldId id="602" r:id="rId46"/>
    <p:sldId id="603" r:id="rId47"/>
    <p:sldId id="604" r:id="rId48"/>
    <p:sldId id="605" r:id="rId49"/>
    <p:sldId id="606" r:id="rId50"/>
    <p:sldId id="607" r:id="rId51"/>
    <p:sldId id="608" r:id="rId52"/>
    <p:sldId id="609" r:id="rId53"/>
    <p:sldId id="610" r:id="rId54"/>
    <p:sldId id="611" r:id="rId55"/>
    <p:sldId id="612" r:id="rId56"/>
    <p:sldId id="613" r:id="rId57"/>
    <p:sldId id="614" r:id="rId58"/>
    <p:sldId id="615" r:id="rId59"/>
    <p:sldId id="616" r:id="rId60"/>
    <p:sldId id="617" r:id="rId61"/>
    <p:sldId id="618" r:id="rId62"/>
    <p:sldId id="619" r:id="rId63"/>
    <p:sldId id="620" r:id="rId64"/>
    <p:sldId id="621" r:id="rId65"/>
    <p:sldId id="622" r:id="rId66"/>
    <p:sldId id="623" r:id="rId67"/>
    <p:sldId id="624" r:id="rId68"/>
    <p:sldId id="625" r:id="rId69"/>
    <p:sldId id="626" r:id="rId70"/>
    <p:sldId id="627" r:id="rId71"/>
    <p:sldId id="628" r:id="rId72"/>
  </p:sldIdLst>
  <p:sldSz cx="9144000" cy="6858000" type="screen4x3"/>
  <p:notesSz cx="6858000" cy="9144000"/>
  <p:defaultTextStyle>
    <a:defPPr>
      <a:defRPr lang="en-US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990000"/>
    <a:srgbClr val="FFCC00"/>
    <a:srgbClr val="FFFFCC"/>
    <a:srgbClr val="008000"/>
    <a:srgbClr val="CC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66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6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fld id="{6EEA45A4-FAD2-4295-8C92-337003862F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0625" y="877888"/>
            <a:ext cx="4473575" cy="3163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0275" cy="3511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th-TH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60450" y="4349750"/>
            <a:ext cx="4741863" cy="3513138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4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4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991350" y="193675"/>
            <a:ext cx="1951038" cy="641985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135063" y="193675"/>
            <a:ext cx="5703887" cy="641985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ชื่อเรื่อง แผนภูมิ 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แผนภูมิ 2"/>
          <p:cNvSpPr>
            <a:spLocks noGrp="1"/>
          </p:cNvSpPr>
          <p:nvPr>
            <p:ph type="chart"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/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1474788" y="2293938"/>
            <a:ext cx="7442200" cy="4319587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ชื่อเรื่อง ข้อความ 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35063" y="193675"/>
            <a:ext cx="7807325" cy="103187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14747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272088" y="2293938"/>
            <a:ext cx="3644900" cy="4319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35063" y="193675"/>
            <a:ext cx="7807325" cy="1031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293938"/>
            <a:ext cx="7442200" cy="43195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the outline text format</a:t>
            </a:r>
          </a:p>
          <a:p>
            <a:pPr lvl="1"/>
            <a:r>
              <a:rPr lang="en-US" smtClean="0"/>
              <a:t>Second Outline Level</a:t>
            </a:r>
          </a:p>
          <a:p>
            <a:pPr lvl="2"/>
            <a:r>
              <a:rPr lang="en-US" smtClean="0"/>
              <a:t>Third Outline Level</a:t>
            </a:r>
          </a:p>
          <a:p>
            <a:pPr lvl="3"/>
            <a:r>
              <a:rPr lang="en-US" smtClean="0"/>
              <a:t>Fourth Outline Level</a:t>
            </a:r>
          </a:p>
          <a:p>
            <a:pPr lvl="4"/>
            <a:r>
              <a:rPr lang="en-US" smtClean="0"/>
              <a:t>Fifth Outline Level</a:t>
            </a:r>
          </a:p>
          <a:p>
            <a:pPr lvl="4"/>
            <a:r>
              <a:rPr lang="en-US" smtClean="0"/>
              <a:t>Sixth Outline Level</a:t>
            </a:r>
          </a:p>
          <a:p>
            <a:pPr lvl="4"/>
            <a:r>
              <a:rPr lang="en-US" smtClean="0"/>
              <a:t>Seventh Outline Level</a:t>
            </a:r>
          </a:p>
          <a:p>
            <a:pPr lvl="4"/>
            <a:r>
              <a:rPr lang="en-US" smtClean="0"/>
              <a:t>Eighth Outline Level</a:t>
            </a:r>
          </a:p>
          <a:p>
            <a:pPr lvl="4"/>
            <a:r>
              <a:rPr lang="en-US" smtClean="0"/>
              <a:t>Ninth Outline Level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54075" cy="685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029" name="Picture 5" descr="java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001000" y="228600"/>
            <a:ext cx="990600" cy="747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000" b="1">
          <a:solidFill>
            <a:srgbClr val="CC8C6E"/>
          </a:solidFill>
          <a:latin typeface="+mj-lt"/>
          <a:ea typeface="+mj-ea"/>
          <a:cs typeface="+mj-cs"/>
        </a:defRPr>
      </a:lvl1pPr>
      <a:lvl2pPr marL="358775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2pPr>
      <a:lvl3pPr marL="719138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3pPr>
      <a:lvl4pPr marL="1079500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4pPr>
      <a:lvl5pPr marL="14398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5pPr>
      <a:lvl6pPr marL="18970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6pPr>
      <a:lvl7pPr marL="23542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7pPr>
      <a:lvl8pPr marL="28114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8pPr>
      <a:lvl9pPr marL="3268663" algn="ctr" defTabSz="457200" rtl="0" fontAlgn="base" hangingPunct="0">
        <a:lnSpc>
          <a:spcPct val="8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4400" b="1" i="1">
          <a:solidFill>
            <a:srgbClr val="CC8C6E"/>
          </a:solidFill>
          <a:latin typeface="Times New Roman" pitchFamily="18" charset="0"/>
          <a:cs typeface="Angsana New" pitchFamily="18" charset="-34"/>
        </a:defRPr>
      </a:lvl9pPr>
    </p:titleStyle>
    <p:bodyStyle>
      <a:lvl1pPr marL="358775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110000"/>
        <a:buFont typeface="StarSymbol" charset="0"/>
        <a:buBlip>
          <a:blip r:embed="rId18"/>
        </a:buBlip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19"/>
        </a:buBlip>
        <a:defRPr sz="2800">
          <a:solidFill>
            <a:srgbClr val="000000"/>
          </a:solidFill>
          <a:latin typeface="+mn-lt"/>
          <a:cs typeface="+mn-cs"/>
        </a:defRPr>
      </a:lvl2pPr>
      <a:lvl3pPr marL="1079500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80000"/>
        <a:buFont typeface="StarSymbol" charset="0"/>
        <a:buBlip>
          <a:blip r:embed="rId20"/>
        </a:buBlip>
        <a:defRPr sz="2800">
          <a:solidFill>
            <a:srgbClr val="000000"/>
          </a:solidFill>
          <a:latin typeface="+mn-lt"/>
          <a:cs typeface="+mn-cs"/>
        </a:defRPr>
      </a:lvl3pPr>
      <a:lvl4pPr marL="1439863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1"/>
        </a:buBlip>
        <a:defRPr sz="2800">
          <a:solidFill>
            <a:srgbClr val="000000"/>
          </a:solidFill>
          <a:latin typeface="+mn-lt"/>
          <a:cs typeface="+mn-cs"/>
        </a:defRPr>
      </a:lvl4pPr>
      <a:lvl5pPr marL="17986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5pPr>
      <a:lvl6pPr marL="22558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6pPr>
      <a:lvl7pPr marL="27130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7pPr>
      <a:lvl8pPr marL="31702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8pPr>
      <a:lvl9pPr marL="3627438" indent="-358775" algn="l" defTabSz="457200" rtl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000000"/>
        </a:buClr>
        <a:buSzPct val="90000"/>
        <a:buFont typeface="StarSymbol" charset="0"/>
        <a:buBlip>
          <a:blip r:embed="rId22"/>
        </a:buBlip>
        <a:defRPr sz="28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524000" y="2667000"/>
            <a:ext cx="6629400" cy="1470025"/>
          </a:xfrm>
          <a:ln/>
        </p:spPr>
        <p:txBody>
          <a:bodyPr lIns="90000" tIns="46800" rIns="90000" bIns="46800"/>
          <a:lstStyle/>
          <a:p>
            <a:pPr>
              <a:lnSpc>
                <a:spcPct val="85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>
                <a:solidFill>
                  <a:srgbClr val="990000"/>
                </a:solidFill>
              </a:rPr>
              <a:t>Files, Streams and I/O</a:t>
            </a:r>
          </a:p>
        </p:txBody>
      </p:sp>
      <p:pic>
        <p:nvPicPr>
          <p:cNvPr id="3078" name="Picture 6" descr="jav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228600"/>
            <a:ext cx="1676400" cy="1265238"/>
          </a:xfrm>
          <a:prstGeom prst="rect">
            <a:avLst/>
          </a:prstGeom>
          <a:noFill/>
        </p:spPr>
      </p:pic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3276600" y="1371600"/>
            <a:ext cx="2514600" cy="1470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hangingPunct="0">
              <a:lnSpc>
                <a:spcPct val="85000"/>
              </a:lnSpc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Java 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Use of Scanner methods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442200" cy="4876800"/>
          </a:xfrm>
        </p:spPr>
        <p:txBody>
          <a:bodyPr/>
          <a:lstStyle/>
          <a:p>
            <a:r>
              <a:rPr lang="th-TH" dirty="0" smtClean="0"/>
              <a:t>ใน</a:t>
            </a:r>
            <a:r>
              <a:rPr lang="th-TH" dirty="0"/>
              <a:t>กรณีที่ต้องการอ่านค่า </a:t>
            </a:r>
            <a:r>
              <a:rPr lang="th-TH" dirty="0" err="1"/>
              <a:t>integer</a:t>
            </a:r>
            <a:r>
              <a:rPr lang="th-TH" dirty="0"/>
              <a:t> ถัดไปจากต้นทาง   เรียกใช้เมธอด </a:t>
            </a:r>
            <a:r>
              <a:rPr lang="th-TH" dirty="0" err="1"/>
              <a:t>nextInt</a:t>
            </a:r>
            <a:r>
              <a:rPr lang="th-TH" dirty="0"/>
              <a:t>()</a:t>
            </a:r>
            <a:endParaRPr lang="en-US" dirty="0"/>
          </a:p>
          <a:p>
            <a:pPr lvl="1">
              <a:buNone/>
            </a:pPr>
            <a:r>
              <a:rPr lang="th-TH" dirty="0" smtClean="0"/>
              <a:t>	</a:t>
            </a:r>
            <a:r>
              <a:rPr lang="th-TH" sz="1600" dirty="0" smtClean="0"/>
              <a:t>	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int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 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n =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scan.nextIn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t();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endParaRPr lang="en-US" sz="1600" b="1" dirty="0" smtClean="0">
              <a:solidFill>
                <a:srgbClr val="990000"/>
              </a:solidFill>
              <a:latin typeface="Arial" pitchFamily="34" charset="0"/>
            </a:endParaRPr>
          </a:p>
          <a:p>
            <a:pPr lvl="1">
              <a:buNone/>
            </a:pPr>
            <a:endParaRPr lang="en-US" sz="1600" b="1" dirty="0" smtClean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th-TH" dirty="0" smtClean="0"/>
              <a:t>ในกรณีที่ต้องการอ่านค่า </a:t>
            </a:r>
            <a:r>
              <a:rPr lang="en-US" dirty="0" smtClean="0"/>
              <a:t>double</a:t>
            </a:r>
            <a:r>
              <a:rPr lang="th-TH" dirty="0" smtClean="0"/>
              <a:t> ถัดไป   เรียกใช้เมธอด </a:t>
            </a:r>
            <a:r>
              <a:rPr lang="th-TH" dirty="0" err="1" smtClean="0"/>
              <a:t>next</a:t>
            </a:r>
            <a:r>
              <a:rPr lang="en-US" dirty="0" smtClean="0"/>
              <a:t>Double</a:t>
            </a:r>
            <a:r>
              <a:rPr lang="th-TH" dirty="0" smtClean="0"/>
              <a:t>()</a:t>
            </a:r>
            <a:endParaRPr lang="en-US" dirty="0" smtClean="0"/>
          </a:p>
          <a:p>
            <a:pPr lvl="1">
              <a:buNone/>
            </a:pPr>
            <a:r>
              <a:rPr lang="th-TH" dirty="0" smtClean="0"/>
              <a:t>	</a:t>
            </a:r>
            <a:r>
              <a:rPr lang="th-TH" sz="1600" dirty="0" smtClean="0"/>
              <a:t>	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double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 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n =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scan.next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Double();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</a:p>
          <a:p>
            <a:pPr lvl="1">
              <a:buNone/>
            </a:pPr>
            <a:endParaRPr lang="th-TH" sz="1600" b="1" dirty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th-TH" dirty="0" smtClean="0"/>
              <a:t>การ</a:t>
            </a:r>
            <a:r>
              <a:rPr lang="th-TH" dirty="0"/>
              <a:t>อ่านค่า </a:t>
            </a:r>
            <a:r>
              <a:rPr lang="en-US" dirty="0"/>
              <a:t>String</a:t>
            </a:r>
            <a:r>
              <a:rPr lang="th-TH" dirty="0"/>
              <a:t> </a:t>
            </a:r>
            <a:r>
              <a:rPr lang="th-TH" dirty="0" smtClean="0"/>
              <a:t>เรียกใช้</a:t>
            </a:r>
            <a:r>
              <a:rPr lang="th-TH" dirty="0"/>
              <a:t>เมธอด </a:t>
            </a:r>
            <a:r>
              <a:rPr lang="th-TH" dirty="0" err="1"/>
              <a:t>next</a:t>
            </a:r>
            <a:r>
              <a:rPr lang="th-TH" dirty="0"/>
              <a:t>()  สิ้นสุดการรับค่าจากอักขระ  ช่องว่าง </a:t>
            </a:r>
            <a:r>
              <a:rPr lang="en-US" dirty="0"/>
              <a:t>(Space) </a:t>
            </a:r>
            <a:r>
              <a:rPr lang="th-TH" dirty="0" err="1"/>
              <a:t>แทป</a:t>
            </a:r>
            <a:r>
              <a:rPr lang="th-TH" dirty="0"/>
              <a:t> </a:t>
            </a:r>
            <a:r>
              <a:rPr lang="en-US" dirty="0"/>
              <a:t>(Tab) </a:t>
            </a:r>
            <a:r>
              <a:rPr lang="th-TH" dirty="0"/>
              <a:t>และ </a:t>
            </a:r>
            <a:r>
              <a:rPr lang="en-US" dirty="0"/>
              <a:t>newline</a:t>
            </a:r>
          </a:p>
          <a:p>
            <a:pPr lvl="1">
              <a:buNone/>
            </a:pPr>
            <a:r>
              <a:rPr lang="th-TH" dirty="0" smtClean="0"/>
              <a:t>		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</a:rPr>
              <a:t>temp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=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scan.nex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t();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</a:p>
          <a:p>
            <a:pPr lvl="1">
              <a:buNone/>
            </a:pPr>
            <a:endParaRPr lang="th-TH" sz="1600" b="1" dirty="0">
              <a:solidFill>
                <a:srgbClr val="990000"/>
              </a:solidFill>
              <a:latin typeface="Arial" pitchFamily="34" charset="0"/>
            </a:endParaRPr>
          </a:p>
          <a:p>
            <a:r>
              <a:rPr lang="th-TH" dirty="0" smtClean="0"/>
              <a:t>การ</a:t>
            </a:r>
            <a:r>
              <a:rPr lang="th-TH" dirty="0"/>
              <a:t>อ่านค่าข้อความทั้งบรรทัดจากต้นทาง    เรียกใช้เมธอด </a:t>
            </a:r>
            <a:r>
              <a:rPr lang="th-TH" dirty="0" err="1"/>
              <a:t>nextLine</a:t>
            </a:r>
            <a:r>
              <a:rPr lang="th-TH" dirty="0" smtClean="0"/>
              <a:t>()</a:t>
            </a:r>
            <a:endParaRPr lang="th-TH" dirty="0"/>
          </a:p>
          <a:p>
            <a:pPr>
              <a:buNone/>
            </a:pPr>
            <a:r>
              <a:rPr lang="th-TH" sz="1400" b="1" dirty="0" smtClean="0">
                <a:solidFill>
                  <a:srgbClr val="990000"/>
                </a:solidFill>
                <a:latin typeface="Arial" pitchFamily="34" charset="0"/>
              </a:rPr>
              <a:t>			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990000"/>
                </a:solidFill>
                <a:latin typeface="Arial" pitchFamily="34" charset="0"/>
              </a:rPr>
              <a:t>oneLine</a:t>
            </a: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 = </a:t>
            </a: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</a:rPr>
              <a:t>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</a:rPr>
              <a:t>scan.nextLine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();</a:t>
            </a:r>
            <a:endParaRPr lang="th-TH" sz="1600" b="1" dirty="0">
              <a:solidFill>
                <a:srgbClr val="99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Scanner next…() Method </a:t>
            </a: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1197105" name="Group 49"/>
          <p:cNvGraphicFramePr>
            <a:graphicFrameLocks noGrp="1"/>
          </p:cNvGraphicFramePr>
          <p:nvPr>
            <p:ph idx="1"/>
          </p:nvPr>
        </p:nvGraphicFramePr>
        <p:xfrm>
          <a:off x="1219200" y="1371600"/>
          <a:ext cx="7442200" cy="4615880"/>
        </p:xfrm>
        <a:graphic>
          <a:graphicData uri="http://schemas.openxmlformats.org/drawingml/2006/table">
            <a:tbl>
              <a:tblPr/>
              <a:tblGrid>
                <a:gridCol w="1905000"/>
                <a:gridCol w="5537200"/>
              </a:tblGrid>
              <a:tr h="263525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Method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Returns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int nextInt()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int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ในกรณีที่ไม่ใช่ค่าที่กำหนดไว้  จาวาเรียกใช้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InputMismatchException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long nextLong()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float nextFloat()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double nextDouble()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String next()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ถัดไปในรูปของ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string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โดยปกติจะสิ้นสุดการอ่านค่าด้วยอักขระที่เป็น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whitespace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เช่น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blank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หรือ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line break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หากไม่พบ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จาวาจะเรียกใช้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NoSuchElementException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String nextLine()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คืนค่าข้อความจากบรรทัดปัจจุบันที่เหลือทั้งหมดไม่รวมสัญลักษณ์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line separator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ที่อยู่ท้ายสุด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865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Typical Use of Scanner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442200" cy="4319588"/>
          </a:xfrm>
        </p:spPr>
        <p:txBody>
          <a:bodyPr/>
          <a:lstStyle/>
          <a:p>
            <a:r>
              <a:rPr lang="th-TH" dirty="0"/>
              <a:t>ขั้นตอนการอ่านข้อมูลจากไฟล์</a:t>
            </a:r>
            <a:endParaRPr lang="en-US" dirty="0"/>
          </a:p>
          <a:p>
            <a:pPr lvl="1"/>
            <a:r>
              <a:rPr lang="th-TH" dirty="0"/>
              <a:t>สร้าง</a:t>
            </a:r>
            <a:r>
              <a:rPr lang="en-US" dirty="0"/>
              <a:t> scanner </a:t>
            </a:r>
            <a:r>
              <a:rPr lang="th-TH" dirty="0" err="1"/>
              <a:t>ออปเจค</a:t>
            </a:r>
            <a:endParaRPr lang="en-US" dirty="0"/>
          </a:p>
          <a:p>
            <a:pPr lvl="1"/>
            <a:r>
              <a:rPr lang="th-TH" dirty="0"/>
              <a:t>เรียกใช้เมธอด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hasNext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th-TH" dirty="0"/>
              <a:t>เพื่ออ่านค่าในลำดับถัดไป</a:t>
            </a:r>
            <a:endParaRPr lang="en-US" dirty="0"/>
          </a:p>
          <a:p>
            <a:pPr lvl="1"/>
            <a:r>
              <a:rPr lang="th-TH" dirty="0"/>
              <a:t>อ่านค่าที่ได้จากเมธอด</a:t>
            </a:r>
            <a:r>
              <a:rPr lang="en-US" dirty="0"/>
              <a:t> next</a:t>
            </a:r>
            <a:r>
              <a:rPr lang="th-TH" dirty="0"/>
              <a:t>() และดำเนินการซ้ำตามต้องการ  </a:t>
            </a:r>
            <a:endParaRPr lang="en-US" dirty="0"/>
          </a:p>
          <a:p>
            <a:r>
              <a:rPr lang="th-TH" dirty="0"/>
              <a:t>เช่น  การอ่านค่า </a:t>
            </a:r>
            <a:r>
              <a:rPr lang="en-US" dirty="0"/>
              <a:t>String </a:t>
            </a:r>
            <a:r>
              <a:rPr lang="th-TH" dirty="0"/>
              <a:t>ไปจนถึง</a:t>
            </a:r>
            <a:r>
              <a:rPr lang="en-US" dirty="0"/>
              <a:t> “end of file” </a:t>
            </a:r>
            <a:r>
              <a:rPr lang="th-TH" dirty="0"/>
              <a:t>หรือ</a:t>
            </a:r>
            <a:r>
              <a:rPr lang="en-US" dirty="0"/>
              <a:t> “end of input”</a:t>
            </a:r>
            <a:br>
              <a:rPr lang="en-US" dirty="0"/>
            </a:br>
            <a:r>
              <a:rPr lang="en-US" dirty="0"/>
              <a:t>  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</a:rPr>
              <a:t>Scanner </a:t>
            </a:r>
            <a:r>
              <a:rPr lang="en-US" sz="1600" b="1" dirty="0" smtClean="0">
                <a:latin typeface="Arial" pitchFamily="34" charset="0"/>
              </a:rPr>
              <a:t>scan </a:t>
            </a:r>
            <a:r>
              <a:rPr lang="en-US" sz="1600" b="1" dirty="0">
                <a:latin typeface="Arial" pitchFamily="34" charset="0"/>
              </a:rPr>
              <a:t>= new Scanner("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Have a nice day</a:t>
            </a:r>
            <a:r>
              <a:rPr lang="en-US" sz="1600" b="1" dirty="0">
                <a:latin typeface="Arial" pitchFamily="34" charset="0"/>
              </a:rPr>
              <a:t>");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while (</a:t>
            </a:r>
            <a:r>
              <a:rPr lang="en-US" sz="1600" b="1" dirty="0" err="1" smtClean="0">
                <a:latin typeface="Arial" pitchFamily="34" charset="0"/>
              </a:rPr>
              <a:t>scan.</a:t>
            </a:r>
            <a:r>
              <a:rPr lang="en-US" sz="1600" b="1" dirty="0" err="1" smtClean="0">
                <a:solidFill>
                  <a:srgbClr val="C00000"/>
                </a:solidFill>
                <a:latin typeface="Arial" pitchFamily="34" charset="0"/>
              </a:rPr>
              <a:t>hasNext</a:t>
            </a:r>
            <a:r>
              <a:rPr lang="en-US" sz="1600" b="1" dirty="0">
                <a:latin typeface="Arial" pitchFamily="34" charset="0"/>
              </a:rPr>
              <a:t>())	{	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	   </a:t>
            </a:r>
            <a:r>
              <a:rPr lang="en-US" sz="1600" b="1" dirty="0" err="1" smtClean="0">
                <a:latin typeface="Arial" pitchFamily="34" charset="0"/>
              </a:rPr>
              <a:t>System.out.println</a:t>
            </a:r>
            <a:r>
              <a:rPr lang="en-US" sz="1600" b="1" dirty="0" smtClean="0">
                <a:latin typeface="Arial" pitchFamily="34" charset="0"/>
              </a:rPr>
              <a:t>(</a:t>
            </a:r>
            <a:r>
              <a:rPr lang="en-US" sz="1600" b="1" dirty="0" err="1" smtClean="0">
                <a:latin typeface="Arial" pitchFamily="34" charset="0"/>
              </a:rPr>
              <a:t>scan.next</a:t>
            </a:r>
            <a:r>
              <a:rPr lang="en-US" sz="1600" b="1" dirty="0">
                <a:latin typeface="Arial" pitchFamily="34" charset="0"/>
              </a:rPr>
              <a:t>());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}</a:t>
            </a:r>
            <a:r>
              <a:rPr lang="en-US" sz="1600" dirty="0">
                <a:latin typeface="Arial" pitchFamily="34" charset="0"/>
              </a:rPr>
              <a:t> </a:t>
            </a:r>
          </a:p>
        </p:txBody>
      </p:sp>
      <p:sp>
        <p:nvSpPr>
          <p:cNvPr id="1166340" name="Text Box 4"/>
          <p:cNvSpPr txBox="1">
            <a:spLocks noChangeArrowheads="1"/>
          </p:cNvSpPr>
          <p:nvPr/>
        </p:nvSpPr>
        <p:spPr bwMode="auto">
          <a:xfrm>
            <a:off x="7543800" y="3810000"/>
            <a:ext cx="990600" cy="15382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Have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nice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day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19200" y="5486400"/>
            <a:ext cx="74422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lvl="0" indent="-358775" hangingPunct="0">
              <a:lnSpc>
                <a:spcPct val="110000"/>
              </a:lnSpc>
              <a:buSzPct val="110000"/>
              <a:buBlip>
                <a:blip r:embed="rId2"/>
              </a:buBlip>
            </a:pPr>
            <a:r>
              <a:rPr lang="en-US" sz="2800" b="1" dirty="0" err="1" smtClean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>hasNext</a:t>
            </a:r>
            <a:r>
              <a:rPr lang="en-US" sz="2800" b="1" dirty="0" smtClean="0">
                <a:solidFill>
                  <a:srgbClr val="C00000"/>
                </a:solidFill>
                <a:latin typeface="Angsana New" pitchFamily="18" charset="-34"/>
                <a:cs typeface="Angsana New" pitchFamily="18" charset="-34"/>
              </a:rPr>
              <a:t>()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คืนค่า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true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ในกรณีที่มี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token 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อื่นอีกภายใน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input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ดังนั้นจึงเหมาะสมที่จะใช้สำหรับการทดสอบก่อนการอ่านค่าเสมอ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40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06438"/>
          </a:xfrm>
        </p:spPr>
        <p:txBody>
          <a:bodyPr/>
          <a:lstStyle/>
          <a:p>
            <a:r>
              <a:rPr lang="en-IE" dirty="0">
                <a:solidFill>
                  <a:srgbClr val="990000"/>
                </a:solidFill>
              </a:rPr>
              <a:t>Scanner read from file</a:t>
            </a:r>
          </a:p>
        </p:txBody>
      </p:sp>
      <p:sp>
        <p:nvSpPr>
          <p:cNvPr id="1202179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7543800" cy="490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b="1" dirty="0">
                <a:solidFill>
                  <a:schemeClr val="accent2"/>
                </a:solidFill>
              </a:rPr>
              <a:t>import</a:t>
            </a:r>
            <a:r>
              <a:rPr lang="en-IE" sz="1600" b="1" dirty="0">
                <a:solidFill>
                  <a:schemeClr val="tx1"/>
                </a:solidFill>
              </a:rPr>
              <a:t> java.io.*;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import </a:t>
            </a:r>
            <a:r>
              <a:rPr lang="en-IE" sz="1600" b="1" dirty="0" err="1">
                <a:solidFill>
                  <a:schemeClr val="tx1"/>
                </a:solidFill>
              </a:rPr>
              <a:t>java.util.Scanner</a:t>
            </a:r>
            <a:r>
              <a:rPr lang="en-IE" sz="1600" b="1" dirty="0">
                <a:solidFill>
                  <a:schemeClr val="tx1"/>
                </a:solidFill>
              </a:rPr>
              <a:t>;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accent2"/>
                </a:solidFill>
              </a:rPr>
              <a:t>public class</a:t>
            </a:r>
            <a:r>
              <a:rPr lang="en-IE" sz="1600" b="1" dirty="0">
                <a:solidFill>
                  <a:schemeClr val="tx1"/>
                </a:solidFill>
              </a:rPr>
              <a:t> ScannerReadFile1 {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tx1"/>
                </a:solidFill>
              </a:rPr>
              <a:t>     </a:t>
            </a:r>
            <a:r>
              <a:rPr lang="en-IE" sz="1600" b="1" dirty="0">
                <a:solidFill>
                  <a:schemeClr val="accent2"/>
                </a:solidFill>
              </a:rPr>
              <a:t>public static void</a:t>
            </a:r>
            <a:r>
              <a:rPr lang="en-IE" sz="1600" b="1" dirty="0">
                <a:solidFill>
                  <a:schemeClr val="tx1"/>
                </a:solidFill>
              </a:rPr>
              <a:t> main(String[] </a:t>
            </a:r>
            <a:r>
              <a:rPr lang="en-IE" sz="1600" b="1" dirty="0" err="1">
                <a:solidFill>
                  <a:schemeClr val="tx1"/>
                </a:solidFill>
              </a:rPr>
              <a:t>args</a:t>
            </a:r>
            <a:r>
              <a:rPr lang="en-IE" sz="1600" b="1" dirty="0">
                <a:solidFill>
                  <a:schemeClr val="tx1"/>
                </a:solidFill>
              </a:rPr>
              <a:t>) </a:t>
            </a:r>
            <a:r>
              <a:rPr lang="en-IE" sz="1600" b="1" dirty="0" smtClean="0">
                <a:solidFill>
                  <a:schemeClr val="tx1"/>
                </a:solidFill>
              </a:rPr>
              <a:t>{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accent2"/>
                </a:solidFill>
              </a:rPr>
              <a:t>     try</a:t>
            </a:r>
            <a:r>
              <a:rPr lang="en-IE" sz="1600" b="1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File </a:t>
            </a:r>
            <a:r>
              <a:rPr lang="en-IE" sz="1600" b="1" dirty="0" err="1">
                <a:solidFill>
                  <a:schemeClr val="tx1"/>
                </a:solidFill>
              </a:rPr>
              <a:t>file</a:t>
            </a:r>
            <a:r>
              <a:rPr lang="en-IE" sz="1600" b="1" dirty="0">
                <a:solidFill>
                  <a:schemeClr val="tx1"/>
                </a:solidFill>
              </a:rPr>
              <a:t> 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File("Sample.txt</a:t>
            </a:r>
            <a:r>
              <a:rPr lang="en-IE" sz="1600" b="1" dirty="0" smtClean="0">
                <a:solidFill>
                  <a:schemeClr val="tx1"/>
                </a:solidFill>
              </a:rPr>
              <a:t>");</a:t>
            </a:r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Scanner </a:t>
            </a:r>
            <a:r>
              <a:rPr lang="en-IE" sz="1600" b="1" dirty="0" smtClean="0">
                <a:solidFill>
                  <a:schemeClr val="tx1"/>
                </a:solidFill>
              </a:rPr>
              <a:t>scan </a:t>
            </a:r>
            <a:r>
              <a:rPr lang="en-IE" sz="1600" b="1" dirty="0">
                <a:solidFill>
                  <a:schemeClr val="tx1"/>
                </a:solidFill>
              </a:rPr>
              <a:t>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Scanner(file</a:t>
            </a:r>
            <a:r>
              <a:rPr lang="en-IE" sz="1600" b="1" dirty="0" smtClean="0">
                <a:solidFill>
                  <a:schemeClr val="tx1"/>
                </a:solidFill>
              </a:rPr>
              <a:t>);</a:t>
            </a:r>
          </a:p>
          <a:p>
            <a:pPr lvl="1"/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accent2"/>
                </a:solidFill>
              </a:rPr>
              <a:t>         while</a:t>
            </a:r>
            <a:r>
              <a:rPr lang="en-IE" sz="1600" b="1" dirty="0">
                <a:solidFill>
                  <a:schemeClr val="tx1"/>
                </a:solidFill>
              </a:rPr>
              <a:t> (</a:t>
            </a:r>
            <a:r>
              <a:rPr lang="en-IE" sz="1600" b="1" dirty="0" err="1" smtClean="0">
                <a:solidFill>
                  <a:schemeClr val="tx1"/>
                </a:solidFill>
              </a:rPr>
              <a:t>scan</a:t>
            </a:r>
            <a:r>
              <a:rPr lang="en-IE" sz="1600" b="1" dirty="0" err="1" smtClean="0">
                <a:solidFill>
                  <a:srgbClr val="C00000"/>
                </a:solidFill>
              </a:rPr>
              <a:t>.hasNext</a:t>
            </a:r>
            <a:r>
              <a:rPr lang="en-IE" sz="1600" b="1" dirty="0">
                <a:solidFill>
                  <a:schemeClr val="tx1"/>
                </a:solidFill>
              </a:rPr>
              <a:t>()) {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  </a:t>
            </a:r>
            <a:r>
              <a:rPr lang="en-IE" sz="1600" b="1" dirty="0" err="1">
                <a:solidFill>
                  <a:schemeClr val="tx1"/>
                </a:solidFill>
              </a:rPr>
              <a:t>System.</a:t>
            </a:r>
            <a:r>
              <a:rPr lang="en-IE" sz="1600" b="1" i="1" dirty="0" err="1">
                <a:solidFill>
                  <a:schemeClr val="tx1"/>
                </a:solidFill>
              </a:rPr>
              <a:t>out</a:t>
            </a:r>
            <a:r>
              <a:rPr lang="en-IE" sz="1600" b="1" dirty="0" err="1">
                <a:solidFill>
                  <a:schemeClr val="tx1"/>
                </a:solidFill>
              </a:rPr>
              <a:t>.print</a:t>
            </a:r>
            <a:r>
              <a:rPr lang="en-IE" sz="1600" b="1" dirty="0">
                <a:solidFill>
                  <a:schemeClr val="tx1"/>
                </a:solidFill>
              </a:rPr>
              <a:t>(" " +</a:t>
            </a:r>
            <a:r>
              <a:rPr lang="en-IE" sz="1600" b="1" dirty="0" err="1" smtClean="0">
                <a:solidFill>
                  <a:schemeClr val="tx1"/>
                </a:solidFill>
              </a:rPr>
              <a:t>scan.next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}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</a:t>
            </a:r>
            <a:r>
              <a:rPr lang="en-IE" sz="1600" b="1" dirty="0" err="1" smtClean="0">
                <a:solidFill>
                  <a:schemeClr val="tx1"/>
                </a:solidFill>
              </a:rPr>
              <a:t>scan.close</a:t>
            </a:r>
            <a:r>
              <a:rPr lang="en-IE" sz="1600" b="1" dirty="0" smtClean="0">
                <a:solidFill>
                  <a:schemeClr val="tx1"/>
                </a:solidFill>
              </a:rPr>
              <a:t>();</a:t>
            </a:r>
          </a:p>
          <a:p>
            <a:pPr lvl="1"/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} </a:t>
            </a:r>
            <a:r>
              <a:rPr lang="en-IE" sz="1600" b="1" dirty="0">
                <a:solidFill>
                  <a:schemeClr val="accent2"/>
                </a:solidFill>
              </a:rPr>
              <a:t>catch</a:t>
            </a:r>
            <a:r>
              <a:rPr lang="en-IE" sz="1600" b="1" dirty="0">
                <a:solidFill>
                  <a:schemeClr val="tx1"/>
                </a:solidFill>
              </a:rPr>
              <a:t> (</a:t>
            </a:r>
            <a:r>
              <a:rPr lang="en-IE" sz="1600" b="1" dirty="0" err="1">
                <a:solidFill>
                  <a:schemeClr val="tx1"/>
                </a:solidFill>
              </a:rPr>
              <a:t>FileNotFoundException</a:t>
            </a:r>
            <a:r>
              <a:rPr lang="en-IE" sz="1600" b="1" dirty="0">
                <a:solidFill>
                  <a:schemeClr val="tx1"/>
                </a:solidFill>
              </a:rPr>
              <a:t> e) {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</a:t>
            </a:r>
            <a:r>
              <a:rPr lang="en-IE" sz="1600" b="1" dirty="0" err="1">
                <a:solidFill>
                  <a:schemeClr val="tx1"/>
                </a:solidFill>
              </a:rPr>
              <a:t>e.printStackTrace</a:t>
            </a:r>
            <a:r>
              <a:rPr lang="en-IE" sz="1600" b="1" dirty="0">
                <a:solidFill>
                  <a:schemeClr val="tx1"/>
                </a:solidFill>
              </a:rPr>
              <a:t>();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}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}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}</a:t>
            </a:r>
          </a:p>
        </p:txBody>
      </p:sp>
      <p:sp>
        <p:nvSpPr>
          <p:cNvPr id="120218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6858000" cy="3571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Here is a small text file that you will use to test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java.util.scanner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06438"/>
          </a:xfrm>
        </p:spPr>
        <p:txBody>
          <a:bodyPr/>
          <a:lstStyle/>
          <a:p>
            <a:r>
              <a:rPr lang="en-IE" dirty="0">
                <a:solidFill>
                  <a:srgbClr val="990000"/>
                </a:solidFill>
              </a:rPr>
              <a:t>Scanner read from file</a:t>
            </a:r>
          </a:p>
        </p:txBody>
      </p:sp>
      <p:sp>
        <p:nvSpPr>
          <p:cNvPr id="1202179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7543800" cy="398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b="1" dirty="0">
                <a:solidFill>
                  <a:schemeClr val="accent2"/>
                </a:solidFill>
              </a:rPr>
              <a:t>import</a:t>
            </a:r>
            <a:r>
              <a:rPr lang="en-IE" sz="1600" b="1" dirty="0">
                <a:solidFill>
                  <a:schemeClr val="tx1"/>
                </a:solidFill>
              </a:rPr>
              <a:t> java.io.*;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import </a:t>
            </a:r>
            <a:r>
              <a:rPr lang="en-IE" sz="1600" b="1" dirty="0" err="1">
                <a:solidFill>
                  <a:schemeClr val="tx1"/>
                </a:solidFill>
              </a:rPr>
              <a:t>java.util.Scanner</a:t>
            </a:r>
            <a:r>
              <a:rPr lang="en-IE" sz="1600" b="1" dirty="0">
                <a:solidFill>
                  <a:schemeClr val="tx1"/>
                </a:solidFill>
              </a:rPr>
              <a:t>;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accent2"/>
                </a:solidFill>
              </a:rPr>
              <a:t>public class</a:t>
            </a:r>
            <a:r>
              <a:rPr lang="en-IE" sz="1600" b="1" dirty="0">
                <a:solidFill>
                  <a:schemeClr val="tx1"/>
                </a:solidFill>
              </a:rPr>
              <a:t> </a:t>
            </a:r>
            <a:r>
              <a:rPr lang="en-IE" sz="1600" b="1" dirty="0" smtClean="0">
                <a:solidFill>
                  <a:schemeClr val="tx1"/>
                </a:solidFill>
              </a:rPr>
              <a:t>ScannerReadFile2 </a:t>
            </a:r>
            <a:r>
              <a:rPr lang="en-IE" sz="1600" b="1" dirty="0">
                <a:solidFill>
                  <a:schemeClr val="tx1"/>
                </a:solidFill>
              </a:rPr>
              <a:t>{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tx1"/>
                </a:solidFill>
              </a:rPr>
              <a:t>     </a:t>
            </a:r>
            <a:r>
              <a:rPr lang="en-IE" sz="1600" b="1" dirty="0">
                <a:solidFill>
                  <a:schemeClr val="accent2"/>
                </a:solidFill>
              </a:rPr>
              <a:t>public static void</a:t>
            </a:r>
            <a:r>
              <a:rPr lang="en-IE" sz="1600" b="1" dirty="0">
                <a:solidFill>
                  <a:schemeClr val="tx1"/>
                </a:solidFill>
              </a:rPr>
              <a:t> main(String[] </a:t>
            </a:r>
            <a:r>
              <a:rPr lang="en-IE" sz="1600" b="1" dirty="0" err="1">
                <a:solidFill>
                  <a:schemeClr val="tx1"/>
                </a:solidFill>
              </a:rPr>
              <a:t>args</a:t>
            </a:r>
            <a:r>
              <a:rPr lang="en-IE" sz="1600" b="1" dirty="0">
                <a:solidFill>
                  <a:schemeClr val="tx1"/>
                </a:solidFill>
              </a:rPr>
              <a:t>) </a:t>
            </a:r>
            <a:r>
              <a:rPr lang="en-US" sz="1600" b="1" i="1" dirty="0" smtClean="0">
                <a:solidFill>
                  <a:srgbClr val="990000"/>
                </a:solidFill>
                <a:cs typeface="Arial" pitchFamily="34" charset="0"/>
              </a:rPr>
              <a:t>throws </a:t>
            </a:r>
            <a:r>
              <a:rPr lang="en-US" sz="1600" b="1" i="1" dirty="0" err="1" smtClean="0">
                <a:solidFill>
                  <a:srgbClr val="990000"/>
                </a:solidFill>
                <a:cs typeface="Arial" pitchFamily="34" charset="0"/>
              </a:rPr>
              <a:t>IOException</a:t>
            </a:r>
            <a:r>
              <a:rPr lang="en-US" sz="1600" b="1" i="1" dirty="0" smtClean="0">
                <a:solidFill>
                  <a:srgbClr val="990000"/>
                </a:solidFill>
                <a:cs typeface="Arial" pitchFamily="34" charset="0"/>
              </a:rPr>
              <a:t>   </a:t>
            </a:r>
            <a:r>
              <a:rPr lang="en-IE" sz="1600" b="1" dirty="0" smtClean="0">
                <a:solidFill>
                  <a:schemeClr val="tx1"/>
                </a:solidFill>
              </a:rPr>
              <a:t>{</a:t>
            </a:r>
          </a:p>
          <a:p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accent2"/>
                </a:solidFill>
              </a:rPr>
              <a:t>     </a:t>
            </a:r>
            <a:r>
              <a:rPr lang="en-IE" sz="1600" b="1" dirty="0" smtClean="0">
                <a:solidFill>
                  <a:schemeClr val="accent2"/>
                </a:solidFill>
              </a:rPr>
              <a:t> </a:t>
            </a:r>
            <a:r>
              <a:rPr lang="en-IE" sz="1600" b="1" dirty="0" smtClean="0">
                <a:solidFill>
                  <a:schemeClr val="tx1"/>
                </a:solidFill>
              </a:rPr>
              <a:t>    </a:t>
            </a:r>
            <a:r>
              <a:rPr lang="en-IE" sz="1600" b="1" dirty="0">
                <a:solidFill>
                  <a:schemeClr val="tx1"/>
                </a:solidFill>
              </a:rPr>
              <a:t>File </a:t>
            </a:r>
            <a:r>
              <a:rPr lang="en-IE" sz="1600" b="1" dirty="0" err="1">
                <a:solidFill>
                  <a:schemeClr val="tx1"/>
                </a:solidFill>
              </a:rPr>
              <a:t>file</a:t>
            </a:r>
            <a:r>
              <a:rPr lang="en-IE" sz="1600" b="1" dirty="0">
                <a:solidFill>
                  <a:schemeClr val="tx1"/>
                </a:solidFill>
              </a:rPr>
              <a:t> 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File("Sample.txt</a:t>
            </a:r>
            <a:r>
              <a:rPr lang="en-IE" sz="1600" b="1" dirty="0" smtClean="0">
                <a:solidFill>
                  <a:schemeClr val="tx1"/>
                </a:solidFill>
              </a:rPr>
              <a:t>");</a:t>
            </a:r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Scanner </a:t>
            </a:r>
            <a:r>
              <a:rPr lang="en-IE" sz="1600" b="1" dirty="0" smtClean="0">
                <a:solidFill>
                  <a:schemeClr val="tx1"/>
                </a:solidFill>
              </a:rPr>
              <a:t>scan </a:t>
            </a:r>
            <a:r>
              <a:rPr lang="en-IE" sz="1600" b="1" dirty="0">
                <a:solidFill>
                  <a:schemeClr val="tx1"/>
                </a:solidFill>
              </a:rPr>
              <a:t>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Scanner(file</a:t>
            </a:r>
            <a:r>
              <a:rPr lang="en-IE" sz="1600" b="1" dirty="0" smtClean="0">
                <a:solidFill>
                  <a:schemeClr val="tx1"/>
                </a:solidFill>
              </a:rPr>
              <a:t>);</a:t>
            </a:r>
          </a:p>
          <a:p>
            <a:pPr lvl="1"/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>
                <a:solidFill>
                  <a:schemeClr val="accent2"/>
                </a:solidFill>
              </a:rPr>
              <a:t>         while</a:t>
            </a:r>
            <a:r>
              <a:rPr lang="en-IE" sz="1600" b="1" dirty="0">
                <a:solidFill>
                  <a:schemeClr val="tx1"/>
                </a:solidFill>
              </a:rPr>
              <a:t> (</a:t>
            </a:r>
            <a:r>
              <a:rPr lang="en-IE" sz="1600" b="1" dirty="0" err="1" smtClean="0">
                <a:solidFill>
                  <a:schemeClr val="tx1"/>
                </a:solidFill>
              </a:rPr>
              <a:t>scan</a:t>
            </a:r>
            <a:r>
              <a:rPr lang="en-IE" sz="1600" b="1" dirty="0" err="1" smtClean="0">
                <a:solidFill>
                  <a:srgbClr val="C00000"/>
                </a:solidFill>
              </a:rPr>
              <a:t>.hasNext</a:t>
            </a:r>
            <a:r>
              <a:rPr lang="en-IE" sz="1600" b="1" dirty="0">
                <a:solidFill>
                  <a:schemeClr val="tx1"/>
                </a:solidFill>
              </a:rPr>
              <a:t>()) {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  </a:t>
            </a:r>
            <a:r>
              <a:rPr lang="en-IE" sz="1600" b="1" dirty="0" err="1">
                <a:solidFill>
                  <a:schemeClr val="tx1"/>
                </a:solidFill>
              </a:rPr>
              <a:t>System.</a:t>
            </a:r>
            <a:r>
              <a:rPr lang="en-IE" sz="1600" b="1" i="1" dirty="0" err="1">
                <a:solidFill>
                  <a:schemeClr val="tx1"/>
                </a:solidFill>
              </a:rPr>
              <a:t>out</a:t>
            </a:r>
            <a:r>
              <a:rPr lang="en-IE" sz="1600" b="1" dirty="0" err="1">
                <a:solidFill>
                  <a:schemeClr val="tx1"/>
                </a:solidFill>
              </a:rPr>
              <a:t>.print</a:t>
            </a:r>
            <a:r>
              <a:rPr lang="en-IE" sz="1600" b="1" dirty="0">
                <a:solidFill>
                  <a:schemeClr val="tx1"/>
                </a:solidFill>
              </a:rPr>
              <a:t>(" " +</a:t>
            </a:r>
            <a:r>
              <a:rPr lang="en-IE" sz="1600" b="1" dirty="0" err="1" smtClean="0">
                <a:solidFill>
                  <a:schemeClr val="tx1"/>
                </a:solidFill>
              </a:rPr>
              <a:t>scan.next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}</a:t>
            </a:r>
          </a:p>
          <a:p>
            <a:pPr lvl="1"/>
            <a:r>
              <a:rPr lang="en-IE" sz="1600" b="1" dirty="0">
                <a:solidFill>
                  <a:schemeClr val="tx1"/>
                </a:solidFill>
              </a:rPr>
              <a:t>         </a:t>
            </a:r>
            <a:r>
              <a:rPr lang="en-IE" sz="1600" b="1" dirty="0" err="1" smtClean="0">
                <a:solidFill>
                  <a:schemeClr val="tx1"/>
                </a:solidFill>
              </a:rPr>
              <a:t>scan.close</a:t>
            </a:r>
            <a:r>
              <a:rPr lang="en-IE" sz="1600" b="1" dirty="0" smtClean="0">
                <a:solidFill>
                  <a:schemeClr val="tx1"/>
                </a:solidFill>
              </a:rPr>
              <a:t>();</a:t>
            </a:r>
          </a:p>
          <a:p>
            <a:pPr lvl="1"/>
            <a:endParaRPr lang="en-IE" sz="1600" b="1" dirty="0">
              <a:solidFill>
                <a:schemeClr val="tx1"/>
              </a:solidFill>
            </a:endParaRPr>
          </a:p>
          <a:p>
            <a:pPr lvl="1"/>
            <a:r>
              <a:rPr lang="en-IE" sz="1600" b="1" dirty="0" smtClean="0">
                <a:solidFill>
                  <a:schemeClr val="tx1"/>
                </a:solidFill>
              </a:rPr>
              <a:t>}</a:t>
            </a:r>
            <a:endParaRPr lang="en-IE" sz="1600" b="1" dirty="0">
              <a:solidFill>
                <a:schemeClr val="tx1"/>
              </a:solidFill>
            </a:endParaRPr>
          </a:p>
          <a:p>
            <a:r>
              <a:rPr lang="en-IE" sz="1600" b="1" dirty="0">
                <a:solidFill>
                  <a:schemeClr val="tx1"/>
                </a:solidFill>
              </a:rPr>
              <a:t>   }</a:t>
            </a:r>
          </a:p>
        </p:txBody>
      </p:sp>
      <p:sp>
        <p:nvSpPr>
          <p:cNvPr id="1202181" name="Text Box 5"/>
          <p:cNvSpPr txBox="1">
            <a:spLocks noChangeArrowheads="1"/>
          </p:cNvSpPr>
          <p:nvPr/>
        </p:nvSpPr>
        <p:spPr bwMode="auto">
          <a:xfrm>
            <a:off x="1447800" y="6019800"/>
            <a:ext cx="6858000" cy="35718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Here is a small text file that you will use to test </a:t>
            </a:r>
            <a:r>
              <a:rPr lang="en-US" dirty="0" err="1">
                <a:solidFill>
                  <a:schemeClr val="accent2"/>
                </a:solidFill>
                <a:latin typeface="Times New Roman" pitchFamily="18" charset="0"/>
              </a:rPr>
              <a:t>java.util.scanner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" name="คำบรรยายภาพแบบสี่เหลี่ยม 4"/>
          <p:cNvSpPr/>
          <p:nvPr/>
        </p:nvSpPr>
        <p:spPr bwMode="auto">
          <a:xfrm>
            <a:off x="6858000" y="2895600"/>
            <a:ext cx="1295400" cy="841248"/>
          </a:xfrm>
          <a:prstGeom prst="wedgeRectCallout">
            <a:avLst>
              <a:gd name="adj1" fmla="val -112641"/>
              <a:gd name="adj2" fmla="val -9153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4200" y="2971800"/>
            <a:ext cx="1219200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แทนการใช้ </a:t>
            </a:r>
            <a:r>
              <a:rPr lang="en-US" sz="2400" b="1" dirty="0" smtClean="0">
                <a:solidFill>
                  <a:srgbClr val="002060"/>
                </a:solidFill>
                <a:latin typeface="Angsana New" pitchFamily="18" charset="-34"/>
                <a:cs typeface="Angsana New" pitchFamily="18" charset="-34"/>
              </a:rPr>
              <a:t>try/catch</a:t>
            </a:r>
            <a:endParaRPr lang="th-TH" sz="2400" b="1" dirty="0">
              <a:solidFill>
                <a:srgbClr val="00206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Files and input cursor</a:t>
            </a:r>
          </a:p>
        </p:txBody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7442200" cy="4319588"/>
          </a:xfrm>
        </p:spPr>
        <p:txBody>
          <a:bodyPr/>
          <a:lstStyle/>
          <a:p>
            <a:r>
              <a:rPr lang="th-TH" dirty="0"/>
              <a:t>กำหนดให้ไฟล์</a:t>
            </a:r>
            <a:r>
              <a:rPr lang="en-US" dirty="0"/>
              <a:t> numbers.txt </a:t>
            </a:r>
            <a:r>
              <a:rPr lang="th-TH" dirty="0"/>
              <a:t>ประกอบไปด้วยค่าดังต่อไปนี้ </a:t>
            </a:r>
            <a:endParaRPr lang="en-US" dirty="0"/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308.2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   14.9 7.4  2.8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800" dirty="0">
              <a:latin typeface="Arial" pitchFamily="34" charset="0"/>
            </a:endParaRP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3.9 4.7    -15.4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    2.8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800" dirty="0">
              <a:latin typeface="Arial" pitchFamily="34" charset="0"/>
            </a:endParaRPr>
          </a:p>
          <a:p>
            <a:r>
              <a:rPr lang="en-US" dirty="0"/>
              <a:t>Scanner </a:t>
            </a:r>
            <a:r>
              <a:rPr lang="th-TH" dirty="0"/>
              <a:t>จะมองเห็นข้อมูลทั้งหมดในรูปของ</a:t>
            </a:r>
            <a:r>
              <a:rPr lang="en-US" dirty="0"/>
              <a:t> stream </a:t>
            </a:r>
            <a:r>
              <a:rPr lang="th-TH" dirty="0"/>
              <a:t>ของอักขระ  โดยมีลักษณะดังนี้</a:t>
            </a:r>
          </a:p>
          <a:p>
            <a:endParaRPr lang="en-US" dirty="0"/>
          </a:p>
          <a:p>
            <a:pPr lvl="1">
              <a:buFont typeface="StarSymbol" charset="0"/>
              <a:buNone/>
            </a:pPr>
            <a:r>
              <a:rPr lang="en-US" sz="2000" dirty="0">
                <a:latin typeface="Arial" pitchFamily="34" charset="0"/>
              </a:rPr>
              <a:t>308.2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2000" dirty="0">
                <a:latin typeface="Arial" pitchFamily="34" charset="0"/>
              </a:rPr>
              <a:t>   14.9 7.4  2.8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\n\n\n</a:t>
            </a:r>
            <a:r>
              <a:rPr lang="en-US" sz="2000" dirty="0">
                <a:latin typeface="Arial" pitchFamily="34" charset="0"/>
              </a:rPr>
              <a:t>3.9 4.7 -15.4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2000" dirty="0">
                <a:latin typeface="Arial" pitchFamily="34" charset="0"/>
              </a:rPr>
              <a:t>2.8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2000" b="1" dirty="0">
                <a:latin typeface="Arial" pitchFamily="34" charset="0"/>
              </a:rPr>
              <a:t>  </a:t>
            </a:r>
          </a:p>
          <a:p>
            <a:pPr lvl="1"/>
            <a:endParaRPr lang="en-US" sz="2000" b="1" dirty="0">
              <a:latin typeface="Arial" pitchFamily="34" charset="0"/>
            </a:endParaRPr>
          </a:p>
          <a:p>
            <a:r>
              <a:rPr lang="th-TH" dirty="0"/>
              <a:t>ดังนั้นการเรียกใช้เมธอดต่าง ๆ  จากคลาส</a:t>
            </a:r>
            <a:r>
              <a:rPr lang="en-US" dirty="0"/>
              <a:t> Scanner </a:t>
            </a:r>
            <a:r>
              <a:rPr lang="th-TH" dirty="0"/>
              <a:t>จึงจำเป็นต้องเหมาะสมกับ </a:t>
            </a:r>
            <a:r>
              <a:rPr lang="en-US" dirty="0"/>
              <a:t>token </a:t>
            </a:r>
            <a:r>
              <a:rPr lang="th-TH" dirty="0"/>
              <a:t>ที่มีอยู่ภายในไฟล์เป็นหลัก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Consuming tokens</a:t>
            </a:r>
          </a:p>
        </p:txBody>
      </p:sp>
      <p:sp>
        <p:nvSpPr>
          <p:cNvPr id="111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442200" cy="4319588"/>
          </a:xfrm>
        </p:spPr>
        <p:txBody>
          <a:bodyPr/>
          <a:lstStyle/>
          <a:p>
            <a:r>
              <a:rPr lang="th-TH" dirty="0" smtClean="0"/>
              <a:t>เมธ</a:t>
            </a:r>
            <a:r>
              <a:rPr lang="th-TH" dirty="0"/>
              <a:t>อดประเภท </a:t>
            </a:r>
            <a:r>
              <a:rPr lang="en-US" dirty="0"/>
              <a:t>next</a:t>
            </a:r>
            <a:r>
              <a:rPr lang="th-TH" dirty="0"/>
              <a:t>()</a:t>
            </a:r>
            <a:r>
              <a:rPr lang="en-US" dirty="0"/>
              <a:t>, </a:t>
            </a:r>
            <a:r>
              <a:rPr lang="en-US" dirty="0" err="1"/>
              <a:t>nextInt</a:t>
            </a:r>
            <a:r>
              <a:rPr lang="th-TH" dirty="0"/>
              <a:t>()</a:t>
            </a:r>
            <a:r>
              <a:rPr lang="en-US" dirty="0"/>
              <a:t>, </a:t>
            </a:r>
            <a:r>
              <a:rPr lang="en-US" dirty="0" err="1"/>
              <a:t>nextDouble</a:t>
            </a:r>
            <a:r>
              <a:rPr lang="th-TH" dirty="0"/>
              <a:t>()</a:t>
            </a:r>
            <a:r>
              <a:rPr lang="en-US" dirty="0"/>
              <a:t> </a:t>
            </a:r>
            <a:r>
              <a:rPr lang="th-TH" dirty="0"/>
              <a:t> </a:t>
            </a:r>
            <a:r>
              <a:rPr lang="th-TH" dirty="0" smtClean="0"/>
              <a:t>หลังจากการอ่านค่าแล้วจะ</a:t>
            </a:r>
            <a:r>
              <a:rPr lang="th-TH" dirty="0"/>
              <a:t>เลื่อนตำแหน่งของ</a:t>
            </a:r>
            <a:r>
              <a:rPr lang="en-US" dirty="0"/>
              <a:t> cursor </a:t>
            </a:r>
            <a:r>
              <a:rPr lang="th-TH" dirty="0"/>
              <a:t>ไปล่วงหน้าไปที่ตำแหน่งสิ้นสุดของ</a:t>
            </a:r>
            <a:r>
              <a:rPr lang="en-US" dirty="0"/>
              <a:t> token</a:t>
            </a:r>
            <a:r>
              <a:rPr lang="th-TH" dirty="0"/>
              <a:t> ปัจจุบัน  โดยข้าม</a:t>
            </a:r>
            <a:r>
              <a:rPr lang="en-US" dirty="0"/>
              <a:t> whitespace</a:t>
            </a:r>
            <a:r>
              <a:rPr lang="th-TH" dirty="0"/>
              <a:t> ใด ๆ ที่มีอยู่ </a:t>
            </a:r>
            <a:endParaRPr lang="en-US" dirty="0"/>
          </a:p>
          <a:p>
            <a:pPr lvl="1"/>
            <a:r>
              <a:rPr lang="th-TH" dirty="0"/>
              <a:t>การทำงานในลักษณะนี้จะถูกเรียกว่า</a:t>
            </a:r>
            <a:r>
              <a:rPr lang="en-US" dirty="0"/>
              <a:t> </a:t>
            </a:r>
            <a:r>
              <a:rPr lang="en-US" i="1" dirty="0"/>
              <a:t>consuming</a:t>
            </a:r>
            <a:r>
              <a:rPr lang="en-US" dirty="0"/>
              <a:t> input</a:t>
            </a:r>
            <a:r>
              <a:rPr lang="th-TH" dirty="0"/>
              <a:t>  เช่น</a:t>
            </a:r>
            <a:endParaRPr lang="en-US" dirty="0">
              <a:latin typeface="Courier New" pitchFamily="49" charset="0"/>
            </a:endParaRPr>
          </a:p>
          <a:p>
            <a:pPr lvl="1">
              <a:buFont typeface="StarSymbol" charset="0"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1800" dirty="0" err="1">
                <a:latin typeface="Arial" pitchFamily="34" charset="0"/>
              </a:rPr>
              <a:t>input.nextDouble</a:t>
            </a:r>
            <a:r>
              <a:rPr lang="en-US" sz="1800" dirty="0">
                <a:latin typeface="Arial" pitchFamily="34" charset="0"/>
              </a:rPr>
              <a:t>()</a:t>
            </a:r>
          </a:p>
          <a:p>
            <a:pPr lvl="1"/>
            <a:r>
              <a:rPr lang="en-US" sz="1800" b="1" dirty="0">
                <a:latin typeface="Arial" pitchFamily="34" charset="0"/>
              </a:rPr>
              <a:t>308.2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1800" dirty="0">
                <a:latin typeface="Arial" pitchFamily="34" charset="0"/>
              </a:rPr>
              <a:t>   14.9 7.4  2.8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\n\n\n</a:t>
            </a:r>
            <a:r>
              <a:rPr lang="en-US" sz="1800" dirty="0">
                <a:latin typeface="Arial" pitchFamily="34" charset="0"/>
              </a:rPr>
              <a:t>3.9 4.7 -15.4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\n</a:t>
            </a:r>
            <a:r>
              <a:rPr lang="en-US" sz="1800" dirty="0">
                <a:latin typeface="Arial" pitchFamily="34" charset="0"/>
              </a:rPr>
              <a:t>2.8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</a:rPr>
              <a:t>\n</a:t>
            </a:r>
          </a:p>
          <a:p>
            <a:pPr lvl="1">
              <a:buFont typeface="StarSymbol" charset="0"/>
              <a:buNone/>
            </a:pPr>
            <a:r>
              <a:rPr lang="en-US" sz="1800" b="1" dirty="0">
                <a:latin typeface="Arial" pitchFamily="34" charset="0"/>
              </a:rPr>
              <a:t>                     </a:t>
            </a:r>
            <a:r>
              <a:rPr lang="en-US" sz="1800" b="1" dirty="0">
                <a:solidFill>
                  <a:srgbClr val="990000"/>
                </a:solidFill>
                <a:latin typeface="Arial" pitchFamily="34" charset="0"/>
              </a:rPr>
              <a:t>^</a:t>
            </a:r>
          </a:p>
          <a:p>
            <a:pPr lvl="1">
              <a:buFont typeface="StarSymbol" charset="0"/>
              <a:buNone/>
            </a:pPr>
            <a:r>
              <a:rPr lang="en-US" sz="1800" dirty="0">
                <a:latin typeface="Arial" pitchFamily="34" charset="0"/>
              </a:rPr>
              <a:t>	</a:t>
            </a:r>
            <a:r>
              <a:rPr lang="en-US" sz="1800" dirty="0" err="1">
                <a:latin typeface="Arial" pitchFamily="34" charset="0"/>
              </a:rPr>
              <a:t>input.nextDouble</a:t>
            </a:r>
            <a:r>
              <a:rPr lang="en-US" sz="1800" dirty="0">
                <a:latin typeface="Arial" pitchFamily="34" charset="0"/>
              </a:rPr>
              <a:t>()</a:t>
            </a:r>
          </a:p>
          <a:p>
            <a:pPr lvl="1"/>
            <a:r>
              <a:rPr lang="en-US" sz="1800" dirty="0">
                <a:latin typeface="Arial" pitchFamily="34" charset="0"/>
              </a:rPr>
              <a:t>308.2\n   </a:t>
            </a:r>
            <a:r>
              <a:rPr lang="en-US" sz="1800" b="1" dirty="0">
                <a:latin typeface="Arial" pitchFamily="34" charset="0"/>
              </a:rPr>
              <a:t>14.9</a:t>
            </a:r>
            <a:r>
              <a:rPr lang="en-US" sz="1800" dirty="0">
                <a:latin typeface="Arial" pitchFamily="34" charset="0"/>
              </a:rPr>
              <a:t> 7.4  2.8\n\n\n3.9 4.7 -15.4\n2.8\n</a:t>
            </a:r>
          </a:p>
          <a:p>
            <a:pPr lvl="1">
              <a:buFont typeface="StarSymbol" charset="0"/>
              <a:buNone/>
            </a:pPr>
            <a:r>
              <a:rPr lang="en-US" sz="1800" b="1" dirty="0">
                <a:solidFill>
                  <a:srgbClr val="990000"/>
                </a:solidFill>
                <a:latin typeface="Arial" pitchFamily="34" charset="0"/>
              </a:rPr>
              <a:t>                             ^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Scanner : boolean methods</a:t>
            </a:r>
          </a:p>
        </p:txBody>
      </p:sp>
      <p:sp>
        <p:nvSpPr>
          <p:cNvPr id="1199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219200"/>
            <a:ext cx="7848600" cy="22860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th-TH" dirty="0"/>
              <a:t>เมธอดจากคลาส</a:t>
            </a:r>
            <a:r>
              <a:rPr lang="en-US" dirty="0"/>
              <a:t> Scanner </a:t>
            </a:r>
            <a:r>
              <a:rPr lang="th-TH" dirty="0"/>
              <a:t>ที่ใช้ในการ</a:t>
            </a:r>
            <a:r>
              <a:rPr lang="th-TH" dirty="0" smtClean="0"/>
              <a:t>อ่านค่า</a:t>
            </a:r>
            <a:r>
              <a:rPr lang="th-TH" dirty="0"/>
              <a:t>ตัวเลขจะโยน</a:t>
            </a:r>
            <a:r>
              <a:rPr lang="en-US" dirty="0"/>
              <a:t> </a:t>
            </a:r>
            <a:r>
              <a:rPr lang="en-US" dirty="0" err="1"/>
              <a:t>InputMismatchException</a:t>
            </a:r>
            <a:r>
              <a:rPr lang="en-US" dirty="0"/>
              <a:t> exception </a:t>
            </a:r>
            <a:r>
              <a:rPr lang="th-TH" dirty="0"/>
              <a:t>ในกรณีที่ค่าถัดไป</a:t>
            </a:r>
            <a:r>
              <a:rPr lang="th-TH" dirty="0" smtClean="0"/>
              <a:t>ไม่สามารถอ่านได้</a:t>
            </a:r>
            <a:endParaRPr lang="th-TH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th-TH" dirty="0"/>
              <a:t>เพื่อป้องกันปัญหาดังกล่าวเกิดขึ้นอาจใช้เมธอดแบบ </a:t>
            </a:r>
            <a:r>
              <a:rPr lang="en-US" dirty="0"/>
              <a:t>Boolean </a:t>
            </a:r>
            <a:r>
              <a:rPr lang="th-TH" dirty="0"/>
              <a:t>แทนได้ดังต่อไปนี้</a:t>
            </a:r>
            <a:endParaRPr lang="en-US" dirty="0"/>
          </a:p>
        </p:txBody>
      </p:sp>
      <p:graphicFrame>
        <p:nvGraphicFramePr>
          <p:cNvPr id="1199125" name="Group 21"/>
          <p:cNvGraphicFramePr>
            <a:graphicFrameLocks noGrp="1"/>
          </p:cNvGraphicFramePr>
          <p:nvPr>
            <p:ph sz="half" idx="2"/>
          </p:nvPr>
        </p:nvGraphicFramePr>
        <p:xfrm>
          <a:off x="1295400" y="3048000"/>
          <a:ext cx="7164388" cy="3140077"/>
        </p:xfrm>
        <a:graphic>
          <a:graphicData uri="http://schemas.openxmlformats.org/drawingml/2006/table">
            <a:tbl>
              <a:tblPr/>
              <a:tblGrid>
                <a:gridCol w="2689225"/>
                <a:gridCol w="4475163"/>
              </a:tblGrid>
              <a:tr h="48736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Method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Returns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boolean hasNextLine()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scanner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มีบรรทัดอื่นในค่าของอินพุต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boolean hasNextInt()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ในกรณีที่มี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ถัดไปที่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scanner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สามารถแปลงให้อยู่ในรูปของค่า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int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4238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>
                          <a:tab pos="131445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boolean hasNextDouble()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Arial" pitchFamily="34" charset="0"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คืนค่า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true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ในกรณีที่มี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token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ถัดไปที่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scanner </a:t>
                      </a: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สามารถแปลงให้อยู่ในรูปของค่า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ngsana New" pitchFamily="18" charset="-34"/>
                          <a:cs typeface="Angsana New" pitchFamily="18" charset="-34"/>
                        </a:rPr>
                        <a:t> 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 input answer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5181600" cy="4319588"/>
          </a:xfrm>
        </p:spPr>
        <p:txBody>
          <a:bodyPr/>
          <a:lstStyle/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import </a:t>
            </a:r>
            <a:r>
              <a:rPr lang="en-US" sz="1600" b="1" dirty="0" err="1">
                <a:latin typeface="Arial" pitchFamily="34" charset="0"/>
              </a:rPr>
              <a:t>java.util</a:t>
            </a:r>
            <a:r>
              <a:rPr lang="en-US" sz="1600" b="1" dirty="0">
                <a:latin typeface="Arial" pitchFamily="34" charset="0"/>
              </a:rPr>
              <a:t>.*;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import </a:t>
            </a:r>
            <a:r>
              <a:rPr lang="en-US" sz="1600" b="1" dirty="0">
                <a:latin typeface="Arial" pitchFamily="34" charset="0"/>
              </a:rPr>
              <a:t>java.io.*;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class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ScannerReadDouble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static void</a:t>
            </a:r>
            <a:r>
              <a:rPr lang="en-US" sz="1600" b="1" dirty="0">
                <a:latin typeface="Arial" pitchFamily="34" charset="0"/>
              </a:rPr>
              <a:t> main(String[] </a:t>
            </a:r>
            <a:r>
              <a:rPr lang="en-US" sz="1600" b="1" dirty="0" err="1">
                <a:latin typeface="Arial" pitchFamily="34" charset="0"/>
              </a:rPr>
              <a:t>args</a:t>
            </a:r>
            <a:r>
              <a:rPr lang="en-US" sz="1600" b="1" dirty="0">
                <a:latin typeface="Arial" pitchFamily="34" charset="0"/>
              </a:rPr>
              <a:t>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 dirty="0">
                <a:latin typeface="Arial" pitchFamily="34" charset="0"/>
              </a:rPr>
              <a:t> sum = 0.0</a:t>
            </a:r>
            <a:r>
              <a:rPr lang="en-US" sz="1600" b="1" dirty="0" smtClean="0">
                <a:latin typeface="Arial" pitchFamily="34" charset="0"/>
              </a:rPr>
              <a:t>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try</a:t>
            </a:r>
            <a:r>
              <a:rPr lang="en-US" sz="1600" b="1" dirty="0">
                <a:latin typeface="Arial" pitchFamily="34" charset="0"/>
              </a:rPr>
              <a:t> {        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	     Scanner </a:t>
            </a:r>
            <a:r>
              <a:rPr lang="en-US" sz="1600" b="1" dirty="0" smtClean="0">
                <a:latin typeface="Arial" pitchFamily="34" charset="0"/>
              </a:rPr>
              <a:t>scan </a:t>
            </a:r>
            <a:r>
              <a:rPr lang="en-US" sz="1600" b="1" dirty="0">
                <a:latin typeface="Arial" pitchFamily="34" charset="0"/>
              </a:rPr>
              <a:t>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	                                    File("numbers.txt</a:t>
            </a:r>
            <a:r>
              <a:rPr lang="en-US" sz="1600" b="1" dirty="0" smtClean="0">
                <a:latin typeface="Arial" pitchFamily="34" charset="0"/>
              </a:rPr>
              <a:t>"));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       while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 smtClean="0">
                <a:latin typeface="Arial" pitchFamily="34" charset="0"/>
              </a:rPr>
              <a:t>scan.hasNextDouble</a:t>
            </a:r>
            <a:r>
              <a:rPr lang="en-US" sz="1600" b="1" dirty="0">
                <a:latin typeface="Arial" pitchFamily="34" charset="0"/>
              </a:rPr>
              <a:t>())        {   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double </a:t>
            </a:r>
            <a:r>
              <a:rPr lang="en-US" sz="1600" b="1" dirty="0">
                <a:latin typeface="Arial" pitchFamily="34" charset="0"/>
              </a:rPr>
              <a:t>next = </a:t>
            </a:r>
            <a:r>
              <a:rPr lang="en-US" sz="1600" b="1" dirty="0" err="1" smtClean="0">
                <a:latin typeface="Arial" pitchFamily="34" charset="0"/>
              </a:rPr>
              <a:t>scan.nextDouble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("number = " + next);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sum += next;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</a:t>
            </a:r>
            <a:r>
              <a:rPr lang="en-US" sz="1600" b="1" dirty="0" err="1" smtClean="0">
                <a:latin typeface="Arial" pitchFamily="34" charset="0"/>
              </a:rPr>
              <a:t>scan.close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}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catch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>
                <a:latin typeface="Arial" pitchFamily="34" charset="0"/>
              </a:rPr>
              <a:t>FileNotFoundException</a:t>
            </a:r>
            <a:r>
              <a:rPr lang="en-US" sz="1600" b="1" dirty="0">
                <a:latin typeface="Arial" pitchFamily="34" charset="0"/>
              </a:rPr>
              <a:t> e)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</a:t>
            </a:r>
            <a:r>
              <a:rPr lang="en-US" sz="1600" b="1" dirty="0" err="1">
                <a:latin typeface="Arial" pitchFamily="34" charset="0"/>
              </a:rPr>
              <a:t>e.printStackTrace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("Sum = " + sum);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}</a:t>
            </a:r>
          </a:p>
        </p:txBody>
      </p:sp>
      <p:sp>
        <p:nvSpPr>
          <p:cNvPr id="1120260" name="Text Box 4"/>
          <p:cNvSpPr txBox="1">
            <a:spLocks noChangeArrowheads="1"/>
          </p:cNvSpPr>
          <p:nvPr/>
        </p:nvSpPr>
        <p:spPr bwMode="auto">
          <a:xfrm>
            <a:off x="6477000" y="990600"/>
            <a:ext cx="1905000" cy="123666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9388" lvl="1"/>
            <a:r>
              <a:rPr lang="en-US" sz="1600" b="1">
                <a:solidFill>
                  <a:schemeClr val="accent2"/>
                </a:solidFill>
              </a:rPr>
              <a:t>308.2</a:t>
            </a:r>
          </a:p>
          <a:p>
            <a:pPr marL="179388" lvl="1"/>
            <a:r>
              <a:rPr lang="en-US" sz="1600" b="1">
                <a:solidFill>
                  <a:schemeClr val="accent2"/>
                </a:solidFill>
              </a:rPr>
              <a:t>   14.9 7.4  2.8</a:t>
            </a:r>
          </a:p>
          <a:p>
            <a:pPr marL="179388" lvl="1"/>
            <a:endParaRPr lang="en-US" sz="1600" b="1">
              <a:solidFill>
                <a:schemeClr val="accent2"/>
              </a:solidFill>
            </a:endParaRPr>
          </a:p>
          <a:p>
            <a:pPr marL="179388" lvl="1"/>
            <a:r>
              <a:rPr lang="en-US" sz="1600" b="1">
                <a:solidFill>
                  <a:schemeClr val="accent2"/>
                </a:solidFill>
              </a:rPr>
              <a:t>3.9 4.7    -15.4</a:t>
            </a:r>
          </a:p>
          <a:p>
            <a:pPr marL="179388" lvl="1"/>
            <a:r>
              <a:rPr lang="en-US" sz="1600" b="1">
                <a:solidFill>
                  <a:schemeClr val="accent2"/>
                </a:solidFill>
              </a:rPr>
              <a:t>    2.8</a:t>
            </a:r>
          </a:p>
        </p:txBody>
      </p:sp>
      <p:sp>
        <p:nvSpPr>
          <p:cNvPr id="1120261" name="Text Box 5"/>
          <p:cNvSpPr txBox="1">
            <a:spLocks noChangeArrowheads="1"/>
          </p:cNvSpPr>
          <p:nvPr/>
        </p:nvSpPr>
        <p:spPr bwMode="auto">
          <a:xfrm>
            <a:off x="6629400" y="2362200"/>
            <a:ext cx="1524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numbers.txt</a:t>
            </a:r>
          </a:p>
        </p:txBody>
      </p:sp>
      <p:sp>
        <p:nvSpPr>
          <p:cNvPr id="1120262" name="Text Box 6"/>
          <p:cNvSpPr txBox="1">
            <a:spLocks noChangeArrowheads="1"/>
          </p:cNvSpPr>
          <p:nvPr/>
        </p:nvSpPr>
        <p:spPr bwMode="auto">
          <a:xfrm>
            <a:off x="6477000" y="3886200"/>
            <a:ext cx="2362200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sz="1600" b="1">
                <a:solidFill>
                  <a:srgbClr val="990000"/>
                </a:solidFill>
              </a:rPr>
              <a:t>number = 308.2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14.9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7.4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2.8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3.9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4.7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-15.4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number = 2.8</a:t>
            </a:r>
          </a:p>
          <a:p>
            <a:pPr lvl="1"/>
            <a:r>
              <a:rPr lang="en-US" sz="1600" b="1">
                <a:solidFill>
                  <a:srgbClr val="990000"/>
                </a:solidFill>
              </a:rPr>
              <a:t>Sum = 329.29999999999995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 processing question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95400"/>
            <a:ext cx="7442200" cy="4319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h-TH" dirty="0"/>
              <a:t>ในกรณีที่มีข้อมูลต่างชนิดกันภายในไฟล์  อาจใช้เงื่อนไขช่วยในการอ่านข้อมูลร่วมกับเมธอดที่เหมาะสมในการอ่านข้อได้เช่นกัน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th-TH" dirty="0"/>
              <a:t>ไฟล์ข้อมูลอาจมีข้อมูลหลาย ๆ แบบผสมกัน  แต่ผลลัพธ์ของโปรแกรมต้องการหาผลรวมเฉพาะข้อมูลที่เป็นตัวเลขทศนิยมเท่านั้น</a:t>
            </a:r>
          </a:p>
          <a:p>
            <a:pPr>
              <a:lnSpc>
                <a:spcPct val="100000"/>
              </a:lnSpc>
            </a:pPr>
            <a:r>
              <a:rPr lang="th-TH" dirty="0"/>
              <a:t>ตัวอย่างเช่น</a:t>
            </a:r>
            <a:endParaRPr lang="en-US" dirty="0"/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2400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308.2  hello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	   14.9 7.4  bad stuff 2.8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2000" dirty="0">
              <a:solidFill>
                <a:srgbClr val="990000"/>
              </a:solidFill>
              <a:latin typeface="Arial" pitchFamily="34" charset="0"/>
            </a:endParaRP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	3.9 4.7  oops  -15.4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2000" dirty="0">
                <a:solidFill>
                  <a:srgbClr val="990000"/>
                </a:solidFill>
                <a:latin typeface="Arial" pitchFamily="34" charset="0"/>
              </a:rPr>
              <a:t>	:-)    2.8  @#*($&amp;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115888"/>
            <a:ext cx="60960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Files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543800" cy="47418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ไฟล์ใช้สำหรับการจัดกลุ่มของข้อมูลที่ถูกจัดเก็บไว้ในอุปกรณ์ภายนอก  เช่น</a:t>
            </a:r>
            <a:r>
              <a:rPr lang="en-US" dirty="0"/>
              <a:t> disk </a:t>
            </a:r>
            <a:r>
              <a:rPr lang="th-TH" dirty="0"/>
              <a:t>หรือ</a:t>
            </a:r>
            <a:r>
              <a:rPr lang="en-US" dirty="0"/>
              <a:t> CD-ROM</a:t>
            </a:r>
          </a:p>
          <a:p>
            <a:pPr>
              <a:lnSpc>
                <a:spcPct val="90000"/>
              </a:lnSpc>
            </a:pPr>
            <a:r>
              <a:rPr lang="th-TH" dirty="0"/>
              <a:t>ในมุมมองระดับล่างสุดข้อมูลภายในไฟล์จะถูกจัดเก็บในรูป</a:t>
            </a:r>
            <a:r>
              <a:rPr lang="th-TH" dirty="0" err="1"/>
              <a:t>ของอะเรย์</a:t>
            </a:r>
            <a:r>
              <a:rPr lang="th-TH" dirty="0"/>
              <a:t>ไบต์ภายในอุปกรณ์</a:t>
            </a:r>
            <a:r>
              <a:rPr lang="th-TH" dirty="0" smtClean="0"/>
              <a:t>ภายนอก  เช่น  </a:t>
            </a:r>
            <a:r>
              <a:rPr lang="th-TH" dirty="0"/>
              <a:t>บรรทัด  </a:t>
            </a:r>
            <a:r>
              <a:rPr lang="th-TH" dirty="0" err="1"/>
              <a:t>เรคคอร์ด</a:t>
            </a:r>
            <a:r>
              <a:rPr lang="th-TH" dirty="0"/>
              <a:t>  หรือ  </a:t>
            </a:r>
            <a:r>
              <a:rPr lang="th-TH" dirty="0" err="1"/>
              <a:t>ออปเจค</a:t>
            </a:r>
            <a:r>
              <a:rPr lang="th-TH" dirty="0"/>
              <a:t>  เป็นต้น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th-TH" dirty="0"/>
              <a:t>การเข้าถึงข้อมูลภายในไฟล์สามารถทำได้ทั้งแบบ</a:t>
            </a:r>
            <a:r>
              <a:rPr lang="en-US" dirty="0"/>
              <a:t> sequential </a:t>
            </a:r>
            <a:r>
              <a:rPr lang="th-TH" dirty="0"/>
              <a:t>หรือ</a:t>
            </a:r>
            <a:r>
              <a:rPr lang="en-US" dirty="0"/>
              <a:t> direct access</a:t>
            </a:r>
          </a:p>
          <a:p>
            <a:pPr>
              <a:lnSpc>
                <a:spcPct val="90000"/>
              </a:lnSpc>
            </a:pPr>
            <a:r>
              <a:rPr lang="th-TH" dirty="0"/>
              <a:t>ส่วนทางด้านกายภาพไฟล์จะถูกจัดเก็บในรูปของ </a:t>
            </a:r>
            <a:r>
              <a:rPr lang="en-US" dirty="0"/>
              <a:t>tracks </a:t>
            </a:r>
            <a:r>
              <a:rPr lang="th-TH" dirty="0"/>
              <a:t>และ</a:t>
            </a:r>
            <a:r>
              <a:rPr lang="en-US" dirty="0"/>
              <a:t> sectors </a:t>
            </a:r>
            <a:r>
              <a:rPr lang="th-TH" dirty="0"/>
              <a:t>บน</a:t>
            </a:r>
            <a:r>
              <a:rPr lang="en-US" dirty="0"/>
              <a:t> disk </a:t>
            </a:r>
            <a:r>
              <a:rPr lang="th-TH" dirty="0"/>
              <a:t>ที่มีการ</a:t>
            </a:r>
            <a:r>
              <a:rPr lang="en-US" dirty="0"/>
              <a:t> linked </a:t>
            </a:r>
            <a:r>
              <a:rPr lang="th-TH" dirty="0"/>
              <a:t>เข้าด้วยกัน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File Allocation Table (FAT) </a:t>
            </a:r>
            <a:r>
              <a:rPr lang="th-TH" dirty="0"/>
              <a:t>ใช้สำหรับการตรวจสอบตำแหน่งของไฟล์ที่อยู่ภายใน</a:t>
            </a:r>
            <a:r>
              <a:rPr lang="en-US" dirty="0"/>
              <a:t> disk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807325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 processing answer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990600"/>
            <a:ext cx="6172200" cy="4319588"/>
          </a:xfrm>
        </p:spPr>
        <p:txBody>
          <a:bodyPr/>
          <a:lstStyle/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import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java.util</a:t>
            </a:r>
            <a:r>
              <a:rPr lang="en-US" sz="1600" b="1" dirty="0">
                <a:latin typeface="Arial" pitchFamily="34" charset="0"/>
              </a:rPr>
              <a:t>.*;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import </a:t>
            </a:r>
            <a:r>
              <a:rPr lang="en-US" sz="1600" b="1" dirty="0">
                <a:latin typeface="Arial" pitchFamily="34" charset="0"/>
              </a:rPr>
              <a:t>java.io.*;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class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ScannerRead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static void main(String[]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args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 dirty="0">
                <a:latin typeface="Arial" pitchFamily="34" charset="0"/>
              </a:rPr>
              <a:t> sum = 0.0;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try</a:t>
            </a:r>
            <a:r>
              <a:rPr lang="en-US" sz="1600" b="1" dirty="0">
                <a:latin typeface="Arial" pitchFamily="34" charset="0"/>
              </a:rPr>
              <a:t> {        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 smtClean="0">
                <a:latin typeface="Arial" pitchFamily="34" charset="0"/>
              </a:rPr>
              <a:t>      Scanner </a:t>
            </a:r>
            <a:r>
              <a:rPr lang="en-US" sz="1600" b="1" dirty="0">
                <a:latin typeface="Arial" pitchFamily="34" charset="0"/>
              </a:rPr>
              <a:t>input 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File("numbers.txt</a:t>
            </a:r>
            <a:r>
              <a:rPr lang="en-US" sz="1600" b="1" dirty="0" smtClean="0">
                <a:latin typeface="Arial" pitchFamily="34" charset="0"/>
              </a:rPr>
              <a:t>"));</a:t>
            </a:r>
            <a:endParaRPr lang="th-TH" sz="1600" b="1" dirty="0" smtClean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endParaRPr lang="en-US" sz="1600" b="1" dirty="0">
              <a:latin typeface="Arial" pitchFamily="34" charset="0"/>
            </a:endParaRP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while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>
                <a:latin typeface="Arial" pitchFamily="34" charset="0"/>
              </a:rPr>
              <a:t>input.</a:t>
            </a:r>
            <a:r>
              <a:rPr lang="en-US" sz="1600" b="1" dirty="0" err="1">
                <a:solidFill>
                  <a:srgbClr val="C00000"/>
                </a:solidFill>
                <a:latin typeface="Arial" pitchFamily="34" charset="0"/>
              </a:rPr>
              <a:t>hasNext</a:t>
            </a:r>
            <a:r>
              <a:rPr lang="en-US" sz="1600" b="1" dirty="0">
                <a:latin typeface="Arial" pitchFamily="34" charset="0"/>
              </a:rPr>
              <a:t>())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if 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 err="1">
                <a:latin typeface="Arial" pitchFamily="34" charset="0"/>
              </a:rPr>
              <a:t>input.hasNextDouble</a:t>
            </a:r>
            <a:r>
              <a:rPr lang="en-US" sz="1600" b="1" dirty="0">
                <a:latin typeface="Arial" pitchFamily="34" charset="0"/>
              </a:rPr>
              <a:t>())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 dirty="0">
                <a:latin typeface="Arial" pitchFamily="34" charset="0"/>
              </a:rPr>
              <a:t> next = </a:t>
            </a:r>
            <a:r>
              <a:rPr lang="en-US" sz="1600" b="1" dirty="0" err="1">
                <a:latin typeface="Arial" pitchFamily="34" charset="0"/>
              </a:rPr>
              <a:t>input.nextDouble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("number = " + next);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 sum += next;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}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else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    </a:t>
            </a:r>
            <a:r>
              <a:rPr lang="en-US" sz="1600" b="1" dirty="0" err="1">
                <a:latin typeface="Arial" pitchFamily="34" charset="0"/>
              </a:rPr>
              <a:t>input.next</a:t>
            </a:r>
            <a:r>
              <a:rPr lang="en-US" sz="1600" b="1" dirty="0">
                <a:latin typeface="Arial" pitchFamily="34" charset="0"/>
              </a:rPr>
              <a:t>();   // throw away bad token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 err="1">
                <a:latin typeface="Arial" pitchFamily="34" charset="0"/>
              </a:rPr>
              <a:t>input.close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}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catch 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 err="1">
                <a:latin typeface="Arial" pitchFamily="34" charset="0"/>
              </a:rPr>
              <a:t>FileNotFoundException</a:t>
            </a:r>
            <a:r>
              <a:rPr lang="en-US" sz="1600" b="1" dirty="0">
                <a:latin typeface="Arial" pitchFamily="34" charset="0"/>
              </a:rPr>
              <a:t> e) {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</a:t>
            </a:r>
            <a:r>
              <a:rPr lang="en-US" sz="1600" b="1" dirty="0" err="1">
                <a:latin typeface="Arial" pitchFamily="34" charset="0"/>
              </a:rPr>
              <a:t>e.printStackTrace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("Sum = " + sum);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       }</a:t>
            </a:r>
          </a:p>
          <a:p>
            <a:pPr marL="342900" indent="-342900" defTabSz="914400">
              <a:lnSpc>
                <a:spcPct val="90000"/>
              </a:lnSpc>
              <a:buFont typeface="StarSymbol" charset="0"/>
              <a:buNone/>
              <a:tabLst>
                <a:tab pos="4575175" algn="l"/>
              </a:tabLst>
            </a:pPr>
            <a:r>
              <a:rPr lang="en-US" sz="1600" b="1" dirty="0">
                <a:latin typeface="Arial" pitchFamily="34" charset="0"/>
              </a:rPr>
              <a:t>}</a:t>
            </a:r>
          </a:p>
        </p:txBody>
      </p:sp>
      <p:sp>
        <p:nvSpPr>
          <p:cNvPr id="1128452" name="Text Box 4"/>
          <p:cNvSpPr txBox="1">
            <a:spLocks noChangeArrowheads="1"/>
          </p:cNvSpPr>
          <p:nvPr/>
        </p:nvSpPr>
        <p:spPr bwMode="auto">
          <a:xfrm>
            <a:off x="6629400" y="3581400"/>
            <a:ext cx="2362200" cy="261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sz="1600" dirty="0">
                <a:solidFill>
                  <a:srgbClr val="990000"/>
                </a:solidFill>
              </a:rPr>
              <a:t>number = 308.2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14.9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7.4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</a:t>
            </a:r>
            <a:r>
              <a:rPr lang="en-US" sz="1600" b="1" dirty="0">
                <a:solidFill>
                  <a:srgbClr val="0070C0"/>
                </a:solidFill>
              </a:rPr>
              <a:t>2.8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3.9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4.7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</a:t>
            </a:r>
            <a:r>
              <a:rPr lang="en-US" sz="1600" b="1" dirty="0">
                <a:solidFill>
                  <a:srgbClr val="0070C0"/>
                </a:solidFill>
              </a:rPr>
              <a:t> -15.4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number = 2.8</a:t>
            </a:r>
          </a:p>
          <a:p>
            <a:pPr lvl="1"/>
            <a:r>
              <a:rPr lang="en-US" sz="1600" dirty="0">
                <a:solidFill>
                  <a:srgbClr val="990000"/>
                </a:solidFill>
              </a:rPr>
              <a:t>Sum = 329.29999999999995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(1)</a:t>
            </a:r>
          </a:p>
        </p:txBody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/>
              <a:t>ตัวอย่าง  การอ่านค่าจากไฟล์ </a:t>
            </a:r>
            <a:r>
              <a:rPr lang="en-US"/>
              <a:t>hours.txt </a:t>
            </a:r>
            <a:r>
              <a:rPr lang="th-TH"/>
              <a:t>เพื่อคำนวณจำนวนชั่วโมงการทำงานรวมของพนักงานที่มีรายชื่ออยู่ภายในไฟล์ดังนี้</a:t>
            </a:r>
            <a:endParaRPr lang="en-US"/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0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StarSymbol" charset="0"/>
              <a:buNone/>
            </a:pPr>
            <a:endParaRPr lang="en-US" sz="1600">
              <a:latin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en-US" sz="1600" b="1">
                <a:latin typeface="Arial" pitchFamily="34" charset="0"/>
                <a:cs typeface="Arial" pitchFamily="34" charset="0"/>
              </a:rPr>
              <a:t>Susan 12.5  8.1  7.6  3.4</a:t>
            </a:r>
          </a:p>
          <a:p>
            <a:pPr lvl="1">
              <a:buFont typeface="StarSymbol" charset="0"/>
              <a:buNone/>
            </a:pPr>
            <a:r>
              <a:rPr lang="en-US" sz="1600" b="1">
                <a:latin typeface="Arial" pitchFamily="34" charset="0"/>
                <a:cs typeface="Arial" pitchFamily="34" charset="0"/>
              </a:rPr>
              <a:t>Brad 4.0 11.6 6.5 2.7 12</a:t>
            </a:r>
          </a:p>
          <a:p>
            <a:pPr lvl="1">
              <a:buFont typeface="StarSymbol" charset="0"/>
              <a:buNone/>
            </a:pPr>
            <a:r>
              <a:rPr lang="en-US" sz="1600" b="1">
                <a:latin typeface="Arial" pitchFamily="34" charset="0"/>
                <a:cs typeface="Arial" pitchFamily="34" charset="0"/>
              </a:rPr>
              <a:t>Jennifer 8.0 8.0 8.0 8.0 7.5 7.0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600" b="1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th-TH"/>
              <a:t>ผลลัพธ์จากการทำงาน </a:t>
            </a:r>
            <a:r>
              <a:rPr lang="en-US"/>
              <a:t>:</a:t>
            </a:r>
          </a:p>
          <a:p>
            <a:pPr lvl="2"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Susan = 31.6</a:t>
            </a:r>
          </a:p>
          <a:p>
            <a:pPr lvl="2"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Brad = 36.8</a:t>
            </a:r>
          </a:p>
          <a:p>
            <a:pPr lvl="2"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Jennifer = 46.5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(1)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java.util.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java.io.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HoursWorked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[]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hours.txt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hasNext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             </a:t>
            </a:r>
            <a:r>
              <a:rPr lang="th-TH" sz="1600" b="1" dirty="0" smtClean="0">
                <a:latin typeface="Arial" pitchFamily="34" charset="0"/>
              </a:rPr>
              <a:t>            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0.0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hasNextDouble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+=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scan.nextDouble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Total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worked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 " = 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scan.close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}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e.printStackTrace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  <p:grpSp>
        <p:nvGrpSpPr>
          <p:cNvPr id="6" name="กลุ่ม 5"/>
          <p:cNvGrpSpPr/>
          <p:nvPr/>
        </p:nvGrpSpPr>
        <p:grpSpPr>
          <a:xfrm>
            <a:off x="5867400" y="2514600"/>
            <a:ext cx="1075765" cy="612141"/>
            <a:chOff x="5867400" y="2514600"/>
            <a:chExt cx="1075765" cy="612141"/>
          </a:xfrm>
        </p:grpSpPr>
        <p:sp>
          <p:nvSpPr>
            <p:cNvPr id="4" name="คำบรรยายภาพแบบวงรี 3"/>
            <p:cNvSpPr/>
            <p:nvPr/>
          </p:nvSpPr>
          <p:spPr bwMode="auto">
            <a:xfrm>
              <a:off x="5867400" y="2514600"/>
              <a:ext cx="1075765" cy="609600"/>
            </a:xfrm>
            <a:prstGeom prst="wedgeEllipseCallout">
              <a:avLst>
                <a:gd name="adj1" fmla="val -100833"/>
                <a:gd name="adj2" fmla="val 74038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9800" y="2667000"/>
              <a:ext cx="838200" cy="459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b="1" dirty="0" smtClean="0">
                  <a:solidFill>
                    <a:srgbClr val="002060"/>
                  </a:solidFill>
                </a:rPr>
                <a:t>อ่านชื่อ</a:t>
              </a:r>
              <a:endParaRPr lang="th-TH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9" name="กลุ่ม 8"/>
          <p:cNvGrpSpPr/>
          <p:nvPr/>
        </p:nvGrpSpPr>
        <p:grpSpPr>
          <a:xfrm>
            <a:off x="6553200" y="3352800"/>
            <a:ext cx="2057400" cy="535941"/>
            <a:chOff x="6553200" y="3352800"/>
            <a:chExt cx="2057400" cy="535941"/>
          </a:xfrm>
        </p:grpSpPr>
        <p:sp>
          <p:nvSpPr>
            <p:cNvPr id="7" name="คำบรรยายภาพแบบสี่เหลี่ยม 6"/>
            <p:cNvSpPr/>
            <p:nvPr/>
          </p:nvSpPr>
          <p:spPr bwMode="auto">
            <a:xfrm>
              <a:off x="6553200" y="3352800"/>
              <a:ext cx="1981200" cy="533400"/>
            </a:xfrm>
            <a:prstGeom prst="wedgeRectCallout">
              <a:avLst>
                <a:gd name="adj1" fmla="val -105556"/>
                <a:gd name="adj2" fmla="val 101404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itchFamily="34" charset="0"/>
                <a:buNone/>
                <a:tabLst/>
              </a:pPr>
              <a:endParaRPr kumimoji="0" lang="th-TH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05600" y="3429000"/>
              <a:ext cx="1905000" cy="459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b="1" dirty="0" smtClean="0">
                  <a:solidFill>
                    <a:srgbClr val="002060"/>
                  </a:solidFill>
                </a:rPr>
                <a:t>อ่านชั่วโมงทำงาน</a:t>
              </a:r>
              <a:endParaRPr lang="th-TH" b="1" dirty="0">
                <a:solidFill>
                  <a:srgbClr val="00206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762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(2)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 dirty="0"/>
              <a:t>ตัวอย่าง  การอ่านค่าจากไฟล์ </a:t>
            </a:r>
            <a:r>
              <a:rPr lang="en-US" dirty="0"/>
              <a:t>hours1.txt </a:t>
            </a:r>
            <a:r>
              <a:rPr lang="th-TH" dirty="0"/>
              <a:t>เพื่อคำนวณจำนวนชั่วโมงการทำงานรวมของพนักงานที่มีรายชื่ออยู่ภายในไฟล์ดังนี้</a:t>
            </a:r>
            <a:endParaRPr lang="en-US" dirty="0"/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StarSymbol" charset="0"/>
              <a:buNone/>
            </a:pPr>
            <a:endParaRPr lang="en-US" sz="1600" dirty="0">
              <a:latin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123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Susan 12.5 8.1 7.6 3.4</a:t>
            </a:r>
          </a:p>
          <a:p>
            <a:pPr lvl="1">
              <a:buFont typeface="StarSymbol" charset="0"/>
              <a:buNone/>
            </a:pP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456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Brad 4.0 11.6 6.5 2.7 12</a:t>
            </a:r>
          </a:p>
          <a:p>
            <a:pPr lvl="1">
              <a:buFont typeface="StarSymbol" charset="0"/>
              <a:buNone/>
            </a:pP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789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Jennifer 8.0 8.0 8.0 8.0 7.5 7.0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th-TH" dirty="0"/>
              <a:t>ผลลัพธ์จากการทำงาน </a:t>
            </a:r>
            <a:r>
              <a:rPr lang="en-US" dirty="0" smtClean="0"/>
              <a:t>: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  <a:p>
            <a:pPr lvl="2"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Susan (id#123) = 31.6</a:t>
            </a:r>
          </a:p>
          <a:p>
            <a:pPr lvl="2"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Brad (id#456) = 36.8</a:t>
            </a:r>
          </a:p>
          <a:p>
            <a:pPr lvl="2"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Total hours worked by Jennifer (id#789) = 46.5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(2)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HoursWorked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  <a:r>
              <a:rPr lang="th-TH" sz="1600" b="1" dirty="0">
                <a:latin typeface="Arial" pitchFamily="34" charset="0"/>
              </a:rPr>
              <a:t>  </a:t>
            </a:r>
            <a:endParaRPr lang="en-US" sz="1600" b="1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[]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("hours1.txt"));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scan.hasNext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th-TH" sz="16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600" b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scan.nextLine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data.nextInt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data.next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= 0.0;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data.hasNextDouble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+=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data.nextDouble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Total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hours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worked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by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                       " 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id#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+ ") = " +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sum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    } 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scan.close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();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      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 </a:t>
            </a:r>
            <a:r>
              <a:rPr lang="th-TH" sz="1600" b="1" dirty="0">
                <a:latin typeface="Arial" pitchFamily="34" charset="0"/>
              </a:rPr>
              <a:t>     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e.printStackTrace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(3)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/>
              <a:t>ตัวอย่าง  การอ่านค่าจากไฟล์ </a:t>
            </a:r>
            <a:r>
              <a:rPr lang="en-US"/>
              <a:t>hours.txt </a:t>
            </a:r>
            <a:r>
              <a:rPr lang="th-TH"/>
              <a:t>เพื่อคำนวณจำนวนชั่วโมงการทำงาน</a:t>
            </a:r>
            <a:r>
              <a:rPr lang="en-US"/>
              <a:t> </a:t>
            </a:r>
            <a:r>
              <a:rPr lang="th-TH"/>
              <a:t>(</a:t>
            </a:r>
            <a:r>
              <a:rPr lang="en-US"/>
              <a:t>hours worked</a:t>
            </a:r>
            <a:r>
              <a:rPr lang="th-TH"/>
              <a:t>) และค่าเฉลี่ยของชั่วโมงการทำงานต่อวัน (</a:t>
            </a:r>
            <a:r>
              <a:rPr lang="en-US"/>
              <a:t>average hours per day</a:t>
            </a:r>
            <a:r>
              <a:rPr lang="th-TH"/>
              <a:t>) สำหรับพนักงานที่มีรายชื่ออยู่ภายในไฟล์ดังนี้</a:t>
            </a:r>
            <a:endParaRPr lang="en-US"/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0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 typeface="StarSymbol" charset="0"/>
              <a:buNone/>
            </a:pPr>
            <a:endParaRPr lang="en-US" sz="1600">
              <a:latin typeface="Arial" pitchFamily="34" charset="0"/>
            </a:endParaRP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1600" b="1">
                <a:latin typeface="Arial" pitchFamily="34" charset="0"/>
              </a:rPr>
              <a:t>123 Susan 12.5 8.1 7.6 3.4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456 Brad 4.0 11.6 6.5 2.7 12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789 Jennifer 8.0 8.0 8.0 8.0 7.5 7.0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2000">
              <a:latin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th-TH"/>
              <a:t>ตัวอย่างการทำงาน </a:t>
            </a:r>
            <a:r>
              <a:rPr lang="en-US"/>
              <a:t>:</a:t>
            </a:r>
          </a:p>
          <a:p>
            <a:pPr lvl="1">
              <a:lnSpc>
                <a:spcPct val="80000"/>
              </a:lnSpc>
              <a:buFont typeface="StarSymbol" charset="0"/>
              <a:buNone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Enter a name: </a:t>
            </a:r>
            <a:r>
              <a:rPr lang="en-US" sz="1600" b="1" u="sng">
                <a:solidFill>
                  <a:schemeClr val="accent2"/>
                </a:solidFill>
                <a:latin typeface="Arial" pitchFamily="34" charset="0"/>
              </a:rPr>
              <a:t>Brad</a:t>
            </a:r>
          </a:p>
          <a:p>
            <a:pPr lvl="1">
              <a:lnSpc>
                <a:spcPct val="8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	Brad ID:456 worked 36.8 hours or 7.36 hours/day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600" b="1">
              <a:solidFill>
                <a:schemeClr val="accent2"/>
              </a:solidFill>
              <a:latin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th-TH"/>
              <a:t>ในกรณีที่ไม่พบข้อมูล</a:t>
            </a:r>
            <a:r>
              <a:rPr lang="en-US"/>
              <a:t>:</a:t>
            </a:r>
          </a:p>
          <a:p>
            <a:pPr lvl="1">
              <a:lnSpc>
                <a:spcPct val="80000"/>
              </a:lnSpc>
              <a:buFont typeface="StarSymbol" charset="0"/>
              <a:buNone/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Enter a name: </a:t>
            </a:r>
            <a:r>
              <a:rPr lang="en-US" sz="1600" b="1" u="sng">
                <a:solidFill>
                  <a:srgbClr val="990000"/>
                </a:solidFill>
                <a:latin typeface="Arial" pitchFamily="34" charset="0"/>
              </a:rPr>
              <a:t>Harvey</a:t>
            </a:r>
          </a:p>
          <a:p>
            <a:pPr lvl="1">
              <a:lnSpc>
                <a:spcPct val="80000"/>
              </a:lnSpc>
              <a:buFont typeface="StarSymbol" charset="0"/>
              <a:buNone/>
            </a:pP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	Harvey was not found</a:t>
            </a:r>
          </a:p>
          <a:p>
            <a:pPr lvl="1">
              <a:lnSpc>
                <a:spcPct val="90000"/>
              </a:lnSpc>
              <a:buFont typeface="StarSymbol" charset="0"/>
              <a:buNone/>
            </a:pPr>
            <a:endParaRPr lang="en-US" sz="16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Calculate Hours worked from File (3)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990600"/>
            <a:ext cx="74422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public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class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ScannerReadHour</a:t>
            </a:r>
            <a:r>
              <a:rPr lang="en-US" sz="1600" b="1" dirty="0">
                <a:latin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public static void</a:t>
            </a:r>
            <a:r>
              <a:rPr lang="en-US" sz="1600" b="1" dirty="0">
                <a:latin typeface="Arial" pitchFamily="34" charset="0"/>
              </a:rPr>
              <a:t> main(String[] </a:t>
            </a:r>
            <a:r>
              <a:rPr lang="en-US" sz="1600" b="1" dirty="0" err="1">
                <a:latin typeface="Arial" pitchFamily="34" charset="0"/>
              </a:rPr>
              <a:t>args</a:t>
            </a:r>
            <a:r>
              <a:rPr lang="en-US" sz="1600" b="1" dirty="0">
                <a:latin typeface="Arial" pitchFamily="34" charset="0"/>
              </a:rPr>
              <a:t>)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Scanner input 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in</a:t>
            </a:r>
            <a:r>
              <a:rPr lang="en-US" sz="1600" b="1" dirty="0">
                <a:latin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</a:t>
            </a:r>
            <a:r>
              <a:rPr lang="en-US" sz="1600" b="1" dirty="0">
                <a:latin typeface="Arial" pitchFamily="34" charset="0"/>
              </a:rPr>
              <a:t>("Enter a name: 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String </a:t>
            </a:r>
            <a:r>
              <a:rPr lang="en-US" sz="1600" b="1" dirty="0" err="1">
                <a:latin typeface="Arial" pitchFamily="34" charset="0"/>
              </a:rPr>
              <a:t>searchName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 err="1">
                <a:latin typeface="Arial" pitchFamily="34" charset="0"/>
              </a:rPr>
              <a:t>input.nextLine</a:t>
            </a:r>
            <a:r>
              <a:rPr lang="en-US" sz="1600" b="1" dirty="0">
                <a:latin typeface="Arial" pitchFamily="34" charset="0"/>
              </a:rPr>
              <a:t>();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   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boolean</a:t>
            </a:r>
            <a:r>
              <a:rPr lang="en-US" sz="1600" b="1" dirty="0">
                <a:latin typeface="Arial" pitchFamily="34" charset="0"/>
              </a:rPr>
              <a:t> found =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false</a:t>
            </a:r>
            <a:r>
              <a:rPr lang="en-US" sz="1600" b="1" dirty="0">
                <a:latin typeface="Arial" pitchFamily="34" charset="0"/>
              </a:rPr>
              <a:t>;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latin typeface="Arial" pitchFamily="34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try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Scanner </a:t>
            </a:r>
            <a:r>
              <a:rPr lang="en-US" sz="1600" b="1" dirty="0" smtClean="0">
                <a:latin typeface="Arial" pitchFamily="34" charset="0"/>
              </a:rPr>
              <a:t>scan </a:t>
            </a:r>
            <a:r>
              <a:rPr lang="en-US" sz="1600" b="1" dirty="0">
                <a:latin typeface="Arial" pitchFamily="34" charset="0"/>
              </a:rPr>
              <a:t>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File("hours.txt</a:t>
            </a:r>
            <a:r>
              <a:rPr lang="en-US" sz="1600" b="1" dirty="0" smtClean="0">
                <a:latin typeface="Arial" pitchFamily="34" charset="0"/>
              </a:rPr>
              <a:t>"));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while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 smtClean="0">
                <a:latin typeface="Arial" pitchFamily="34" charset="0"/>
              </a:rPr>
              <a:t>scan.hasNextLine</a:t>
            </a:r>
            <a:r>
              <a:rPr lang="en-US" sz="1600" b="1" dirty="0">
                <a:latin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String line = </a:t>
            </a:r>
            <a:r>
              <a:rPr lang="en-US" sz="1600" b="1" dirty="0" err="1" smtClean="0">
                <a:latin typeface="Arial" pitchFamily="34" charset="0"/>
              </a:rPr>
              <a:t>scan.nextLine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Scanner </a:t>
            </a:r>
            <a:r>
              <a:rPr lang="en-US" sz="1600" b="1" dirty="0" err="1">
                <a:latin typeface="Arial" pitchFamily="34" charset="0"/>
              </a:rPr>
              <a:t>lineScan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Scanner(line);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sz="1600" b="1" dirty="0">
                <a:latin typeface="Arial" pitchFamily="34" charset="0"/>
              </a:rPr>
              <a:t> id = </a:t>
            </a:r>
            <a:r>
              <a:rPr lang="en-US" sz="1600" b="1" dirty="0" err="1">
                <a:latin typeface="Arial" pitchFamily="34" charset="0"/>
              </a:rPr>
              <a:t>lineScan.nextInt</a:t>
            </a:r>
            <a:r>
              <a:rPr lang="en-US" sz="1600" b="1" dirty="0">
                <a:latin typeface="Arial" pitchFamily="34" charset="0"/>
              </a:rPr>
              <a:t>();         				 // e.g. 456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String name = </a:t>
            </a:r>
            <a:r>
              <a:rPr lang="en-US" sz="1600" b="1" dirty="0" err="1">
                <a:latin typeface="Arial" pitchFamily="34" charset="0"/>
              </a:rPr>
              <a:t>lineScan.next</a:t>
            </a:r>
            <a:r>
              <a:rPr lang="en-US" sz="1600" b="1" dirty="0">
                <a:latin typeface="Arial" pitchFamily="34" charset="0"/>
              </a:rPr>
              <a:t>();  </a:t>
            </a:r>
            <a:endParaRPr lang="en-US" sz="1600" b="1" dirty="0" smtClean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latin typeface="Arial" pitchFamily="34" charset="0"/>
              </a:rPr>
              <a:t>     </a:t>
            </a:r>
            <a:r>
              <a:rPr lang="en-US" sz="1600" b="1" dirty="0">
                <a:latin typeface="Arial" pitchFamily="34" charset="0"/>
              </a:rPr>
              <a:t>			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</a:rPr>
              <a:t> // e.g. "Brad"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if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>
                <a:latin typeface="Arial" pitchFamily="34" charset="0"/>
              </a:rPr>
              <a:t>name.equalsIgnoreCase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 err="1">
                <a:latin typeface="Arial" pitchFamily="34" charset="0"/>
              </a:rPr>
              <a:t>searchName</a:t>
            </a:r>
            <a:r>
              <a:rPr lang="en-US" sz="1600" b="1" dirty="0">
                <a:latin typeface="Arial" pitchFamily="34" charset="0"/>
              </a:rPr>
              <a:t>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    </a:t>
            </a:r>
            <a:r>
              <a:rPr lang="en-US" sz="1600" b="1" i="1" dirty="0" err="1">
                <a:solidFill>
                  <a:srgbClr val="990000"/>
                </a:solidFill>
                <a:latin typeface="Arial" pitchFamily="34" charset="0"/>
              </a:rPr>
              <a:t>processLine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(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lineScan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, name, id);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    found =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true</a:t>
            </a:r>
            <a:r>
              <a:rPr lang="en-US" sz="1600" b="1" dirty="0">
                <a:latin typeface="Arial" pitchFamily="34" charset="0"/>
              </a:rPr>
              <a:t>;               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dirty="0" err="1" smtClean="0">
                <a:latin typeface="Arial" pitchFamily="34" charset="0"/>
              </a:rPr>
              <a:t>scan.close</a:t>
            </a:r>
            <a:r>
              <a:rPr lang="en-US" sz="1600" b="1" dirty="0">
                <a:latin typeface="Arial" pitchFamily="34" charset="0"/>
              </a:rPr>
              <a:t>();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52400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Complex input answer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442200" cy="3657600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}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catch</a:t>
            </a:r>
            <a:r>
              <a:rPr lang="en-US" sz="1600" b="1">
                <a:latin typeface="Arial" pitchFamily="34" charset="0"/>
              </a:rPr>
              <a:t>(Exception ex) {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System.</a:t>
            </a:r>
            <a:r>
              <a:rPr lang="en-US" sz="1600" b="1" i="1">
                <a:latin typeface="Arial" pitchFamily="34" charset="0"/>
              </a:rPr>
              <a:t>out</a:t>
            </a:r>
            <a:r>
              <a:rPr lang="en-US" sz="1600" b="1">
                <a:latin typeface="Arial" pitchFamily="34" charset="0"/>
              </a:rPr>
              <a:t>.println("exception "+ex.getMessage()+" caught");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if</a:t>
            </a:r>
            <a:r>
              <a:rPr lang="en-US" sz="1600" b="1">
                <a:latin typeface="Arial" pitchFamily="34" charset="0"/>
              </a:rPr>
              <a:t> (!found) {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System.</a:t>
            </a:r>
            <a:r>
              <a:rPr lang="en-US" sz="1600" b="1" i="1">
                <a:latin typeface="Arial" pitchFamily="34" charset="0"/>
              </a:rPr>
              <a:t>out</a:t>
            </a:r>
            <a:r>
              <a:rPr lang="en-US" sz="1600" b="1">
                <a:latin typeface="Arial" pitchFamily="34" charset="0"/>
              </a:rPr>
              <a:t>.println(searchName + " was not found");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public static void</a:t>
            </a:r>
            <a:r>
              <a:rPr lang="en-US" sz="1600" b="1">
                <a:latin typeface="Arial" pitchFamily="34" charset="0"/>
              </a:rPr>
              <a:t> processLine(Scanner lineScan, String name,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sz="1600" b="1">
                <a:latin typeface="Arial" pitchFamily="34" charset="0"/>
              </a:rPr>
              <a:t> id)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>
                <a:latin typeface="Arial" pitchFamily="34" charset="0"/>
              </a:rPr>
              <a:t> sum = 0.0;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while</a:t>
            </a:r>
            <a:r>
              <a:rPr lang="en-US" sz="1600" b="1">
                <a:latin typeface="Arial" pitchFamily="34" charset="0"/>
              </a:rPr>
              <a:t> (lineScan.hasNextDouble())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if</a:t>
            </a:r>
            <a:r>
              <a:rPr lang="en-US" sz="1600" b="1">
                <a:latin typeface="Arial" pitchFamily="34" charset="0"/>
              </a:rPr>
              <a:t> (lineScan.hasNextDouble())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   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double</a:t>
            </a:r>
            <a:r>
              <a:rPr lang="en-US" sz="1600" b="1">
                <a:latin typeface="Arial" pitchFamily="34" charset="0"/>
              </a:rPr>
              <a:t> next = lineScan.nextDouble();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    sum += next;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}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else</a:t>
            </a:r>
            <a:r>
              <a:rPr lang="en-US" sz="1600" b="1">
                <a:latin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    lineScan.next();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} 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System.</a:t>
            </a:r>
            <a:r>
              <a:rPr lang="en-US" sz="1600" b="1" i="1">
                <a:latin typeface="Arial" pitchFamily="34" charset="0"/>
              </a:rPr>
              <a:t>out</a:t>
            </a:r>
            <a:r>
              <a:rPr lang="en-US" sz="1600" b="1">
                <a:latin typeface="Arial" pitchFamily="34" charset="0"/>
              </a:rPr>
              <a:t>.println(" "+name +" id : " + id + " worked " + sum + " hours or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					 "+ (sum / 8)+" hours/day");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}</a:t>
            </a:r>
          </a:p>
        </p:txBody>
      </p:sp>
      <p:sp>
        <p:nvSpPr>
          <p:cNvPr id="1236996" name="Text Box 4"/>
          <p:cNvSpPr txBox="1">
            <a:spLocks noChangeArrowheads="1"/>
          </p:cNvSpPr>
          <p:nvPr/>
        </p:nvSpPr>
        <p:spPr bwMode="auto">
          <a:xfrm>
            <a:off x="1981200" y="6019800"/>
            <a:ext cx="55626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Enter a name: BRAD</a:t>
            </a:r>
          </a:p>
          <a:p>
            <a:r>
              <a:rPr lang="en-US">
                <a:solidFill>
                  <a:srgbClr val="990000"/>
                </a:solidFill>
              </a:rPr>
              <a:t> Brad id : 456 worked 36.8 hours or 4.6 hours/day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28600"/>
            <a:ext cx="6019800" cy="706438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Mixed Data From File</a:t>
            </a:r>
            <a:endParaRPr lang="en-IE">
              <a:solidFill>
                <a:srgbClr val="990000"/>
              </a:solidFill>
            </a:endParaRPr>
          </a:p>
        </p:txBody>
      </p:sp>
      <p:sp>
        <p:nvSpPr>
          <p:cNvPr id="1233923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4953000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E" sz="1600" b="1" dirty="0">
                <a:solidFill>
                  <a:schemeClr val="accent2"/>
                </a:solidFill>
              </a:rPr>
              <a:t>import </a:t>
            </a:r>
            <a:r>
              <a:rPr lang="en-IE" sz="1600" b="1" dirty="0" err="1">
                <a:solidFill>
                  <a:schemeClr val="tx1"/>
                </a:solidFill>
              </a:rPr>
              <a:t>java.util</a:t>
            </a:r>
            <a:r>
              <a:rPr lang="en-IE" sz="1600" b="1" dirty="0">
                <a:solidFill>
                  <a:schemeClr val="tx1"/>
                </a:solidFill>
              </a:rPr>
              <a:t>.*;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import</a:t>
            </a:r>
            <a:r>
              <a:rPr lang="en-IE" sz="1600" b="1" dirty="0">
                <a:solidFill>
                  <a:schemeClr val="tx1"/>
                </a:solidFill>
              </a:rPr>
              <a:t> java.io.*;</a:t>
            </a:r>
            <a:endParaRPr lang="th-TH" sz="1600" b="1" dirty="0">
              <a:solidFill>
                <a:schemeClr val="tx1"/>
              </a:solidFill>
              <a:cs typeface="Angsana New" pitchFamily="18" charset="-34"/>
            </a:endParaRPr>
          </a:p>
          <a:p>
            <a:endParaRPr lang="en-IE" sz="1600" b="1" dirty="0">
              <a:solidFill>
                <a:schemeClr val="accent2"/>
              </a:solidFill>
              <a:cs typeface="Angsana New" pitchFamily="18" charset="-34"/>
            </a:endParaRPr>
          </a:p>
          <a:p>
            <a:r>
              <a:rPr lang="en-IE" sz="1600" b="1" dirty="0">
                <a:solidFill>
                  <a:schemeClr val="accent2"/>
                </a:solidFill>
              </a:rPr>
              <a:t>public class</a:t>
            </a:r>
            <a:r>
              <a:rPr lang="en-IE" sz="1600" b="1" dirty="0">
                <a:solidFill>
                  <a:schemeClr val="tx1"/>
                </a:solidFill>
              </a:rPr>
              <a:t> </a:t>
            </a:r>
            <a:r>
              <a:rPr lang="en-IE" sz="1600" b="1" dirty="0" err="1">
                <a:solidFill>
                  <a:schemeClr val="tx1"/>
                </a:solidFill>
              </a:rPr>
              <a:t>ScannerReadMix</a:t>
            </a:r>
            <a:r>
              <a:rPr lang="en-IE" sz="1600" b="1" dirty="0">
                <a:solidFill>
                  <a:schemeClr val="tx1"/>
                </a:solidFill>
              </a:rPr>
              <a:t> {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public static void</a:t>
            </a:r>
            <a:r>
              <a:rPr lang="en-IE" sz="1600" b="1" dirty="0">
                <a:solidFill>
                  <a:schemeClr val="tx1"/>
                </a:solidFill>
              </a:rPr>
              <a:t> main(String[] </a:t>
            </a:r>
            <a:r>
              <a:rPr lang="en-IE" sz="1600" b="1" dirty="0" err="1">
                <a:solidFill>
                  <a:schemeClr val="tx1"/>
                </a:solidFill>
              </a:rPr>
              <a:t>args</a:t>
            </a:r>
            <a:r>
              <a:rPr lang="en-IE" sz="1600" b="1" dirty="0">
                <a:solidFill>
                  <a:schemeClr val="tx1"/>
                </a:solidFill>
              </a:rPr>
              <a:t>) {</a:t>
            </a:r>
          </a:p>
          <a:p>
            <a:r>
              <a:rPr lang="en-IE" sz="1600" b="1" dirty="0">
                <a:solidFill>
                  <a:schemeClr val="accent2"/>
                </a:solidFill>
              </a:rPr>
              <a:t>try</a:t>
            </a:r>
            <a:r>
              <a:rPr lang="en-IE" sz="1600" b="1" dirty="0">
                <a:solidFill>
                  <a:schemeClr val="tx1"/>
                </a:solidFill>
              </a:rPr>
              <a:t> {        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   </a:t>
            </a:r>
            <a:r>
              <a:rPr lang="en-IE" sz="1600" b="1" dirty="0">
                <a:solidFill>
                  <a:schemeClr val="tx1"/>
                </a:solidFill>
              </a:rPr>
              <a:t>File </a:t>
            </a:r>
            <a:r>
              <a:rPr lang="en-IE" sz="1600" b="1" dirty="0" err="1">
                <a:solidFill>
                  <a:schemeClr val="tx1"/>
                </a:solidFill>
              </a:rPr>
              <a:t>file</a:t>
            </a:r>
            <a:r>
              <a:rPr lang="en-IE" sz="1600" b="1" dirty="0">
                <a:solidFill>
                  <a:schemeClr val="tx1"/>
                </a:solidFill>
              </a:rPr>
              <a:t> 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File("Testmix.txt");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Scanner </a:t>
            </a:r>
            <a:r>
              <a:rPr lang="en-IE" sz="1600" b="1" dirty="0" smtClean="0">
                <a:solidFill>
                  <a:schemeClr val="tx1"/>
                </a:solidFill>
              </a:rPr>
              <a:t>scan </a:t>
            </a:r>
            <a:r>
              <a:rPr lang="en-IE" sz="1600" b="1" dirty="0">
                <a:solidFill>
                  <a:schemeClr val="tx1"/>
                </a:solidFill>
              </a:rPr>
              <a:t>= </a:t>
            </a:r>
            <a:r>
              <a:rPr lang="en-IE" sz="1600" b="1" dirty="0">
                <a:solidFill>
                  <a:srgbClr val="FF0000"/>
                </a:solidFill>
              </a:rPr>
              <a:t>new</a:t>
            </a:r>
            <a:r>
              <a:rPr lang="en-IE" sz="1600" b="1" dirty="0">
                <a:solidFill>
                  <a:schemeClr val="tx1"/>
                </a:solidFill>
              </a:rPr>
              <a:t> Scanner(file);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en-IE" sz="1600" b="1" dirty="0">
                <a:solidFill>
                  <a:schemeClr val="accent2"/>
                </a:solidFill>
              </a:rPr>
              <a:t>while</a:t>
            </a:r>
            <a:r>
              <a:rPr lang="en-IE" sz="1600" b="1" dirty="0">
                <a:solidFill>
                  <a:schemeClr val="tx1"/>
                </a:solidFill>
              </a:rPr>
              <a:t> (</a:t>
            </a:r>
            <a:r>
              <a:rPr lang="en-IE" sz="1600" b="1" dirty="0" err="1" smtClean="0">
                <a:solidFill>
                  <a:schemeClr val="tx1"/>
                </a:solidFill>
              </a:rPr>
              <a:t>scan.hasNext</a:t>
            </a:r>
            <a:r>
              <a:rPr lang="en-IE" sz="1600" b="1" dirty="0">
                <a:solidFill>
                  <a:schemeClr val="tx1"/>
                </a:solidFill>
              </a:rPr>
              <a:t>()) 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{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nextInt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nextDouble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nextLong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 </a:t>
            </a:r>
            <a:r>
              <a:rPr lang="en-IE" sz="1600" b="1" dirty="0" err="1" smtClean="0">
                <a:solidFill>
                  <a:schemeClr val="tx1"/>
                </a:solidFill>
              </a:rPr>
              <a:t>System.</a:t>
            </a:r>
            <a:r>
              <a:rPr lang="en-IE" sz="1600" b="1" i="1" dirty="0" err="1" smtClean="0">
                <a:solidFill>
                  <a:schemeClr val="tx1"/>
                </a:solidFill>
              </a:rPr>
              <a:t>out</a:t>
            </a:r>
            <a:r>
              <a:rPr lang="en-IE" sz="1600" b="1" dirty="0" err="1" smtClean="0">
                <a:solidFill>
                  <a:schemeClr val="tx1"/>
                </a:solidFill>
              </a:rPr>
              <a:t>.println</a:t>
            </a:r>
            <a:r>
              <a:rPr lang="en-IE" sz="1600" b="1" dirty="0" smtClean="0">
                <a:solidFill>
                  <a:schemeClr val="tx1"/>
                </a:solidFill>
              </a:rPr>
              <a:t>(</a:t>
            </a:r>
            <a:r>
              <a:rPr lang="en-IE" sz="1600" b="1" dirty="0" err="1" smtClean="0">
                <a:solidFill>
                  <a:schemeClr val="tx1"/>
                </a:solidFill>
              </a:rPr>
              <a:t>scan.</a:t>
            </a:r>
            <a:r>
              <a:rPr lang="en-IE" sz="1600" b="1" dirty="0" err="1" smtClean="0">
                <a:solidFill>
                  <a:schemeClr val="accent2"/>
                </a:solidFill>
              </a:rPr>
              <a:t>nextBoolean</a:t>
            </a:r>
            <a:r>
              <a:rPr lang="en-IE" sz="1600" b="1" dirty="0">
                <a:solidFill>
                  <a:schemeClr val="tx1"/>
                </a:solidFill>
              </a:rPr>
              <a:t>());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  }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  </a:t>
            </a:r>
            <a:r>
              <a:rPr lang="en-IE" sz="1600" b="1" dirty="0" err="1" smtClean="0">
                <a:solidFill>
                  <a:schemeClr val="tx1"/>
                </a:solidFill>
              </a:rPr>
              <a:t>scan.close</a:t>
            </a:r>
            <a:r>
              <a:rPr lang="en-IE" sz="1600" b="1" dirty="0">
                <a:solidFill>
                  <a:schemeClr val="tx1"/>
                </a:solidFill>
              </a:rPr>
              <a:t>();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} </a:t>
            </a:r>
            <a:r>
              <a:rPr lang="en-IE" sz="1600" b="1" dirty="0">
                <a:solidFill>
                  <a:schemeClr val="accent2"/>
                </a:solidFill>
              </a:rPr>
              <a:t>catch </a:t>
            </a:r>
            <a:r>
              <a:rPr lang="en-IE" sz="1600" b="1" dirty="0">
                <a:solidFill>
                  <a:schemeClr val="tx1"/>
                </a:solidFill>
              </a:rPr>
              <a:t>(</a:t>
            </a:r>
            <a:r>
              <a:rPr lang="en-IE" sz="1600" b="1" dirty="0" err="1">
                <a:solidFill>
                  <a:schemeClr val="tx1"/>
                </a:solidFill>
              </a:rPr>
              <a:t>FileNotFoundException</a:t>
            </a:r>
            <a:r>
              <a:rPr lang="en-IE" sz="1600" b="1" dirty="0">
                <a:solidFill>
                  <a:schemeClr val="tx1"/>
                </a:solidFill>
              </a:rPr>
              <a:t> e) {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      </a:t>
            </a:r>
            <a:r>
              <a:rPr lang="en-IE" sz="1600" b="1" dirty="0" err="1">
                <a:solidFill>
                  <a:schemeClr val="tx1"/>
                </a:solidFill>
              </a:rPr>
              <a:t>e.printStackTrace</a:t>
            </a:r>
            <a:r>
              <a:rPr lang="en-IE" sz="1600" b="1" dirty="0">
                <a:solidFill>
                  <a:schemeClr val="tx1"/>
                </a:solidFill>
              </a:rPr>
              <a:t>();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   </a:t>
            </a:r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</a:t>
            </a:r>
            <a:r>
              <a:rPr lang="en-IE" sz="1600" b="1" dirty="0">
                <a:solidFill>
                  <a:schemeClr val="tx1"/>
                </a:solidFill>
              </a:rPr>
              <a:t>}</a:t>
            </a:r>
          </a:p>
          <a:p>
            <a:r>
              <a:rPr lang="th-TH" sz="1600" b="1" dirty="0">
                <a:solidFill>
                  <a:schemeClr val="tx1"/>
                </a:solidFill>
                <a:cs typeface="Angsana New" pitchFamily="18" charset="-34"/>
              </a:rPr>
              <a:t>  </a:t>
            </a:r>
            <a:r>
              <a:rPr lang="en-IE" sz="1600" b="1" dirty="0">
                <a:solidFill>
                  <a:schemeClr val="tx1"/>
                </a:solidFill>
              </a:rPr>
              <a:t>}</a:t>
            </a:r>
          </a:p>
          <a:p>
            <a:r>
              <a:rPr lang="en-IE" sz="16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33924" name="Text Box 4"/>
          <p:cNvSpPr txBox="1">
            <a:spLocks noChangeArrowheads="1"/>
          </p:cNvSpPr>
          <p:nvPr/>
        </p:nvSpPr>
        <p:spPr bwMode="auto">
          <a:xfrm>
            <a:off x="5181600" y="1447800"/>
            <a:ext cx="3733800" cy="612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Hello 1 3.6 123456789000 true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Goodbye 4 9.2 987654321000 false</a:t>
            </a:r>
          </a:p>
        </p:txBody>
      </p:sp>
      <p:sp>
        <p:nvSpPr>
          <p:cNvPr id="1233925" name="Text Box 5"/>
          <p:cNvSpPr txBox="1">
            <a:spLocks noChangeArrowheads="1"/>
          </p:cNvSpPr>
          <p:nvPr/>
        </p:nvSpPr>
        <p:spPr bwMode="auto">
          <a:xfrm>
            <a:off x="6172200" y="3733800"/>
            <a:ext cx="2057400" cy="237172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Hello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1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3.6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123456789000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true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Goodbye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4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9.2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987654321000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3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3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Changing the token delimiter</a:t>
            </a:r>
          </a:p>
        </p:txBody>
      </p:sp>
      <p:sp>
        <p:nvSpPr>
          <p:cNvPr id="1235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143000"/>
            <a:ext cx="7391400" cy="35052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2"/>
              </a:buBlip>
            </a:pPr>
            <a:r>
              <a:rPr lang="en-US" dirty="0"/>
              <a:t>Scanner </a:t>
            </a:r>
            <a:r>
              <a:rPr lang="th-TH" dirty="0" err="1"/>
              <a:t>ออปเจค</a:t>
            </a:r>
            <a:r>
              <a:rPr lang="th-TH" dirty="0"/>
              <a:t>สามารถอ่านค่าจากต้นทางได้โดยอาศัยการกำหนดเครื่องหมายแบ่งวรรคตอน  โดยการเรียกใช้เมธอด </a:t>
            </a:r>
            <a:r>
              <a:rPr lang="en-US" dirty="0" err="1"/>
              <a:t>useDelimiter</a:t>
            </a:r>
            <a:r>
              <a:rPr lang="en-US" dirty="0"/>
              <a:t>() </a:t>
            </a:r>
            <a:r>
              <a:rPr lang="th-TH" dirty="0"/>
              <a:t>ได้ดังต่อไปนี้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.        (period) </a:t>
            </a:r>
            <a:r>
              <a:rPr lang="th-TH" dirty="0"/>
              <a:t>ตรงกับอักขระหนึ่งๆ 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.*      </a:t>
            </a:r>
            <a:r>
              <a:rPr lang="th-TH" dirty="0"/>
              <a:t>ตรงกับอักขระไม่จำกัดจำนวน  รวมไปถึงไม่มีอักขระ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\\s      </a:t>
            </a:r>
            <a:r>
              <a:rPr lang="th-TH" dirty="0"/>
              <a:t>ตรงกับหนึ่งอักขระที่เป็น</a:t>
            </a:r>
            <a:r>
              <a:rPr lang="en-US" dirty="0"/>
              <a:t> whitespace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\\s+ </a:t>
            </a:r>
            <a:r>
              <a:rPr lang="th-TH" dirty="0"/>
              <a:t>  ตรงกับหนึ่งอักขระที่เป็น</a:t>
            </a:r>
            <a:r>
              <a:rPr lang="en-US" dirty="0"/>
              <a:t> whitespace</a:t>
            </a:r>
            <a:r>
              <a:rPr lang="th-TH" dirty="0"/>
              <a:t> หรือมากกว่า </a:t>
            </a: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[</a:t>
            </a:r>
            <a:r>
              <a:rPr lang="en-US" dirty="0" err="1"/>
              <a:t>abc</a:t>
            </a:r>
            <a:r>
              <a:rPr lang="en-US" dirty="0"/>
              <a:t>] </a:t>
            </a:r>
            <a:r>
              <a:rPr lang="th-TH" dirty="0"/>
              <a:t>ตรงกับหนึ่งอักขระใด ๆ ที่อยู่ภายในเครื่องหมายก้ามปู</a:t>
            </a:r>
            <a:endParaRPr lang="en-US" dirty="0"/>
          </a:p>
        </p:txBody>
      </p:sp>
      <p:graphicFrame>
        <p:nvGraphicFramePr>
          <p:cNvPr id="1235990" name="Group 22"/>
          <p:cNvGraphicFramePr>
            <a:graphicFrameLocks noGrp="1"/>
          </p:cNvGraphicFramePr>
          <p:nvPr>
            <p:ph sz="half" idx="2"/>
          </p:nvPr>
        </p:nvGraphicFramePr>
        <p:xfrm>
          <a:off x="1143000" y="5029200"/>
          <a:ext cx="7696200" cy="1347789"/>
        </p:xfrm>
        <a:graphic>
          <a:graphicData uri="http://schemas.openxmlformats.org/drawingml/2006/table">
            <a:tbl>
              <a:tblPr/>
              <a:tblGrid>
                <a:gridCol w="2819400"/>
                <a:gridCol w="2667000"/>
                <a:gridCol w="2209800"/>
              </a:tblGrid>
              <a:tr h="449263"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Command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String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returns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sc.useDelimiter(“::”);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“one::two::three”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“one”  “two”  “three”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sc.useDelimiter(“\\s+,\\s+”)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“one     ,     two    ,  three”  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10000"/>
                        <a:buFont typeface="StarSymbo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“one”  “two”  “three”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advTm="35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5265738" cy="1031875"/>
          </a:xfrm>
          <a:ln/>
        </p:spPr>
        <p:txBody>
          <a:bodyPr lIns="92075" tIns="46038" rIns="92075" bIns="46038"/>
          <a:lstStyle/>
          <a:p>
            <a:r>
              <a:rPr lang="en-US">
                <a:solidFill>
                  <a:srgbClr val="990000"/>
                </a:solidFill>
              </a:rPr>
              <a:t>Disk Internal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51331" name="Oval 3"/>
          <p:cNvSpPr>
            <a:spLocks noChangeArrowheads="1"/>
          </p:cNvSpPr>
          <p:nvPr/>
        </p:nvSpPr>
        <p:spPr bwMode="auto">
          <a:xfrm>
            <a:off x="2141538" y="1973263"/>
            <a:ext cx="1073150" cy="984250"/>
          </a:xfrm>
          <a:prstGeom prst="ellips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2" name="Oval 4"/>
          <p:cNvSpPr>
            <a:spLocks noChangeArrowheads="1"/>
          </p:cNvSpPr>
          <p:nvPr/>
        </p:nvSpPr>
        <p:spPr bwMode="auto">
          <a:xfrm>
            <a:off x="2000250" y="1806575"/>
            <a:ext cx="1355725" cy="1317625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3" name="Oval 5"/>
          <p:cNvSpPr>
            <a:spLocks noChangeArrowheads="1"/>
          </p:cNvSpPr>
          <p:nvPr/>
        </p:nvSpPr>
        <p:spPr bwMode="auto">
          <a:xfrm>
            <a:off x="1828800" y="1639888"/>
            <a:ext cx="1698625" cy="165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4" name="Oval 6"/>
          <p:cNvSpPr>
            <a:spLocks noChangeArrowheads="1"/>
          </p:cNvSpPr>
          <p:nvPr/>
        </p:nvSpPr>
        <p:spPr bwMode="auto">
          <a:xfrm>
            <a:off x="1657350" y="1474788"/>
            <a:ext cx="2041525" cy="1981200"/>
          </a:xfrm>
          <a:prstGeom prst="ellipse">
            <a:avLst/>
          </a:prstGeom>
          <a:noFill/>
          <a:ln w="2540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5" name="Oval 7"/>
          <p:cNvSpPr>
            <a:spLocks noChangeArrowheads="1"/>
          </p:cNvSpPr>
          <p:nvPr/>
        </p:nvSpPr>
        <p:spPr bwMode="auto">
          <a:xfrm>
            <a:off x="1487488" y="1308100"/>
            <a:ext cx="2381250" cy="2314575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6" name="Oval 8"/>
          <p:cNvSpPr>
            <a:spLocks noChangeArrowheads="1"/>
          </p:cNvSpPr>
          <p:nvPr/>
        </p:nvSpPr>
        <p:spPr bwMode="auto">
          <a:xfrm>
            <a:off x="1316038" y="1143000"/>
            <a:ext cx="2724150" cy="26447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7" name="Oval 9"/>
          <p:cNvSpPr>
            <a:spLocks noChangeArrowheads="1"/>
          </p:cNvSpPr>
          <p:nvPr/>
        </p:nvSpPr>
        <p:spPr bwMode="auto">
          <a:xfrm>
            <a:off x="2284413" y="2138363"/>
            <a:ext cx="787400" cy="65405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8" name="Line 10"/>
          <p:cNvSpPr>
            <a:spLocks noChangeShapeType="1"/>
          </p:cNvSpPr>
          <p:nvPr/>
        </p:nvSpPr>
        <p:spPr bwMode="auto">
          <a:xfrm flipH="1">
            <a:off x="1249363" y="2667000"/>
            <a:ext cx="1036637" cy="771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39" name="Line 11"/>
          <p:cNvSpPr>
            <a:spLocks noChangeShapeType="1"/>
          </p:cNvSpPr>
          <p:nvPr/>
        </p:nvSpPr>
        <p:spPr bwMode="auto">
          <a:xfrm flipV="1">
            <a:off x="3425825" y="1952625"/>
            <a:ext cx="898525" cy="1857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1340" name="Rectangle 12"/>
          <p:cNvSpPr>
            <a:spLocks noChangeArrowheads="1"/>
          </p:cNvSpPr>
          <p:nvPr/>
        </p:nvSpPr>
        <p:spPr bwMode="auto">
          <a:xfrm>
            <a:off x="876300" y="3454400"/>
            <a:ext cx="757238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th-TH" sz="1200" b="1">
                <a:solidFill>
                  <a:schemeClr val="tx1"/>
                </a:solidFill>
                <a:cs typeface="Arial" pitchFamily="34" charset="0"/>
              </a:rPr>
              <a:t>track 00</a:t>
            </a:r>
          </a:p>
        </p:txBody>
      </p:sp>
      <p:sp>
        <p:nvSpPr>
          <p:cNvPr id="1251341" name="Rectangle 13"/>
          <p:cNvSpPr>
            <a:spLocks noChangeArrowheads="1"/>
          </p:cNvSpPr>
          <p:nvPr/>
        </p:nvSpPr>
        <p:spPr bwMode="auto">
          <a:xfrm>
            <a:off x="4344988" y="1809750"/>
            <a:ext cx="757237" cy="2746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th-TH" sz="1200" b="1">
                <a:solidFill>
                  <a:schemeClr val="tx1"/>
                </a:solidFill>
                <a:cs typeface="Arial" pitchFamily="34" charset="0"/>
              </a:rPr>
              <a:t>track 80</a:t>
            </a:r>
          </a:p>
        </p:txBody>
      </p:sp>
      <p:grpSp>
        <p:nvGrpSpPr>
          <p:cNvPr id="1251387" name="Group 59"/>
          <p:cNvGrpSpPr>
            <a:grpSpLocks/>
          </p:cNvGrpSpPr>
          <p:nvPr/>
        </p:nvGrpSpPr>
        <p:grpSpPr bwMode="auto">
          <a:xfrm>
            <a:off x="4876800" y="1981200"/>
            <a:ext cx="3879850" cy="2743200"/>
            <a:chOff x="3072" y="1248"/>
            <a:chExt cx="2444" cy="1728"/>
          </a:xfrm>
        </p:grpSpPr>
        <p:sp>
          <p:nvSpPr>
            <p:cNvPr id="1251344" name="Oval 16"/>
            <p:cNvSpPr>
              <a:spLocks noChangeArrowheads="1"/>
            </p:cNvSpPr>
            <p:nvPr/>
          </p:nvSpPr>
          <p:spPr bwMode="auto">
            <a:xfrm>
              <a:off x="3696" y="1861"/>
              <a:ext cx="680" cy="60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5" name="Oval 17"/>
            <p:cNvSpPr>
              <a:spLocks noChangeArrowheads="1"/>
            </p:cNvSpPr>
            <p:nvPr/>
          </p:nvSpPr>
          <p:spPr bwMode="auto">
            <a:xfrm>
              <a:off x="3606" y="1759"/>
              <a:ext cx="860" cy="80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6" name="Oval 18"/>
            <p:cNvSpPr>
              <a:spLocks noChangeArrowheads="1"/>
            </p:cNvSpPr>
            <p:nvPr/>
          </p:nvSpPr>
          <p:spPr bwMode="auto">
            <a:xfrm>
              <a:off x="3498" y="1657"/>
              <a:ext cx="1076" cy="101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7" name="Oval 19"/>
            <p:cNvSpPr>
              <a:spLocks noChangeArrowheads="1"/>
            </p:cNvSpPr>
            <p:nvPr/>
          </p:nvSpPr>
          <p:spPr bwMode="auto">
            <a:xfrm>
              <a:off x="3389" y="1555"/>
              <a:ext cx="1294" cy="121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8" name="Oval 20"/>
            <p:cNvSpPr>
              <a:spLocks noChangeArrowheads="1"/>
            </p:cNvSpPr>
            <p:nvPr/>
          </p:nvSpPr>
          <p:spPr bwMode="auto">
            <a:xfrm>
              <a:off x="3281" y="1453"/>
              <a:ext cx="1510" cy="142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49" name="Oval 21"/>
            <p:cNvSpPr>
              <a:spLocks noChangeArrowheads="1"/>
            </p:cNvSpPr>
            <p:nvPr/>
          </p:nvSpPr>
          <p:spPr bwMode="auto">
            <a:xfrm>
              <a:off x="3173" y="1351"/>
              <a:ext cx="1726" cy="16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50" name="Oval 22"/>
            <p:cNvSpPr>
              <a:spLocks noChangeArrowheads="1"/>
            </p:cNvSpPr>
            <p:nvPr/>
          </p:nvSpPr>
          <p:spPr bwMode="auto">
            <a:xfrm>
              <a:off x="3786" y="1963"/>
              <a:ext cx="499" cy="40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grpSp>
          <p:nvGrpSpPr>
            <p:cNvPr id="1251351" name="Group 23"/>
            <p:cNvGrpSpPr>
              <a:grpSpLocks/>
            </p:cNvGrpSpPr>
            <p:nvPr/>
          </p:nvGrpSpPr>
          <p:grpSpPr bwMode="auto">
            <a:xfrm>
              <a:off x="3072" y="1351"/>
              <a:ext cx="1928" cy="1625"/>
              <a:chOff x="1472" y="1156"/>
              <a:chExt cx="2720" cy="2776"/>
            </a:xfrm>
          </p:grpSpPr>
          <p:sp>
            <p:nvSpPr>
              <p:cNvPr id="1251352" name="Line 24"/>
              <p:cNvSpPr>
                <a:spLocks noChangeShapeType="1"/>
              </p:cNvSpPr>
              <p:nvPr/>
            </p:nvSpPr>
            <p:spPr bwMode="auto">
              <a:xfrm>
                <a:off x="2925" y="2626"/>
                <a:ext cx="870" cy="8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grpSp>
            <p:nvGrpSpPr>
              <p:cNvPr id="1251353" name="Group 25"/>
              <p:cNvGrpSpPr>
                <a:grpSpLocks/>
              </p:cNvGrpSpPr>
              <p:nvPr/>
            </p:nvGrpSpPr>
            <p:grpSpPr bwMode="auto">
              <a:xfrm>
                <a:off x="1472" y="1156"/>
                <a:ext cx="2720" cy="2776"/>
                <a:chOff x="1472" y="1156"/>
                <a:chExt cx="2720" cy="2776"/>
              </a:xfrm>
            </p:grpSpPr>
            <p:sp>
              <p:nvSpPr>
                <p:cNvPr id="1251354" name="Line 26"/>
                <p:cNvSpPr>
                  <a:spLocks noChangeShapeType="1"/>
                </p:cNvSpPr>
                <p:nvPr/>
              </p:nvSpPr>
              <p:spPr bwMode="auto">
                <a:xfrm>
                  <a:off x="2831" y="1156"/>
                  <a:ext cx="2" cy="13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5" name="Line 27"/>
                <p:cNvSpPr>
                  <a:spLocks noChangeShapeType="1"/>
                </p:cNvSpPr>
                <p:nvPr/>
              </p:nvSpPr>
              <p:spPr bwMode="auto">
                <a:xfrm>
                  <a:off x="2831" y="2596"/>
                  <a:ext cx="2" cy="13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472" y="2543"/>
                  <a:ext cx="1232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7" name="Line 29"/>
                <p:cNvSpPr>
                  <a:spLocks noChangeShapeType="1"/>
                </p:cNvSpPr>
                <p:nvPr/>
              </p:nvSpPr>
              <p:spPr bwMode="auto">
                <a:xfrm>
                  <a:off x="2960" y="2543"/>
                  <a:ext cx="1232" cy="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1869" y="1557"/>
                  <a:ext cx="870" cy="9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59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869" y="2565"/>
                  <a:ext cx="870" cy="9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5136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925" y="1557"/>
                  <a:ext cx="870" cy="9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1251361" name="Line 33"/>
            <p:cNvSpPr>
              <a:spLocks noChangeShapeType="1"/>
            </p:cNvSpPr>
            <p:nvPr/>
          </p:nvSpPr>
          <p:spPr bwMode="auto">
            <a:xfrm flipH="1">
              <a:off x="4840" y="1793"/>
              <a:ext cx="164" cy="1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62" name="Rectangle 34"/>
            <p:cNvSpPr>
              <a:spLocks noChangeArrowheads="1"/>
            </p:cNvSpPr>
            <p:nvPr/>
          </p:nvSpPr>
          <p:spPr bwMode="auto">
            <a:xfrm>
              <a:off x="4910" y="1581"/>
              <a:ext cx="60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sector 00</a:t>
              </a:r>
            </a:p>
          </p:txBody>
        </p:sp>
        <p:sp>
          <p:nvSpPr>
            <p:cNvPr id="1251363" name="Rectangle 35"/>
            <p:cNvSpPr>
              <a:spLocks noChangeArrowheads="1"/>
            </p:cNvSpPr>
            <p:nvPr/>
          </p:nvSpPr>
          <p:spPr bwMode="auto">
            <a:xfrm>
              <a:off x="4681" y="1248"/>
              <a:ext cx="606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sector 01</a:t>
              </a:r>
            </a:p>
          </p:txBody>
        </p:sp>
        <p:sp>
          <p:nvSpPr>
            <p:cNvPr id="1251364" name="Line 36"/>
            <p:cNvSpPr>
              <a:spLocks noChangeShapeType="1"/>
            </p:cNvSpPr>
            <p:nvPr/>
          </p:nvSpPr>
          <p:spPr bwMode="auto">
            <a:xfrm flipH="1">
              <a:off x="4528" y="1352"/>
              <a:ext cx="149" cy="15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65" name="Freeform 37"/>
            <p:cNvSpPr>
              <a:spLocks/>
            </p:cNvSpPr>
            <p:nvPr/>
          </p:nvSpPr>
          <p:spPr bwMode="auto">
            <a:xfrm>
              <a:off x="4110" y="1607"/>
              <a:ext cx="787" cy="552"/>
            </a:xfrm>
            <a:custGeom>
              <a:avLst/>
              <a:gdLst/>
              <a:ahLst/>
              <a:cxnLst>
                <a:cxn ang="0">
                  <a:pos x="0" y="1170"/>
                </a:cxn>
                <a:cxn ang="0">
                  <a:pos x="1197" y="0"/>
                </a:cxn>
                <a:cxn ang="0">
                  <a:pos x="1398" y="274"/>
                </a:cxn>
                <a:cxn ang="0">
                  <a:pos x="1453" y="612"/>
                </a:cxn>
                <a:cxn ang="0">
                  <a:pos x="1517" y="759"/>
                </a:cxn>
                <a:cxn ang="0">
                  <a:pos x="1545" y="1207"/>
                </a:cxn>
                <a:cxn ang="0">
                  <a:pos x="0" y="1170"/>
                </a:cxn>
              </a:cxnLst>
              <a:rect l="0" t="0" r="r" b="b"/>
              <a:pathLst>
                <a:path w="1545" h="1207">
                  <a:moveTo>
                    <a:pt x="0" y="1170"/>
                  </a:moveTo>
                  <a:lnTo>
                    <a:pt x="1197" y="0"/>
                  </a:lnTo>
                  <a:lnTo>
                    <a:pt x="1398" y="274"/>
                  </a:lnTo>
                  <a:lnTo>
                    <a:pt x="1453" y="612"/>
                  </a:lnTo>
                  <a:lnTo>
                    <a:pt x="1517" y="759"/>
                  </a:lnTo>
                  <a:lnTo>
                    <a:pt x="1545" y="1207"/>
                  </a:lnTo>
                  <a:lnTo>
                    <a:pt x="0" y="1170"/>
                  </a:lnTo>
                  <a:close/>
                </a:path>
              </a:pathLst>
            </a:custGeom>
            <a:solidFill>
              <a:schemeClr val="accent1">
                <a:alpha val="63000"/>
              </a:schemeClr>
            </a:solidFill>
            <a:ln w="254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1366" name="Freeform 38"/>
            <p:cNvSpPr>
              <a:spLocks/>
            </p:cNvSpPr>
            <p:nvPr/>
          </p:nvSpPr>
          <p:spPr bwMode="auto">
            <a:xfrm>
              <a:off x="4037" y="1322"/>
              <a:ext cx="651" cy="824"/>
            </a:xfrm>
            <a:custGeom>
              <a:avLst/>
              <a:gdLst/>
              <a:ahLst/>
              <a:cxnLst>
                <a:cxn ang="0">
                  <a:pos x="109" y="1802"/>
                </a:cxn>
                <a:cxn ang="0">
                  <a:pos x="0" y="970"/>
                </a:cxn>
                <a:cxn ang="0">
                  <a:pos x="18" y="165"/>
                </a:cxn>
                <a:cxn ang="0">
                  <a:pos x="64" y="0"/>
                </a:cxn>
                <a:cxn ang="0">
                  <a:pos x="548" y="92"/>
                </a:cxn>
                <a:cxn ang="0">
                  <a:pos x="832" y="220"/>
                </a:cxn>
                <a:cxn ang="0">
                  <a:pos x="1060" y="375"/>
                </a:cxn>
                <a:cxn ang="0">
                  <a:pos x="1252" y="549"/>
                </a:cxn>
                <a:cxn ang="0">
                  <a:pos x="1307" y="631"/>
                </a:cxn>
                <a:cxn ang="0">
                  <a:pos x="109" y="1802"/>
                </a:cxn>
              </a:cxnLst>
              <a:rect l="0" t="0" r="r" b="b"/>
              <a:pathLst>
                <a:path w="1307" h="1802">
                  <a:moveTo>
                    <a:pt x="109" y="1802"/>
                  </a:moveTo>
                  <a:cubicBezTo>
                    <a:pt x="64" y="1526"/>
                    <a:pt x="43" y="1247"/>
                    <a:pt x="0" y="970"/>
                  </a:cubicBezTo>
                  <a:cubicBezTo>
                    <a:pt x="1" y="887"/>
                    <a:pt x="6" y="351"/>
                    <a:pt x="18" y="165"/>
                  </a:cubicBezTo>
                  <a:cubicBezTo>
                    <a:pt x="20" y="127"/>
                    <a:pt x="39" y="25"/>
                    <a:pt x="64" y="0"/>
                  </a:cubicBezTo>
                  <a:lnTo>
                    <a:pt x="548" y="92"/>
                  </a:lnTo>
                  <a:lnTo>
                    <a:pt x="832" y="220"/>
                  </a:lnTo>
                  <a:lnTo>
                    <a:pt x="1060" y="375"/>
                  </a:lnTo>
                  <a:lnTo>
                    <a:pt x="1252" y="549"/>
                  </a:lnTo>
                  <a:lnTo>
                    <a:pt x="1307" y="631"/>
                  </a:lnTo>
                  <a:lnTo>
                    <a:pt x="109" y="1802"/>
                  </a:lnTo>
                  <a:close/>
                </a:path>
              </a:pathLst>
            </a:custGeom>
            <a:solidFill>
              <a:srgbClr val="00FF00">
                <a:alpha val="47000"/>
              </a:srgbClr>
            </a:solidFill>
            <a:ln w="254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grpSp>
        <p:nvGrpSpPr>
          <p:cNvPr id="1251386" name="Group 58"/>
          <p:cNvGrpSpPr>
            <a:grpSpLocks/>
          </p:cNvGrpSpPr>
          <p:nvPr/>
        </p:nvGrpSpPr>
        <p:grpSpPr bwMode="auto">
          <a:xfrm>
            <a:off x="2133600" y="3962400"/>
            <a:ext cx="2808288" cy="2649538"/>
            <a:chOff x="1041" y="2651"/>
            <a:chExt cx="1769" cy="1669"/>
          </a:xfrm>
        </p:grpSpPr>
        <p:sp>
          <p:nvSpPr>
            <p:cNvPr id="1251369" name="Oval 41"/>
            <p:cNvSpPr>
              <a:spLocks noChangeArrowheads="1"/>
            </p:cNvSpPr>
            <p:nvPr/>
          </p:nvSpPr>
          <p:spPr bwMode="auto">
            <a:xfrm>
              <a:off x="1578" y="3176"/>
              <a:ext cx="694" cy="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0" name="Oval 42"/>
            <p:cNvSpPr>
              <a:spLocks noChangeArrowheads="1"/>
            </p:cNvSpPr>
            <p:nvPr/>
          </p:nvSpPr>
          <p:spPr bwMode="auto">
            <a:xfrm>
              <a:off x="1486" y="3071"/>
              <a:ext cx="879" cy="8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1" name="Oval 43"/>
            <p:cNvSpPr>
              <a:spLocks noChangeArrowheads="1"/>
            </p:cNvSpPr>
            <p:nvPr/>
          </p:nvSpPr>
          <p:spPr bwMode="auto">
            <a:xfrm>
              <a:off x="1376" y="2967"/>
              <a:ext cx="1099" cy="103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2" name="Oval 44"/>
            <p:cNvSpPr>
              <a:spLocks noChangeArrowheads="1"/>
            </p:cNvSpPr>
            <p:nvPr/>
          </p:nvSpPr>
          <p:spPr bwMode="auto">
            <a:xfrm>
              <a:off x="1265" y="2863"/>
              <a:ext cx="1320" cy="124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3" name="Oval 45"/>
            <p:cNvSpPr>
              <a:spLocks noChangeArrowheads="1"/>
            </p:cNvSpPr>
            <p:nvPr/>
          </p:nvSpPr>
          <p:spPr bwMode="auto">
            <a:xfrm>
              <a:off x="1155" y="2758"/>
              <a:ext cx="1541" cy="145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4" name="Oval 46"/>
            <p:cNvSpPr>
              <a:spLocks noChangeArrowheads="1"/>
            </p:cNvSpPr>
            <p:nvPr/>
          </p:nvSpPr>
          <p:spPr bwMode="auto">
            <a:xfrm>
              <a:off x="1044" y="2654"/>
              <a:ext cx="1763" cy="16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5" name="Oval 47"/>
            <p:cNvSpPr>
              <a:spLocks noChangeArrowheads="1"/>
            </p:cNvSpPr>
            <p:nvPr/>
          </p:nvSpPr>
          <p:spPr bwMode="auto">
            <a:xfrm>
              <a:off x="1671" y="3280"/>
              <a:ext cx="509" cy="41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6" name="Line 48"/>
            <p:cNvSpPr>
              <a:spLocks noChangeShapeType="1"/>
            </p:cNvSpPr>
            <p:nvPr/>
          </p:nvSpPr>
          <p:spPr bwMode="auto">
            <a:xfrm>
              <a:off x="1925" y="2651"/>
              <a:ext cx="1" cy="6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7" name="Line 49"/>
            <p:cNvSpPr>
              <a:spLocks noChangeShapeType="1"/>
            </p:cNvSpPr>
            <p:nvPr/>
          </p:nvSpPr>
          <p:spPr bwMode="auto">
            <a:xfrm>
              <a:off x="1925" y="3694"/>
              <a:ext cx="1" cy="6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8" name="Line 50"/>
            <p:cNvSpPr>
              <a:spLocks noChangeShapeType="1"/>
            </p:cNvSpPr>
            <p:nvPr/>
          </p:nvSpPr>
          <p:spPr bwMode="auto">
            <a:xfrm flipH="1">
              <a:off x="1041" y="3486"/>
              <a:ext cx="6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79" name="Line 51"/>
            <p:cNvSpPr>
              <a:spLocks noChangeShapeType="1"/>
            </p:cNvSpPr>
            <p:nvPr/>
          </p:nvSpPr>
          <p:spPr bwMode="auto">
            <a:xfrm>
              <a:off x="2183" y="3486"/>
              <a:ext cx="6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0" name="Line 52"/>
            <p:cNvSpPr>
              <a:spLocks noChangeShapeType="1"/>
            </p:cNvSpPr>
            <p:nvPr/>
          </p:nvSpPr>
          <p:spPr bwMode="auto">
            <a:xfrm flipH="1" flipV="1">
              <a:off x="1299" y="2894"/>
              <a:ext cx="442" cy="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1" name="Line 53"/>
            <p:cNvSpPr>
              <a:spLocks noChangeShapeType="1"/>
            </p:cNvSpPr>
            <p:nvPr/>
          </p:nvSpPr>
          <p:spPr bwMode="auto">
            <a:xfrm>
              <a:off x="2110" y="3660"/>
              <a:ext cx="442" cy="4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2" name="Line 54"/>
            <p:cNvSpPr>
              <a:spLocks noChangeShapeType="1"/>
            </p:cNvSpPr>
            <p:nvPr/>
          </p:nvSpPr>
          <p:spPr bwMode="auto">
            <a:xfrm flipH="1">
              <a:off x="1299" y="3625"/>
              <a:ext cx="442" cy="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3" name="Line 55"/>
            <p:cNvSpPr>
              <a:spLocks noChangeShapeType="1"/>
            </p:cNvSpPr>
            <p:nvPr/>
          </p:nvSpPr>
          <p:spPr bwMode="auto">
            <a:xfrm flipV="1">
              <a:off x="2110" y="2894"/>
              <a:ext cx="442" cy="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1384" name="Freeform 56"/>
            <p:cNvSpPr>
              <a:spLocks/>
            </p:cNvSpPr>
            <p:nvPr/>
          </p:nvSpPr>
          <p:spPr bwMode="auto">
            <a:xfrm>
              <a:off x="1925" y="2755"/>
              <a:ext cx="775" cy="73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0" y="0"/>
                </a:cxn>
                <a:cxn ang="0">
                  <a:pos x="192" y="144"/>
                </a:cxn>
                <a:cxn ang="0">
                  <a:pos x="384" y="96"/>
                </a:cxn>
                <a:cxn ang="0">
                  <a:pos x="480" y="288"/>
                </a:cxn>
                <a:cxn ang="0">
                  <a:pos x="720" y="288"/>
                </a:cxn>
                <a:cxn ang="0">
                  <a:pos x="720" y="480"/>
                </a:cxn>
                <a:cxn ang="0">
                  <a:pos x="912" y="576"/>
                </a:cxn>
                <a:cxn ang="0">
                  <a:pos x="864" y="816"/>
                </a:cxn>
                <a:cxn ang="0">
                  <a:pos x="1008" y="1008"/>
                </a:cxn>
              </a:cxnLst>
              <a:rect l="0" t="0" r="r" b="b"/>
              <a:pathLst>
                <a:path w="1009" h="1009">
                  <a:moveTo>
                    <a:pt x="0" y="144"/>
                  </a:moveTo>
                  <a:lnTo>
                    <a:pt x="0" y="0"/>
                  </a:lnTo>
                  <a:lnTo>
                    <a:pt x="192" y="144"/>
                  </a:lnTo>
                  <a:lnTo>
                    <a:pt x="384" y="96"/>
                  </a:lnTo>
                  <a:lnTo>
                    <a:pt x="480" y="288"/>
                  </a:lnTo>
                  <a:lnTo>
                    <a:pt x="720" y="288"/>
                  </a:lnTo>
                  <a:lnTo>
                    <a:pt x="720" y="480"/>
                  </a:lnTo>
                  <a:lnTo>
                    <a:pt x="912" y="576"/>
                  </a:lnTo>
                  <a:lnTo>
                    <a:pt x="864" y="816"/>
                  </a:lnTo>
                  <a:lnTo>
                    <a:pt x="1008" y="1008"/>
                  </a:lnTo>
                </a:path>
              </a:pathLst>
            </a:custGeom>
            <a:noFill/>
            <a:ln w="2540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251385" name="Rectangle 57"/>
          <p:cNvSpPr>
            <a:spLocks noChangeArrowheads="1"/>
          </p:cNvSpPr>
          <p:nvPr/>
        </p:nvSpPr>
        <p:spPr bwMode="auto">
          <a:xfrm>
            <a:off x="5181600" y="5486400"/>
            <a:ext cx="765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th-TH" sz="1400" b="1">
                <a:solidFill>
                  <a:schemeClr val="tx1"/>
                </a:solidFill>
                <a:cs typeface="Arial" pitchFamily="34" charset="0"/>
              </a:rPr>
              <a:t>cluster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1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8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990000"/>
                </a:solidFill>
              </a:rPr>
              <a:t>useDelimiter</a:t>
            </a:r>
            <a:r>
              <a:rPr lang="en-US" dirty="0" smtClean="0">
                <a:solidFill>
                  <a:srgbClr val="990000"/>
                </a:solidFill>
              </a:rPr>
              <a:t>()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sz="half" idx="1"/>
          </p:nvPr>
        </p:nvSpPr>
        <p:spPr>
          <a:xfrm>
            <a:off x="1828800" y="1524000"/>
            <a:ext cx="6172200" cy="42433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java.util.Scanner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DelimiterDemo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None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static void main(String[]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Scanner scan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Scanner("hello, world \n hello world");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6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scan.useDelimiter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(",|\\n");	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, or \n</a:t>
            </a:r>
          </a:p>
          <a:p>
            <a:pPr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	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while(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s.hasNext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())	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b="1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i="1" dirty="0" err="1" smtClean="0">
                <a:latin typeface="Arial" pitchFamily="34" charset="0"/>
                <a:cs typeface="Arial" pitchFamily="34" charset="0"/>
              </a:rPr>
              <a:t>s.next</a:t>
            </a:r>
            <a:r>
              <a:rPr lang="en-US" sz="1600" b="1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		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}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15000" y="5105400"/>
            <a:ext cx="2057400" cy="80791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hello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world </a:t>
            </a:r>
          </a:p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hello world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5334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 smtClean="0">
                <a:solidFill>
                  <a:schemeClr val="accent2"/>
                </a:solidFill>
                <a:latin typeface="Arial" pitchFamily="34" charset="0"/>
              </a:rPr>
              <a:t>public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class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ScannerDelimiter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static void</a:t>
            </a:r>
            <a:r>
              <a:rPr lang="en-US" sz="1600" b="1" dirty="0">
                <a:latin typeface="Arial" pitchFamily="34" charset="0"/>
              </a:rPr>
              <a:t> main(String[] </a:t>
            </a:r>
            <a:r>
              <a:rPr lang="en-US" sz="1600" b="1" dirty="0" err="1">
                <a:latin typeface="Arial" pitchFamily="34" charset="0"/>
              </a:rPr>
              <a:t>args</a:t>
            </a:r>
            <a:r>
              <a:rPr lang="en-US" sz="1600" b="1" dirty="0">
                <a:latin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   try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Scanner </a:t>
            </a:r>
            <a:r>
              <a:rPr lang="en-US" sz="1600" b="1" dirty="0" smtClean="0">
                <a:latin typeface="Arial" pitchFamily="34" charset="0"/>
              </a:rPr>
              <a:t>scan </a:t>
            </a:r>
            <a:r>
              <a:rPr lang="en-US" sz="1600" b="1" dirty="0">
                <a:latin typeface="Arial" pitchFamily="34" charset="0"/>
              </a:rPr>
              <a:t>=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File("Test2.txt"));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        while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 smtClean="0">
                <a:latin typeface="Arial" pitchFamily="34" charset="0"/>
              </a:rPr>
              <a:t>scan.hasNext</a:t>
            </a:r>
            <a:r>
              <a:rPr lang="en-US" sz="1600" b="1" dirty="0">
                <a:latin typeface="Arial" pitchFamily="34" charset="0"/>
              </a:rPr>
              <a:t>())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  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        </a:t>
            </a:r>
            <a:r>
              <a:rPr lang="en-US" sz="1600" b="1" i="1" dirty="0" err="1" smtClean="0">
                <a:solidFill>
                  <a:srgbClr val="990000"/>
                </a:solidFill>
                <a:latin typeface="Arial" pitchFamily="34" charset="0"/>
              </a:rPr>
              <a:t>parseLine</a:t>
            </a:r>
            <a:r>
              <a:rPr lang="en-US" sz="1600" b="1" dirty="0" smtClean="0">
                <a:latin typeface="Arial" pitchFamily="34" charset="0"/>
              </a:rPr>
              <a:t>(</a:t>
            </a:r>
            <a:r>
              <a:rPr lang="en-US" sz="1600" b="1" dirty="0" err="1" smtClean="0">
                <a:latin typeface="Arial" pitchFamily="34" charset="0"/>
              </a:rPr>
              <a:t>scan.nextLine</a:t>
            </a:r>
            <a:r>
              <a:rPr lang="en-US" sz="1600" b="1" dirty="0">
                <a:latin typeface="Arial" pitchFamily="34" charset="0"/>
              </a:rPr>
              <a:t>());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</a:t>
            </a:r>
            <a:r>
              <a:rPr lang="en-US" sz="1600" b="1" dirty="0" err="1" smtClean="0">
                <a:latin typeface="Arial" pitchFamily="34" charset="0"/>
              </a:rPr>
              <a:t>scan.close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}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catch</a:t>
            </a:r>
            <a:r>
              <a:rPr lang="en-US" sz="1600" b="1" dirty="0">
                <a:latin typeface="Arial" pitchFamily="34" charset="0"/>
              </a:rPr>
              <a:t> (</a:t>
            </a:r>
            <a:r>
              <a:rPr lang="en-US" sz="1600" b="1" dirty="0" err="1">
                <a:latin typeface="Arial" pitchFamily="34" charset="0"/>
              </a:rPr>
              <a:t>FileNotFoundException</a:t>
            </a:r>
            <a:r>
              <a:rPr lang="en-US" sz="1600" b="1" dirty="0">
                <a:latin typeface="Arial" pitchFamily="34" charset="0"/>
              </a:rPr>
              <a:t> 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</a:t>
            </a:r>
            <a:r>
              <a:rPr lang="en-US" sz="1600" b="1" dirty="0" err="1">
                <a:latin typeface="Arial" pitchFamily="34" charset="0"/>
              </a:rPr>
              <a:t>e.printStackTrace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public static void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parseLine</a:t>
            </a:r>
            <a:r>
              <a:rPr lang="en-US" sz="1600" b="1" dirty="0">
                <a:latin typeface="Arial" pitchFamily="34" charset="0"/>
              </a:rPr>
              <a:t>(String line)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Scanner </a:t>
            </a:r>
            <a:r>
              <a:rPr lang="en-US" sz="1600" b="1" dirty="0" err="1" smtClean="0">
                <a:latin typeface="Arial" pitchFamily="34" charset="0"/>
              </a:rPr>
              <a:t>lineScan</a:t>
            </a:r>
            <a:r>
              <a:rPr lang="en-US" sz="1600" b="1" dirty="0" smtClean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=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Scanner(line</a:t>
            </a:r>
            <a:r>
              <a:rPr lang="en-US" sz="1600" b="1" dirty="0" smtClean="0">
                <a:latin typeface="Arial" pitchFamily="34" charset="0"/>
              </a:rPr>
              <a:t>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</a:rPr>
              <a:t>lineScan.useDelimiter</a:t>
            </a:r>
            <a:r>
              <a:rPr lang="en-US" sz="1600" b="1" dirty="0">
                <a:latin typeface="Arial" pitchFamily="34" charset="0"/>
              </a:rPr>
              <a:t>("\\s*, \\s</a:t>
            </a:r>
            <a:r>
              <a:rPr lang="en-US" sz="1600" b="1" dirty="0" smtClean="0">
                <a:latin typeface="Arial" pitchFamily="34" charset="0"/>
              </a:rPr>
              <a:t>*");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String</a:t>
            </a:r>
            <a:r>
              <a:rPr lang="en-US" sz="1600" b="1" dirty="0">
                <a:latin typeface="Arial" pitchFamily="34" charset="0"/>
              </a:rPr>
              <a:t> name = </a:t>
            </a:r>
            <a:r>
              <a:rPr lang="en-US" sz="1600" b="1" dirty="0" err="1" smtClean="0">
                <a:latin typeface="Arial" pitchFamily="34" charset="0"/>
              </a:rPr>
              <a:t>lineScan.next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age = </a:t>
            </a:r>
            <a:r>
              <a:rPr lang="en-US" sz="1600" b="1" dirty="0" err="1" smtClean="0">
                <a:latin typeface="Arial" pitchFamily="34" charset="0"/>
              </a:rPr>
              <a:t>lineScan.nextInt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boolean</a:t>
            </a:r>
            <a:r>
              <a:rPr lang="en-US" sz="1600" b="1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isCertified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 err="1" smtClean="0">
                <a:latin typeface="Arial" pitchFamily="34" charset="0"/>
              </a:rPr>
              <a:t>lineScan.nextBoolean</a:t>
            </a:r>
            <a:r>
              <a:rPr lang="en-US" sz="1600" b="1" dirty="0" smtClean="0">
                <a:latin typeface="Arial" pitchFamily="34" charset="0"/>
              </a:rPr>
              <a:t>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 dirty="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</a:t>
            </a:r>
            <a:r>
              <a:rPr lang="en-US" sz="1600" b="1" dirty="0" err="1">
                <a:latin typeface="Arial" pitchFamily="34" charset="0"/>
              </a:rPr>
              <a:t>System.</a:t>
            </a:r>
            <a:r>
              <a:rPr lang="en-US" sz="1600" b="1" i="1" dirty="0" err="1">
                <a:latin typeface="Arial" pitchFamily="34" charset="0"/>
              </a:rPr>
              <a:t>out</a:t>
            </a:r>
            <a:r>
              <a:rPr lang="en-US" sz="1600" b="1" dirty="0" err="1">
                <a:latin typeface="Arial" pitchFamily="34" charset="0"/>
              </a:rPr>
              <a:t>.println</a:t>
            </a:r>
            <a:r>
              <a:rPr lang="en-US" sz="1600" b="1" dirty="0">
                <a:latin typeface="Arial" pitchFamily="34" charset="0"/>
              </a:rPr>
              <a:t>("It is " + </a:t>
            </a:r>
            <a:r>
              <a:rPr lang="en-US" sz="1600" b="1" dirty="0" err="1">
                <a:latin typeface="Arial" pitchFamily="34" charset="0"/>
              </a:rPr>
              <a:t>isCertified</a:t>
            </a:r>
            <a:r>
              <a:rPr lang="en-US" sz="1600" b="1" dirty="0">
                <a:latin typeface="Arial" pitchFamily="34" charset="0"/>
              </a:rPr>
              <a:t> +" that " + name + ", age "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    + age + ", is certified.");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   } </a:t>
            </a:r>
          </a:p>
        </p:txBody>
      </p:sp>
      <p:sp>
        <p:nvSpPr>
          <p:cNvPr id="1239044" name="Text Box 4"/>
          <p:cNvSpPr txBox="1">
            <a:spLocks noChangeArrowheads="1"/>
          </p:cNvSpPr>
          <p:nvPr/>
        </p:nvSpPr>
        <p:spPr bwMode="auto">
          <a:xfrm>
            <a:off x="6019800" y="3276600"/>
            <a:ext cx="2743200" cy="86836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 Joe, 38, true</a:t>
            </a:r>
          </a:p>
          <a:p>
            <a:r>
              <a:rPr lang="en-US" dirty="0">
                <a:solidFill>
                  <a:schemeClr val="accent2"/>
                </a:solidFill>
              </a:rPr>
              <a:t>   Kay,      27,     true</a:t>
            </a:r>
          </a:p>
          <a:p>
            <a:r>
              <a:rPr lang="en-US" dirty="0">
                <a:solidFill>
                  <a:schemeClr val="accent2"/>
                </a:solidFill>
              </a:rPr>
              <a:t>   Lou, 33,      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865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File with token delimiter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18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6858000" cy="4319588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dirty="0" err="1"/>
              <a:t>John</a:t>
            </a:r>
            <a:r>
              <a:rPr lang="th-TH" dirty="0"/>
              <a:t>,</a:t>
            </a:r>
            <a:r>
              <a:rPr lang="th-TH" dirty="0" err="1"/>
              <a:t>Khondee</a:t>
            </a:r>
            <a:r>
              <a:rPr lang="th-TH" dirty="0"/>
              <a:t>,0815557777, </a:t>
            </a:r>
            <a:r>
              <a:rPr lang="th-TH" dirty="0" err="1"/>
              <a:t>john@gmall.com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สมชัย,ใจดี,0811112222,</a:t>
            </a:r>
            <a:r>
              <a:rPr lang="th-TH" dirty="0" err="1"/>
              <a:t>somchai@jaidee.com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สมชาย,คล้ายหญิง,0982224444,</a:t>
            </a:r>
            <a:r>
              <a:rPr lang="th-TH" dirty="0" err="1"/>
              <a:t>somchild@coldmail.com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สมหญิง,มิ่งขวัญ,0812223333,</a:t>
            </a:r>
            <a:r>
              <a:rPr lang="th-TH" dirty="0" err="1"/>
              <a:t>somying@yahaa.com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สมคิด,นิดหน่อย,0863335555,</a:t>
            </a:r>
          </a:p>
          <a:p>
            <a:pPr>
              <a:buFont typeface="StarSymbol" charset="0"/>
              <a:buNone/>
            </a:pPr>
            <a:r>
              <a:rPr lang="th-TH" dirty="0"/>
              <a:t>สมบัติ,พลัดกันชม,,</a:t>
            </a:r>
            <a:r>
              <a:rPr lang="th-TH" dirty="0" err="1"/>
              <a:t>sombat@falsemail.co.tu</a:t>
            </a:r>
            <a:endParaRPr lang="th-TH" dirty="0"/>
          </a:p>
          <a:p>
            <a:pPr>
              <a:buFont typeface="StarSymbol" charset="0"/>
              <a:buNone/>
            </a:pPr>
            <a:r>
              <a:rPr lang="th-TH" dirty="0"/>
              <a:t>สมจิตร,,0816667777,</a:t>
            </a:r>
            <a:r>
              <a:rPr lang="th-TH" dirty="0" err="1"/>
              <a:t>somchit@coldmail.com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945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File with token delimiter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066800"/>
            <a:ext cx="7442200" cy="4319588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java.io.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*;</a:t>
            </a:r>
          </a:p>
          <a:p>
            <a:pPr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java.util.Scanner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ScanCSV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static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[]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try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</a:t>
            </a:r>
            <a:r>
              <a:rPr lang="th-TH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= 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contact.txt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"));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scan.useDelimiter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(",");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scanner.hasNext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 +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Last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 +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Tel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 +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next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email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 + </a:t>
            </a:r>
            <a:r>
              <a:rPr lang="th-TH" sz="1600" b="1" dirty="0" err="1" smtClean="0">
                <a:latin typeface="Arial" pitchFamily="34" charset="0"/>
                <a:cs typeface="Arial" pitchFamily="34" charset="0"/>
              </a:rPr>
              <a:t>scan.</a:t>
            </a:r>
            <a:r>
              <a:rPr lang="th-TH" sz="16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nextLine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().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substring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(1));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(); //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blank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line</a:t>
            </a:r>
            <a:endParaRPr lang="th-TH" sz="1600" b="1" dirty="0">
              <a:latin typeface="Arial" pitchFamily="34" charset="0"/>
              <a:cs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th-TH" sz="1600" b="1" dirty="0">
                <a:latin typeface="Arial" pitchFamily="34" charset="0"/>
              </a:rPr>
              <a:t>		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catch</a:t>
            </a:r>
            <a:r>
              <a:rPr lang="th-TH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FileNotFoundException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e) {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 dirty="0" err="1">
                <a:latin typeface="Arial" pitchFamily="34" charset="0"/>
                <a:cs typeface="Arial" pitchFamily="34" charset="0"/>
              </a:rPr>
              <a:t>err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.println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("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Input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file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not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  <a:cs typeface="Arial" pitchFamily="34" charset="0"/>
              </a:rPr>
              <a:t>found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: ");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 dirty="0">
                <a:latin typeface="Arial" pitchFamily="34" charset="0"/>
              </a:rPr>
              <a:t>		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  <a:cs typeface="Arial" pitchFamily="34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324600" cy="4572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Writing </a:t>
            </a:r>
            <a:r>
              <a:rPr lang="en-US" b="0" i="1">
                <a:solidFill>
                  <a:srgbClr val="990000"/>
                </a:solidFill>
              </a:rPr>
              <a:t>Character</a:t>
            </a:r>
            <a:r>
              <a:rPr lang="en-US">
                <a:solidFill>
                  <a:srgbClr val="990000"/>
                </a:solidFill>
              </a:rPr>
              <a:t> Data to a File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5334000"/>
          </a:xfrm>
        </p:spPr>
        <p:txBody>
          <a:bodyPr/>
          <a:lstStyle/>
          <a:p>
            <a:r>
              <a:rPr lang="th-TH"/>
              <a:t>คลาส</a:t>
            </a:r>
            <a:r>
              <a:rPr lang="en-US"/>
              <a:t> </a:t>
            </a:r>
            <a:r>
              <a:rPr lang="en-US" b="1" i="1"/>
              <a:t>FileWriter</a:t>
            </a:r>
            <a:endParaRPr lang="en-US"/>
          </a:p>
          <a:p>
            <a:pPr lvl="1"/>
            <a:r>
              <a:rPr lang="th-TH"/>
              <a:t>สืบทอดมาจาก</a:t>
            </a:r>
            <a:r>
              <a:rPr lang="en-US"/>
              <a:t> </a:t>
            </a:r>
            <a:r>
              <a:rPr lang="en-US" i="1"/>
              <a:t>OutputStreamWriter </a:t>
            </a:r>
            <a:r>
              <a:rPr lang="th-TH"/>
              <a:t>ซึ่งสืบทอดมาจากคลาส</a:t>
            </a:r>
            <a:r>
              <a:rPr lang="en-US" i="1"/>
              <a:t> Writer </a:t>
            </a:r>
            <a:endParaRPr lang="en-US"/>
          </a:p>
          <a:p>
            <a:pPr lvl="1"/>
            <a:r>
              <a:rPr lang="th-TH"/>
              <a:t>คอนสรัคเตอร์</a:t>
            </a:r>
            <a:endParaRPr lang="en-US"/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FileWriter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(String fileName)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FileWriter 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(String fileName, boolean 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append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) throws IOException</a:t>
            </a:r>
            <a:endParaRPr lang="th-TH" sz="1800">
              <a:latin typeface="Arial" pitchFamily="34" charset="0"/>
            </a:endParaRPr>
          </a:p>
          <a:p>
            <a:pPr lvl="2"/>
            <a:endParaRPr lang="en-US" sz="1800">
              <a:latin typeface="Arial" pitchFamily="34" charset="0"/>
            </a:endParaRPr>
          </a:p>
          <a:p>
            <a:pPr lvl="1"/>
            <a:r>
              <a:rPr lang="th-TH"/>
              <a:t>เมธอดที่น่าสนใจ</a:t>
            </a:r>
            <a:endParaRPr lang="en-US"/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(char c) throws IOException  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char[]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buf, int start, int len)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String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str, int start, int len)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flush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() throws IOException   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close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() throws IOException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762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Writing a sequential file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81200" y="3048000"/>
            <a:ext cx="5029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FileWriter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fw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= new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FileWriter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(“c:\\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output.txt”);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fw.</a:t>
            </a:r>
            <a:r>
              <a:rPr lang="en-US" sz="1600" b="1" dirty="0" err="1" smtClean="0">
                <a:solidFill>
                  <a:schemeClr val="accent2"/>
                </a:solidFill>
                <a:cs typeface="Arial" pitchFamily="34" charset="0"/>
              </a:rPr>
              <a:t>Writer</a:t>
            </a:r>
            <a:r>
              <a:rPr lang="en-US" sz="1600" b="1" dirty="0" smtClean="0">
                <a:solidFill>
                  <a:schemeClr val="accent2"/>
                </a:solidFill>
                <a:cs typeface="Arial" pitchFamily="34" charset="0"/>
              </a:rPr>
              <a:t>(“Hello Test”);</a:t>
            </a:r>
            <a:endParaRPr 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295400" y="1447800"/>
            <a:ext cx="7442200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ในทำนองเดียวกันชุดคำสั่งในการเขียนข้อมูลลงไฟล์ทั้ง 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2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ชุดคำสั่ง  สามารถนำมารวมกันได้  เช่น</a:t>
            </a:r>
            <a:endParaRPr lang="en-US" altLang="ko-KR" sz="2800" dirty="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746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 dirty="0" smtClean="0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Write to File</a:t>
            </a:r>
            <a:endParaRPr lang="en-US" sz="4000" b="1" dirty="0">
              <a:solidFill>
                <a:srgbClr val="99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940038" name="Text Box 6"/>
          <p:cNvSpPr txBox="1">
            <a:spLocks noChangeArrowheads="1"/>
          </p:cNvSpPr>
          <p:nvPr/>
        </p:nvSpPr>
        <p:spPr bwMode="auto">
          <a:xfrm>
            <a:off x="1295400" y="1348800"/>
            <a:ext cx="731520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import java.io.*;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import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java.util.Scanner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public class FileWriter1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public static void main(String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args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[])  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try{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  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FileWriter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fout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 = new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FileWriter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("out.txt");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      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fout.write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(" hello, my little file ");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      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fout.write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(" I will print a line in you!");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	        </a:t>
            </a:r>
            <a:r>
              <a:rPr lang="en-US" sz="1600" b="1" dirty="0" err="1" smtClean="0">
                <a:solidFill>
                  <a:srgbClr val="990000"/>
                </a:solidFill>
                <a:cs typeface="Arial" pitchFamily="34" charset="0"/>
              </a:rPr>
              <a:t>fout.close</a:t>
            </a: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	}  catch(Exception e){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		       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System.err.println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("Error: "+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e.getMessage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		   }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	    }	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 smtClean="0">
                <a:solidFill>
                  <a:srgbClr val="990000"/>
                </a:solidFill>
                <a:cs typeface="Arial" pitchFamily="34" charset="0"/>
              </a:rPr>
              <a:t>}</a:t>
            </a:r>
            <a:endParaRPr lang="en-US" sz="1600" b="1" dirty="0">
              <a:solidFill>
                <a:srgbClr val="008000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คำบรรยายภาพแบบสี่เหลี่ยม 4"/>
          <p:cNvSpPr/>
          <p:nvPr/>
        </p:nvSpPr>
        <p:spPr bwMode="auto">
          <a:xfrm>
            <a:off x="6934200" y="1371600"/>
            <a:ext cx="1295400" cy="841248"/>
          </a:xfrm>
          <a:prstGeom prst="wedgeRectCallout">
            <a:avLst>
              <a:gd name="adj1" fmla="val -104798"/>
              <a:gd name="adj2" fmla="val 95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File Write to &amp; Read From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295400" y="1600200"/>
            <a:ext cx="7442200" cy="4319587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java.util.Scanner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class FileWriter2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public static void main(String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[]) </a:t>
            </a:r>
            <a:r>
              <a:rPr lang="en-US" sz="1600" b="1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throws </a:t>
            </a:r>
            <a:r>
              <a:rPr lang="en-US" sz="1600" b="1" i="1" dirty="0" err="1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IOException</a:t>
            </a:r>
            <a:r>
              <a:rPr lang="en-US" sz="1600" b="1" i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fout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= new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("testw.txt");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fout.write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("2, 3.4,    5,6, 7.4, 9.1, 10.5, done");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fout.close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Scanner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= new Scanner(new File(“testw.txt“));</a:t>
            </a:r>
          </a:p>
          <a:p>
            <a:pPr>
              <a:buNone/>
            </a:pP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while 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src.hasNext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  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System.out.print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 " "+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src.next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  }    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src.close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  }	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10400" y="1447800"/>
            <a:ext cx="1219200" cy="71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 smtClean="0">
                <a:solidFill>
                  <a:srgbClr val="002060"/>
                </a:solidFill>
              </a:rPr>
              <a:t>แทนการใช้ </a:t>
            </a:r>
            <a:r>
              <a:rPr lang="en-US" b="1" dirty="0" smtClean="0">
                <a:solidFill>
                  <a:srgbClr val="002060"/>
                </a:solidFill>
              </a:rPr>
              <a:t>try/catch</a:t>
            </a:r>
            <a:endParaRPr lang="th-TH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from String and Write to File</a:t>
            </a:r>
          </a:p>
        </p:txBody>
      </p:sp>
      <p:sp>
        <p:nvSpPr>
          <p:cNvPr id="1218564" name="Rectangle 4"/>
          <p:cNvSpPr>
            <a:spLocks noChangeArrowheads="1"/>
          </p:cNvSpPr>
          <p:nvPr/>
        </p:nvSpPr>
        <p:spPr bwMode="auto">
          <a:xfrm>
            <a:off x="1371600" y="1295400"/>
            <a:ext cx="7086600" cy="490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import java.io.*;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import </a:t>
            </a:r>
            <a:r>
              <a:rPr lang="en-US" sz="1600" b="1" dirty="0" err="1" smtClean="0">
                <a:solidFill>
                  <a:schemeClr val="tx1"/>
                </a:solidFill>
              </a:rPr>
              <a:t>java.util.Scanner</a:t>
            </a:r>
            <a:r>
              <a:rPr lang="en-US" sz="1600" b="1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public class FileWriter1 {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	public static void main(String[] </a:t>
            </a:r>
            <a:r>
              <a:rPr lang="en-US" sz="1600" b="1" dirty="0" err="1" smtClean="0">
                <a:solidFill>
                  <a:schemeClr val="tx1"/>
                </a:solidFill>
              </a:rPr>
              <a:t>args</a:t>
            </a:r>
            <a:r>
              <a:rPr lang="en-US" sz="1600" b="1" dirty="0" smtClean="0">
                <a:solidFill>
                  <a:schemeClr val="tx1"/>
                </a:solidFill>
              </a:rPr>
              <a:t>) {</a:t>
            </a:r>
          </a:p>
          <a:p>
            <a:endParaRPr lang="en-US" sz="1600" b="1" dirty="0" smtClean="0">
              <a:solidFill>
                <a:schemeClr val="tx1"/>
              </a:solidFill>
            </a:endParaRPr>
          </a:p>
          <a:p>
            <a:r>
              <a:rPr lang="en-US" sz="1600" b="1" dirty="0" smtClean="0">
                <a:solidFill>
                  <a:schemeClr val="tx1"/>
                </a:solidFill>
              </a:rPr>
              <a:t>	try{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Scanner scan = </a:t>
            </a:r>
            <a:r>
              <a:rPr lang="en-US" sz="1600" b="1" dirty="0" smtClean="0">
                <a:solidFill>
                  <a:schemeClr val="tx1"/>
                </a:solidFill>
              </a:rPr>
              <a:t>new Scanner(</a:t>
            </a:r>
            <a:r>
              <a:rPr lang="en-US" sz="1600" b="1" dirty="0" err="1" smtClean="0">
                <a:solidFill>
                  <a:schemeClr val="tx1"/>
                </a:solidFill>
              </a:rPr>
              <a:t>System.</a:t>
            </a:r>
            <a:r>
              <a:rPr lang="en-US" sz="1600" b="1" i="1" dirty="0" err="1" smtClean="0">
                <a:solidFill>
                  <a:schemeClr val="tx1"/>
                </a:solidFill>
              </a:rPr>
              <a:t>in</a:t>
            </a:r>
            <a:r>
              <a:rPr lang="en-US" sz="1600" b="1" i="1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System.</a:t>
            </a:r>
            <a:r>
              <a:rPr lang="en-US" sz="1600" i="1" dirty="0" err="1" smtClean="0">
                <a:solidFill>
                  <a:schemeClr val="tx1"/>
                </a:solidFill>
              </a:rPr>
              <a:t>out.println</a:t>
            </a:r>
            <a:r>
              <a:rPr lang="en-US" sz="1600" i="1" dirty="0" smtClean="0">
                <a:solidFill>
                  <a:schemeClr val="tx1"/>
                </a:solidFill>
              </a:rPr>
              <a:t>("Save to a file(write some text) : ");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String </a:t>
            </a:r>
            <a:r>
              <a:rPr lang="en-US" sz="1600" dirty="0" err="1" smtClean="0">
                <a:solidFill>
                  <a:schemeClr val="tx1"/>
                </a:solidFill>
              </a:rPr>
              <a:t>readin</a:t>
            </a:r>
            <a:r>
              <a:rPr lang="en-US" sz="1600" dirty="0" smtClean="0">
                <a:solidFill>
                  <a:schemeClr val="tx1"/>
                </a:solidFill>
              </a:rPr>
              <a:t>= </a:t>
            </a:r>
            <a:r>
              <a:rPr lang="en-US" sz="1600" dirty="0" err="1" smtClean="0">
                <a:solidFill>
                  <a:schemeClr val="tx1"/>
                </a:solidFill>
              </a:rPr>
              <a:t>scan.nextLine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i="1" dirty="0" smtClean="0">
                <a:solidFill>
                  <a:srgbClr val="990000"/>
                </a:solidFill>
              </a:rPr>
              <a:t>// Create file 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FileWriter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r>
              <a:rPr lang="en-US" sz="1600" dirty="0" err="1" smtClean="0">
                <a:solidFill>
                  <a:schemeClr val="tx1"/>
                </a:solidFill>
              </a:rPr>
              <a:t>fout</a:t>
            </a:r>
            <a:r>
              <a:rPr lang="en-US" sz="1600" dirty="0" smtClean="0">
                <a:solidFill>
                  <a:schemeClr val="tx1"/>
                </a:solidFill>
              </a:rPr>
              <a:t> = </a:t>
            </a:r>
            <a:r>
              <a:rPr lang="en-US" sz="1600" b="1" dirty="0" smtClean="0">
                <a:solidFill>
                  <a:schemeClr val="tx1"/>
                </a:solidFill>
              </a:rPr>
              <a:t>new </a:t>
            </a:r>
            <a:r>
              <a:rPr lang="en-US" sz="1600" b="1" dirty="0" err="1" smtClean="0">
                <a:solidFill>
                  <a:schemeClr val="tx1"/>
                </a:solidFill>
              </a:rPr>
              <a:t>FileWriter</a:t>
            </a:r>
            <a:r>
              <a:rPr lang="en-US" sz="1600" b="1" dirty="0" smtClean="0">
                <a:solidFill>
                  <a:schemeClr val="tx1"/>
                </a:solidFill>
              </a:rPr>
              <a:t>("out1.txt");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fout.write</a:t>
            </a:r>
            <a:r>
              <a:rPr lang="en-US" sz="1600" dirty="0" smtClean="0">
                <a:solidFill>
                  <a:schemeClr val="tx1"/>
                </a:solidFill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</a:rPr>
              <a:t>readin</a:t>
            </a:r>
            <a:r>
              <a:rPr lang="en-US" sz="16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sz="1600" dirty="0" smtClean="0">
                <a:solidFill>
                  <a:srgbClr val="990000"/>
                </a:solidFill>
              </a:rPr>
              <a:t>		//Close the file output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fout.close</a:t>
            </a:r>
            <a:r>
              <a:rPr lang="en-US" sz="1600" dirty="0" smtClean="0">
                <a:solidFill>
                  <a:schemeClr val="tx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	catch (Exception e){//Catch exception if any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	</a:t>
            </a:r>
            <a:r>
              <a:rPr lang="en-US" sz="1600" dirty="0" err="1" smtClean="0">
                <a:solidFill>
                  <a:schemeClr val="tx1"/>
                </a:solidFill>
              </a:rPr>
              <a:t>System.</a:t>
            </a:r>
            <a:r>
              <a:rPr lang="en-US" sz="1600" i="1" dirty="0" err="1" smtClean="0">
                <a:solidFill>
                  <a:schemeClr val="tx1"/>
                </a:solidFill>
              </a:rPr>
              <a:t>err.println</a:t>
            </a:r>
            <a:r>
              <a:rPr lang="en-US" sz="1600" i="1" dirty="0" smtClean="0">
                <a:solidFill>
                  <a:schemeClr val="tx1"/>
                </a:solidFill>
              </a:rPr>
              <a:t>("Error: " + </a:t>
            </a:r>
            <a:r>
              <a:rPr lang="en-US" sz="1600" i="1" dirty="0" err="1" smtClean="0">
                <a:solidFill>
                  <a:schemeClr val="tx1"/>
                </a:solidFill>
              </a:rPr>
              <a:t>e.getMessage</a:t>
            </a:r>
            <a:r>
              <a:rPr lang="en-US" sz="1600" i="1" dirty="0" smtClean="0">
                <a:solidFill>
                  <a:schemeClr val="tx1"/>
                </a:solidFill>
              </a:rPr>
              <a:t>());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	}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   }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} </a:t>
            </a:r>
            <a:r>
              <a:rPr lang="en-US" sz="1600" b="1" dirty="0">
                <a:solidFill>
                  <a:schemeClr val="tx1"/>
                </a:solidFill>
                <a:cs typeface="Arial" pitchFamily="34" charset="0"/>
              </a:rPr>
              <a:t/>
            </a:r>
            <a:br>
              <a:rPr lang="en-US" sz="1600" b="1" dirty="0">
                <a:solidFill>
                  <a:schemeClr val="tx1"/>
                </a:solidFill>
                <a:cs typeface="Arial" pitchFamily="34" charset="0"/>
              </a:rPr>
            </a:br>
            <a:endParaRPr lang="en-US" sz="16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from and Write to File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620000" cy="4319588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java.util.Scanner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class FileWriter1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public static void main(String[]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try{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Scanner  scan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 Scanner (new File("input.txt"));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fout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("output.txt");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String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inputStr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		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while 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scan.hasNext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()) 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		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inputStr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scan.nextLine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		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out.println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inputStr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		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fout.write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inputStr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		}       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scan.close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fout.close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		}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catch (Exception e){//Catch exception if any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err.println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("Error: " + 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e.getMessage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	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lIns="92075" tIns="46038" rIns="92075" bIns="46038"/>
          <a:lstStyle/>
          <a:p>
            <a:r>
              <a:rPr lang="th-TH">
                <a:solidFill>
                  <a:srgbClr val="990000"/>
                </a:solidFill>
              </a:rPr>
              <a:t>File Allocation Table</a:t>
            </a:r>
          </a:p>
        </p:txBody>
      </p:sp>
      <p:sp>
        <p:nvSpPr>
          <p:cNvPr id="125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181850" cy="1066800"/>
          </a:xfrm>
          <a:ln/>
        </p:spPr>
        <p:txBody>
          <a:bodyPr lIns="92075" tIns="46038" rIns="92075" bIns="46038"/>
          <a:lstStyle/>
          <a:p>
            <a:r>
              <a:rPr lang="th-TH" i="1">
                <a:solidFill>
                  <a:schemeClr val="tx1"/>
                </a:solidFill>
              </a:rPr>
              <a:t>File Allocation Table</a:t>
            </a:r>
            <a:r>
              <a:rPr lang="th-TH">
                <a:solidFill>
                  <a:schemeClr val="tx1"/>
                </a:solidFill>
              </a:rPr>
              <a:t> เก็บตำแหน่งข้อมูล</a:t>
            </a:r>
            <a:r>
              <a:rPr lang="en-US">
                <a:solidFill>
                  <a:schemeClr val="tx1"/>
                </a:solidFill>
              </a:rPr>
              <a:t>  </a:t>
            </a:r>
            <a:r>
              <a:rPr lang="th-TH">
                <a:solidFill>
                  <a:schemeClr val="tx1"/>
                </a:solidFill>
              </a:rPr>
              <a:t>โดยปกติจะเก็บไว้ที่ sector 0</a:t>
            </a:r>
          </a:p>
          <a:p>
            <a:r>
              <a:rPr lang="th-TH">
                <a:solidFill>
                  <a:schemeClr val="tx1"/>
                </a:solidFill>
              </a:rPr>
              <a:t>FAT จะบอกตำแหน่งของไฟล์  โดยการระบุตำแหน่งของ Cluster</a:t>
            </a:r>
            <a:r>
              <a:rPr lang="en-US">
                <a:solidFill>
                  <a:schemeClr val="tx1"/>
                </a:solidFill>
              </a:rPr>
              <a:t>, Track </a:t>
            </a:r>
            <a:r>
              <a:rPr lang="th-TH">
                <a:solidFill>
                  <a:schemeClr val="tx1"/>
                </a:solidFill>
              </a:rPr>
              <a:t>และ </a:t>
            </a:r>
            <a:r>
              <a:rPr lang="en-US">
                <a:solidFill>
                  <a:schemeClr val="tx1"/>
                </a:solidFill>
              </a:rPr>
              <a:t>Sector </a:t>
            </a:r>
            <a:r>
              <a:rPr lang="th-TH">
                <a:solidFill>
                  <a:schemeClr val="tx1"/>
                </a:solidFill>
              </a:rPr>
              <a:t>ตามลำดับ</a:t>
            </a:r>
            <a:endParaRPr lang="en-US">
              <a:solidFill>
                <a:schemeClr val="tx1"/>
              </a:solidFill>
            </a:endParaRPr>
          </a:p>
          <a:p>
            <a:endParaRPr lang="th-TH">
              <a:solidFill>
                <a:schemeClr val="tx1"/>
              </a:solidFill>
            </a:endParaRPr>
          </a:p>
        </p:txBody>
      </p:sp>
      <p:grpSp>
        <p:nvGrpSpPr>
          <p:cNvPr id="1254432" name="Group 32"/>
          <p:cNvGrpSpPr>
            <a:grpSpLocks/>
          </p:cNvGrpSpPr>
          <p:nvPr/>
        </p:nvGrpSpPr>
        <p:grpSpPr bwMode="auto">
          <a:xfrm>
            <a:off x="1911350" y="2895600"/>
            <a:ext cx="6927850" cy="3505200"/>
            <a:chOff x="580" y="1425"/>
            <a:chExt cx="4984" cy="2655"/>
          </a:xfrm>
        </p:grpSpPr>
        <p:sp>
          <p:nvSpPr>
            <p:cNvPr id="1254404" name="Rectangle 4"/>
            <p:cNvSpPr>
              <a:spLocks noChangeArrowheads="1"/>
            </p:cNvSpPr>
            <p:nvPr/>
          </p:nvSpPr>
          <p:spPr bwMode="auto">
            <a:xfrm>
              <a:off x="580" y="1784"/>
              <a:ext cx="1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paper.doc</a:t>
              </a:r>
            </a:p>
          </p:txBody>
        </p:sp>
        <p:sp>
          <p:nvSpPr>
            <p:cNvPr id="1254405" name="Rectangle 5"/>
            <p:cNvSpPr>
              <a:spLocks noChangeArrowheads="1"/>
            </p:cNvSpPr>
            <p:nvPr/>
          </p:nvSpPr>
          <p:spPr bwMode="auto">
            <a:xfrm>
              <a:off x="1876" y="1784"/>
              <a:ext cx="85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1254406" name="Rectangle 6"/>
            <p:cNvSpPr>
              <a:spLocks noChangeArrowheads="1"/>
            </p:cNvSpPr>
            <p:nvPr/>
          </p:nvSpPr>
          <p:spPr bwMode="auto">
            <a:xfrm>
              <a:off x="580" y="2360"/>
              <a:ext cx="1288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 dirty="0" err="1">
                  <a:solidFill>
                    <a:schemeClr val="tx1"/>
                  </a:solidFill>
                  <a:cs typeface="Arial" pitchFamily="34" charset="0"/>
                </a:rPr>
                <a:t>available</a:t>
              </a:r>
              <a:endParaRPr lang="th-TH" sz="1400" b="1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254407" name="Rectangle 7"/>
            <p:cNvSpPr>
              <a:spLocks noChangeArrowheads="1"/>
            </p:cNvSpPr>
            <p:nvPr/>
          </p:nvSpPr>
          <p:spPr bwMode="auto">
            <a:xfrm>
              <a:off x="1876" y="2360"/>
              <a:ext cx="856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254408" name="Rectangle 8"/>
            <p:cNvSpPr>
              <a:spLocks noChangeArrowheads="1"/>
            </p:cNvSpPr>
            <p:nvPr/>
          </p:nvSpPr>
          <p:spPr bwMode="auto">
            <a:xfrm>
              <a:off x="580" y="2072"/>
              <a:ext cx="1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project.xls</a:t>
              </a:r>
            </a:p>
          </p:txBody>
        </p:sp>
        <p:sp>
          <p:nvSpPr>
            <p:cNvPr id="1254409" name="Rectangle 9"/>
            <p:cNvSpPr>
              <a:spLocks noChangeArrowheads="1"/>
            </p:cNvSpPr>
            <p:nvPr/>
          </p:nvSpPr>
          <p:spPr bwMode="auto">
            <a:xfrm>
              <a:off x="1876" y="2072"/>
              <a:ext cx="85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254410" name="Rectangle 10"/>
            <p:cNvSpPr>
              <a:spLocks noChangeArrowheads="1"/>
            </p:cNvSpPr>
            <p:nvPr/>
          </p:nvSpPr>
          <p:spPr bwMode="auto">
            <a:xfrm>
              <a:off x="580" y="2648"/>
              <a:ext cx="1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database.mdb</a:t>
              </a:r>
            </a:p>
          </p:txBody>
        </p:sp>
        <p:sp>
          <p:nvSpPr>
            <p:cNvPr id="1254411" name="Rectangle 11"/>
            <p:cNvSpPr>
              <a:spLocks noChangeArrowheads="1"/>
            </p:cNvSpPr>
            <p:nvPr/>
          </p:nvSpPr>
          <p:spPr bwMode="auto">
            <a:xfrm>
              <a:off x="1876" y="2648"/>
              <a:ext cx="85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4</a:t>
              </a:r>
            </a:p>
          </p:txBody>
        </p:sp>
        <p:sp>
          <p:nvSpPr>
            <p:cNvPr id="1254412" name="Rectangle 12"/>
            <p:cNvSpPr>
              <a:spLocks noChangeArrowheads="1"/>
            </p:cNvSpPr>
            <p:nvPr/>
          </p:nvSpPr>
          <p:spPr bwMode="auto">
            <a:xfrm>
              <a:off x="580" y="2936"/>
              <a:ext cx="1288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paper.doc</a:t>
              </a:r>
            </a:p>
          </p:txBody>
        </p:sp>
        <p:sp>
          <p:nvSpPr>
            <p:cNvPr id="1254413" name="Rectangle 13"/>
            <p:cNvSpPr>
              <a:spLocks noChangeArrowheads="1"/>
            </p:cNvSpPr>
            <p:nvPr/>
          </p:nvSpPr>
          <p:spPr bwMode="auto">
            <a:xfrm>
              <a:off x="1876" y="2936"/>
              <a:ext cx="856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5</a:t>
              </a:r>
            </a:p>
          </p:txBody>
        </p:sp>
        <p:sp>
          <p:nvSpPr>
            <p:cNvPr id="1254414" name="Rectangle 14"/>
            <p:cNvSpPr>
              <a:spLocks noChangeArrowheads="1"/>
            </p:cNvSpPr>
            <p:nvPr/>
          </p:nvSpPr>
          <p:spPr bwMode="auto">
            <a:xfrm>
              <a:off x="580" y="3224"/>
              <a:ext cx="1288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available</a:t>
              </a:r>
            </a:p>
          </p:txBody>
        </p:sp>
        <p:sp>
          <p:nvSpPr>
            <p:cNvPr id="1254415" name="Rectangle 15"/>
            <p:cNvSpPr>
              <a:spLocks noChangeArrowheads="1"/>
            </p:cNvSpPr>
            <p:nvPr/>
          </p:nvSpPr>
          <p:spPr bwMode="auto">
            <a:xfrm>
              <a:off x="1876" y="3224"/>
              <a:ext cx="856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6</a:t>
              </a:r>
            </a:p>
          </p:txBody>
        </p:sp>
        <p:sp>
          <p:nvSpPr>
            <p:cNvPr id="1254416" name="Rectangle 16"/>
            <p:cNvSpPr>
              <a:spLocks noChangeArrowheads="1"/>
            </p:cNvSpPr>
            <p:nvPr/>
          </p:nvSpPr>
          <p:spPr bwMode="auto">
            <a:xfrm>
              <a:off x="580" y="3800"/>
              <a:ext cx="1288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available</a:t>
              </a:r>
            </a:p>
          </p:txBody>
        </p:sp>
        <p:sp>
          <p:nvSpPr>
            <p:cNvPr id="1254417" name="Rectangle 17"/>
            <p:cNvSpPr>
              <a:spLocks noChangeArrowheads="1"/>
            </p:cNvSpPr>
            <p:nvPr/>
          </p:nvSpPr>
          <p:spPr bwMode="auto">
            <a:xfrm>
              <a:off x="1876" y="3800"/>
              <a:ext cx="856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8</a:t>
              </a:r>
            </a:p>
          </p:txBody>
        </p:sp>
        <p:sp>
          <p:nvSpPr>
            <p:cNvPr id="1254418" name="Rectangle 18"/>
            <p:cNvSpPr>
              <a:spLocks noChangeArrowheads="1"/>
            </p:cNvSpPr>
            <p:nvPr/>
          </p:nvSpPr>
          <p:spPr bwMode="auto">
            <a:xfrm>
              <a:off x="580" y="3512"/>
              <a:ext cx="1288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available</a:t>
              </a:r>
            </a:p>
          </p:txBody>
        </p:sp>
        <p:sp>
          <p:nvSpPr>
            <p:cNvPr id="1254419" name="Rectangle 19"/>
            <p:cNvSpPr>
              <a:spLocks noChangeArrowheads="1"/>
            </p:cNvSpPr>
            <p:nvPr/>
          </p:nvSpPr>
          <p:spPr bwMode="auto">
            <a:xfrm>
              <a:off x="1876" y="3512"/>
              <a:ext cx="856" cy="28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7</a:t>
              </a:r>
            </a:p>
          </p:txBody>
        </p:sp>
        <p:sp>
          <p:nvSpPr>
            <p:cNvPr id="1254420" name="Rectangle 20"/>
            <p:cNvSpPr>
              <a:spLocks noChangeArrowheads="1"/>
            </p:cNvSpPr>
            <p:nvPr/>
          </p:nvSpPr>
          <p:spPr bwMode="auto">
            <a:xfrm>
              <a:off x="614" y="1425"/>
              <a:ext cx="3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File</a:t>
              </a:r>
            </a:p>
          </p:txBody>
        </p:sp>
        <p:sp>
          <p:nvSpPr>
            <p:cNvPr id="1254421" name="Rectangle 21"/>
            <p:cNvSpPr>
              <a:spLocks noChangeArrowheads="1"/>
            </p:cNvSpPr>
            <p:nvPr/>
          </p:nvSpPr>
          <p:spPr bwMode="auto">
            <a:xfrm>
              <a:off x="1911" y="1425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cs typeface="Arial" pitchFamily="34" charset="0"/>
                </a:rPr>
                <a:t>Cluster</a:t>
              </a:r>
            </a:p>
          </p:txBody>
        </p:sp>
        <p:sp>
          <p:nvSpPr>
            <p:cNvPr id="1254422" name="Rectangle 22"/>
            <p:cNvSpPr>
              <a:spLocks noChangeArrowheads="1"/>
            </p:cNvSpPr>
            <p:nvPr/>
          </p:nvSpPr>
          <p:spPr bwMode="auto">
            <a:xfrm>
              <a:off x="3460" y="2600"/>
              <a:ext cx="760" cy="280"/>
            </a:xfrm>
            <a:prstGeom prst="rect">
              <a:avLst/>
            </a:prstGeom>
            <a:solidFill>
              <a:srgbClr val="B4C03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3</a:t>
              </a:r>
            </a:p>
          </p:txBody>
        </p:sp>
        <p:sp>
          <p:nvSpPr>
            <p:cNvPr id="1254423" name="Rectangle 23"/>
            <p:cNvSpPr>
              <a:spLocks noChangeArrowheads="1"/>
            </p:cNvSpPr>
            <p:nvPr/>
          </p:nvSpPr>
          <p:spPr bwMode="auto">
            <a:xfrm>
              <a:off x="4228" y="2600"/>
              <a:ext cx="616" cy="280"/>
            </a:xfrm>
            <a:prstGeom prst="rect">
              <a:avLst/>
            </a:prstGeom>
            <a:solidFill>
              <a:srgbClr val="B4C03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1254424" name="Rectangle 24"/>
            <p:cNvSpPr>
              <a:spLocks noChangeArrowheads="1"/>
            </p:cNvSpPr>
            <p:nvPr/>
          </p:nvSpPr>
          <p:spPr bwMode="auto">
            <a:xfrm>
              <a:off x="4852" y="2600"/>
              <a:ext cx="616" cy="280"/>
            </a:xfrm>
            <a:prstGeom prst="rect">
              <a:avLst/>
            </a:prstGeom>
            <a:solidFill>
              <a:srgbClr val="B4C03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4,5,6,7</a:t>
              </a:r>
            </a:p>
          </p:txBody>
        </p:sp>
        <p:sp>
          <p:nvSpPr>
            <p:cNvPr id="1254425" name="Rectangle 25"/>
            <p:cNvSpPr>
              <a:spLocks noChangeArrowheads="1"/>
            </p:cNvSpPr>
            <p:nvPr/>
          </p:nvSpPr>
          <p:spPr bwMode="auto">
            <a:xfrm>
              <a:off x="3445" y="2241"/>
              <a:ext cx="5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Cluster</a:t>
              </a:r>
            </a:p>
          </p:txBody>
        </p:sp>
        <p:sp>
          <p:nvSpPr>
            <p:cNvPr id="1254426" name="Rectangle 26"/>
            <p:cNvSpPr>
              <a:spLocks noChangeArrowheads="1"/>
            </p:cNvSpPr>
            <p:nvPr/>
          </p:nvSpPr>
          <p:spPr bwMode="auto">
            <a:xfrm>
              <a:off x="4166" y="2241"/>
              <a:ext cx="47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Track</a:t>
              </a:r>
            </a:p>
          </p:txBody>
        </p:sp>
        <p:sp>
          <p:nvSpPr>
            <p:cNvPr id="1254427" name="Rectangle 27"/>
            <p:cNvSpPr>
              <a:spLocks noChangeArrowheads="1"/>
            </p:cNvSpPr>
            <p:nvPr/>
          </p:nvSpPr>
          <p:spPr bwMode="auto">
            <a:xfrm>
              <a:off x="4838" y="2241"/>
              <a:ext cx="53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Sector</a:t>
              </a:r>
            </a:p>
          </p:txBody>
        </p:sp>
        <p:sp>
          <p:nvSpPr>
            <p:cNvPr id="1254428" name="Rectangle 28"/>
            <p:cNvSpPr>
              <a:spLocks noChangeArrowheads="1"/>
            </p:cNvSpPr>
            <p:nvPr/>
          </p:nvSpPr>
          <p:spPr bwMode="auto">
            <a:xfrm>
              <a:off x="3445" y="1905"/>
              <a:ext cx="111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th-TH" sz="1400" b="1">
                  <a:solidFill>
                    <a:schemeClr val="tx1"/>
                  </a:solidFill>
                  <a:cs typeface="Arial" pitchFamily="34" charset="0"/>
                </a:rPr>
                <a:t>Cluster Address</a:t>
              </a:r>
            </a:p>
          </p:txBody>
        </p:sp>
        <p:sp>
          <p:nvSpPr>
            <p:cNvPr id="1254429" name="Rectangle 29"/>
            <p:cNvSpPr>
              <a:spLocks noChangeArrowheads="1"/>
            </p:cNvSpPr>
            <p:nvPr/>
          </p:nvSpPr>
          <p:spPr bwMode="auto">
            <a:xfrm>
              <a:off x="3316" y="1928"/>
              <a:ext cx="2248" cy="1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4430" name="Line 30"/>
            <p:cNvSpPr>
              <a:spLocks noChangeShapeType="1"/>
            </p:cNvSpPr>
            <p:nvPr/>
          </p:nvSpPr>
          <p:spPr bwMode="auto">
            <a:xfrm flipV="1">
              <a:off x="2736" y="1924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4431" name="Line 31"/>
            <p:cNvSpPr>
              <a:spLocks noChangeShapeType="1"/>
            </p:cNvSpPr>
            <p:nvPr/>
          </p:nvSpPr>
          <p:spPr bwMode="auto">
            <a:xfrm>
              <a:off x="2736" y="2644"/>
              <a:ext cx="57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1447800" y="1981200"/>
            <a:ext cx="6907212" cy="1363662"/>
          </a:xfrm>
        </p:spPr>
        <p:txBody>
          <a:bodyPr/>
          <a:lstStyle/>
          <a:p>
            <a:pPr algn="ctr">
              <a:buNone/>
            </a:pPr>
            <a:r>
              <a:rPr lang="en-US" sz="4000" b="1" dirty="0" smtClean="0">
                <a:solidFill>
                  <a:srgbClr val="990000"/>
                </a:solidFill>
              </a:rPr>
              <a:t>Read From File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990000"/>
                </a:solidFill>
              </a:rPr>
              <a:t>Older Version</a:t>
            </a:r>
            <a:endParaRPr lang="en-US" sz="40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5689600" cy="97155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I/O Streams</a:t>
            </a:r>
            <a:endParaRPr lang="en-US" b="0">
              <a:solidFill>
                <a:srgbClr val="990000"/>
              </a:solidFill>
            </a:endParaRP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467600" cy="3557588"/>
          </a:xfrm>
        </p:spPr>
        <p:txBody>
          <a:bodyPr/>
          <a:lstStyle/>
          <a:p>
            <a:r>
              <a:rPr lang="th-TH" altLang="ko-KR" dirty="0">
                <a:ea typeface="Gulim" pitchFamily="34" charset="-127"/>
              </a:rPr>
              <a:t>ทุก ๆ </a:t>
            </a:r>
            <a:r>
              <a:rPr lang="en-US" altLang="ko-KR" dirty="0">
                <a:ea typeface="Gulim" pitchFamily="34" charset="-127"/>
              </a:rPr>
              <a:t>I/O </a:t>
            </a:r>
            <a:r>
              <a:rPr lang="th-TH" altLang="ko-KR" dirty="0">
                <a:ea typeface="Gulim" pitchFamily="34" charset="-127"/>
              </a:rPr>
              <a:t> ในจาวาจะถูกจัดการโดยกลไกที่เรียกว่า</a:t>
            </a:r>
            <a:r>
              <a:rPr lang="en-US" altLang="ko-KR" dirty="0">
                <a:ea typeface="Gulim" pitchFamily="34" charset="-127"/>
              </a:rPr>
              <a:t> </a:t>
            </a:r>
            <a:r>
              <a:rPr lang="en-US" altLang="ko-KR" i="1" dirty="0">
                <a:ea typeface="Gulim" pitchFamily="34" charset="-127"/>
              </a:rPr>
              <a:t>streams</a:t>
            </a:r>
          </a:p>
          <a:p>
            <a:r>
              <a:rPr lang="en-US" altLang="ko-KR" dirty="0">
                <a:ea typeface="Gulim" pitchFamily="34" charset="-127"/>
              </a:rPr>
              <a:t>Stream </a:t>
            </a:r>
            <a:r>
              <a:rPr lang="th-TH" altLang="ko-KR" dirty="0">
                <a:ea typeface="Gulim" pitchFamily="34" charset="-127"/>
              </a:rPr>
              <a:t>เป็นกระแสของข้อมูล</a:t>
            </a:r>
            <a:r>
              <a:rPr lang="en-US" altLang="ko-KR" dirty="0">
                <a:ea typeface="Gulim" pitchFamily="34" charset="-127"/>
              </a:rPr>
              <a:t> (</a:t>
            </a:r>
            <a:r>
              <a:rPr lang="th-TH" altLang="ko-KR" dirty="0">
                <a:ea typeface="Gulim" pitchFamily="34" charset="-127"/>
              </a:rPr>
              <a:t>อักขระ</a:t>
            </a:r>
            <a:r>
              <a:rPr lang="en-US" altLang="ko-KR" dirty="0">
                <a:ea typeface="Gulim" pitchFamily="34" charset="-127"/>
              </a:rPr>
              <a:t>, </a:t>
            </a:r>
            <a:r>
              <a:rPr lang="th-TH" altLang="ko-KR" dirty="0">
                <a:ea typeface="Gulim" pitchFamily="34" charset="-127"/>
              </a:rPr>
              <a:t>ตัวเลข</a:t>
            </a:r>
            <a:r>
              <a:rPr lang="en-US" altLang="ko-KR" dirty="0">
                <a:ea typeface="Gulim" pitchFamily="34" charset="-127"/>
              </a:rPr>
              <a:t>, </a:t>
            </a:r>
            <a:r>
              <a:rPr lang="th-TH" altLang="ko-KR" dirty="0">
                <a:ea typeface="Gulim" pitchFamily="34" charset="-127"/>
              </a:rPr>
              <a:t>เป็นต้น</a:t>
            </a:r>
            <a:r>
              <a:rPr lang="en-US" altLang="ko-KR" dirty="0">
                <a:ea typeface="Gulim" pitchFamily="34" charset="-127"/>
              </a:rPr>
              <a:t>).</a:t>
            </a:r>
          </a:p>
          <a:p>
            <a:r>
              <a:rPr lang="en-US" dirty="0"/>
              <a:t>stream </a:t>
            </a:r>
            <a:r>
              <a:rPr lang="th-TH" dirty="0"/>
              <a:t>เป็นการไหลของข้อมูลที่ประกอบไปด้วย</a:t>
            </a:r>
            <a:r>
              <a:rPr lang="en-US" dirty="0"/>
              <a:t> reader </a:t>
            </a:r>
            <a:r>
              <a:rPr lang="th-TH" dirty="0"/>
              <a:t>ด้านหนึ่งและ</a:t>
            </a:r>
            <a:r>
              <a:rPr lang="en-US" dirty="0"/>
              <a:t> writer</a:t>
            </a:r>
            <a:r>
              <a:rPr lang="th-TH" dirty="0"/>
              <a:t> ที่อยู่อีกด้านหนึ่ง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ko-KR" dirty="0">
                <a:ea typeface="Gulim" pitchFamily="34" charset="-127"/>
              </a:rPr>
              <a:t>Stream </a:t>
            </a:r>
            <a:r>
              <a:rPr lang="th-TH" altLang="ko-KR" dirty="0">
                <a:ea typeface="Gulim" pitchFamily="34" charset="-127"/>
              </a:rPr>
              <a:t>ถูกสร้างขึ้นในรูปของ</a:t>
            </a:r>
            <a:r>
              <a:rPr lang="th-TH" altLang="ko-KR" dirty="0" err="1">
                <a:ea typeface="Gulim" pitchFamily="34" charset="-127"/>
              </a:rPr>
              <a:t>ออปเจค</a:t>
            </a:r>
            <a:endParaRPr lang="en-US" altLang="ko-KR" dirty="0">
              <a:ea typeface="Gulim" pitchFamily="34" charset="-127"/>
            </a:endParaRPr>
          </a:p>
          <a:p>
            <a:pPr lvl="1"/>
            <a:r>
              <a:rPr lang="en-US" altLang="ko-KR" dirty="0" smtClean="0">
                <a:ea typeface="Gulim" pitchFamily="34" charset="-127"/>
              </a:rPr>
              <a:t>Writer </a:t>
            </a:r>
            <a:r>
              <a:rPr lang="th-TH" altLang="ko-KR" dirty="0" smtClean="0">
                <a:ea typeface="Gulim" pitchFamily="34" charset="-127"/>
              </a:rPr>
              <a:t>ทำ</a:t>
            </a:r>
            <a:r>
              <a:rPr lang="th-TH" altLang="ko-KR" dirty="0">
                <a:ea typeface="Gulim" pitchFamily="34" charset="-127"/>
              </a:rPr>
              <a:t>หน้าที่ในการส่งข้อมูลไปยังปลายทางเช่น</a:t>
            </a:r>
            <a:r>
              <a:rPr lang="th-TH" altLang="ko-KR" dirty="0" smtClean="0">
                <a:ea typeface="Gulim" pitchFamily="34" charset="-127"/>
              </a:rPr>
              <a:t>ไฟล์</a:t>
            </a:r>
            <a:endParaRPr lang="en-US" altLang="ko-KR" dirty="0">
              <a:ea typeface="Gulim" pitchFamily="34" charset="-127"/>
            </a:endParaRPr>
          </a:p>
          <a:p>
            <a:pPr lvl="1"/>
            <a:r>
              <a:rPr lang="en-US" altLang="ko-KR" dirty="0" smtClean="0">
                <a:ea typeface="Gulim" pitchFamily="34" charset="-127"/>
              </a:rPr>
              <a:t>Reader </a:t>
            </a:r>
            <a:r>
              <a:rPr lang="th-TH" altLang="ko-KR" dirty="0" smtClean="0">
                <a:ea typeface="Gulim" pitchFamily="34" charset="-127"/>
              </a:rPr>
              <a:t>รับ</a:t>
            </a:r>
            <a:r>
              <a:rPr lang="th-TH" altLang="ko-KR" dirty="0">
                <a:ea typeface="Gulim" pitchFamily="34" charset="-127"/>
              </a:rPr>
              <a:t>ข้อมูลต้นทางจากคีย์บอร์ดหรือไฟล์ไปยัง</a:t>
            </a:r>
            <a:r>
              <a:rPr lang="th-TH" altLang="ko-KR" dirty="0" smtClean="0">
                <a:ea typeface="Gulim" pitchFamily="34" charset="-127"/>
              </a:rPr>
              <a:t>โปรแกรม</a:t>
            </a:r>
            <a:endParaRPr lang="en-US" dirty="0"/>
          </a:p>
          <a:p>
            <a:pPr lvl="2">
              <a:buFont typeface="StarSymbol" charset="0"/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3505200"/>
            <a:ext cx="6516688" cy="454025"/>
            <a:chOff x="554" y="2153"/>
            <a:chExt cx="4105" cy="286"/>
          </a:xfrm>
        </p:grpSpPr>
        <p:sp>
          <p:nvSpPr>
            <p:cNvPr id="894981" name="Rectangle 5"/>
            <p:cNvSpPr>
              <a:spLocks noChangeArrowheads="1"/>
            </p:cNvSpPr>
            <p:nvPr/>
          </p:nvSpPr>
          <p:spPr bwMode="auto">
            <a:xfrm>
              <a:off x="1800" y="2208"/>
              <a:ext cx="1812" cy="132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94982" name="Text Box 6"/>
            <p:cNvSpPr txBox="1">
              <a:spLocks noChangeArrowheads="1"/>
            </p:cNvSpPr>
            <p:nvPr/>
          </p:nvSpPr>
          <p:spPr bwMode="auto">
            <a:xfrm>
              <a:off x="554" y="2189"/>
              <a:ext cx="4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Angsana New" pitchFamily="18" charset="-34"/>
                  <a:cs typeface="Arial" pitchFamily="34" charset="0"/>
                </a:rPr>
                <a:t>Writer</a:t>
              </a:r>
              <a:endParaRPr lang="en-CA" sz="2000" b="1">
                <a:solidFill>
                  <a:schemeClr val="tx1"/>
                </a:solidFill>
                <a:latin typeface="Angsana New" pitchFamily="18" charset="-34"/>
                <a:cs typeface="Arial" pitchFamily="34" charset="0"/>
              </a:endParaRPr>
            </a:p>
          </p:txBody>
        </p:sp>
        <p:sp>
          <p:nvSpPr>
            <p:cNvPr id="894983" name="Text Box 7"/>
            <p:cNvSpPr txBox="1">
              <a:spLocks noChangeArrowheads="1"/>
            </p:cNvSpPr>
            <p:nvPr/>
          </p:nvSpPr>
          <p:spPr bwMode="auto">
            <a:xfrm>
              <a:off x="4214" y="2153"/>
              <a:ext cx="4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Angsana New" pitchFamily="18" charset="-34"/>
                  <a:cs typeface="Arial" pitchFamily="34" charset="0"/>
                </a:rPr>
                <a:t>Reader</a:t>
              </a:r>
              <a:endParaRPr lang="en-CA" sz="2000" b="1">
                <a:solidFill>
                  <a:schemeClr val="tx1"/>
                </a:solidFill>
                <a:latin typeface="Angsana New" pitchFamily="18" charset="-34"/>
                <a:cs typeface="Arial" pitchFamily="34" charset="0"/>
              </a:endParaRPr>
            </a:p>
          </p:txBody>
        </p:sp>
        <p:sp>
          <p:nvSpPr>
            <p:cNvPr id="894984" name="Line 8"/>
            <p:cNvSpPr>
              <a:spLocks noChangeShapeType="1"/>
            </p:cNvSpPr>
            <p:nvPr/>
          </p:nvSpPr>
          <p:spPr bwMode="auto">
            <a:xfrm>
              <a:off x="1260" y="2280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894985" name="Line 9"/>
            <p:cNvSpPr>
              <a:spLocks noChangeShapeType="1"/>
            </p:cNvSpPr>
            <p:nvPr/>
          </p:nvSpPr>
          <p:spPr bwMode="auto">
            <a:xfrm>
              <a:off x="3672" y="2280"/>
              <a:ext cx="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6324600" cy="6096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Java file input &amp; output involves streams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066800" y="1219200"/>
            <a:ext cx="7727950" cy="251460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th-TH" dirty="0"/>
              <a:t>ผู้ใช้สามารถเขียนข้อมูลไปยัง</a:t>
            </a:r>
            <a:r>
              <a:rPr lang="en-US" dirty="0"/>
              <a:t> stream </a:t>
            </a:r>
            <a:r>
              <a:rPr lang="th-TH" dirty="0"/>
              <a:t>และอ่านข้อมูลได้จาก</a:t>
            </a:r>
            <a:r>
              <a:rPr lang="en-US" dirty="0"/>
              <a:t> stream </a:t>
            </a: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en-US" dirty="0"/>
              <a:t>stream </a:t>
            </a:r>
            <a:r>
              <a:rPr lang="th-TH" dirty="0"/>
              <a:t>เป็นการนำเสนอ</a:t>
            </a:r>
            <a:r>
              <a:rPr lang="en-US" dirty="0"/>
              <a:t> abstract </a:t>
            </a:r>
            <a:r>
              <a:rPr lang="th-TH" dirty="0"/>
              <a:t>ของ</a:t>
            </a:r>
            <a:r>
              <a:rPr lang="th-TH" dirty="0" smtClean="0"/>
              <a:t>อุปกรณ์ที่มีการ</a:t>
            </a:r>
            <a:r>
              <a:rPr lang="en-US" dirty="0" smtClean="0"/>
              <a:t> </a:t>
            </a:r>
            <a:r>
              <a:rPr lang="en-US" dirty="0"/>
              <a:t>input </a:t>
            </a:r>
            <a:r>
              <a:rPr lang="th-TH" dirty="0"/>
              <a:t>หรือ</a:t>
            </a:r>
            <a:r>
              <a:rPr lang="en-US" dirty="0"/>
              <a:t> output </a:t>
            </a:r>
            <a:r>
              <a:rPr lang="th-TH" dirty="0"/>
              <a:t>ในรูปของต้นทางหรือปลายทางของข้อมูลภายในโปรแกรม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SzPct val="100000"/>
              <a:buFont typeface="Times New Roman" pitchFamily="18" charset="0"/>
              <a:buBlip>
                <a:blip r:embed="rId3"/>
              </a:buBlip>
            </a:pPr>
            <a:r>
              <a:rPr lang="th-TH" dirty="0"/>
              <a:t>ดังนั้น</a:t>
            </a:r>
            <a:r>
              <a:rPr lang="en-US" dirty="0"/>
              <a:t> stream </a:t>
            </a:r>
            <a:r>
              <a:rPr lang="th-TH" dirty="0"/>
              <a:t>อาจมองในรูปของข้อมูลที่ถูกเรียงลำดับและมี</a:t>
            </a:r>
            <a:r>
              <a:rPr lang="th-TH" dirty="0" smtClean="0"/>
              <a:t>การนำเข้า</a:t>
            </a:r>
            <a:r>
              <a:rPr lang="th-TH" dirty="0"/>
              <a:t>หรือออกจากโปรแกรม</a:t>
            </a:r>
            <a:r>
              <a:rPr lang="en-US" dirty="0"/>
              <a:t> </a:t>
            </a:r>
          </a:p>
        </p:txBody>
      </p:sp>
      <p:pic>
        <p:nvPicPr>
          <p:cNvPr id="896004" name="Picture 4" descr="0278_08_01"/>
          <p:cNvPicPr>
            <a:picLocks noGrp="1" noChangeAspect="1" noChangeArrowheads="1"/>
          </p:cNvPicPr>
          <p:nvPr>
            <p:ph type="chart"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635375" y="3573463"/>
            <a:ext cx="4267200" cy="28940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632700" cy="4114800"/>
          </a:xfrm>
        </p:spPr>
        <p:txBody>
          <a:bodyPr/>
          <a:lstStyle/>
          <a:p>
            <a:r>
              <a:rPr lang="th-TH">
                <a:solidFill>
                  <a:schemeClr val="tx2"/>
                </a:solidFill>
              </a:rPr>
              <a:t>ทุก ๆ จาวาโปรแกรมสามารถใช้ 3 </a:t>
            </a:r>
            <a:r>
              <a:rPr lang="en-US">
                <a:solidFill>
                  <a:schemeClr val="tx2"/>
                </a:solidFill>
              </a:rPr>
              <a:t> stream </a:t>
            </a:r>
            <a:r>
              <a:rPr lang="th-TH">
                <a:solidFill>
                  <a:schemeClr val="tx2"/>
                </a:solidFill>
              </a:rPr>
              <a:t>ออปเจคที่กำหนดไว้ในคลาส</a:t>
            </a:r>
            <a:r>
              <a:rPr lang="en-US">
                <a:solidFill>
                  <a:schemeClr val="tx2"/>
                </a:solidFill>
              </a:rPr>
              <a:t> System </a:t>
            </a:r>
            <a:r>
              <a:rPr lang="th-TH">
                <a:solidFill>
                  <a:schemeClr val="tx2"/>
                </a:solidFill>
              </a:rPr>
              <a:t>ภายใน</a:t>
            </a:r>
            <a:r>
              <a:rPr lang="en-US">
                <a:solidFill>
                  <a:schemeClr val="tx2"/>
                </a:solidFill>
              </a:rPr>
              <a:t> java.lang package: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System.in</a:t>
            </a:r>
          </a:p>
          <a:p>
            <a:pPr lvl="2"/>
            <a:r>
              <a:rPr lang="th-TH">
                <a:solidFill>
                  <a:schemeClr val="tx2"/>
                </a:solidFill>
              </a:rPr>
              <a:t>เป็น</a:t>
            </a:r>
            <a:r>
              <a:rPr lang="en-US">
                <a:solidFill>
                  <a:schemeClr val="tx2"/>
                </a:solidFill>
              </a:rPr>
              <a:t> java.io.bufferedInputStream </a:t>
            </a:r>
            <a:r>
              <a:rPr lang="th-TH">
                <a:solidFill>
                  <a:schemeClr val="tx2"/>
                </a:solidFill>
              </a:rPr>
              <a:t>ออปเจคที่ใช้ในการรับค่า</a:t>
            </a:r>
            <a:r>
              <a:rPr lang="en-US">
                <a:solidFill>
                  <a:schemeClr val="tx2"/>
                </a:solidFill>
              </a:rPr>
              <a:t> standard input stream </a:t>
            </a:r>
            <a:r>
              <a:rPr lang="th-TH">
                <a:solidFill>
                  <a:schemeClr val="tx2"/>
                </a:solidFill>
              </a:rPr>
              <a:t>ซึ่งโดยปกติจะได้แก่ </a:t>
            </a:r>
            <a:r>
              <a:rPr lang="en-US">
                <a:solidFill>
                  <a:schemeClr val="tx2"/>
                </a:solidFill>
              </a:rPr>
              <a:t>keyboard input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System.out</a:t>
            </a:r>
          </a:p>
          <a:p>
            <a:pPr lvl="2"/>
            <a:r>
              <a:rPr lang="th-TH">
                <a:solidFill>
                  <a:schemeClr val="tx2"/>
                </a:solidFill>
              </a:rPr>
              <a:t>เป็น</a:t>
            </a:r>
            <a:r>
              <a:rPr lang="en-US">
                <a:solidFill>
                  <a:schemeClr val="tx2"/>
                </a:solidFill>
              </a:rPr>
              <a:t> java.io.PrintStream </a:t>
            </a:r>
            <a:r>
              <a:rPr lang="th-TH">
                <a:solidFill>
                  <a:schemeClr val="tx2"/>
                </a:solidFill>
              </a:rPr>
              <a:t>ออปเจคถูกใช้ในการแสดง</a:t>
            </a:r>
            <a:r>
              <a:rPr lang="en-US">
                <a:solidFill>
                  <a:schemeClr val="tx2"/>
                </a:solidFill>
              </a:rPr>
              <a:t> standard output stream.  </a:t>
            </a:r>
            <a:r>
              <a:rPr lang="th-TH">
                <a:solidFill>
                  <a:schemeClr val="tx2"/>
                </a:solidFill>
              </a:rPr>
              <a:t>โดยปกติจะใช้ร่วมกับ</a:t>
            </a:r>
            <a:r>
              <a:rPr lang="en-US">
                <a:solidFill>
                  <a:schemeClr val="tx2"/>
                </a:solidFill>
              </a:rPr>
              <a:t> command line window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System.err</a:t>
            </a:r>
          </a:p>
          <a:p>
            <a:pPr lvl="2"/>
            <a:r>
              <a:rPr lang="th-TH">
                <a:solidFill>
                  <a:schemeClr val="tx2"/>
                </a:solidFill>
              </a:rPr>
              <a:t>เป็น</a:t>
            </a:r>
            <a:r>
              <a:rPr lang="en-US">
                <a:solidFill>
                  <a:schemeClr val="tx2"/>
                </a:solidFill>
              </a:rPr>
              <a:t> java.io.PrintStream </a:t>
            </a:r>
            <a:r>
              <a:rPr lang="th-TH">
                <a:solidFill>
                  <a:schemeClr val="tx2"/>
                </a:solidFill>
              </a:rPr>
              <a:t>ออปเจคถูกเรียกใช้เมื่อต้องการแสดง</a:t>
            </a:r>
            <a:r>
              <a:rPr lang="en-US">
                <a:solidFill>
                  <a:schemeClr val="tx2"/>
                </a:solidFill>
              </a:rPr>
              <a:t> standard error stream  Output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275" y="125413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Pre-defined Stream Object</a:t>
            </a:r>
            <a:endParaRPr lang="th-TH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9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8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0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41438"/>
            <a:ext cx="7278688" cy="4570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h-TH"/>
              <a:t>ใน</a:t>
            </a:r>
            <a:r>
              <a:rPr lang="en-US"/>
              <a:t> package java.io</a:t>
            </a:r>
            <a:r>
              <a:rPr lang="th-TH"/>
              <a:t> จะแบ่งลำดับชั้นของ</a:t>
            </a:r>
            <a:r>
              <a:rPr lang="en-US"/>
              <a:t> streams </a:t>
            </a:r>
            <a:r>
              <a:rPr lang="th-TH"/>
              <a:t>ได้ดังนี้</a:t>
            </a:r>
          </a:p>
          <a:p>
            <a:pPr>
              <a:lnSpc>
                <a:spcPct val="90000"/>
              </a:lnSpc>
            </a:pPr>
            <a:endParaRPr lang="th-TH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Stream </a:t>
            </a:r>
            <a:r>
              <a:rPr lang="th-TH"/>
              <a:t>เป็นออปเจค</a:t>
            </a:r>
            <a:r>
              <a:rPr lang="en-US"/>
              <a:t> to/from </a:t>
            </a:r>
            <a:r>
              <a:rPr lang="th-TH"/>
              <a:t>ซึ่งข้อมูลถูก</a:t>
            </a:r>
            <a:r>
              <a:rPr lang="en-US"/>
              <a:t> sent/received.</a:t>
            </a:r>
          </a:p>
          <a:p>
            <a:pPr>
              <a:lnSpc>
                <a:spcPct val="90000"/>
              </a:lnSpc>
            </a:pPr>
            <a:r>
              <a:rPr lang="th-TH"/>
              <a:t>เนื่องจากทุก ๆ </a:t>
            </a:r>
            <a:r>
              <a:rPr lang="en-US"/>
              <a:t> I/O </a:t>
            </a:r>
            <a:r>
              <a:rPr lang="th-TH"/>
              <a:t>ออปเจคเป็น</a:t>
            </a:r>
            <a:r>
              <a:rPr lang="en-US"/>
              <a:t> subclassed </a:t>
            </a:r>
            <a:r>
              <a:rPr lang="th-TH"/>
              <a:t>มาจาก </a:t>
            </a:r>
            <a:r>
              <a:rPr lang="en-US"/>
              <a:t>InputStream &amp; OutputStream </a:t>
            </a:r>
            <a:r>
              <a:rPr lang="th-TH"/>
              <a:t> ดังนั้นจึงสามารถใช้งานร่วมกันได้</a:t>
            </a:r>
            <a:endParaRPr lang="en-US"/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275" y="125413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Java I/O Stream Classes</a:t>
            </a:r>
            <a:endParaRPr lang="en-US" b="0">
              <a:solidFill>
                <a:srgbClr val="990000"/>
              </a:solidFill>
            </a:endParaRPr>
          </a:p>
        </p:txBody>
      </p:sp>
      <p:sp>
        <p:nvSpPr>
          <p:cNvPr id="899076" name="Rectangle 4"/>
          <p:cNvSpPr>
            <a:spLocks noChangeArrowheads="1"/>
          </p:cNvSpPr>
          <p:nvPr/>
        </p:nvSpPr>
        <p:spPr bwMode="auto">
          <a:xfrm>
            <a:off x="1657350" y="3505200"/>
            <a:ext cx="3181350" cy="59055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99077" name="Text Box 5"/>
          <p:cNvSpPr txBox="1">
            <a:spLocks noChangeArrowheads="1"/>
          </p:cNvSpPr>
          <p:nvPr/>
        </p:nvSpPr>
        <p:spPr bwMode="auto">
          <a:xfrm>
            <a:off x="2165350" y="2459038"/>
            <a:ext cx="11842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InputStream</a:t>
            </a:r>
          </a:p>
        </p:txBody>
      </p:sp>
      <p:sp>
        <p:nvSpPr>
          <p:cNvPr id="899078" name="Text Box 6"/>
          <p:cNvSpPr txBox="1">
            <a:spLocks noChangeArrowheads="1"/>
          </p:cNvSpPr>
          <p:nvPr/>
        </p:nvSpPr>
        <p:spPr bwMode="auto">
          <a:xfrm>
            <a:off x="6099175" y="2422525"/>
            <a:ext cx="1319213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 i="1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OutputStream</a:t>
            </a:r>
            <a:endParaRPr lang="en-CA" sz="2400" i="1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899079" name="Text Box 7"/>
          <p:cNvSpPr txBox="1">
            <a:spLocks noChangeArrowheads="1"/>
          </p:cNvSpPr>
          <p:nvPr/>
        </p:nvSpPr>
        <p:spPr bwMode="auto">
          <a:xfrm>
            <a:off x="1355725" y="3738563"/>
            <a:ext cx="2208213" cy="466725"/>
          </a:xfrm>
          <a:prstGeom prst="rect">
            <a:avLst/>
          </a:prstGeom>
          <a:solidFill>
            <a:srgbClr val="FFFFCC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ConcreteInputSubclasses</a:t>
            </a:r>
            <a:endParaRPr lang="en-CA" sz="2400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899080" name="Rectangle 8"/>
          <p:cNvSpPr>
            <a:spLocks noChangeArrowheads="1"/>
          </p:cNvSpPr>
          <p:nvPr/>
        </p:nvSpPr>
        <p:spPr bwMode="auto">
          <a:xfrm>
            <a:off x="5410200" y="3505200"/>
            <a:ext cx="3181350" cy="59055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899081" name="Text Box 9"/>
          <p:cNvSpPr txBox="1">
            <a:spLocks noChangeArrowheads="1"/>
          </p:cNvSpPr>
          <p:nvPr/>
        </p:nvSpPr>
        <p:spPr bwMode="auto">
          <a:xfrm>
            <a:off x="5089525" y="3757613"/>
            <a:ext cx="2343150" cy="466725"/>
          </a:xfrm>
          <a:prstGeom prst="rect">
            <a:avLst/>
          </a:prstGeom>
          <a:solidFill>
            <a:srgbClr val="FFFFCC"/>
          </a:solidFill>
          <a:ln w="9525" cap="rnd">
            <a:solidFill>
              <a:schemeClr val="tx1"/>
            </a:solidFill>
            <a:prstDash val="sysDot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ConcreteOutputSubclasses</a:t>
            </a:r>
            <a:endParaRPr lang="en-CA" sz="2400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899082" name="Line 10"/>
          <p:cNvSpPr>
            <a:spLocks noChangeShapeType="1"/>
          </p:cNvSpPr>
          <p:nvPr/>
        </p:nvSpPr>
        <p:spPr bwMode="auto">
          <a:xfrm flipV="1">
            <a:off x="2762250" y="3167063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899083" name="Line 11"/>
          <p:cNvSpPr>
            <a:spLocks noChangeShapeType="1"/>
          </p:cNvSpPr>
          <p:nvPr/>
        </p:nvSpPr>
        <p:spPr bwMode="auto">
          <a:xfrm flipV="1">
            <a:off x="6762750" y="316230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899084" name="AutoShape 12"/>
          <p:cNvSpPr>
            <a:spLocks noChangeArrowheads="1"/>
          </p:cNvSpPr>
          <p:nvPr/>
        </p:nvSpPr>
        <p:spPr bwMode="auto">
          <a:xfrm>
            <a:off x="2667000" y="2919413"/>
            <a:ext cx="190500" cy="2667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h-TH"/>
          </a:p>
        </p:txBody>
      </p:sp>
      <p:sp>
        <p:nvSpPr>
          <p:cNvPr id="899085" name="AutoShape 13"/>
          <p:cNvSpPr>
            <a:spLocks noChangeArrowheads="1"/>
          </p:cNvSpPr>
          <p:nvPr/>
        </p:nvSpPr>
        <p:spPr bwMode="auto">
          <a:xfrm>
            <a:off x="6667500" y="2895600"/>
            <a:ext cx="190500" cy="266700"/>
          </a:xfrm>
          <a:prstGeom prst="triangle">
            <a:avLst>
              <a:gd name="adj" fmla="val 5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115888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Reading a sequential file</a:t>
            </a:r>
          </a:p>
        </p:txBody>
      </p:sp>
      <p:sp>
        <p:nvSpPr>
          <p:cNvPr id="125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345363" cy="4114800"/>
          </a:xfrm>
        </p:spPr>
        <p:txBody>
          <a:bodyPr/>
          <a:lstStyle/>
          <a:p>
            <a:r>
              <a:rPr lang="th-TH" dirty="0"/>
              <a:t>การเปิดไฟล์เพื่ออ่านข้อมูลอาจทำได้ดังนี้</a:t>
            </a:r>
            <a:endParaRPr lang="en-US" dirty="0"/>
          </a:p>
          <a:p>
            <a:pPr lvl="2">
              <a:buFont typeface="StarSymbol" charset="0"/>
              <a:buNone/>
            </a:pPr>
            <a:r>
              <a:rPr lang="en-US" dirty="0"/>
              <a:t>  Read a data item (byte, line, record) from file</a:t>
            </a:r>
          </a:p>
          <a:p>
            <a:pPr lvl="2">
              <a:buFont typeface="StarSymbol" charset="0"/>
              <a:buNone/>
            </a:pPr>
            <a:r>
              <a:rPr lang="en-US" b="1" dirty="0"/>
              <a:t>  WHILE</a:t>
            </a:r>
            <a:r>
              <a:rPr lang="en-US" dirty="0"/>
              <a:t> not at end of file </a:t>
            </a:r>
            <a:r>
              <a:rPr lang="en-US" b="1" dirty="0"/>
              <a:t>DO</a:t>
            </a:r>
            <a:endParaRPr lang="en-US" dirty="0"/>
          </a:p>
          <a:p>
            <a:pPr lvl="2">
              <a:buFont typeface="StarSymbol" charset="0"/>
              <a:buNone/>
            </a:pPr>
            <a:r>
              <a:rPr lang="en-US" dirty="0"/>
              <a:t>      Process the data item</a:t>
            </a:r>
          </a:p>
          <a:p>
            <a:pPr lvl="2">
              <a:buFont typeface="StarSymbol" charset="0"/>
              <a:buNone/>
            </a:pPr>
            <a:r>
              <a:rPr lang="en-US" dirty="0"/>
              <a:t>      Read the next data item</a:t>
            </a:r>
          </a:p>
          <a:p>
            <a:pPr lvl="2">
              <a:buFont typeface="StarSymbol" charset="0"/>
              <a:buNone/>
            </a:pPr>
            <a:r>
              <a:rPr lang="en-US" b="1" dirty="0"/>
              <a:t>  END WHILE</a:t>
            </a:r>
          </a:p>
          <a:p>
            <a:pPr lvl="2">
              <a:buFont typeface="StarSymbol" charset="0"/>
              <a:buNone/>
            </a:pPr>
            <a:r>
              <a:rPr lang="en-US" dirty="0"/>
              <a:t>  Close the file</a:t>
            </a:r>
          </a:p>
        </p:txBody>
      </p:sp>
      <p:sp>
        <p:nvSpPr>
          <p:cNvPr id="1256452" name="AutoShape 4"/>
          <p:cNvSpPr>
            <a:spLocks noChangeArrowheads="1"/>
          </p:cNvSpPr>
          <p:nvPr/>
        </p:nvSpPr>
        <p:spPr bwMode="auto">
          <a:xfrm>
            <a:off x="5651500" y="3429000"/>
            <a:ext cx="2667000" cy="936625"/>
          </a:xfrm>
          <a:prstGeom prst="wedgeRoundRectCallout">
            <a:avLst>
              <a:gd name="adj1" fmla="val -73036"/>
              <a:gd name="adj2" fmla="val -133391"/>
              <a:gd name="adj3" fmla="val 16667"/>
            </a:avLst>
          </a:prstGeom>
          <a:solidFill>
            <a:srgbClr val="D1ECF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if there isn't one end of file will be signaled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762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Writing a sequential file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6096000" cy="4114800"/>
          </a:xfrm>
        </p:spPr>
        <p:txBody>
          <a:bodyPr/>
          <a:lstStyle/>
          <a:p>
            <a:r>
              <a:rPr lang="en-US" dirty="0"/>
              <a:t>  </a:t>
            </a:r>
            <a:r>
              <a:rPr lang="th-TH" dirty="0"/>
              <a:t>การเปิดไฟล์เพื่อเขียนข้อมูลลงไฟล์ทำได้ดังนี้</a:t>
            </a:r>
            <a:endParaRPr lang="en-US" dirty="0"/>
          </a:p>
          <a:p>
            <a:pPr lvl="2">
              <a:buFont typeface="StarSymbol" charset="0"/>
              <a:buNone/>
            </a:pPr>
            <a:r>
              <a:rPr lang="en-US" b="1" dirty="0"/>
              <a:t>  WHILE</a:t>
            </a:r>
            <a:r>
              <a:rPr lang="en-US" dirty="0"/>
              <a:t> there are data items to write </a:t>
            </a:r>
            <a:r>
              <a:rPr lang="en-US" b="1" dirty="0"/>
              <a:t>DO</a:t>
            </a:r>
            <a:endParaRPr lang="en-US" dirty="0"/>
          </a:p>
          <a:p>
            <a:pPr lvl="2">
              <a:buFont typeface="StarSymbol" charset="0"/>
              <a:buNone/>
            </a:pPr>
            <a:r>
              <a:rPr lang="en-US" dirty="0"/>
              <a:t>      write the next data item</a:t>
            </a:r>
          </a:p>
          <a:p>
            <a:pPr lvl="2">
              <a:buFont typeface="StarSymbol" charset="0"/>
              <a:buNone/>
            </a:pPr>
            <a:r>
              <a:rPr lang="en-US" b="1" dirty="0"/>
              <a:t>  END WHILE</a:t>
            </a:r>
          </a:p>
          <a:p>
            <a:pPr lvl="2">
              <a:buFont typeface="StarSymbol" charset="0"/>
              <a:buNone/>
            </a:pPr>
            <a:r>
              <a:rPr lang="en-US" dirty="0"/>
              <a:t>  Close the file</a:t>
            </a:r>
          </a:p>
        </p:txBody>
      </p:sp>
      <p:sp>
        <p:nvSpPr>
          <p:cNvPr id="1257476" name="AutoShape 4"/>
          <p:cNvSpPr>
            <a:spLocks noChangeArrowheads="1"/>
          </p:cNvSpPr>
          <p:nvPr/>
        </p:nvSpPr>
        <p:spPr bwMode="auto">
          <a:xfrm>
            <a:off x="5651500" y="3789363"/>
            <a:ext cx="2667000" cy="863600"/>
          </a:xfrm>
          <a:prstGeom prst="wedgeRoundRectCallout">
            <a:avLst>
              <a:gd name="adj1" fmla="val -69106"/>
              <a:gd name="adj2" fmla="val -195222"/>
              <a:gd name="adj3" fmla="val 16667"/>
            </a:avLst>
          </a:prstGeom>
          <a:solidFill>
            <a:srgbClr val="D1ECF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default is often to overwrite an existing file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781800" cy="6858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Reading </a:t>
            </a:r>
            <a:r>
              <a:rPr lang="en-US" b="0" i="1">
                <a:solidFill>
                  <a:srgbClr val="990000"/>
                </a:solidFill>
              </a:rPr>
              <a:t>Character</a:t>
            </a:r>
            <a:r>
              <a:rPr lang="en-US">
                <a:solidFill>
                  <a:srgbClr val="990000"/>
                </a:solidFill>
              </a:rPr>
              <a:t> Data from a File</a:t>
            </a:r>
          </a:p>
        </p:txBody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162800" cy="4953000"/>
          </a:xfrm>
        </p:spPr>
        <p:txBody>
          <a:bodyPr/>
          <a:lstStyle/>
          <a:p>
            <a:r>
              <a:rPr lang="th-TH" dirty="0"/>
              <a:t>คลาส</a:t>
            </a:r>
            <a:r>
              <a:rPr lang="en-US" dirty="0"/>
              <a:t> </a:t>
            </a:r>
            <a:r>
              <a:rPr lang="en-US" b="1" i="1" dirty="0" err="1"/>
              <a:t>FileReader</a:t>
            </a:r>
            <a:endParaRPr lang="en-US" dirty="0"/>
          </a:p>
          <a:p>
            <a:pPr lvl="1"/>
            <a:r>
              <a:rPr lang="th-TH" dirty="0"/>
              <a:t>สืบทอดมาจาก</a:t>
            </a:r>
            <a:r>
              <a:rPr lang="en-US" dirty="0"/>
              <a:t> </a:t>
            </a:r>
            <a:r>
              <a:rPr lang="en-US" i="1" dirty="0" err="1"/>
              <a:t>InputStreamReader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th-TH" dirty="0"/>
              <a:t>ซึ่งสืบทอดมาจากคลาส</a:t>
            </a:r>
            <a:r>
              <a:rPr lang="en-US" dirty="0"/>
              <a:t> </a:t>
            </a:r>
            <a:r>
              <a:rPr lang="en-US" i="1" dirty="0"/>
              <a:t>Reader </a:t>
            </a:r>
          </a:p>
          <a:p>
            <a:pPr lvl="1"/>
            <a:r>
              <a:rPr lang="th-TH" dirty="0"/>
              <a:t>คอน</a:t>
            </a:r>
            <a:r>
              <a:rPr lang="th-TH" dirty="0" err="1"/>
              <a:t>สตรัคเตอร์</a:t>
            </a:r>
            <a:endParaRPr lang="en-US" dirty="0"/>
          </a:p>
          <a:p>
            <a:pPr lvl="2"/>
            <a:r>
              <a:rPr lang="en-US" sz="1800" dirty="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 dirty="0" err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FileReader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(String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fileName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) throws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IOException</a:t>
            </a:r>
            <a:endParaRPr lang="th-TH" sz="1800" dirty="0">
              <a:latin typeface="Arial" pitchFamily="34" charset="0"/>
            </a:endParaRPr>
          </a:p>
          <a:p>
            <a:pPr lvl="2"/>
            <a:endParaRPr lang="en-US" sz="1800" dirty="0">
              <a:latin typeface="Arial" pitchFamily="34" charset="0"/>
            </a:endParaRPr>
          </a:p>
          <a:p>
            <a:pPr lvl="1"/>
            <a:r>
              <a:rPr lang="th-TH" dirty="0"/>
              <a:t>เมธอดที่น่าสนใจ</a:t>
            </a:r>
            <a:r>
              <a:rPr lang="en-US" dirty="0"/>
              <a:t>:</a:t>
            </a:r>
          </a:p>
          <a:p>
            <a:pPr lvl="2"/>
            <a:r>
              <a:rPr lang="en-US" sz="1800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read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() throws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IOException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  //reads a single character</a:t>
            </a:r>
          </a:p>
          <a:p>
            <a:pPr lvl="2"/>
            <a:r>
              <a:rPr lang="en-US" sz="1800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read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(char[]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buf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,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start,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int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len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) throws </a:t>
            </a:r>
            <a:r>
              <a:rPr lang="en-US" sz="1800" dirty="0" err="1">
                <a:latin typeface="Arial" pitchFamily="34" charset="0"/>
                <a:cs typeface="Courier New" pitchFamily="49" charset="0"/>
              </a:rPr>
              <a:t>IOException</a:t>
            </a:r>
            <a:endParaRPr lang="en-US" sz="1800" dirty="0">
              <a:latin typeface="Arial" pitchFamily="34" charset="0"/>
              <a:cs typeface="Courier New" pitchFamily="49" charset="0"/>
            </a:endParaRPr>
          </a:p>
          <a:p>
            <a:pPr lvl="2">
              <a:buFont typeface="StarSymbol" charset="0"/>
              <a:buNone/>
            </a:pPr>
            <a:r>
              <a:rPr lang="en-US" sz="1800" dirty="0">
                <a:latin typeface="Arial" pitchFamily="34" charset="0"/>
                <a:cs typeface="Courier New" pitchFamily="49" charset="0"/>
              </a:rPr>
              <a:t>                // reads </a:t>
            </a:r>
            <a:r>
              <a:rPr lang="en-US" sz="1800" i="1" dirty="0" err="1">
                <a:latin typeface="Arial" pitchFamily="34" charset="0"/>
                <a:cs typeface="Courier New" pitchFamily="49" charset="0"/>
              </a:rPr>
              <a:t>len</a:t>
            </a:r>
            <a:r>
              <a:rPr lang="en-US" sz="1800" dirty="0">
                <a:latin typeface="Arial" pitchFamily="34" charset="0"/>
                <a:cs typeface="Courier New" pitchFamily="49" charset="0"/>
              </a:rPr>
              <a:t> characters</a:t>
            </a:r>
          </a:p>
          <a:p>
            <a:pPr lvl="2"/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Courier New" pitchFamily="49" charset="0"/>
              </a:rPr>
              <a:t>returns </a:t>
            </a:r>
            <a:r>
              <a:rPr lang="en-US" sz="1800" i="1" dirty="0">
                <a:solidFill>
                  <a:srgbClr val="FF0000"/>
                </a:solidFill>
                <a:latin typeface="Arial" pitchFamily="34" charset="0"/>
                <a:cs typeface="Courier New" pitchFamily="49" charset="0"/>
              </a:rPr>
              <a:t>-1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Courier New" pitchFamily="49" charset="0"/>
              </a:rPr>
              <a:t> for EOF</a:t>
            </a:r>
          </a:p>
          <a:p>
            <a:pPr lvl="2"/>
            <a:endParaRPr lang="en-US" sz="1800" dirty="0">
              <a:latin typeface="Arial" pitchFamily="34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6324600" cy="4572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Writing </a:t>
            </a:r>
            <a:r>
              <a:rPr lang="en-US" b="0" i="1">
                <a:solidFill>
                  <a:srgbClr val="990000"/>
                </a:solidFill>
              </a:rPr>
              <a:t>Character</a:t>
            </a:r>
            <a:r>
              <a:rPr lang="en-US">
                <a:solidFill>
                  <a:srgbClr val="990000"/>
                </a:solidFill>
              </a:rPr>
              <a:t> Data to a File</a:t>
            </a:r>
          </a:p>
        </p:txBody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5334000"/>
          </a:xfrm>
        </p:spPr>
        <p:txBody>
          <a:bodyPr/>
          <a:lstStyle/>
          <a:p>
            <a:r>
              <a:rPr lang="th-TH"/>
              <a:t>คลาส</a:t>
            </a:r>
            <a:r>
              <a:rPr lang="en-US"/>
              <a:t> </a:t>
            </a:r>
            <a:r>
              <a:rPr lang="en-US" b="1" i="1"/>
              <a:t>FileWriter</a:t>
            </a:r>
            <a:endParaRPr lang="en-US"/>
          </a:p>
          <a:p>
            <a:pPr lvl="1"/>
            <a:r>
              <a:rPr lang="th-TH"/>
              <a:t>สืบทอดมาจาก</a:t>
            </a:r>
            <a:r>
              <a:rPr lang="en-US"/>
              <a:t> </a:t>
            </a:r>
            <a:r>
              <a:rPr lang="en-US" i="1"/>
              <a:t>OutputStreamWriter </a:t>
            </a:r>
            <a:r>
              <a:rPr lang="th-TH"/>
              <a:t>ซึ่งสืบทอดมาจากคลาส</a:t>
            </a:r>
            <a:r>
              <a:rPr lang="en-US" i="1"/>
              <a:t> Writer </a:t>
            </a:r>
            <a:endParaRPr lang="en-US"/>
          </a:p>
          <a:p>
            <a:pPr lvl="1"/>
            <a:r>
              <a:rPr lang="th-TH"/>
              <a:t>คอนสรัคเตอร์</a:t>
            </a:r>
            <a:endParaRPr lang="en-US"/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FileWriter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(String fileName)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public </a:t>
            </a:r>
            <a:r>
              <a:rPr lang="en-US" sz="1800" b="1">
                <a:solidFill>
                  <a:srgbClr val="990000"/>
                </a:solidFill>
                <a:latin typeface="Arial" pitchFamily="34" charset="0"/>
                <a:cs typeface="Courier New" pitchFamily="49" charset="0"/>
              </a:rPr>
              <a:t>FileWriter 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(String fileName, boolean 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append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) throws IOException</a:t>
            </a:r>
            <a:endParaRPr lang="th-TH" sz="1800">
              <a:latin typeface="Arial" pitchFamily="34" charset="0"/>
            </a:endParaRPr>
          </a:p>
          <a:p>
            <a:pPr lvl="2"/>
            <a:endParaRPr lang="en-US" sz="1800">
              <a:latin typeface="Arial" pitchFamily="34" charset="0"/>
            </a:endParaRPr>
          </a:p>
          <a:p>
            <a:pPr lvl="1"/>
            <a:r>
              <a:rPr lang="th-TH"/>
              <a:t>เมธอดที่น่าสนใจ</a:t>
            </a:r>
            <a:endParaRPr lang="en-US"/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(char c) throws IOException  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char[]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buf, int start, int len)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write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</a:t>
            </a:r>
            <a:r>
              <a:rPr lang="en-US" sz="1800" b="1">
                <a:latin typeface="Arial" pitchFamily="34" charset="0"/>
                <a:cs typeface="Courier New" pitchFamily="49" charset="0"/>
              </a:rPr>
              <a:t>String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 str, int start, int len) throws IOException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flush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() throws IOException   </a:t>
            </a:r>
          </a:p>
          <a:p>
            <a:pPr lvl="2"/>
            <a:r>
              <a:rPr lang="en-US" sz="1800">
                <a:latin typeface="Arial" pitchFamily="34" charset="0"/>
                <a:cs typeface="Courier New" pitchFamily="49" charset="0"/>
              </a:rPr>
              <a:t>void </a:t>
            </a:r>
            <a:r>
              <a:rPr lang="en-US" sz="1800" b="1">
                <a:solidFill>
                  <a:schemeClr val="accent2"/>
                </a:solidFill>
                <a:latin typeface="Arial" pitchFamily="34" charset="0"/>
                <a:cs typeface="Courier New" pitchFamily="49" charset="0"/>
              </a:rPr>
              <a:t>close</a:t>
            </a:r>
            <a:r>
              <a:rPr lang="en-US" sz="1800">
                <a:latin typeface="Arial" pitchFamily="34" charset="0"/>
                <a:cs typeface="Courier New" pitchFamily="49" charset="0"/>
              </a:rPr>
              <a:t>() throws IOException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115888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FileReader &amp; FileWriter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391400" cy="50593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h-TH"/>
              <a:t>ใช้คลาส </a:t>
            </a:r>
            <a:r>
              <a:rPr lang="en-US"/>
              <a:t>FileReader </a:t>
            </a:r>
            <a:r>
              <a:rPr lang="th-TH"/>
              <a:t>และ </a:t>
            </a:r>
            <a:r>
              <a:rPr lang="en-US"/>
              <a:t> FileWriter </a:t>
            </a:r>
            <a:r>
              <a:rPr lang="th-TH"/>
              <a:t>ถูกออกแบบมาเพื่ออ่านหรือเขียนข้อมูลทีละอักขระจากไฟล์</a:t>
            </a:r>
            <a:endParaRPr lang="en-US"/>
          </a:p>
          <a:p>
            <a:pPr>
              <a:lnSpc>
                <a:spcPct val="100000"/>
              </a:lnSpc>
            </a:pPr>
            <a:r>
              <a:rPr lang="th-TH"/>
              <a:t>โดยใช้เมธอด </a:t>
            </a:r>
            <a:r>
              <a:rPr lang="en-US"/>
              <a:t>read() </a:t>
            </a:r>
            <a:r>
              <a:rPr lang="th-TH"/>
              <a:t>อ่านค่าทีละอักขระ  คืนค่าในรูปของ</a:t>
            </a:r>
            <a:r>
              <a:rPr lang="en-US"/>
              <a:t> int </a:t>
            </a:r>
            <a:r>
              <a:rPr lang="th-TH"/>
              <a:t>และคืนค่า</a:t>
            </a:r>
            <a:r>
              <a:rPr lang="en-US"/>
              <a:t> -1 </a:t>
            </a:r>
            <a:r>
              <a:rPr lang="th-TH"/>
              <a:t>ในกรณีที่ถึง</a:t>
            </a:r>
            <a:r>
              <a:rPr lang="en-US"/>
              <a:t> End Of File </a:t>
            </a:r>
          </a:p>
          <a:p>
            <a:pPr>
              <a:lnSpc>
                <a:spcPct val="100000"/>
              </a:lnSpc>
            </a:pPr>
            <a:endParaRPr lang="en-US"/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FileReader 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fileReader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= 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new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FileReader(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new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File("someFile.txt"));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char[] c = new char[1024];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int 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charRead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while ((</a:t>
            </a:r>
            <a:r>
              <a:rPr lang="en-US" altLang="ja-JP" sz="1600" b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charRead</a:t>
            </a: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= fileReader.read(c)) &gt; -1) {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System.out.println(new String(c));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}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fileReader.close();</a:t>
            </a:r>
          </a:p>
          <a:p>
            <a:pPr lvl="2">
              <a:buFont typeface="StarSymbol" charset="0"/>
              <a:buNone/>
            </a:pPr>
            <a:r>
              <a:rPr lang="en-US" altLang="ja-JP" sz="1600" b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}</a:t>
            </a:r>
            <a:r>
              <a:rPr lang="en-US" altLang="ja-JP">
                <a:solidFill>
                  <a:srgbClr val="990000"/>
                </a:solidFill>
                <a:ea typeface="MS PGothic" pitchFamily="34" charset="-128"/>
              </a:rPr>
              <a:t> </a:t>
            </a:r>
            <a:endParaRPr lang="en-US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2275" y="762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Two kinds of sequential files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70413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990000"/>
                </a:solidFill>
              </a:rPr>
              <a:t>Text files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เป็นไฟล์</a:t>
            </a:r>
            <a:r>
              <a:rPr lang="th-TH" dirty="0" smtClean="0"/>
              <a:t>ที่สามารถ</a:t>
            </a:r>
            <a:r>
              <a:rPr lang="th-TH" dirty="0"/>
              <a:t>อ่านได้</a:t>
            </a:r>
            <a:r>
              <a:rPr lang="en-US" dirty="0"/>
              <a:t>  </a:t>
            </a:r>
            <a:r>
              <a:rPr lang="th-TH" dirty="0"/>
              <a:t>ข้อมูลที่อยู่ภายในไฟล์จะถูกแปลงให้อยู่ในรูปของ</a:t>
            </a:r>
            <a:r>
              <a:rPr lang="en-US" dirty="0"/>
              <a:t> ASCII codes  </a:t>
            </a:r>
            <a:r>
              <a:rPr lang="th-TH" dirty="0"/>
              <a:t>และมีสัญลักษณ์ </a:t>
            </a:r>
            <a:r>
              <a:rPr lang="en-US" dirty="0"/>
              <a:t>End of lines </a:t>
            </a:r>
            <a:r>
              <a:rPr lang="th-TH" dirty="0"/>
              <a:t>เพื่อใช้ระบุอักขระพิเศษ</a:t>
            </a:r>
            <a:r>
              <a:rPr lang="en-US" dirty="0"/>
              <a:t> (Ctrl-lf </a:t>
            </a:r>
            <a:r>
              <a:rPr lang="th-TH" dirty="0"/>
              <a:t>ในระบบปฏิบัติการ</a:t>
            </a:r>
            <a:r>
              <a:rPr lang="en-US" dirty="0"/>
              <a:t> Windows</a:t>
            </a:r>
            <a:r>
              <a:rPr lang="th-TH" dirty="0"/>
              <a:t> หรือ</a:t>
            </a:r>
            <a:r>
              <a:rPr lang="en-US" dirty="0"/>
              <a:t> lf </a:t>
            </a:r>
            <a:r>
              <a:rPr lang="th-TH" dirty="0"/>
              <a:t>ในระบบปฏิบัติการ</a:t>
            </a:r>
            <a:r>
              <a:rPr lang="en-US" dirty="0"/>
              <a:t> Unix)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990000"/>
                </a:solidFill>
              </a:rPr>
              <a:t>Binary files</a:t>
            </a:r>
          </a:p>
          <a:p>
            <a:pPr lvl="1">
              <a:lnSpc>
                <a:spcPct val="90000"/>
              </a:lnSpc>
            </a:pPr>
            <a:r>
              <a:rPr lang="th-TH" dirty="0"/>
              <a:t>เป็นไฟล์ที่ข้อมูลไม่สามารถแปลงให้อยู่ในรูปของ</a:t>
            </a:r>
            <a:r>
              <a:rPr lang="en-US" dirty="0"/>
              <a:t> ASCII codes </a:t>
            </a:r>
            <a:r>
              <a:rPr lang="th-TH" dirty="0"/>
              <a:t>ได้  ตัวอย่างเช่น ไฟล์ที่ประกอบไปด้วยภาษาในระดับเครื่อง  และ</a:t>
            </a:r>
            <a:r>
              <a:rPr lang="en-US" dirty="0"/>
              <a:t> Java </a:t>
            </a:r>
            <a:r>
              <a:rPr lang="en-US" dirty="0" err="1"/>
              <a:t>bytecode</a:t>
            </a:r>
            <a:r>
              <a:rPr lang="en-US" dirty="0"/>
              <a:t> </a:t>
            </a:r>
            <a:r>
              <a:rPr lang="th-TH" dirty="0"/>
              <a:t>ถือเป็นไฟล์แบบ</a:t>
            </a:r>
            <a:r>
              <a:rPr lang="en-US" dirty="0"/>
              <a:t> binary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ascii</a:t>
            </a:r>
            <a:r>
              <a:rPr lang="en-US" dirty="0"/>
              <a:t> codes </a:t>
            </a:r>
            <a:r>
              <a:rPr lang="th-TH" dirty="0"/>
              <a:t>จะเป็น</a:t>
            </a:r>
            <a:r>
              <a:rPr lang="en-US" dirty="0"/>
              <a:t> 7-bit codes </a:t>
            </a:r>
            <a:r>
              <a:rPr lang="th-TH" dirty="0"/>
              <a:t>ที่ใช้ในการสร้าง</a:t>
            </a:r>
            <a:r>
              <a:rPr lang="en-US" dirty="0"/>
              <a:t> subset </a:t>
            </a:r>
            <a:r>
              <a:rPr lang="th-TH" dirty="0"/>
              <a:t>ของ</a:t>
            </a:r>
            <a:r>
              <a:rPr lang="en-US" dirty="0"/>
              <a:t> Unicode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260350"/>
            <a:ext cx="5113338" cy="9144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Reading Data from Disk</a:t>
            </a:r>
          </a:p>
        </p:txBody>
      </p:sp>
      <p:sp>
        <p:nvSpPr>
          <p:cNvPr id="1258499" name="Freeform 3"/>
          <p:cNvSpPr>
            <a:spLocks/>
          </p:cNvSpPr>
          <p:nvPr/>
        </p:nvSpPr>
        <p:spPr bwMode="auto">
          <a:xfrm>
            <a:off x="1676400" y="1676400"/>
            <a:ext cx="19002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8500" name="Freeform 4"/>
          <p:cNvSpPr>
            <a:spLocks/>
          </p:cNvSpPr>
          <p:nvPr/>
        </p:nvSpPr>
        <p:spPr bwMode="auto">
          <a:xfrm>
            <a:off x="5181600" y="1600200"/>
            <a:ext cx="19002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8501" name="Text Box 5"/>
          <p:cNvSpPr txBox="1">
            <a:spLocks noChangeArrowheads="1"/>
          </p:cNvSpPr>
          <p:nvPr/>
        </p:nvSpPr>
        <p:spPr bwMode="auto">
          <a:xfrm>
            <a:off x="2209800" y="2087563"/>
            <a:ext cx="1031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 dirty="0" err="1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YourClass</a:t>
            </a:r>
            <a:endParaRPr kumimoji="1" lang="en-GB" sz="2400" dirty="0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1258502" name="Text Box 6"/>
          <p:cNvSpPr txBox="1">
            <a:spLocks noChangeArrowheads="1"/>
          </p:cNvSpPr>
          <p:nvPr/>
        </p:nvSpPr>
        <p:spPr bwMode="auto">
          <a:xfrm>
            <a:off x="5410200" y="2133600"/>
            <a:ext cx="1489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 dirty="0" err="1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FileInputStream</a:t>
            </a:r>
            <a:endParaRPr kumimoji="1" lang="en-GB" sz="2400" dirty="0">
              <a:solidFill>
                <a:schemeClr val="tx1"/>
              </a:solidFill>
              <a:latin typeface="Angsana New" pitchFamily="18" charset="-34"/>
              <a:cs typeface="Arial" pitchFamily="34" charset="0"/>
            </a:endParaRPr>
          </a:p>
        </p:txBody>
      </p:sp>
      <p:sp>
        <p:nvSpPr>
          <p:cNvPr id="1258503" name="AutoShape 7"/>
          <p:cNvSpPr>
            <a:spLocks noChangeArrowheads="1"/>
          </p:cNvSpPr>
          <p:nvPr/>
        </p:nvSpPr>
        <p:spPr bwMode="auto">
          <a:xfrm>
            <a:off x="5791200" y="3810000"/>
            <a:ext cx="762000" cy="914400"/>
          </a:xfrm>
          <a:prstGeom prst="can">
            <a:avLst>
              <a:gd name="adj" fmla="val 30000"/>
            </a:avLst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8504" name="Line 8"/>
          <p:cNvSpPr>
            <a:spLocks noChangeShapeType="1"/>
          </p:cNvSpPr>
          <p:nvPr/>
        </p:nvSpPr>
        <p:spPr bwMode="auto">
          <a:xfrm>
            <a:off x="3657600" y="1981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8505" name="Text Box 9"/>
          <p:cNvSpPr txBox="1">
            <a:spLocks noChangeArrowheads="1"/>
          </p:cNvSpPr>
          <p:nvPr/>
        </p:nvSpPr>
        <p:spPr bwMode="auto">
          <a:xfrm>
            <a:off x="3886200" y="1506538"/>
            <a:ext cx="1139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read(byte[])</a:t>
            </a:r>
          </a:p>
        </p:txBody>
      </p:sp>
      <p:sp>
        <p:nvSpPr>
          <p:cNvPr id="1258506" name="AutoShape 10"/>
          <p:cNvSpPr>
            <a:spLocks noChangeArrowheads="1"/>
          </p:cNvSpPr>
          <p:nvPr/>
        </p:nvSpPr>
        <p:spPr bwMode="auto">
          <a:xfrm>
            <a:off x="6019800" y="31242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8507" name="Text Box 11"/>
          <p:cNvSpPr txBox="1">
            <a:spLocks noChangeArrowheads="1"/>
          </p:cNvSpPr>
          <p:nvPr/>
        </p:nvSpPr>
        <p:spPr bwMode="auto">
          <a:xfrm>
            <a:off x="6629400" y="3640138"/>
            <a:ext cx="186213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read from disk</a:t>
            </a:r>
          </a:p>
        </p:txBody>
      </p:sp>
      <p:sp>
        <p:nvSpPr>
          <p:cNvPr id="1258508" name="AutoShape 12"/>
          <p:cNvSpPr>
            <a:spLocks noChangeArrowheads="1"/>
          </p:cNvSpPr>
          <p:nvPr/>
        </p:nvSpPr>
        <p:spPr bwMode="auto">
          <a:xfrm>
            <a:off x="3581400" y="2286000"/>
            <a:ext cx="1447800" cy="228600"/>
          </a:xfrm>
          <a:prstGeom prst="leftArrow">
            <a:avLst>
              <a:gd name="adj1" fmla="val 50000"/>
              <a:gd name="adj2" fmla="val 158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8509" name="Text Box 13"/>
          <p:cNvSpPr txBox="1">
            <a:spLocks noChangeArrowheads="1"/>
          </p:cNvSpPr>
          <p:nvPr/>
        </p:nvSpPr>
        <p:spPr bwMode="auto">
          <a:xfrm>
            <a:off x="3505200" y="2667000"/>
            <a:ext cx="1982788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returned in your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 array</a:t>
            </a:r>
          </a:p>
        </p:txBody>
      </p:sp>
      <p:sp>
        <p:nvSpPr>
          <p:cNvPr id="125851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371600" y="4876800"/>
            <a:ext cx="7173913" cy="1465263"/>
          </a:xfrm>
          <a:ln/>
        </p:spPr>
        <p:txBody>
          <a:bodyPr lIns="92075" tIns="46038" rIns="92075" bIns="46038"/>
          <a:lstStyle/>
          <a:p>
            <a:r>
              <a:rPr lang="th-TH" dirty="0"/>
              <a:t>ปัญหาหนึ่งคือความมีประสิทธิภาพในการอ่านข้อมูลจากดิสก์</a:t>
            </a:r>
            <a:endParaRPr lang="en-US" dirty="0"/>
          </a:p>
          <a:p>
            <a:pPr lvl="1"/>
            <a:r>
              <a:rPr lang="th-TH" dirty="0"/>
              <a:t>ทุกครั้งที่มีการอ่านค่าจะนำไปสู่การเข้าถึง</a:t>
            </a:r>
            <a:r>
              <a:rPr lang="en-US" dirty="0"/>
              <a:t> disk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8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8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8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8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58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58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58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58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8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58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499" grpId="0" animBg="1"/>
      <p:bldP spid="1258500" grpId="0" animBg="1"/>
      <p:bldP spid="1258501" grpId="0" autoUpdateAnimBg="0"/>
      <p:bldP spid="1258502" grpId="0" autoUpdateAnimBg="0"/>
      <p:bldP spid="1258503" grpId="0" animBg="1"/>
      <p:bldP spid="1258504" grpId="0" animBg="1"/>
      <p:bldP spid="1258505" grpId="0" autoUpdateAnimBg="0"/>
      <p:bldP spid="1258506" grpId="0" animBg="1"/>
      <p:bldP spid="1258507" grpId="0" autoUpdateAnimBg="0"/>
      <p:bldP spid="1258508" grpId="0" animBg="1"/>
      <p:bldP spid="1258509" grpId="0" autoUpdateAnimBg="0"/>
      <p:bldP spid="1258510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115888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BufferedReader </a:t>
            </a:r>
            <a:r>
              <a:rPr lang="th-TH">
                <a:solidFill>
                  <a:srgbClr val="990000"/>
                </a:solidFill>
              </a:rPr>
              <a:t>หรือ </a:t>
            </a:r>
            <a:r>
              <a:rPr lang="en-US">
                <a:solidFill>
                  <a:srgbClr val="990000"/>
                </a:solidFill>
              </a:rPr>
              <a:t>BufferedWriter</a:t>
            </a:r>
          </a:p>
        </p:txBody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391400" cy="5059363"/>
          </a:xfrm>
        </p:spPr>
        <p:txBody>
          <a:bodyPr/>
          <a:lstStyle/>
          <a:p>
            <a:pPr marL="533400" indent="-533400">
              <a:lnSpc>
                <a:spcPct val="100000"/>
              </a:lnSpc>
            </a:pPr>
            <a:r>
              <a:rPr lang="th-TH" dirty="0"/>
              <a:t>คลาส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th-TH" dirty="0"/>
              <a:t>หรือ </a:t>
            </a:r>
            <a:r>
              <a:rPr lang="en-US" dirty="0" err="1"/>
              <a:t>BufferedWriter</a:t>
            </a:r>
            <a:endParaRPr lang="en-US" dirty="0"/>
          </a:p>
          <a:p>
            <a:pPr marL="1254125" lvl="2" indent="-533400">
              <a:lnSpc>
                <a:spcPct val="100000"/>
              </a:lnSpc>
            </a:pPr>
            <a:r>
              <a:rPr lang="th-TH" dirty="0"/>
              <a:t>ในกรณีที่ต้องการอ่านหรือเขียนข้อมูลที่มากกว่าหนึ่งอักขระ</a:t>
            </a:r>
            <a:endParaRPr lang="en-US" dirty="0"/>
          </a:p>
          <a:p>
            <a:pPr marL="1254125" lvl="2" indent="-533400">
              <a:lnSpc>
                <a:spcPct val="100000"/>
              </a:lnSpc>
            </a:pPr>
            <a:r>
              <a:rPr lang="th-TH" dirty="0"/>
              <a:t>สามารถเรียกใช้เมธอด</a:t>
            </a:r>
            <a:r>
              <a:rPr lang="en-US" dirty="0"/>
              <a:t> </a:t>
            </a:r>
            <a:r>
              <a:rPr lang="en-US" dirty="0" err="1"/>
              <a:t>readLine</a:t>
            </a:r>
            <a:r>
              <a:rPr lang="en-US" dirty="0"/>
              <a:t>() </a:t>
            </a:r>
            <a:r>
              <a:rPr lang="th-TH" dirty="0"/>
              <a:t>ในกรณีที่ต้องการอ่านข้อความทั้งบรรทัดในรูปของ</a:t>
            </a:r>
            <a:r>
              <a:rPr lang="en-US" dirty="0"/>
              <a:t> String</a:t>
            </a:r>
          </a:p>
          <a:p>
            <a:pPr marL="1254125" lvl="2" indent="-533400">
              <a:lnSpc>
                <a:spcPct val="100000"/>
              </a:lnSpc>
            </a:pPr>
            <a:r>
              <a:rPr lang="th-TH" b="1" dirty="0">
                <a:solidFill>
                  <a:srgbClr val="990000"/>
                </a:solidFill>
              </a:rPr>
              <a:t>เมธอด </a:t>
            </a:r>
            <a:r>
              <a:rPr lang="en-US" b="1" dirty="0" err="1">
                <a:solidFill>
                  <a:srgbClr val="990000"/>
                </a:solidFill>
              </a:rPr>
              <a:t>readLine</a:t>
            </a:r>
            <a:r>
              <a:rPr lang="en-US" b="1" dirty="0">
                <a:solidFill>
                  <a:srgbClr val="990000"/>
                </a:solidFill>
              </a:rPr>
              <a:t>()</a:t>
            </a:r>
            <a:r>
              <a:rPr lang="th-TH" b="1" dirty="0">
                <a:solidFill>
                  <a:srgbClr val="990000"/>
                </a:solidFill>
              </a:rPr>
              <a:t>  คืนค่า</a:t>
            </a:r>
            <a:r>
              <a:rPr lang="en-US" b="1" dirty="0">
                <a:solidFill>
                  <a:srgbClr val="990000"/>
                </a:solidFill>
              </a:rPr>
              <a:t> null </a:t>
            </a:r>
            <a:r>
              <a:rPr lang="th-TH" b="1" dirty="0">
                <a:solidFill>
                  <a:srgbClr val="990000"/>
                </a:solidFill>
              </a:rPr>
              <a:t>ในกรณีที่ถึงตำแหน่ง</a:t>
            </a:r>
            <a:r>
              <a:rPr lang="en-US" b="1" dirty="0">
                <a:solidFill>
                  <a:srgbClr val="990000"/>
                </a:solidFill>
              </a:rPr>
              <a:t> End of File</a:t>
            </a:r>
          </a:p>
          <a:p>
            <a:pPr marL="533400" indent="-533400">
              <a:buFont typeface="StarSymbol" charset="0"/>
              <a:buNone/>
            </a:pPr>
            <a:endParaRPr lang="en-US" altLang="ja-JP" sz="1600" b="1" dirty="0"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latin typeface="Arial" pitchFamily="34" charset="0"/>
                <a:ea typeface="MS PGothic" pitchFamily="34" charset="-128"/>
                <a:cs typeface="Arial" pitchFamily="34" charset="0"/>
              </a:rPr>
              <a:t>	</a:t>
            </a:r>
            <a:r>
              <a:rPr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1600" b="1" dirty="0" err="1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= </a:t>
            </a:r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new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</a:t>
            </a:r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new 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						</a:t>
            </a:r>
            <a:r>
              <a:rPr lang="en-US" altLang="ja-JP" sz="1600" b="1" dirty="0" err="1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FileReader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(new File("</a:t>
            </a:r>
            <a:r>
              <a:rPr lang="en-US" altLang="ja-JP" sz="1600" b="1" dirty="0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someFile.txt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")));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String line;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while ((</a:t>
            </a:r>
            <a:r>
              <a:rPr lang="en-US" altLang="ja-JP" sz="1600" b="1" dirty="0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line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= </a:t>
            </a:r>
            <a:r>
              <a:rPr lang="en-US" altLang="ja-JP" sz="1600" b="1" dirty="0" err="1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 err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.</a:t>
            </a:r>
            <a:r>
              <a:rPr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readLine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()) != null) {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	</a:t>
            </a:r>
            <a:r>
              <a:rPr lang="en-US" altLang="ja-JP" sz="1600" b="1" dirty="0" err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System.out.println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</a:t>
            </a:r>
            <a:r>
              <a:rPr lang="en-US" altLang="ja-JP" sz="1600" b="1" dirty="0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line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);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}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	</a:t>
            </a:r>
            <a:r>
              <a:rPr lang="en-US" altLang="ja-JP" sz="1600" b="1" dirty="0" err="1">
                <a:solidFill>
                  <a:srgbClr val="008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bufferedReader</a:t>
            </a:r>
            <a:r>
              <a:rPr lang="en-US" altLang="ja-JP" sz="1600" b="1" dirty="0" err="1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.</a:t>
            </a:r>
            <a:r>
              <a:rPr lang="en-US" altLang="ja-JP" sz="1600" b="1" dirty="0" err="1">
                <a:solidFill>
                  <a:schemeClr val="accent2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close</a:t>
            </a: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();</a:t>
            </a:r>
          </a:p>
          <a:p>
            <a:pPr marL="533400" indent="-533400">
              <a:buFont typeface="StarSymbol" charset="0"/>
              <a:buNone/>
            </a:pPr>
            <a:r>
              <a:rPr lang="en-US" altLang="ja-JP" sz="1600" b="1" dirty="0">
                <a:solidFill>
                  <a:srgbClr val="990000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	</a:t>
            </a:r>
            <a:r>
              <a:rPr lang="en-US" altLang="ja-JP" sz="1600" b="1" dirty="0">
                <a:latin typeface="Arial" pitchFamily="34" charset="0"/>
                <a:ea typeface="MS PGothic" pitchFamily="34" charset="-128"/>
                <a:cs typeface="Arial" pitchFamily="34" charset="0"/>
              </a:rPr>
              <a:t>}</a:t>
            </a:r>
            <a:r>
              <a:rPr lang="en-US" altLang="ja-JP" sz="1600" dirty="0"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Freeform 2"/>
          <p:cNvSpPr>
            <a:spLocks/>
          </p:cNvSpPr>
          <p:nvPr/>
        </p:nvSpPr>
        <p:spPr bwMode="auto">
          <a:xfrm>
            <a:off x="3624263" y="1676400"/>
            <a:ext cx="20526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23" name="Freeform 3"/>
          <p:cNvSpPr>
            <a:spLocks/>
          </p:cNvSpPr>
          <p:nvPr/>
        </p:nvSpPr>
        <p:spPr bwMode="auto">
          <a:xfrm>
            <a:off x="1109663" y="1676400"/>
            <a:ext cx="19002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24" name="Text Box 4"/>
          <p:cNvSpPr txBox="1">
            <a:spLocks noChangeArrowheads="1"/>
          </p:cNvSpPr>
          <p:nvPr/>
        </p:nvSpPr>
        <p:spPr bwMode="auto">
          <a:xfrm>
            <a:off x="1414463" y="2087563"/>
            <a:ext cx="1031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YourClass</a:t>
            </a:r>
          </a:p>
        </p:txBody>
      </p:sp>
      <p:sp>
        <p:nvSpPr>
          <p:cNvPr id="1259525" name="Freeform 5"/>
          <p:cNvSpPr>
            <a:spLocks/>
          </p:cNvSpPr>
          <p:nvPr/>
        </p:nvSpPr>
        <p:spPr bwMode="auto">
          <a:xfrm>
            <a:off x="6519863" y="1752600"/>
            <a:ext cx="19002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26" name="Text Box 6"/>
          <p:cNvSpPr txBox="1">
            <a:spLocks noChangeArrowheads="1"/>
          </p:cNvSpPr>
          <p:nvPr/>
        </p:nvSpPr>
        <p:spPr bwMode="auto">
          <a:xfrm>
            <a:off x="6596063" y="2239963"/>
            <a:ext cx="14890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FileInputStream</a:t>
            </a:r>
          </a:p>
        </p:txBody>
      </p:sp>
      <p:sp>
        <p:nvSpPr>
          <p:cNvPr id="1259527" name="AutoShape 7"/>
          <p:cNvSpPr>
            <a:spLocks noChangeArrowheads="1"/>
          </p:cNvSpPr>
          <p:nvPr/>
        </p:nvSpPr>
        <p:spPr bwMode="auto">
          <a:xfrm>
            <a:off x="7162800" y="3962400"/>
            <a:ext cx="762000" cy="914400"/>
          </a:xfrm>
          <a:prstGeom prst="can">
            <a:avLst>
              <a:gd name="adj" fmla="val 30000"/>
            </a:avLst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9528" name="AutoShape 8"/>
          <p:cNvSpPr>
            <a:spLocks noChangeArrowheads="1"/>
          </p:cNvSpPr>
          <p:nvPr/>
        </p:nvSpPr>
        <p:spPr bwMode="auto">
          <a:xfrm>
            <a:off x="7391400" y="32766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9529" name="Text Box 9"/>
          <p:cNvSpPr txBox="1">
            <a:spLocks noChangeArrowheads="1"/>
          </p:cNvSpPr>
          <p:nvPr/>
        </p:nvSpPr>
        <p:spPr bwMode="auto">
          <a:xfrm>
            <a:off x="7954963" y="3106738"/>
            <a:ext cx="103663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read</a:t>
            </a:r>
            <a:endParaRPr kumimoji="1" lang="th-TH" sz="240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from disk</a:t>
            </a:r>
          </a:p>
        </p:txBody>
      </p:sp>
      <p:sp>
        <p:nvSpPr>
          <p:cNvPr id="1259530" name="Text Box 10"/>
          <p:cNvSpPr txBox="1">
            <a:spLocks noChangeArrowheads="1"/>
          </p:cNvSpPr>
          <p:nvPr/>
        </p:nvSpPr>
        <p:spPr bwMode="auto">
          <a:xfrm>
            <a:off x="3852863" y="1858963"/>
            <a:ext cx="13192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BufferedInput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Stream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29063" y="2590800"/>
            <a:ext cx="1371600" cy="152400"/>
            <a:chOff x="1344" y="2736"/>
            <a:chExt cx="864" cy="96"/>
          </a:xfrm>
        </p:grpSpPr>
        <p:sp>
          <p:nvSpPr>
            <p:cNvPr id="1259532" name="Rectangle 12"/>
            <p:cNvSpPr>
              <a:spLocks noChangeArrowheads="1"/>
            </p:cNvSpPr>
            <p:nvPr/>
          </p:nvSpPr>
          <p:spPr bwMode="auto">
            <a:xfrm>
              <a:off x="1344" y="2736"/>
              <a:ext cx="86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59533" name="Line 13"/>
            <p:cNvSpPr>
              <a:spLocks noChangeShapeType="1"/>
            </p:cNvSpPr>
            <p:nvPr/>
          </p:nvSpPr>
          <p:spPr bwMode="auto">
            <a:xfrm flipV="1">
              <a:off x="177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4" name="Line 14"/>
            <p:cNvSpPr>
              <a:spLocks noChangeShapeType="1"/>
            </p:cNvSpPr>
            <p:nvPr/>
          </p:nvSpPr>
          <p:spPr bwMode="auto">
            <a:xfrm flipV="1">
              <a:off x="1584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5" name="Line 15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6" name="Line 16"/>
            <p:cNvSpPr>
              <a:spLocks noChangeShapeType="1"/>
            </p:cNvSpPr>
            <p:nvPr/>
          </p:nvSpPr>
          <p:spPr bwMode="auto">
            <a:xfrm flipV="1">
              <a:off x="211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7" name="Line 17"/>
            <p:cNvSpPr>
              <a:spLocks noChangeShapeType="1"/>
            </p:cNvSpPr>
            <p:nvPr/>
          </p:nvSpPr>
          <p:spPr bwMode="auto">
            <a:xfrm flipV="1">
              <a:off x="187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8" name="Line 18"/>
            <p:cNvSpPr>
              <a:spLocks noChangeShapeType="1"/>
            </p:cNvSpPr>
            <p:nvPr/>
          </p:nvSpPr>
          <p:spPr bwMode="auto">
            <a:xfrm flipV="1">
              <a:off x="168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59539" name="Line 19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259540" name="Line 20"/>
          <p:cNvSpPr>
            <a:spLocks noChangeShapeType="1"/>
          </p:cNvSpPr>
          <p:nvPr/>
        </p:nvSpPr>
        <p:spPr bwMode="auto">
          <a:xfrm>
            <a:off x="2786063" y="1905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41" name="Text Box 21"/>
          <p:cNvSpPr txBox="1">
            <a:spLocks noChangeArrowheads="1"/>
          </p:cNvSpPr>
          <p:nvPr/>
        </p:nvSpPr>
        <p:spPr bwMode="auto">
          <a:xfrm>
            <a:off x="2709863" y="1354138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readLine()</a:t>
            </a:r>
          </a:p>
        </p:txBody>
      </p:sp>
      <p:sp>
        <p:nvSpPr>
          <p:cNvPr id="1259542" name="Line 22"/>
          <p:cNvSpPr>
            <a:spLocks noChangeShapeType="1"/>
          </p:cNvSpPr>
          <p:nvPr/>
        </p:nvSpPr>
        <p:spPr bwMode="auto">
          <a:xfrm>
            <a:off x="5453063" y="19050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259543" name="Text Box 23"/>
          <p:cNvSpPr txBox="1">
            <a:spLocks noChangeArrowheads="1"/>
          </p:cNvSpPr>
          <p:nvPr/>
        </p:nvSpPr>
        <p:spPr bwMode="auto">
          <a:xfrm>
            <a:off x="4767263" y="1354138"/>
            <a:ext cx="42862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If buffer empty, read a whole buffer worth of bytes</a:t>
            </a:r>
          </a:p>
        </p:txBody>
      </p:sp>
      <p:sp>
        <p:nvSpPr>
          <p:cNvPr id="1259544" name="AutoShape 24"/>
          <p:cNvSpPr>
            <a:spLocks noChangeArrowheads="1"/>
          </p:cNvSpPr>
          <p:nvPr/>
        </p:nvSpPr>
        <p:spPr bwMode="auto">
          <a:xfrm>
            <a:off x="5224463" y="2895600"/>
            <a:ext cx="1447800" cy="228600"/>
          </a:xfrm>
          <a:prstGeom prst="leftArrow">
            <a:avLst>
              <a:gd name="adj1" fmla="val 50000"/>
              <a:gd name="adj2" fmla="val 158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9545" name="AutoShape 25"/>
          <p:cNvSpPr>
            <a:spLocks noChangeArrowheads="1"/>
          </p:cNvSpPr>
          <p:nvPr/>
        </p:nvSpPr>
        <p:spPr bwMode="auto">
          <a:xfrm>
            <a:off x="2481263" y="2895600"/>
            <a:ext cx="1447800" cy="228600"/>
          </a:xfrm>
          <a:prstGeom prst="leftArrow">
            <a:avLst>
              <a:gd name="adj1" fmla="val 50000"/>
              <a:gd name="adj2" fmla="val 158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259546" name="Text Box 26"/>
          <p:cNvSpPr txBox="1">
            <a:spLocks noChangeArrowheads="1"/>
          </p:cNvSpPr>
          <p:nvPr/>
        </p:nvSpPr>
        <p:spPr bwMode="auto">
          <a:xfrm>
            <a:off x="2405063" y="3106738"/>
            <a:ext cx="198278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returned in your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 array</a:t>
            </a:r>
          </a:p>
        </p:txBody>
      </p:sp>
      <p:sp>
        <p:nvSpPr>
          <p:cNvPr id="1259547" name="Text Box 27"/>
          <p:cNvSpPr txBox="1">
            <a:spLocks noChangeArrowheads="1"/>
          </p:cNvSpPr>
          <p:nvPr/>
        </p:nvSpPr>
        <p:spPr bwMode="auto">
          <a:xfrm>
            <a:off x="4843463" y="3106738"/>
            <a:ext cx="1849437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Bytes returned to fill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internal buffer</a:t>
            </a:r>
          </a:p>
        </p:txBody>
      </p:sp>
      <p:sp>
        <p:nvSpPr>
          <p:cNvPr id="1259548" name="Rectangle 28"/>
          <p:cNvSpPr>
            <a:spLocks noChangeArrowheads="1"/>
          </p:cNvSpPr>
          <p:nvPr/>
        </p:nvSpPr>
        <p:spPr bwMode="auto">
          <a:xfrm>
            <a:off x="914400" y="5029200"/>
            <a:ext cx="7924800" cy="139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กรณีนี้สามารถแก้ไขปัญหาความมีประสิทธิภาพในการอ่านข้อมูลจากดิสก์ได้  การอ่านข้อมูลสามารถอยู่ในรูปของข้อความและอื่น ๆ  นอกเหนือไปจากไบต์</a:t>
            </a: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59549" name="Rectangle 29"/>
          <p:cNvSpPr>
            <a:spLocks noChangeArrowheads="1"/>
          </p:cNvSpPr>
          <p:nvPr/>
        </p:nvSpPr>
        <p:spPr bwMode="auto">
          <a:xfrm>
            <a:off x="1547813" y="152400"/>
            <a:ext cx="6337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Reading Data from Disk through Buffer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5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59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59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5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5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5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5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2" grpId="0" animBg="1"/>
      <p:bldP spid="1259523" grpId="0" animBg="1"/>
      <p:bldP spid="1259524" grpId="0" autoUpdateAnimBg="0"/>
      <p:bldP spid="1259525" grpId="0" animBg="1"/>
      <p:bldP spid="1259526" grpId="0" autoUpdateAnimBg="0"/>
      <p:bldP spid="1259527" grpId="0" animBg="1"/>
      <p:bldP spid="1259528" grpId="0" animBg="1"/>
      <p:bldP spid="1259529" grpId="0" autoUpdateAnimBg="0"/>
      <p:bldP spid="1259530" grpId="0" autoUpdateAnimBg="0"/>
      <p:bldP spid="1259540" grpId="0" animBg="1"/>
      <p:bldP spid="1259541" grpId="0" autoUpdateAnimBg="0"/>
      <p:bldP spid="1259542" grpId="0" animBg="1"/>
      <p:bldP spid="1259543" grpId="0" autoUpdateAnimBg="0"/>
      <p:bldP spid="1259544" grpId="0" animBg="1"/>
      <p:bldP spid="1259545" grpId="0" animBg="1"/>
      <p:bldP spid="1259546" grpId="0" autoUpdateAnimBg="0"/>
      <p:bldP spid="1259547" grpId="0" autoUpdateAnimBg="0"/>
      <p:bldP spid="125954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990000"/>
                </a:solidFill>
              </a:rPr>
              <a:t>Reading Input in Standard Java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620000" cy="4800600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h-TH" dirty="0" smtClean="0"/>
              <a:t>จำเป็นต้อง</a:t>
            </a:r>
            <a:r>
              <a:rPr lang="th-TH" dirty="0"/>
              <a:t>สร้าง</a:t>
            </a:r>
            <a:r>
              <a:rPr lang="th-TH" dirty="0" err="1"/>
              <a:t>ออปเจค</a:t>
            </a:r>
            <a:r>
              <a:rPr lang="th-TH" dirty="0"/>
              <a:t>จากคลาส </a:t>
            </a:r>
            <a:r>
              <a:rPr lang="en-US" dirty="0" err="1"/>
              <a:t>InputStreamReader</a:t>
            </a:r>
            <a:r>
              <a:rPr lang="en-US" dirty="0"/>
              <a:t> </a:t>
            </a:r>
            <a:r>
              <a:rPr lang="th-TH" dirty="0"/>
              <a:t>เพื่อแปลงค่าอินพุตในรูปของอักขระจาก</a:t>
            </a:r>
            <a:r>
              <a:rPr lang="th-TH" dirty="0" err="1"/>
              <a:t>ออปเจค</a:t>
            </a:r>
            <a:r>
              <a:rPr lang="th-TH" dirty="0"/>
              <a:t> </a:t>
            </a:r>
            <a:r>
              <a:rPr lang="en-US" dirty="0" err="1"/>
              <a:t>System.in</a:t>
            </a:r>
            <a:r>
              <a:rPr lang="en-US" dirty="0"/>
              <a:t> </a:t>
            </a:r>
            <a:r>
              <a:rPr lang="th-TH" dirty="0" smtClean="0"/>
              <a:t>ก่อน</a:t>
            </a:r>
            <a:endParaRPr lang="en-US" sz="1800" dirty="0">
              <a:latin typeface="Courier New" pitchFamily="49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StarSymbol" charset="0"/>
              <a:buNone/>
            </a:pPr>
            <a:r>
              <a:rPr lang="en-US" sz="1800" dirty="0">
                <a:solidFill>
                  <a:srgbClr val="99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InputStreamReader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reader = new </a:t>
            </a:r>
            <a:r>
              <a:rPr lang="en-US" sz="1600" b="1" dirty="0" err="1" smtClean="0">
                <a:solidFill>
                  <a:srgbClr val="990000"/>
                </a:solidFill>
                <a:latin typeface="Arial" pitchFamily="34" charset="0"/>
              </a:rPr>
              <a:t>InputStreamReader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	(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System.in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</a:rPr>
              <a:t>);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StarSymbol" charset="0"/>
              <a:buNone/>
            </a:pPr>
            <a:endParaRPr lang="th-TH" sz="1600" dirty="0">
              <a:latin typeface="Arial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 err="1" smtClean="0"/>
              <a:t>ในกรณีต้อง</a:t>
            </a:r>
            <a:r>
              <a:rPr lang="th-TH" dirty="0" smtClean="0"/>
              <a:t>การ</a:t>
            </a:r>
            <a:r>
              <a:rPr lang="en-US" dirty="0" err="1" smtClean="0"/>
              <a:t>อ่าน</a:t>
            </a:r>
            <a:r>
              <a:rPr lang="en-US" dirty="0" err="1"/>
              <a:t>ค่าอินพุตในรูปของข้อความทั้งบรรทัด</a:t>
            </a:r>
            <a:r>
              <a:rPr lang="en-US" dirty="0"/>
              <a:t>  </a:t>
            </a:r>
            <a:r>
              <a:rPr lang="en-US" dirty="0" err="1"/>
              <a:t>จะต้องใช้ออปเจคจากคลาส</a:t>
            </a:r>
            <a:r>
              <a:rPr lang="en-US" dirty="0"/>
              <a:t> </a:t>
            </a:r>
            <a:r>
              <a:rPr lang="en-US" dirty="0" err="1"/>
              <a:t>BufferReader</a:t>
            </a:r>
            <a:r>
              <a:rPr lang="en-US" dirty="0"/>
              <a:t> </a:t>
            </a:r>
            <a:r>
              <a:rPr lang="th-TH" dirty="0" smtClean="0"/>
              <a:t>มารองรับ</a:t>
            </a:r>
            <a:r>
              <a:rPr lang="en-US" dirty="0" err="1" smtClean="0"/>
              <a:t>ดังนี้</a:t>
            </a:r>
            <a:endParaRPr lang="en-US" dirty="0"/>
          </a:p>
          <a:p>
            <a:pPr lvl="1">
              <a:buFont typeface="StarSymbol" charset="0"/>
              <a:buNone/>
            </a:pP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BufferedReader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console = new </a:t>
            </a:r>
            <a:r>
              <a:rPr lang="en-US" sz="1600" b="1" dirty="0" err="1">
                <a:solidFill>
                  <a:srgbClr val="990000"/>
                </a:solidFill>
                <a:latin typeface="Arial" pitchFamily="34" charset="0"/>
              </a:rPr>
              <a:t>BufferedReader</a:t>
            </a:r>
            <a:r>
              <a:rPr lang="en-US" sz="1600" b="1" dirty="0">
                <a:solidFill>
                  <a:srgbClr val="990000"/>
                </a:solidFill>
                <a:latin typeface="Arial" pitchFamily="34" charset="0"/>
              </a:rPr>
              <a:t> (reader);</a:t>
            </a:r>
            <a:endParaRPr lang="en-US" sz="1600" i="1" dirty="0">
              <a:solidFill>
                <a:srgbClr val="990000"/>
              </a:solidFill>
              <a:latin typeface="Arial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4953000"/>
            <a:ext cx="7543800" cy="129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just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10000"/>
              <a:buFont typeface="StarSymbol" charset="0"/>
              <a:buBlip>
                <a:blip r:embed="rId2"/>
              </a:buBlip>
              <a:tabLst/>
              <a:defRPr/>
            </a:pP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จากนั้น</a:t>
            </a:r>
            <a:r>
              <a:rPr kumimoji="0" lang="th-TH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จึงส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ามารถอ่านค่าอินพุตจาก</a:t>
            </a:r>
            <a:r>
              <a:rPr kumimoji="0" lang="th-TH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ผู้ใช้ได้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โดยเรียกใช้เมธอด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readline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</a:t>
            </a:r>
          </a:p>
          <a:p>
            <a:pPr marL="719138" marR="0" lvl="1" indent="-358775" algn="just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StarSymbol" charset="0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System.out.println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 ("What is your name ?");</a:t>
            </a:r>
          </a:p>
          <a:p>
            <a:pPr marL="719138" marR="0" lvl="1" indent="-358775" algn="just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StarSymbol" charset="0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String name = </a:t>
            </a:r>
            <a:r>
              <a:rPr kumimoji="0" lang="en-U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console.readline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 pitchFamily="34" charset="0"/>
                <a:cs typeface="+mn-cs"/>
              </a:rPr>
              <a:t>();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 pitchFamily="34" charset="0"/>
              <a:cs typeface="+mn-cs"/>
            </a:endParaRPr>
          </a:p>
          <a:p>
            <a:pPr marL="719138" marR="0" lvl="1" indent="-358775" algn="just" defTabSz="457200" rtl="0" eaLnBrk="1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StarSymbol" charset="0"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Reading Input in Standard Java</a:t>
            </a:r>
          </a:p>
        </p:txBody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6781800" cy="48006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600" b="1" dirty="0">
                <a:solidFill>
                  <a:srgbClr val="0000C0"/>
                </a:solidFill>
                <a:latin typeface="Arial" pitchFamily="34" charset="0"/>
              </a:rPr>
              <a:t>import java.io.*;</a:t>
            </a:r>
            <a:endParaRPr lang="th-TH" sz="1600" b="1" dirty="0">
              <a:solidFill>
                <a:srgbClr val="0000C0"/>
              </a:solidFill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600" b="1" dirty="0">
                <a:solidFill>
                  <a:srgbClr val="0000C0"/>
                </a:solidFill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class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ReadString</a:t>
            </a:r>
            <a:r>
              <a:rPr lang="th-TH" sz="1600" b="1" dirty="0">
                <a:latin typeface="Arial" pitchFamily="34" charset="0"/>
              </a:rPr>
              <a:t> </a:t>
            </a:r>
            <a:endParaRPr lang="en-US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</a:t>
            </a:r>
            <a:r>
              <a:rPr lang="th-TH" sz="1600" b="1" dirty="0">
                <a:latin typeface="Arial" pitchFamily="34" charset="0"/>
              </a:rPr>
              <a:t>{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solidFill>
                  <a:srgbClr val="0000C0"/>
                </a:solidFill>
                <a:latin typeface="Arial" pitchFamily="34" charset="0"/>
              </a:rPr>
              <a:t>		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public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static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C00000"/>
                </a:solidFill>
                <a:latin typeface="Arial" pitchFamily="34" charset="0"/>
              </a:rPr>
              <a:t>void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main</a:t>
            </a:r>
            <a:r>
              <a:rPr lang="th-TH" sz="1600" b="1" dirty="0">
                <a:latin typeface="Arial" pitchFamily="34" charset="0"/>
              </a:rPr>
              <a:t> (</a:t>
            </a:r>
            <a:r>
              <a:rPr lang="th-TH" sz="1600" b="1" dirty="0" err="1">
                <a:latin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</a:rPr>
              <a:t>[] </a:t>
            </a:r>
            <a:r>
              <a:rPr lang="th-TH" sz="1600" b="1" dirty="0" err="1">
                <a:latin typeface="Arial" pitchFamily="34" charset="0"/>
              </a:rPr>
              <a:t>args</a:t>
            </a:r>
            <a:r>
              <a:rPr lang="th-TH" sz="1600" b="1" dirty="0">
                <a:latin typeface="Arial" pitchFamily="34" charset="0"/>
              </a:rPr>
              <a:t>)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throws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IOException</a:t>
            </a:r>
            <a:r>
              <a:rPr lang="th-TH" sz="1600" b="1" dirty="0">
                <a:latin typeface="Arial" pitchFamily="34" charset="0"/>
              </a:rPr>
              <a:t>  </a:t>
            </a:r>
            <a:endParaRPr lang="en-US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</a:t>
            </a:r>
            <a:r>
              <a:rPr lang="th-TH" sz="1600" b="1" dirty="0">
                <a:latin typeface="Arial" pitchFamily="34" charset="0"/>
              </a:rPr>
              <a:t>{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userName</a:t>
            </a:r>
            <a:r>
              <a:rPr lang="th-TH" sz="1600" b="1" dirty="0">
                <a:latin typeface="Arial" pitchFamily="34" charset="0"/>
              </a:rPr>
              <a:t> =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null</a:t>
            </a:r>
            <a:r>
              <a:rPr lang="th-TH" sz="1600" b="1" dirty="0">
                <a:latin typeface="Arial" pitchFamily="34" charset="0"/>
              </a:rPr>
              <a:t>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	</a:t>
            </a:r>
            <a:r>
              <a:rPr lang="th-TH" sz="1600" b="1" dirty="0" err="1">
                <a:latin typeface="Arial" pitchFamily="34" charset="0"/>
              </a:rPr>
              <a:t>System.out.print</a:t>
            </a:r>
            <a:r>
              <a:rPr lang="th-TH" sz="1600" b="1" dirty="0">
                <a:latin typeface="Arial" pitchFamily="34" charset="0"/>
              </a:rPr>
              <a:t>(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"</a:t>
            </a:r>
            <a:r>
              <a:rPr lang="th-TH" sz="1600" b="1" dirty="0" err="1">
                <a:solidFill>
                  <a:srgbClr val="C10000"/>
                </a:solidFill>
                <a:latin typeface="Arial" pitchFamily="34" charset="0"/>
              </a:rPr>
              <a:t>Enter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C10000"/>
                </a:solidFill>
                <a:latin typeface="Arial" pitchFamily="34" charset="0"/>
              </a:rPr>
              <a:t>your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 </a:t>
            </a:r>
            <a:r>
              <a:rPr lang="th-TH" sz="1600" b="1" dirty="0" err="1">
                <a:solidFill>
                  <a:srgbClr val="C10000"/>
                </a:solidFill>
                <a:latin typeface="Arial" pitchFamily="34" charset="0"/>
              </a:rPr>
              <a:t>name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: "</a:t>
            </a:r>
            <a:r>
              <a:rPr lang="th-TH" sz="1600" b="1" dirty="0">
                <a:latin typeface="Arial" pitchFamily="34" charset="0"/>
              </a:rPr>
              <a:t>); 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latin typeface="Arial" pitchFamily="34" charset="0"/>
              </a:rPr>
              <a:t>BufferedReader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console</a:t>
            </a:r>
            <a:r>
              <a:rPr lang="th-TH" sz="1600" b="1" dirty="0">
                <a:latin typeface="Arial" pitchFamily="34" charset="0"/>
              </a:rPr>
              <a:t> = 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BufferedReader</a:t>
            </a:r>
            <a:r>
              <a:rPr lang="th-TH" sz="1600" b="1" dirty="0">
                <a:latin typeface="Arial" pitchFamily="34" charset="0"/>
              </a:rPr>
              <a:t>(</a:t>
            </a:r>
            <a:r>
              <a:rPr lang="th-TH" sz="1600" b="1" dirty="0" err="1">
                <a:solidFill>
                  <a:srgbClr val="0000C0"/>
                </a:solidFill>
                <a:latin typeface="Arial" pitchFamily="34" charset="0"/>
              </a:rPr>
              <a:t>new</a:t>
            </a: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			  </a:t>
            </a:r>
            <a:r>
              <a:rPr lang="th-TH" sz="1600" b="1" dirty="0" err="1">
                <a:latin typeface="Arial" pitchFamily="34" charset="0"/>
              </a:rPr>
              <a:t>InputStreamReader</a:t>
            </a:r>
            <a:r>
              <a:rPr lang="th-TH" sz="1600" b="1" dirty="0">
                <a:latin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</a:rPr>
              <a:t>System.in</a:t>
            </a:r>
            <a:r>
              <a:rPr lang="th-TH" sz="1600" b="1" dirty="0">
                <a:latin typeface="Arial" pitchFamily="34" charset="0"/>
              </a:rPr>
              <a:t>)); 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en-US" sz="1600" b="1" dirty="0">
                <a:latin typeface="Arial" pitchFamily="34" charset="0"/>
              </a:rPr>
              <a:t>		</a:t>
            </a:r>
            <a:r>
              <a:rPr lang="th-TH" sz="1600" b="1" dirty="0" err="1">
                <a:latin typeface="Arial" pitchFamily="34" charset="0"/>
              </a:rPr>
              <a:t>userName</a:t>
            </a:r>
            <a:r>
              <a:rPr lang="th-TH" sz="1600" b="1" dirty="0">
                <a:latin typeface="Arial" pitchFamily="34" charset="0"/>
              </a:rPr>
              <a:t> = </a:t>
            </a:r>
            <a:r>
              <a:rPr lang="th-TH" sz="1600" b="1" dirty="0" err="1">
                <a:latin typeface="Arial" pitchFamily="34" charset="0"/>
              </a:rPr>
              <a:t>console.readLine</a:t>
            </a:r>
            <a:r>
              <a:rPr lang="th-TH" sz="1600" b="1" dirty="0">
                <a:latin typeface="Arial" pitchFamily="34" charset="0"/>
              </a:rPr>
              <a:t>(); </a:t>
            </a:r>
            <a:br>
              <a:rPr lang="th-TH" sz="1600" b="1" dirty="0">
                <a:latin typeface="Arial" pitchFamily="34" charset="0"/>
              </a:rPr>
            </a:br>
            <a:r>
              <a:rPr lang="en-US" sz="1600" b="1" dirty="0">
                <a:latin typeface="Arial" pitchFamily="34" charset="0"/>
              </a:rPr>
              <a:t>		</a:t>
            </a:r>
            <a:r>
              <a:rPr lang="th-TH" sz="1600" b="1" dirty="0" err="1">
                <a:latin typeface="Arial" pitchFamily="34" charset="0"/>
              </a:rPr>
              <a:t>System.out.println</a:t>
            </a:r>
            <a:r>
              <a:rPr lang="th-TH" sz="1600" b="1" dirty="0">
                <a:latin typeface="Arial" pitchFamily="34" charset="0"/>
              </a:rPr>
              <a:t>(”</a:t>
            </a:r>
            <a:r>
              <a:rPr lang="th-TH" sz="1600" b="1" dirty="0" err="1">
                <a:latin typeface="Arial" pitchFamily="34" charset="0"/>
              </a:rPr>
              <a:t>Your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name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is</a:t>
            </a:r>
            <a:r>
              <a:rPr lang="th-TH" sz="1600" b="1" dirty="0">
                <a:latin typeface="Arial" pitchFamily="34" charset="0"/>
              </a:rPr>
              <a:t>: 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" + </a:t>
            </a:r>
            <a:r>
              <a:rPr lang="th-TH" sz="1600" b="1" dirty="0" err="1">
                <a:solidFill>
                  <a:srgbClr val="C10000"/>
                </a:solidFill>
                <a:latin typeface="Arial" pitchFamily="34" charset="0"/>
              </a:rPr>
              <a:t>userName</a:t>
            </a:r>
            <a:r>
              <a:rPr lang="th-TH" sz="1600" b="1" dirty="0">
                <a:solidFill>
                  <a:srgbClr val="C10000"/>
                </a:solidFill>
                <a:latin typeface="Arial" pitchFamily="34" charset="0"/>
              </a:rPr>
              <a:t>); </a:t>
            </a: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</a:rPr>
              <a:t>	</a:t>
            </a:r>
            <a:r>
              <a:rPr lang="th-TH" sz="1600" b="1" dirty="0">
                <a:latin typeface="Arial" pitchFamily="34" charset="0"/>
              </a:rPr>
              <a:t>} </a:t>
            </a: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}</a:t>
            </a:r>
            <a:endParaRPr lang="en-US" sz="16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Reading Input in Standard Java</a:t>
            </a:r>
          </a:p>
        </p:txBody>
      </p:sp>
      <p:sp>
        <p:nvSpPr>
          <p:cNvPr id="126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315200" cy="4800600"/>
          </a:xfrm>
        </p:spPr>
        <p:txBody>
          <a:bodyPr/>
          <a:lstStyle/>
          <a:p>
            <a:pPr algn="just"/>
            <a:r>
              <a:rPr lang="th-TH" dirty="0" smtClean="0"/>
              <a:t>เมธอด </a:t>
            </a:r>
            <a:r>
              <a:rPr lang="en-US" dirty="0" err="1" smtClean="0"/>
              <a:t>readLine</a:t>
            </a:r>
            <a:r>
              <a:rPr lang="en-US" dirty="0" smtClean="0"/>
              <a:t>() </a:t>
            </a:r>
            <a:r>
              <a:rPr lang="th-TH" dirty="0" smtClean="0"/>
              <a:t>อ่านค่าในรูปของ </a:t>
            </a:r>
            <a:r>
              <a:rPr lang="en-US" dirty="0" smtClean="0"/>
              <a:t>String </a:t>
            </a:r>
            <a:r>
              <a:rPr lang="th-TH" dirty="0" smtClean="0"/>
              <a:t>เสมอ</a:t>
            </a:r>
          </a:p>
          <a:p>
            <a:pPr algn="just"/>
            <a:r>
              <a:rPr lang="th-TH" dirty="0" smtClean="0"/>
              <a:t>ใน</a:t>
            </a:r>
            <a:r>
              <a:rPr lang="th-TH" dirty="0"/>
              <a:t>กรณีที่ต้องการแปลงค่าอินพุตดังกล่าวให้อยู่ในรูปของค่าตัวเลขทั้งแบบ </a:t>
            </a:r>
            <a:r>
              <a:rPr lang="en-US" dirty="0" err="1"/>
              <a:t>interger</a:t>
            </a:r>
            <a:r>
              <a:rPr lang="en-US" dirty="0"/>
              <a:t> </a:t>
            </a:r>
            <a:r>
              <a:rPr lang="th-TH" dirty="0"/>
              <a:t>หรือ </a:t>
            </a:r>
            <a:r>
              <a:rPr lang="en-US" dirty="0"/>
              <a:t>float </a:t>
            </a:r>
            <a:r>
              <a:rPr lang="th-TH" dirty="0"/>
              <a:t>อาจ</a:t>
            </a:r>
            <a:r>
              <a:rPr lang="th-TH" dirty="0" smtClean="0"/>
              <a:t>เรียกใช้เมธอดเพื่อแปลงค่าดังต่อไปนี้</a:t>
            </a:r>
            <a:r>
              <a:rPr lang="en-US" dirty="0" smtClean="0"/>
              <a:t> </a:t>
            </a:r>
            <a:endParaRPr lang="th-TH" b="1" dirty="0"/>
          </a:p>
          <a:p>
            <a:pPr algn="just"/>
            <a:endParaRPr lang="th-TH" b="1" dirty="0"/>
          </a:p>
          <a:p>
            <a:pPr>
              <a:buFont typeface="StarSymbol" charset="0"/>
              <a:buNone/>
            </a:pPr>
            <a:r>
              <a:rPr lang="th-TH" sz="1400" b="1" dirty="0">
                <a:latin typeface="Courier New" pitchFamily="49" charset="0"/>
              </a:rPr>
              <a:t>	</a:t>
            </a: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 err="1">
                <a:latin typeface="Arial" pitchFamily="34" charset="0"/>
              </a:rPr>
              <a:t>BufferedReader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console</a:t>
            </a:r>
            <a:r>
              <a:rPr lang="th-TH" sz="1600" b="1" dirty="0">
                <a:latin typeface="Arial" pitchFamily="34" charset="0"/>
              </a:rPr>
              <a:t> =  </a:t>
            </a:r>
            <a:r>
              <a:rPr lang="th-TH" sz="1600" b="1" dirty="0" err="1">
                <a:latin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BufferedReader</a:t>
            </a: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		    (</a:t>
            </a:r>
            <a:r>
              <a:rPr lang="th-TH" sz="1600" b="1" dirty="0" err="1">
                <a:latin typeface="Arial" pitchFamily="34" charset="0"/>
              </a:rPr>
              <a:t>new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>
                <a:latin typeface="Arial" pitchFamily="34" charset="0"/>
              </a:rPr>
              <a:t>InputStreamReader</a:t>
            </a:r>
            <a:r>
              <a:rPr lang="th-TH" sz="1600" b="1" dirty="0">
                <a:latin typeface="Arial" pitchFamily="34" charset="0"/>
              </a:rPr>
              <a:t>(</a:t>
            </a:r>
            <a:r>
              <a:rPr lang="th-TH" sz="1600" b="1" dirty="0" err="1">
                <a:latin typeface="Arial" pitchFamily="34" charset="0"/>
              </a:rPr>
              <a:t>System.in</a:t>
            </a:r>
            <a:r>
              <a:rPr lang="th-TH" sz="1600" b="1" dirty="0">
                <a:latin typeface="Arial" pitchFamily="34" charset="0"/>
              </a:rPr>
              <a:t>));</a:t>
            </a:r>
          </a:p>
          <a:p>
            <a:pPr>
              <a:buFont typeface="StarSymbol" charset="0"/>
              <a:buNone/>
            </a:pP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 		</a:t>
            </a:r>
            <a:r>
              <a:rPr lang="th-TH" sz="1600" b="1" dirty="0" err="1">
                <a:latin typeface="Arial" pitchFamily="34" charset="0"/>
              </a:rPr>
              <a:t>String</a:t>
            </a:r>
            <a:r>
              <a:rPr lang="th-TH" sz="1600" b="1" dirty="0">
                <a:latin typeface="Arial" pitchFamily="34" charset="0"/>
              </a:rPr>
              <a:t> </a:t>
            </a:r>
            <a:r>
              <a:rPr lang="th-TH" sz="1600" b="1" dirty="0" err="1" smtClean="0">
                <a:latin typeface="Arial" pitchFamily="34" charset="0"/>
              </a:rPr>
              <a:t>string</a:t>
            </a:r>
            <a:r>
              <a:rPr lang="en-US" sz="1600" b="1" dirty="0" smtClean="0">
                <a:latin typeface="Arial" pitchFamily="34" charset="0"/>
              </a:rPr>
              <a:t>Temp</a:t>
            </a:r>
            <a:r>
              <a:rPr lang="th-TH" sz="1600" b="1" dirty="0" smtClean="0">
                <a:latin typeface="Arial" pitchFamily="34" charset="0"/>
              </a:rPr>
              <a:t> </a:t>
            </a:r>
            <a:r>
              <a:rPr lang="th-TH" sz="1600" b="1" dirty="0">
                <a:latin typeface="Arial" pitchFamily="34" charset="0"/>
              </a:rPr>
              <a:t>= </a:t>
            </a:r>
            <a:r>
              <a:rPr lang="th-TH" sz="1600" b="1" dirty="0" err="1">
                <a:latin typeface="Arial" pitchFamily="34" charset="0"/>
              </a:rPr>
              <a:t>console.readLine</a:t>
            </a:r>
            <a:r>
              <a:rPr lang="th-TH" sz="1600" b="1" dirty="0" smtClean="0">
                <a:latin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endParaRPr lang="th-TH" sz="1600" b="1" dirty="0"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latin typeface="Arial" pitchFamily="34" charset="0"/>
              </a:rPr>
              <a:t>	</a:t>
            </a:r>
            <a:r>
              <a:rPr lang="th-TH" sz="1600" b="1" dirty="0">
                <a:solidFill>
                  <a:srgbClr val="008000"/>
                </a:solidFill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rgbClr val="008000"/>
                </a:solidFill>
                <a:latin typeface="Arial" pitchFamily="34" charset="0"/>
              </a:rPr>
              <a:t>double</a:t>
            </a:r>
            <a:r>
              <a:rPr lang="th-TH" sz="1600" b="1" dirty="0">
                <a:solidFill>
                  <a:srgbClr val="008000"/>
                </a:solidFill>
                <a:latin typeface="Arial" pitchFamily="34" charset="0"/>
              </a:rPr>
              <a:t> x = </a:t>
            </a:r>
            <a:r>
              <a:rPr lang="th-TH" sz="1600" b="1" dirty="0" err="1" smtClean="0">
                <a:solidFill>
                  <a:srgbClr val="008000"/>
                </a:solidFill>
                <a:latin typeface="Arial" pitchFamily="34" charset="0"/>
              </a:rPr>
              <a:t>Double.parseDouble</a:t>
            </a:r>
            <a:r>
              <a:rPr lang="th-TH" sz="1600" b="1" dirty="0" smtClean="0">
                <a:solidFill>
                  <a:srgbClr val="008000"/>
                </a:solidFill>
                <a:latin typeface="Arial" pitchFamily="34" charset="0"/>
              </a:rPr>
              <a:t>(</a:t>
            </a:r>
            <a:r>
              <a:rPr lang="th-TH" sz="1600" b="1" dirty="0" err="1" smtClean="0">
                <a:solidFill>
                  <a:srgbClr val="008000"/>
                </a:solidFill>
                <a:latin typeface="Arial" pitchFamily="34" charset="0"/>
              </a:rPr>
              <a:t>string</a:t>
            </a:r>
            <a:r>
              <a:rPr lang="en-US" sz="1600" b="1" dirty="0" smtClean="0">
                <a:solidFill>
                  <a:srgbClr val="008000"/>
                </a:solidFill>
                <a:latin typeface="Arial" pitchFamily="34" charset="0"/>
              </a:rPr>
              <a:t>Temp</a:t>
            </a:r>
            <a:r>
              <a:rPr lang="th-TH" sz="1600" b="1" dirty="0" smtClean="0">
                <a:latin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endParaRPr lang="th-TH" sz="1600" b="1" dirty="0">
              <a:solidFill>
                <a:srgbClr val="990000"/>
              </a:solidFill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b="1" dirty="0">
                <a:solidFill>
                  <a:srgbClr val="990000"/>
                </a:solidFill>
                <a:latin typeface="Arial" pitchFamily="34" charset="0"/>
              </a:rPr>
              <a:t>	</a:t>
            </a:r>
            <a:r>
              <a:rPr lang="th-TH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	</a:t>
            </a:r>
            <a:r>
              <a:rPr lang="th-TH" sz="1600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int</a:t>
            </a:r>
            <a:r>
              <a:rPr lang="th-TH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 y = </a:t>
            </a:r>
            <a:r>
              <a:rPr lang="th-TH" sz="16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Integer.parseInt</a:t>
            </a:r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(</a:t>
            </a:r>
            <a:r>
              <a:rPr lang="th-TH" sz="16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string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Temp</a:t>
            </a:r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</a:rPr>
              <a:t>);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</a:endParaRPr>
          </a:p>
          <a:p>
            <a:pPr>
              <a:buFont typeface="StarSymbol" charset="0"/>
              <a:buNone/>
            </a:pPr>
            <a:r>
              <a:rPr lang="th-TH" sz="1600" dirty="0">
                <a:latin typeface="Arial" pitchFamily="34" charset="0"/>
              </a:rPr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Text Box 2"/>
          <p:cNvSpPr txBox="1">
            <a:spLocks noChangeArrowheads="1"/>
          </p:cNvSpPr>
          <p:nvPr/>
        </p:nvSpPr>
        <p:spPr bwMode="auto">
          <a:xfrm>
            <a:off x="1371600" y="304800"/>
            <a:ext cx="6781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3048000"/>
            <a:ext cx="1828800" cy="609600"/>
            <a:chOff x="480" y="1344"/>
            <a:chExt cx="1152" cy="1056"/>
          </a:xfrm>
        </p:grpSpPr>
        <p:sp>
          <p:nvSpPr>
            <p:cNvPr id="931844" name="Rectangle 4"/>
            <p:cNvSpPr>
              <a:spLocks noChangeArrowheads="1"/>
            </p:cNvSpPr>
            <p:nvPr/>
          </p:nvSpPr>
          <p:spPr bwMode="auto">
            <a:xfrm>
              <a:off x="480" y="1344"/>
              <a:ext cx="1152" cy="105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1845" name="Text Box 5"/>
            <p:cNvSpPr txBox="1">
              <a:spLocks noChangeArrowheads="1"/>
            </p:cNvSpPr>
            <p:nvPr/>
          </p:nvSpPr>
          <p:spPr bwMode="auto">
            <a:xfrm>
              <a:off x="528" y="1490"/>
              <a:ext cx="1056" cy="5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cs typeface="Arial" pitchFamily="34" charset="0"/>
                </a:rPr>
                <a:t>input</a:t>
              </a:r>
              <a:r>
                <a:rPr lang="en-US" sz="1600">
                  <a:solidFill>
                    <a:schemeClr val="tx1"/>
                  </a:solidFill>
                  <a:cs typeface="Arial" pitchFamily="34" charset="0"/>
                </a:rPr>
                <a:t>.</a:t>
              </a:r>
              <a:r>
                <a:rPr lang="en-US" sz="1600" b="1">
                  <a:solidFill>
                    <a:schemeClr val="tx1"/>
                  </a:solidFill>
                  <a:cs typeface="Arial" pitchFamily="34" charset="0"/>
                </a:rPr>
                <a:t>txt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28800" y="4572000"/>
            <a:ext cx="1751013" cy="638175"/>
            <a:chOff x="480" y="2688"/>
            <a:chExt cx="1200" cy="1104"/>
          </a:xfrm>
        </p:grpSpPr>
        <p:sp>
          <p:nvSpPr>
            <p:cNvPr id="931847" name="Rectangle 7"/>
            <p:cNvSpPr>
              <a:spLocks noChangeArrowheads="1"/>
            </p:cNvSpPr>
            <p:nvPr/>
          </p:nvSpPr>
          <p:spPr bwMode="auto">
            <a:xfrm>
              <a:off x="480" y="2688"/>
              <a:ext cx="1200" cy="110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1848" name="Text Box 8"/>
            <p:cNvSpPr txBox="1">
              <a:spLocks noChangeArrowheads="1"/>
            </p:cNvSpPr>
            <p:nvPr/>
          </p:nvSpPr>
          <p:spPr bwMode="auto">
            <a:xfrm>
              <a:off x="528" y="2831"/>
              <a:ext cx="110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cs typeface="Arial" pitchFamily="34" charset="0"/>
                </a:rPr>
                <a:t>output.txt</a:t>
              </a:r>
            </a:p>
          </p:txBody>
        </p:sp>
      </p:grpSp>
      <p:sp>
        <p:nvSpPr>
          <p:cNvPr id="931849" name="Text Box 9"/>
          <p:cNvSpPr txBox="1">
            <a:spLocks noChangeArrowheads="1"/>
          </p:cNvSpPr>
          <p:nvPr/>
        </p:nvSpPr>
        <p:spPr bwMode="auto">
          <a:xfrm>
            <a:off x="838200" y="1125538"/>
            <a:ext cx="7620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.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181600" y="2667000"/>
            <a:ext cx="2667000" cy="2590800"/>
            <a:chOff x="3072" y="1344"/>
            <a:chExt cx="2304" cy="2304"/>
          </a:xfrm>
        </p:grpSpPr>
        <p:sp>
          <p:nvSpPr>
            <p:cNvPr id="931851" name="Oval 11"/>
            <p:cNvSpPr>
              <a:spLocks noChangeArrowheads="1"/>
            </p:cNvSpPr>
            <p:nvPr/>
          </p:nvSpPr>
          <p:spPr bwMode="auto">
            <a:xfrm>
              <a:off x="3072" y="1344"/>
              <a:ext cx="2304" cy="2304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1852" name="Text Box 12"/>
            <p:cNvSpPr txBox="1">
              <a:spLocks noChangeArrowheads="1"/>
            </p:cNvSpPr>
            <p:nvPr/>
          </p:nvSpPr>
          <p:spPr bwMode="auto">
            <a:xfrm>
              <a:off x="3408" y="2160"/>
              <a:ext cx="1536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Executing Program</a:t>
              </a:r>
            </a:p>
          </p:txBody>
        </p:sp>
      </p:grpSp>
      <p:sp>
        <p:nvSpPr>
          <p:cNvPr id="931853" name="Line 13"/>
          <p:cNvSpPr>
            <a:spLocks noChangeShapeType="1"/>
          </p:cNvSpPr>
          <p:nvPr/>
        </p:nvSpPr>
        <p:spPr bwMode="auto">
          <a:xfrm>
            <a:off x="3657600" y="3352800"/>
            <a:ext cx="1676400" cy="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4" name="Line 14"/>
          <p:cNvSpPr>
            <a:spLocks noChangeShapeType="1"/>
          </p:cNvSpPr>
          <p:nvPr/>
        </p:nvSpPr>
        <p:spPr bwMode="auto">
          <a:xfrm flipH="1">
            <a:off x="3581400" y="4876800"/>
            <a:ext cx="1981200" cy="0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931855" name="Text Box 15"/>
          <p:cNvSpPr txBox="1">
            <a:spLocks noChangeArrowheads="1"/>
          </p:cNvSpPr>
          <p:nvPr/>
        </p:nvSpPr>
        <p:spPr bwMode="auto">
          <a:xfrm>
            <a:off x="1371600" y="542925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ในกรณีที่ไม่มีอยู่ไฟล์จะถูกสร้างขึ้นโดยอัตโนมัติ</a:t>
            </a:r>
          </a:p>
        </p:txBody>
      </p:sp>
      <p:sp>
        <p:nvSpPr>
          <p:cNvPr id="931856" name="Text Box 16"/>
          <p:cNvSpPr txBox="1">
            <a:spLocks noChangeArrowheads="1"/>
          </p:cNvSpPr>
          <p:nvPr/>
        </p:nvSpPr>
        <p:spPr bwMode="auto">
          <a:xfrm>
            <a:off x="1828800" y="2590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ไฟล์จะต้องมีอยู่แล้ว</a:t>
            </a:r>
          </a:p>
        </p:txBody>
      </p:sp>
      <p:sp>
        <p:nvSpPr>
          <p:cNvPr id="931857" name="Rectangle 17"/>
          <p:cNvSpPr>
            <a:spLocks noChangeArrowheads="1"/>
          </p:cNvSpPr>
          <p:nvPr/>
        </p:nvSpPr>
        <p:spPr bwMode="auto">
          <a:xfrm>
            <a:off x="1066800" y="1143000"/>
            <a:ext cx="7348538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สำหรับโปรแกรมที่ 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input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ข้อมูลถูกจัดเก็บอยู่ในไฟล์ภายในดิสก์  และ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output </a:t>
            </a: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จะถูกอ่านหรือเขียนจากไฟล์ด้วย</a:t>
            </a: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9" grpId="0" autoUpdateAnimBg="0"/>
      <p:bldP spid="931853" grpId="0" animBg="1"/>
      <p:bldP spid="931854" grpId="0" animBg="1"/>
      <p:bldP spid="931855" grpId="0" autoUpdateAnimBg="0"/>
      <p:bldP spid="93185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23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1208323" name="Text Box 3"/>
          <p:cNvSpPr txBox="1">
            <a:spLocks noChangeArrowheads="1"/>
          </p:cNvSpPr>
          <p:nvPr/>
        </p:nvSpPr>
        <p:spPr bwMode="auto">
          <a:xfrm>
            <a:off x="1082675" y="2133600"/>
            <a:ext cx="707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FF3300"/>
                </a:solidFill>
                <a:cs typeface="Arial" pitchFamily="34" charset="0"/>
              </a:rPr>
              <a:t>FileReader fr = new FileReader</a:t>
            </a:r>
            <a:r>
              <a:rPr lang="en-US" b="1" u="sng">
                <a:solidFill>
                  <a:srgbClr val="003399"/>
                </a:solidFill>
                <a:cs typeface="Arial" pitchFamily="34" charset="0"/>
              </a:rPr>
              <a:t>(“c:\\datafiles\\input.txt”</a:t>
            </a:r>
            <a:r>
              <a:rPr lang="en-US" b="1">
                <a:solidFill>
                  <a:srgbClr val="003399"/>
                </a:solidFill>
                <a:cs typeface="Arial" pitchFamily="34" charset="0"/>
              </a:rPr>
              <a:t>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16475" y="2514600"/>
            <a:ext cx="4087813" cy="823913"/>
            <a:chOff x="2640" y="1968"/>
            <a:chExt cx="3120" cy="519"/>
          </a:xfrm>
        </p:grpSpPr>
        <p:sp>
          <p:nvSpPr>
            <p:cNvPr id="1208325" name="Text Box 5"/>
            <p:cNvSpPr txBox="1">
              <a:spLocks noChangeArrowheads="1"/>
            </p:cNvSpPr>
            <p:nvPr/>
          </p:nvSpPr>
          <p:spPr bwMode="auto">
            <a:xfrm>
              <a:off x="2928" y="2160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h-TH" sz="2800">
                  <a:solidFill>
                    <a:srgbClr val="003399"/>
                  </a:solidFill>
                  <a:latin typeface="Angsana New" pitchFamily="18" charset="-34"/>
                  <a:cs typeface="Angsana New" pitchFamily="18" charset="-34"/>
                </a:rPr>
                <a:t>ชื่อไฟล์พร้อม</a:t>
              </a:r>
              <a:r>
                <a:rPr lang="en-US" sz="2800">
                  <a:solidFill>
                    <a:srgbClr val="003399"/>
                  </a:solidFill>
                  <a:latin typeface="Angsana New" pitchFamily="18" charset="-34"/>
                  <a:cs typeface="Angsana New" pitchFamily="18" charset="-34"/>
                </a:rPr>
                <a:t> path </a:t>
              </a:r>
              <a:r>
                <a:rPr lang="th-TH" sz="2800">
                  <a:solidFill>
                    <a:srgbClr val="003399"/>
                  </a:solidFill>
                  <a:latin typeface="Angsana New" pitchFamily="18" charset="-34"/>
                  <a:cs typeface="Angsana New" pitchFamily="18" charset="-34"/>
                </a:rPr>
                <a:t>ในรูป</a:t>
              </a:r>
              <a:r>
                <a:rPr lang="en-US" sz="2800">
                  <a:solidFill>
                    <a:srgbClr val="003399"/>
                  </a:solidFill>
                  <a:latin typeface="Angsana New" pitchFamily="18" charset="-34"/>
                  <a:cs typeface="Angsana New" pitchFamily="18" charset="-34"/>
                </a:rPr>
                <a:t> String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640" y="1968"/>
              <a:ext cx="288" cy="336"/>
              <a:chOff x="2640" y="1968"/>
              <a:chExt cx="288" cy="336"/>
            </a:xfrm>
          </p:grpSpPr>
          <p:sp>
            <p:nvSpPr>
              <p:cNvPr id="1208327" name="Line 7"/>
              <p:cNvSpPr>
                <a:spLocks noChangeShapeType="1"/>
              </p:cNvSpPr>
              <p:nvPr/>
            </p:nvSpPr>
            <p:spPr bwMode="auto">
              <a:xfrm flipV="1">
                <a:off x="2640" y="196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9966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th-TH"/>
              </a:p>
            </p:txBody>
          </p:sp>
          <p:sp>
            <p:nvSpPr>
              <p:cNvPr id="1208328" name="Line 8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996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h-TH"/>
              </a:p>
            </p:txBody>
          </p:sp>
        </p:grpSp>
      </p:grpSp>
      <p:sp>
        <p:nvSpPr>
          <p:cNvPr id="1208329" name="Text Box 9"/>
          <p:cNvSpPr txBox="1">
            <a:spLocks noChangeArrowheads="1"/>
          </p:cNvSpPr>
          <p:nvPr/>
        </p:nvSpPr>
        <p:spPr bwMode="auto">
          <a:xfrm>
            <a:off x="1066800" y="4738688"/>
            <a:ext cx="3810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rgbClr val="FF3300"/>
                </a:solidFill>
                <a:cs typeface="Arial" pitchFamily="34" charset="0"/>
              </a:rPr>
              <a:t>“a:</a:t>
            </a:r>
            <a:r>
              <a:rPr lang="en-US" b="1">
                <a:solidFill>
                  <a:srgbClr val="003399"/>
                </a:solidFill>
                <a:cs typeface="Arial" pitchFamily="34" charset="0"/>
              </a:rPr>
              <a:t>\</a:t>
            </a:r>
            <a:r>
              <a:rPr lang="en-US" b="1">
                <a:solidFill>
                  <a:srgbClr val="FF3300"/>
                </a:solidFill>
                <a:cs typeface="Arial" pitchFamily="34" charset="0"/>
              </a:rPr>
              <a:t>\datafiles</a:t>
            </a:r>
            <a:r>
              <a:rPr lang="en-US" b="1">
                <a:solidFill>
                  <a:srgbClr val="003399"/>
                </a:solidFill>
                <a:cs typeface="Arial" pitchFamily="34" charset="0"/>
              </a:rPr>
              <a:t>\</a:t>
            </a:r>
            <a:r>
              <a:rPr lang="en-US" b="1">
                <a:solidFill>
                  <a:srgbClr val="FF3300"/>
                </a:solidFill>
                <a:cs typeface="Arial" pitchFamily="34" charset="0"/>
              </a:rPr>
              <a:t>\input.txt”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66825" y="5119688"/>
            <a:ext cx="5334000" cy="976312"/>
            <a:chOff x="528" y="3408"/>
            <a:chExt cx="3360" cy="615"/>
          </a:xfrm>
        </p:grpSpPr>
        <p:sp>
          <p:nvSpPr>
            <p:cNvPr id="1208331" name="Line 11"/>
            <p:cNvSpPr>
              <a:spLocks noChangeShapeType="1"/>
            </p:cNvSpPr>
            <p:nvPr/>
          </p:nvSpPr>
          <p:spPr bwMode="auto">
            <a:xfrm flipV="1">
              <a:off x="768" y="3408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08332" name="Line 12"/>
            <p:cNvSpPr>
              <a:spLocks noChangeShapeType="1"/>
            </p:cNvSpPr>
            <p:nvPr/>
          </p:nvSpPr>
          <p:spPr bwMode="auto">
            <a:xfrm flipV="1">
              <a:off x="1584" y="3408"/>
              <a:ext cx="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208333" name="Text Box 13"/>
            <p:cNvSpPr txBox="1">
              <a:spLocks noChangeArrowheads="1"/>
            </p:cNvSpPr>
            <p:nvPr/>
          </p:nvSpPr>
          <p:spPr bwMode="auto">
            <a:xfrm>
              <a:off x="528" y="3696"/>
              <a:ext cx="3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escape sequence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จะไม่ถูกเขียนลงใน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output stream</a:t>
              </a:r>
            </a:p>
          </p:txBody>
        </p:sp>
      </p:grpSp>
      <p:sp>
        <p:nvSpPr>
          <p:cNvPr id="1208334" name="Text Box 14"/>
          <p:cNvSpPr txBox="1">
            <a:spLocks noChangeArrowheads="1"/>
          </p:cNvSpPr>
          <p:nvPr/>
        </p:nvSpPr>
        <p:spPr bwMode="auto">
          <a:xfrm>
            <a:off x="6477000" y="5105400"/>
            <a:ext cx="24384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 u="sng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For example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: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\t	tab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\n	newline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rPr>
              <a:t>\\	\</a:t>
            </a:r>
          </a:p>
        </p:txBody>
      </p:sp>
      <p:sp>
        <p:nvSpPr>
          <p:cNvPr id="1208335" name="Rectangle 15"/>
          <p:cNvSpPr>
            <a:spLocks noChangeArrowheads="1"/>
          </p:cNvSpPr>
          <p:nvPr/>
        </p:nvSpPr>
        <p:spPr bwMode="auto">
          <a:xfrm>
            <a:off x="1143000" y="1295400"/>
            <a:ext cx="70104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เมื่อเปิดไฟล์จะต้องระบุชื่อและ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path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เพื่อผ่านไปยัง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file reader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เช่น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:</a:t>
            </a:r>
            <a:endParaRPr lang="en-US" altLang="ko-KR" sz="2800">
              <a:solidFill>
                <a:schemeClr val="tx1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  <p:sp>
        <p:nvSpPr>
          <p:cNvPr id="1208336" name="Rectangle 16"/>
          <p:cNvSpPr>
            <a:spLocks noChangeArrowheads="1"/>
          </p:cNvSpPr>
          <p:nvPr/>
        </p:nvSpPr>
        <p:spPr bwMode="auto">
          <a:xfrm>
            <a:off x="1143000" y="3505200"/>
            <a:ext cx="7010400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เนื่องจาก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backslash character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แรกจะแสดงถึง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escape character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ดังนั้นจึงต้องใช้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backslash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อันที่สองเพื่อระบุ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backslash character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จริง</a:t>
            </a:r>
            <a:r>
              <a:rPr lang="en-US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 </a:t>
            </a:r>
            <a:endParaRPr lang="en-US" altLang="ko-KR" sz="280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08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29" grpId="0" autoUpdateAnimBg="0"/>
      <p:bldP spid="120833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Text Box 2"/>
          <p:cNvSpPr txBox="1">
            <a:spLocks noChangeArrowheads="1"/>
          </p:cNvSpPr>
          <p:nvPr/>
        </p:nvSpPr>
        <p:spPr bwMode="auto">
          <a:xfrm>
            <a:off x="1524000" y="3810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932867" name="Text Box 3"/>
          <p:cNvSpPr txBox="1">
            <a:spLocks noChangeArrowheads="1"/>
          </p:cNvSpPr>
          <p:nvPr/>
        </p:nvSpPr>
        <p:spPr bwMode="auto">
          <a:xfrm>
            <a:off x="1212850" y="10668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 b="1" u="sng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การเปิดไฟล์ข้อมูล</a:t>
            </a:r>
          </a:p>
        </p:txBody>
      </p:sp>
      <p:sp>
        <p:nvSpPr>
          <p:cNvPr id="932868" name="Text Box 4"/>
          <p:cNvSpPr txBox="1">
            <a:spLocks noChangeArrowheads="1"/>
          </p:cNvSpPr>
          <p:nvPr/>
        </p:nvSpPr>
        <p:spPr bwMode="auto">
          <a:xfrm>
            <a:off x="1447800" y="2514600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FileReader fr = new FileReader(“c:\\input.txt”);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27250" y="3962400"/>
            <a:ext cx="4622800" cy="966788"/>
            <a:chOff x="1340" y="2496"/>
            <a:chExt cx="2912" cy="60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340" y="2496"/>
              <a:ext cx="1149" cy="609"/>
              <a:chOff x="384" y="2304"/>
              <a:chExt cx="1392" cy="1344"/>
            </a:xfrm>
          </p:grpSpPr>
          <p:sp>
            <p:nvSpPr>
              <p:cNvPr id="932870" name="Rectangle 6"/>
              <p:cNvSpPr>
                <a:spLocks noChangeArrowheads="1"/>
              </p:cNvSpPr>
              <p:nvPr/>
            </p:nvSpPr>
            <p:spPr bwMode="auto">
              <a:xfrm>
                <a:off x="384" y="2304"/>
                <a:ext cx="1392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932871" name="Text Box 7"/>
              <p:cNvSpPr txBox="1">
                <a:spLocks noChangeArrowheads="1"/>
              </p:cNvSpPr>
              <p:nvPr/>
            </p:nvSpPr>
            <p:spPr bwMode="auto">
              <a:xfrm>
                <a:off x="528" y="2496"/>
                <a:ext cx="1104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solidFill>
                      <a:schemeClr val="tx1"/>
                    </a:solidFill>
                    <a:cs typeface="Arial" pitchFamily="34" charset="0"/>
                  </a:rPr>
                  <a:t>input.txt</a:t>
                </a:r>
              </a:p>
            </p:txBody>
          </p:sp>
        </p:grpSp>
        <p:sp>
          <p:nvSpPr>
            <p:cNvPr id="932873" name="Rectangle 9"/>
            <p:cNvSpPr>
              <a:spLocks noChangeArrowheads="1"/>
            </p:cNvSpPr>
            <p:nvPr/>
          </p:nvSpPr>
          <p:spPr bwMode="auto">
            <a:xfrm>
              <a:off x="2489" y="2713"/>
              <a:ext cx="1585" cy="2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2874" name="AutoShape 10"/>
            <p:cNvSpPr>
              <a:spLocks noChangeArrowheads="1"/>
            </p:cNvSpPr>
            <p:nvPr/>
          </p:nvSpPr>
          <p:spPr bwMode="auto">
            <a:xfrm rot="35052491">
              <a:off x="3899" y="2672"/>
              <a:ext cx="353" cy="347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2875" name="Text Box 11"/>
            <p:cNvSpPr txBox="1">
              <a:spLocks noChangeArrowheads="1"/>
            </p:cNvSpPr>
            <p:nvPr/>
          </p:nvSpPr>
          <p:spPr bwMode="auto">
            <a:xfrm>
              <a:off x="2444" y="2736"/>
              <a:ext cx="16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chemeClr val="tx1"/>
                  </a:solidFill>
                  <a:cs typeface="Arial" pitchFamily="34" charset="0"/>
                </a:rPr>
                <a:t>FileReader(“file name”)</a:t>
              </a:r>
            </a:p>
          </p:txBody>
        </p:sp>
      </p:grpSp>
      <p:sp>
        <p:nvSpPr>
          <p:cNvPr id="932876" name="Text Box 12"/>
          <p:cNvSpPr txBox="1">
            <a:spLocks noChangeArrowheads="1"/>
          </p:cNvSpPr>
          <p:nvPr/>
        </p:nvSpPr>
        <p:spPr bwMode="auto">
          <a:xfrm>
            <a:off x="1524000" y="16764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สร้าง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FileReader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พร้อมระบุชื่อและ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path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ในรูปของพารามิเตอร์</a:t>
            </a:r>
            <a:endParaRPr lang="en-US" sz="2800">
              <a:solidFill>
                <a:schemeClr val="tx1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 autoUpdateAnimBg="0"/>
      <p:bldP spid="93287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Text Box 2"/>
          <p:cNvSpPr txBox="1">
            <a:spLocks noChangeArrowheads="1"/>
          </p:cNvSpPr>
          <p:nvPr/>
        </p:nvSpPr>
        <p:spPr bwMode="auto">
          <a:xfrm>
            <a:off x="1524000" y="3810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Open File for Read</a:t>
            </a:r>
          </a:p>
        </p:txBody>
      </p:sp>
      <p:sp>
        <p:nvSpPr>
          <p:cNvPr id="933892" name="Text Box 4"/>
          <p:cNvSpPr txBox="1">
            <a:spLocks noChangeArrowheads="1"/>
          </p:cNvSpPr>
          <p:nvPr/>
        </p:nvSpPr>
        <p:spPr bwMode="auto">
          <a:xfrm>
            <a:off x="1557338" y="1447800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FileReader fr = new FileReader(“a:\\input.txt”);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90600" y="5029200"/>
            <a:ext cx="8229600" cy="685800"/>
            <a:chOff x="384" y="3696"/>
            <a:chExt cx="5184" cy="432"/>
          </a:xfrm>
        </p:grpSpPr>
        <p:sp>
          <p:nvSpPr>
            <p:cNvPr id="933904" name="Rectangle 16"/>
            <p:cNvSpPr>
              <a:spLocks noChangeArrowheads="1"/>
            </p:cNvSpPr>
            <p:nvPr/>
          </p:nvSpPr>
          <p:spPr bwMode="auto">
            <a:xfrm>
              <a:off x="384" y="3696"/>
              <a:ext cx="518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05" name="Text Box 17"/>
            <p:cNvSpPr txBox="1">
              <a:spLocks noChangeArrowheads="1"/>
            </p:cNvSpPr>
            <p:nvPr/>
          </p:nvSpPr>
          <p:spPr bwMode="auto">
            <a:xfrm>
              <a:off x="432" y="3744"/>
              <a:ext cx="49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สร้าง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BufferedReader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ซึ่งทำหน้าที่รับข้อมูลจาก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FileReader</a:t>
              </a:r>
            </a:p>
          </p:txBody>
        </p:sp>
      </p:grpSp>
      <p:sp>
        <p:nvSpPr>
          <p:cNvPr id="933906" name="Text Box 18"/>
          <p:cNvSpPr txBox="1">
            <a:spLocks noChangeArrowheads="1"/>
          </p:cNvSpPr>
          <p:nvPr/>
        </p:nvSpPr>
        <p:spPr bwMode="auto">
          <a:xfrm>
            <a:off x="1524000" y="1905000"/>
            <a:ext cx="563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 br = new BufferedReader(fr);</a:t>
            </a:r>
          </a:p>
        </p:txBody>
      </p:sp>
      <p:sp>
        <p:nvSpPr>
          <p:cNvPr id="933907" name="Text Box 19"/>
          <p:cNvSpPr txBox="1">
            <a:spLocks noChangeArrowheads="1"/>
          </p:cNvSpPr>
          <p:nvPr/>
        </p:nvSpPr>
        <p:spPr bwMode="auto">
          <a:xfrm>
            <a:off x="1524000" y="236220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String str = br.readLine( );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990600" y="5486400"/>
            <a:ext cx="8153400" cy="1098550"/>
            <a:chOff x="384" y="3744"/>
            <a:chExt cx="5136" cy="692"/>
          </a:xfrm>
        </p:grpSpPr>
        <p:sp>
          <p:nvSpPr>
            <p:cNvPr id="933909" name="Rectangle 21"/>
            <p:cNvSpPr>
              <a:spLocks noChangeArrowheads="1"/>
            </p:cNvSpPr>
            <p:nvPr/>
          </p:nvSpPr>
          <p:spPr bwMode="auto">
            <a:xfrm>
              <a:off x="384" y="3744"/>
              <a:ext cx="513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10" name="Text Box 22"/>
            <p:cNvSpPr txBox="1">
              <a:spLocks noChangeArrowheads="1"/>
            </p:cNvSpPr>
            <p:nvPr/>
          </p:nvSpPr>
          <p:spPr bwMode="auto">
            <a:xfrm>
              <a:off x="432" y="3840"/>
              <a:ext cx="484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BufferedReader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อ่านบล็อคข้อมูลจากไฟล์ที่อยู่ใน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buffer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ภายในเมมโมรี่และคืนค่า</a:t>
              </a:r>
              <a:r>
                <a:rPr lang="en-US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 strings </a:t>
              </a:r>
              <a:r>
                <a:rPr lang="th-TH"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rPr>
                <a:t>เมื่อมีการร้องขอ</a:t>
              </a:r>
              <a:endPara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89700" y="2819400"/>
            <a:ext cx="2133600" cy="2057400"/>
            <a:chOff x="4088" y="1920"/>
            <a:chExt cx="1344" cy="1296"/>
          </a:xfrm>
        </p:grpSpPr>
        <p:sp>
          <p:nvSpPr>
            <p:cNvPr id="933901" name="Rectangle 13"/>
            <p:cNvSpPr>
              <a:spLocks noChangeArrowheads="1"/>
            </p:cNvSpPr>
            <p:nvPr/>
          </p:nvSpPr>
          <p:spPr bwMode="auto">
            <a:xfrm>
              <a:off x="4088" y="1920"/>
              <a:ext cx="1344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02" name="Text Box 14"/>
            <p:cNvSpPr txBox="1">
              <a:spLocks noChangeArrowheads="1"/>
            </p:cNvSpPr>
            <p:nvPr/>
          </p:nvSpPr>
          <p:spPr bwMode="auto">
            <a:xfrm>
              <a:off x="4184" y="2025"/>
              <a:ext cx="1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b="1">
                  <a:solidFill>
                    <a:schemeClr val="tx1"/>
                  </a:solidFill>
                  <a:cs typeface="Arial" pitchFamily="34" charset="0"/>
                </a:rPr>
                <a:t>Main Memory</a:t>
              </a:r>
            </a:p>
          </p:txBody>
        </p:sp>
        <p:sp>
          <p:nvSpPr>
            <p:cNvPr id="933911" name="Rectangle 23"/>
            <p:cNvSpPr>
              <a:spLocks noChangeArrowheads="1"/>
            </p:cNvSpPr>
            <p:nvPr/>
          </p:nvSpPr>
          <p:spPr bwMode="auto">
            <a:xfrm>
              <a:off x="4224" y="2640"/>
              <a:ext cx="105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sz="1400" b="1">
                  <a:solidFill>
                    <a:srgbClr val="FF3300"/>
                  </a:solidFill>
                  <a:cs typeface="Arial" pitchFamily="34" charset="0"/>
                </a:rPr>
                <a:t>String stored here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752600" y="3276600"/>
            <a:ext cx="4622800" cy="966788"/>
            <a:chOff x="1340" y="2496"/>
            <a:chExt cx="2912" cy="609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340" y="2496"/>
              <a:ext cx="1149" cy="609"/>
              <a:chOff x="384" y="2304"/>
              <a:chExt cx="1392" cy="1344"/>
            </a:xfrm>
          </p:grpSpPr>
          <p:sp>
            <p:nvSpPr>
              <p:cNvPr id="933914" name="Rectangle 26"/>
              <p:cNvSpPr>
                <a:spLocks noChangeArrowheads="1"/>
              </p:cNvSpPr>
              <p:nvPr/>
            </p:nvSpPr>
            <p:spPr bwMode="auto">
              <a:xfrm>
                <a:off x="384" y="2304"/>
                <a:ext cx="1392" cy="13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933915" name="Text Box 27"/>
              <p:cNvSpPr txBox="1">
                <a:spLocks noChangeArrowheads="1"/>
              </p:cNvSpPr>
              <p:nvPr/>
            </p:nvSpPr>
            <p:spPr bwMode="auto">
              <a:xfrm>
                <a:off x="528" y="2496"/>
                <a:ext cx="1104" cy="4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solidFill>
                      <a:schemeClr val="tx1"/>
                    </a:solidFill>
                    <a:cs typeface="Arial" pitchFamily="34" charset="0"/>
                  </a:rPr>
                  <a:t>input.txt</a:t>
                </a:r>
              </a:p>
            </p:txBody>
          </p:sp>
        </p:grpSp>
        <p:sp>
          <p:nvSpPr>
            <p:cNvPr id="933916" name="Rectangle 28"/>
            <p:cNvSpPr>
              <a:spLocks noChangeArrowheads="1"/>
            </p:cNvSpPr>
            <p:nvPr/>
          </p:nvSpPr>
          <p:spPr bwMode="auto">
            <a:xfrm>
              <a:off x="2489" y="2713"/>
              <a:ext cx="1585" cy="2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17" name="AutoShape 29"/>
            <p:cNvSpPr>
              <a:spLocks noChangeArrowheads="1"/>
            </p:cNvSpPr>
            <p:nvPr/>
          </p:nvSpPr>
          <p:spPr bwMode="auto">
            <a:xfrm rot="35052491">
              <a:off x="3899" y="2672"/>
              <a:ext cx="353" cy="347"/>
            </a:xfrm>
            <a:prstGeom prst="rtTriangl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3918" name="Text Box 30"/>
            <p:cNvSpPr txBox="1">
              <a:spLocks noChangeArrowheads="1"/>
            </p:cNvSpPr>
            <p:nvPr/>
          </p:nvSpPr>
          <p:spPr bwMode="auto">
            <a:xfrm>
              <a:off x="2444" y="2736"/>
              <a:ext cx="16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1600" b="1">
                  <a:solidFill>
                    <a:srgbClr val="003399"/>
                  </a:solidFill>
                </a:rPr>
                <a:t>BufferedReader(fr)</a:t>
              </a:r>
              <a:endParaRPr lang="en-US" sz="1600" b="1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906" grpId="0" autoUpdateAnimBg="0"/>
      <p:bldP spid="9339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1392238" y="5399088"/>
            <a:ext cx="534035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th-TH" sz="20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26723" name="Rectangle 3"/>
          <p:cNvSpPr>
            <a:spLocks noChangeArrowheads="1"/>
          </p:cNvSpPr>
          <p:nvPr/>
        </p:nvSpPr>
        <p:spPr bwMode="auto">
          <a:xfrm>
            <a:off x="1403350" y="2728913"/>
            <a:ext cx="5256213" cy="412750"/>
          </a:xfrm>
          <a:prstGeom prst="rect">
            <a:avLst/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th-TH" sz="200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26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547813" y="152400"/>
            <a:ext cx="6096000" cy="1143000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Binary &amp; Text representation</a:t>
            </a:r>
          </a:p>
        </p:txBody>
      </p:sp>
      <p:sp>
        <p:nvSpPr>
          <p:cNvPr id="926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62038" y="1455738"/>
            <a:ext cx="7777162" cy="4897437"/>
          </a:xfrm>
        </p:spPr>
        <p:txBody>
          <a:bodyPr/>
          <a:lstStyle/>
          <a:p>
            <a:r>
              <a:rPr lang="th-TH"/>
              <a:t>ตัวเลขแบบ</a:t>
            </a:r>
            <a:r>
              <a:rPr lang="en-US"/>
              <a:t> integer </a:t>
            </a:r>
            <a:r>
              <a:rPr lang="th-TH"/>
              <a:t>ที่มีค่า </a:t>
            </a:r>
            <a:r>
              <a:rPr lang="en-US"/>
              <a:t>123526 </a:t>
            </a:r>
            <a:r>
              <a:rPr lang="th-TH"/>
              <a:t>จะถูกนำเสนอในรูปของ</a:t>
            </a:r>
            <a:r>
              <a:rPr lang="en-US"/>
              <a:t> 32-bit binary number  </a:t>
            </a:r>
            <a:r>
              <a:rPr lang="th-TH"/>
              <a:t>ดังนี้</a:t>
            </a:r>
          </a:p>
          <a:p>
            <a:pPr>
              <a:buFont typeface="StarSymbol" charset="0"/>
              <a:buNone/>
            </a:pPr>
            <a:endParaRPr lang="en-US" sz="2000"/>
          </a:p>
          <a:p>
            <a:pPr lvl="1">
              <a:buFont typeface="StarSymbol" charset="0"/>
              <a:buNone/>
            </a:pPr>
            <a:r>
              <a:rPr lang="en-US" sz="24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00000000 00000001 11100010 10000110</a:t>
            </a:r>
            <a:endParaRPr lang="en-US" sz="1800"/>
          </a:p>
          <a:p>
            <a:pPr lvl="1">
              <a:buFont typeface="StarSymbol" charset="0"/>
              <a:buNone/>
            </a:pPr>
            <a:r>
              <a:rPr lang="en-US" sz="2400"/>
              <a:t>  </a:t>
            </a:r>
            <a:r>
              <a:rPr lang="en-US" sz="3000"/>
              <a:t>(0*256*256*256  +  1*256*256  +  226*256  +  134)</a:t>
            </a:r>
          </a:p>
          <a:p>
            <a:pPr lvl="1">
              <a:buFont typeface="StarSymbol" charset="0"/>
              <a:buNone/>
            </a:pPr>
            <a:endParaRPr lang="en-US" sz="3000"/>
          </a:p>
          <a:p>
            <a:r>
              <a:rPr lang="th-TH"/>
              <a:t>ส่วนข้อมูลแบบ</a:t>
            </a:r>
            <a:r>
              <a:rPr lang="en-US"/>
              <a:t> string </a:t>
            </a:r>
            <a:r>
              <a:rPr lang="th-TH"/>
              <a:t>ที่มีค่า </a:t>
            </a:r>
            <a:r>
              <a:rPr lang="en-US"/>
              <a:t> "123526" </a:t>
            </a:r>
            <a:r>
              <a:rPr lang="th-TH"/>
              <a:t>จะถูกนำเสนอโดยใช้ </a:t>
            </a:r>
            <a:r>
              <a:rPr lang="en-US"/>
              <a:t>ASCII codes</a:t>
            </a:r>
            <a:r>
              <a:rPr lang="th-TH"/>
              <a:t> จำนวน</a:t>
            </a:r>
            <a:r>
              <a:rPr lang="en-US"/>
              <a:t> 6 bytes  </a:t>
            </a:r>
            <a:br>
              <a:rPr lang="en-US"/>
            </a:br>
            <a:endParaRPr lang="en-US" sz="2000"/>
          </a:p>
          <a:p>
            <a:pPr lvl="1">
              <a:buFont typeface="StarSymbol" charset="0"/>
              <a:buNone/>
            </a:pPr>
            <a:r>
              <a:rPr lang="en-US" sz="2400" b="1">
                <a:latin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</a:rPr>
              <a:t>00110001 00110010 00110011 00110101 </a:t>
            </a:r>
          </a:p>
          <a:p>
            <a:pPr lvl="1">
              <a:buFont typeface="StarSymbol" charset="0"/>
              <a:buNone/>
            </a:pPr>
            <a:r>
              <a:rPr lang="en-US" sz="1800" b="1">
                <a:latin typeface="Courier New" pitchFamily="49" charset="0"/>
              </a:rPr>
              <a:t> 00110010 00110110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Freeform 2"/>
          <p:cNvSpPr>
            <a:spLocks/>
          </p:cNvSpPr>
          <p:nvPr/>
        </p:nvSpPr>
        <p:spPr bwMode="auto">
          <a:xfrm>
            <a:off x="3776663" y="1447800"/>
            <a:ext cx="20526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2611" name="Freeform 3"/>
          <p:cNvSpPr>
            <a:spLocks/>
          </p:cNvSpPr>
          <p:nvPr/>
        </p:nvSpPr>
        <p:spPr bwMode="auto">
          <a:xfrm>
            <a:off x="1066800" y="1447800"/>
            <a:ext cx="19002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2612" name="Text Box 4"/>
          <p:cNvSpPr txBox="1">
            <a:spLocks noChangeArrowheads="1"/>
          </p:cNvSpPr>
          <p:nvPr/>
        </p:nvSpPr>
        <p:spPr bwMode="auto">
          <a:xfrm>
            <a:off x="1600200" y="1676400"/>
            <a:ext cx="10318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YourClass</a:t>
            </a:r>
          </a:p>
        </p:txBody>
      </p:sp>
      <p:sp>
        <p:nvSpPr>
          <p:cNvPr id="1092613" name="Freeform 5"/>
          <p:cNvSpPr>
            <a:spLocks/>
          </p:cNvSpPr>
          <p:nvPr/>
        </p:nvSpPr>
        <p:spPr bwMode="auto">
          <a:xfrm>
            <a:off x="6672263" y="1524000"/>
            <a:ext cx="1900237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2614" name="Text Box 6"/>
          <p:cNvSpPr txBox="1">
            <a:spLocks noChangeArrowheads="1"/>
          </p:cNvSpPr>
          <p:nvPr/>
        </p:nvSpPr>
        <p:spPr bwMode="auto">
          <a:xfrm>
            <a:off x="7010400" y="1981200"/>
            <a:ext cx="1065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FileReader</a:t>
            </a:r>
          </a:p>
        </p:txBody>
      </p:sp>
      <p:sp>
        <p:nvSpPr>
          <p:cNvPr id="1092615" name="AutoShape 7"/>
          <p:cNvSpPr>
            <a:spLocks noChangeArrowheads="1"/>
          </p:cNvSpPr>
          <p:nvPr/>
        </p:nvSpPr>
        <p:spPr bwMode="auto">
          <a:xfrm>
            <a:off x="7281863" y="3733800"/>
            <a:ext cx="762000" cy="914400"/>
          </a:xfrm>
          <a:prstGeom prst="can">
            <a:avLst>
              <a:gd name="adj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2616" name="AutoShape 8"/>
          <p:cNvSpPr>
            <a:spLocks noChangeArrowheads="1"/>
          </p:cNvSpPr>
          <p:nvPr/>
        </p:nvSpPr>
        <p:spPr bwMode="auto">
          <a:xfrm>
            <a:off x="7510463" y="3048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2617" name="Text Box 9"/>
          <p:cNvSpPr txBox="1">
            <a:spLocks noChangeArrowheads="1"/>
          </p:cNvSpPr>
          <p:nvPr/>
        </p:nvSpPr>
        <p:spPr bwMode="auto">
          <a:xfrm>
            <a:off x="8056563" y="2878138"/>
            <a:ext cx="938212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Read 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from File</a:t>
            </a:r>
          </a:p>
        </p:txBody>
      </p:sp>
      <p:sp>
        <p:nvSpPr>
          <p:cNvPr id="1092618" name="Text Box 10"/>
          <p:cNvSpPr txBox="1">
            <a:spLocks noChangeArrowheads="1"/>
          </p:cNvSpPr>
          <p:nvPr/>
        </p:nvSpPr>
        <p:spPr bwMode="auto">
          <a:xfrm>
            <a:off x="4038600" y="1752600"/>
            <a:ext cx="1465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BufferedReader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081463" y="2362200"/>
            <a:ext cx="1371600" cy="152400"/>
            <a:chOff x="1344" y="2736"/>
            <a:chExt cx="864" cy="96"/>
          </a:xfrm>
        </p:grpSpPr>
        <p:sp>
          <p:nvSpPr>
            <p:cNvPr id="1092620" name="Rectangle 12"/>
            <p:cNvSpPr>
              <a:spLocks noChangeArrowheads="1"/>
            </p:cNvSpPr>
            <p:nvPr/>
          </p:nvSpPr>
          <p:spPr bwMode="auto">
            <a:xfrm>
              <a:off x="1344" y="2736"/>
              <a:ext cx="86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92621" name="Line 13"/>
            <p:cNvSpPr>
              <a:spLocks noChangeShapeType="1"/>
            </p:cNvSpPr>
            <p:nvPr/>
          </p:nvSpPr>
          <p:spPr bwMode="auto">
            <a:xfrm flipV="1">
              <a:off x="177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2" name="Line 14"/>
            <p:cNvSpPr>
              <a:spLocks noChangeShapeType="1"/>
            </p:cNvSpPr>
            <p:nvPr/>
          </p:nvSpPr>
          <p:spPr bwMode="auto">
            <a:xfrm flipV="1">
              <a:off x="1584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3" name="Line 15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4" name="Line 16"/>
            <p:cNvSpPr>
              <a:spLocks noChangeShapeType="1"/>
            </p:cNvSpPr>
            <p:nvPr/>
          </p:nvSpPr>
          <p:spPr bwMode="auto">
            <a:xfrm flipV="1">
              <a:off x="211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5" name="Line 17"/>
            <p:cNvSpPr>
              <a:spLocks noChangeShapeType="1"/>
            </p:cNvSpPr>
            <p:nvPr/>
          </p:nvSpPr>
          <p:spPr bwMode="auto">
            <a:xfrm flipV="1">
              <a:off x="187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6" name="Line 18"/>
            <p:cNvSpPr>
              <a:spLocks noChangeShapeType="1"/>
            </p:cNvSpPr>
            <p:nvPr/>
          </p:nvSpPr>
          <p:spPr bwMode="auto">
            <a:xfrm flipV="1">
              <a:off x="168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2627" name="Line 19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1600200" y="2133600"/>
            <a:ext cx="1028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readLine()</a:t>
            </a:r>
          </a:p>
        </p:txBody>
      </p:sp>
      <p:sp>
        <p:nvSpPr>
          <p:cNvPr id="1092632" name="AutoShape 24"/>
          <p:cNvSpPr>
            <a:spLocks noChangeArrowheads="1"/>
          </p:cNvSpPr>
          <p:nvPr/>
        </p:nvSpPr>
        <p:spPr bwMode="auto">
          <a:xfrm>
            <a:off x="5886450" y="2085975"/>
            <a:ext cx="752475" cy="228600"/>
          </a:xfrm>
          <a:prstGeom prst="leftArrow">
            <a:avLst>
              <a:gd name="adj1" fmla="val 50000"/>
              <a:gd name="adj2" fmla="val 8229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2637" name="Rectangle 29"/>
          <p:cNvSpPr>
            <a:spLocks noChangeArrowheads="1"/>
          </p:cNvSpPr>
          <p:nvPr/>
        </p:nvSpPr>
        <p:spPr bwMode="auto">
          <a:xfrm>
            <a:off x="1547813" y="260350"/>
            <a:ext cx="63373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Reading Data from File</a:t>
            </a:r>
          </a:p>
        </p:txBody>
      </p:sp>
      <p:sp>
        <p:nvSpPr>
          <p:cNvPr id="1092638" name="AutoShape 30"/>
          <p:cNvSpPr>
            <a:spLocks noChangeArrowheads="1"/>
          </p:cNvSpPr>
          <p:nvPr/>
        </p:nvSpPr>
        <p:spPr bwMode="auto">
          <a:xfrm>
            <a:off x="2971800" y="2057400"/>
            <a:ext cx="752475" cy="228600"/>
          </a:xfrm>
          <a:prstGeom prst="leftArrow">
            <a:avLst>
              <a:gd name="adj1" fmla="val 50000"/>
              <a:gd name="adj2" fmla="val 8229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2639" name="Text Box 31"/>
          <p:cNvSpPr txBox="1">
            <a:spLocks noChangeArrowheads="1"/>
          </p:cNvSpPr>
          <p:nvPr/>
        </p:nvSpPr>
        <p:spPr bwMode="auto">
          <a:xfrm>
            <a:off x="1557338" y="3717925"/>
            <a:ext cx="518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  <a:cs typeface="Arial" pitchFamily="34" charset="0"/>
              </a:rPr>
              <a:t>FileReader fr = new FileReader(“c:\\input.txt”);</a:t>
            </a:r>
          </a:p>
        </p:txBody>
      </p:sp>
      <p:sp>
        <p:nvSpPr>
          <p:cNvPr id="1092640" name="Text Box 32"/>
          <p:cNvSpPr txBox="1">
            <a:spLocks noChangeArrowheads="1"/>
          </p:cNvSpPr>
          <p:nvPr/>
        </p:nvSpPr>
        <p:spPr bwMode="auto">
          <a:xfrm>
            <a:off x="1524000" y="417512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 br = new BufferedReader(fr);</a:t>
            </a:r>
          </a:p>
        </p:txBody>
      </p:sp>
      <p:sp>
        <p:nvSpPr>
          <p:cNvPr id="1092641" name="Text Box 33"/>
          <p:cNvSpPr txBox="1">
            <a:spLocks noChangeArrowheads="1"/>
          </p:cNvSpPr>
          <p:nvPr/>
        </p:nvSpPr>
        <p:spPr bwMode="auto">
          <a:xfrm>
            <a:off x="1524000" y="4632325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String str = br.readLine( );</a:t>
            </a:r>
          </a:p>
        </p:txBody>
      </p:sp>
      <p:sp>
        <p:nvSpPr>
          <p:cNvPr id="1092642" name="Text Box 34"/>
          <p:cNvSpPr txBox="1">
            <a:spLocks noChangeArrowheads="1"/>
          </p:cNvSpPr>
          <p:nvPr/>
        </p:nvSpPr>
        <p:spPr bwMode="auto">
          <a:xfrm>
            <a:off x="6172200" y="1752600"/>
            <a:ext cx="457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  <a:latin typeface="Times New Roman" pitchFamily="18" charset="0"/>
              </a:rPr>
              <a:t>fr</a:t>
            </a:r>
          </a:p>
        </p:txBody>
      </p:sp>
      <p:sp>
        <p:nvSpPr>
          <p:cNvPr id="1092643" name="Text Box 35"/>
          <p:cNvSpPr txBox="1">
            <a:spLocks noChangeArrowheads="1"/>
          </p:cNvSpPr>
          <p:nvPr/>
        </p:nvSpPr>
        <p:spPr bwMode="auto">
          <a:xfrm>
            <a:off x="3248025" y="1719263"/>
            <a:ext cx="45720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  <a:latin typeface="Times New Roman" pitchFamily="18" charset="0"/>
              </a:rPr>
              <a:t>br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2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2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2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92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92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9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9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0" grpId="0" animBg="1"/>
      <p:bldP spid="1092611" grpId="0" animBg="1"/>
      <p:bldP spid="1092612" grpId="0" autoUpdateAnimBg="0"/>
      <p:bldP spid="1092613" grpId="0" animBg="1"/>
      <p:bldP spid="1092614" grpId="0" autoUpdateAnimBg="0"/>
      <p:bldP spid="1092615" grpId="0" animBg="1"/>
      <p:bldP spid="1092616" grpId="0" animBg="1"/>
      <p:bldP spid="1092617" grpId="0" autoUpdateAnimBg="0"/>
      <p:bldP spid="1092618" grpId="0" autoUpdateAnimBg="0"/>
      <p:bldP spid="1092629" grpId="0" autoUpdateAnimBg="0"/>
      <p:bldP spid="1092632" grpId="0" animBg="1"/>
      <p:bldP spid="1092638" grpId="0" animBg="1"/>
      <p:bldP spid="1092640" grpId="0" autoUpdateAnimBg="0"/>
      <p:bldP spid="1092641" grpId="0" autoUpdateAnimBg="0"/>
      <p:bldP spid="1092642" grpId="0"/>
      <p:bldP spid="109264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Text Box 2"/>
          <p:cNvSpPr txBox="1">
            <a:spLocks noChangeArrowheads="1"/>
          </p:cNvSpPr>
          <p:nvPr/>
        </p:nvSpPr>
        <p:spPr bwMode="auto">
          <a:xfrm>
            <a:off x="1524000" y="381000"/>
            <a:ext cx="6477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934915" name="Text Box 3"/>
          <p:cNvSpPr txBox="1">
            <a:spLocks noChangeArrowheads="1"/>
          </p:cNvSpPr>
          <p:nvPr/>
        </p:nvSpPr>
        <p:spPr bwMode="auto">
          <a:xfrm>
            <a:off x="1219200" y="10668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th-TH" sz="2800" b="1" u="sng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การปิดไฟล์ข้อมูล</a:t>
            </a:r>
          </a:p>
        </p:txBody>
      </p:sp>
      <p:sp>
        <p:nvSpPr>
          <p:cNvPr id="934916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6858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  <a:cs typeface="Arial" pitchFamily="34" charset="0"/>
              </a:rPr>
              <a:t>FileReader fr = new FileReader(“a:\\input.txt”);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66800" y="3657600"/>
            <a:ext cx="2209800" cy="1500188"/>
            <a:chOff x="384" y="2304"/>
            <a:chExt cx="1392" cy="1344"/>
          </a:xfrm>
        </p:grpSpPr>
        <p:sp>
          <p:nvSpPr>
            <p:cNvPr id="934918" name="Rectangle 6"/>
            <p:cNvSpPr>
              <a:spLocks noChangeArrowheads="1"/>
            </p:cNvSpPr>
            <p:nvPr/>
          </p:nvSpPr>
          <p:spPr bwMode="auto">
            <a:xfrm>
              <a:off x="384" y="2304"/>
              <a:ext cx="1392" cy="1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4919" name="Text Box 7"/>
            <p:cNvSpPr txBox="1">
              <a:spLocks noChangeArrowheads="1"/>
            </p:cNvSpPr>
            <p:nvPr/>
          </p:nvSpPr>
          <p:spPr bwMode="auto">
            <a:xfrm>
              <a:off x="528" y="2496"/>
              <a:ext cx="1104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0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input.txt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96000" y="2819400"/>
            <a:ext cx="2286000" cy="2743200"/>
            <a:chOff x="4080" y="1632"/>
            <a:chExt cx="1440" cy="1728"/>
          </a:xfrm>
        </p:grpSpPr>
        <p:sp>
          <p:nvSpPr>
            <p:cNvPr id="934921" name="Rectangle 9"/>
            <p:cNvSpPr>
              <a:spLocks noChangeArrowheads="1"/>
            </p:cNvSpPr>
            <p:nvPr/>
          </p:nvSpPr>
          <p:spPr bwMode="auto">
            <a:xfrm>
              <a:off x="4080" y="1632"/>
              <a:ext cx="1440" cy="17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4922" name="Text Box 10"/>
            <p:cNvSpPr txBox="1">
              <a:spLocks noChangeArrowheads="1"/>
            </p:cNvSpPr>
            <p:nvPr/>
          </p:nvSpPr>
          <p:spPr bwMode="auto">
            <a:xfrm>
              <a:off x="4128" y="1728"/>
              <a:ext cx="124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sz="2400"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rPr>
                <a:t>Main Memory</a:t>
              </a:r>
            </a:p>
          </p:txBody>
        </p:sp>
      </p:grpSp>
      <p:sp>
        <p:nvSpPr>
          <p:cNvPr id="934923" name="Text Box 11"/>
          <p:cNvSpPr txBox="1">
            <a:spLocks noChangeArrowheads="1"/>
          </p:cNvSpPr>
          <p:nvPr/>
        </p:nvSpPr>
        <p:spPr bwMode="auto">
          <a:xfrm>
            <a:off x="1066800" y="2133600"/>
            <a:ext cx="5638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 br = new BufferedReader(fr);</a:t>
            </a:r>
          </a:p>
        </p:txBody>
      </p:sp>
      <p:sp>
        <p:nvSpPr>
          <p:cNvPr id="934924" name="Text Box 12"/>
          <p:cNvSpPr txBox="1">
            <a:spLocks noChangeArrowheads="1"/>
          </p:cNvSpPr>
          <p:nvPr/>
        </p:nvSpPr>
        <p:spPr bwMode="auto">
          <a:xfrm>
            <a:off x="1066800" y="2590800"/>
            <a:ext cx="502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String str = br.readLine( );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19200" y="5638800"/>
            <a:ext cx="6618288" cy="914400"/>
            <a:chOff x="384" y="3744"/>
            <a:chExt cx="5136" cy="576"/>
          </a:xfrm>
        </p:grpSpPr>
        <p:sp>
          <p:nvSpPr>
            <p:cNvPr id="934926" name="Rectangle 14"/>
            <p:cNvSpPr>
              <a:spLocks noChangeArrowheads="1"/>
            </p:cNvSpPr>
            <p:nvPr/>
          </p:nvSpPr>
          <p:spPr bwMode="auto">
            <a:xfrm>
              <a:off x="384" y="3744"/>
              <a:ext cx="5136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934927" name="Text Box 15"/>
            <p:cNvSpPr txBox="1">
              <a:spLocks noChangeArrowheads="1"/>
            </p:cNvSpPr>
            <p:nvPr/>
          </p:nvSpPr>
          <p:spPr bwMode="auto">
            <a:xfrm>
              <a:off x="480" y="3840"/>
              <a:ext cx="48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th-TH"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rPr>
                <a:t>เมื่อเสร็จสิ้นจากการอ่านค่าจากไฟล์ต้องทำการปิดไฟล์เสมอ</a:t>
              </a:r>
              <a:endParaRPr lang="th-TH"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934928" name="Text Box 16"/>
          <p:cNvSpPr txBox="1">
            <a:spLocks noChangeArrowheads="1"/>
          </p:cNvSpPr>
          <p:nvPr/>
        </p:nvSpPr>
        <p:spPr bwMode="auto">
          <a:xfrm>
            <a:off x="1066800" y="2971800"/>
            <a:ext cx="3657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br.close(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2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Text Box 2"/>
          <p:cNvSpPr txBox="1">
            <a:spLocks noChangeArrowheads="1"/>
          </p:cNvSpPr>
          <p:nvPr/>
        </p:nvSpPr>
        <p:spPr bwMode="auto">
          <a:xfrm>
            <a:off x="1371600" y="381000"/>
            <a:ext cx="7010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1209348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63246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FileReader fr = new FileReader(“a:\\datafiles\\input.txt”);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 br = new BufferedReader(fr);</a:t>
            </a:r>
          </a:p>
        </p:txBody>
      </p:sp>
      <p:sp>
        <p:nvSpPr>
          <p:cNvPr id="1209350" name="Text Box 6"/>
          <p:cNvSpPr txBox="1">
            <a:spLocks noChangeArrowheads="1"/>
          </p:cNvSpPr>
          <p:nvPr/>
        </p:nvSpPr>
        <p:spPr bwMode="auto">
          <a:xfrm>
            <a:off x="1371600" y="3657600"/>
            <a:ext cx="6248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BufferedReader br =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 new </a:t>
            </a: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BufferedReader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(new</a:t>
            </a:r>
            <a:r>
              <a:rPr lang="th-TH" sz="1600" b="1">
                <a:solidFill>
                  <a:srgbClr val="FF3300"/>
                </a:solidFill>
                <a:cs typeface="Angsana New" pitchFamily="18" charset="-34"/>
              </a:rPr>
              <a:t> 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FileReader</a:t>
            </a:r>
            <a:endParaRPr lang="th-TH" sz="1600" b="1">
              <a:solidFill>
                <a:srgbClr val="FF3300"/>
              </a:solidFill>
              <a:cs typeface="Angsana New" pitchFamily="18" charset="-34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(“</a:t>
            </a: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a:\\datafiles\\input.txt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”));</a:t>
            </a:r>
          </a:p>
        </p:txBody>
      </p:sp>
      <p:sp>
        <p:nvSpPr>
          <p:cNvPr id="1209352" name="Rectangle 8"/>
          <p:cNvSpPr>
            <a:spLocks noChangeArrowheads="1"/>
          </p:cNvSpPr>
          <p:nvPr/>
        </p:nvSpPr>
        <p:spPr bwMode="auto">
          <a:xfrm>
            <a:off x="1143000" y="1371600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rgbClr val="000000"/>
                </a:solidFill>
                <a:latin typeface="Angsana New" pitchFamily="18" charset="-34"/>
                <a:cs typeface="Angsana New" pitchFamily="18" charset="-34"/>
              </a:rPr>
              <a:t>สำหรับ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ลำดับของ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statement :</a:t>
            </a: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1209353" name="Rectangle 9"/>
          <p:cNvSpPr>
            <a:spLocks noChangeArrowheads="1"/>
          </p:cNvSpPr>
          <p:nvPr/>
        </p:nvSpPr>
        <p:spPr bwMode="auto">
          <a:xfrm>
            <a:off x="1143000" y="2895600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สามารถเขียนรวมได้เป็นหนึ่ง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statement: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endParaRPr lang="en-US" sz="2800">
              <a:solidFill>
                <a:srgbClr val="000000"/>
              </a:solidFill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48" grpId="0" autoUpdateAnimBg="0"/>
      <p:bldP spid="120935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6929438" cy="4114800"/>
          </a:xfrm>
        </p:spPr>
        <p:txBody>
          <a:bodyPr/>
          <a:lstStyle/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import java.io.*;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public class </a:t>
            </a:r>
            <a:r>
              <a:rPr lang="en-US" sz="1600" b="1" dirty="0" err="1">
                <a:latin typeface="Arial" pitchFamily="34" charset="0"/>
              </a:rPr>
              <a:t>BufferRead</a:t>
            </a:r>
            <a:r>
              <a:rPr lang="en-US" sz="1600" b="1" dirty="0">
                <a:latin typeface="Arial" pitchFamily="34" charset="0"/>
              </a:rPr>
              <a:t> 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public static void main(String[] </a:t>
            </a:r>
            <a:r>
              <a:rPr lang="en-US" sz="1600" b="1" dirty="0" err="1">
                <a:latin typeface="Arial" pitchFamily="34" charset="0"/>
              </a:rPr>
              <a:t>args</a:t>
            </a:r>
            <a:r>
              <a:rPr lang="en-US" sz="1600" b="1" dirty="0">
                <a:latin typeface="Arial" pitchFamily="34" charset="0"/>
              </a:rPr>
              <a:t>) throws Exception 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String 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 = "";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</a:t>
            </a:r>
            <a:r>
              <a:rPr lang="en-US" sz="1600" b="1" dirty="0" err="1">
                <a:latin typeface="Arial" pitchFamily="34" charset="0"/>
              </a:rPr>
              <a:t>BufferedReader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fileInput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BufferedReader</a:t>
            </a:r>
            <a:r>
              <a:rPr lang="en-US" sz="1600" b="1" dirty="0">
                <a:latin typeface="Arial" pitchFamily="34" charset="0"/>
              </a:rPr>
              <a:t>(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	                         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</a:rPr>
              <a:t>FileReader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 dirty="0">
                <a:latin typeface="Arial" pitchFamily="34" charset="0"/>
              </a:rPr>
              <a:t> File(“Test.txt")));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  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fileInput</a:t>
            </a:r>
            <a:r>
              <a:rPr lang="en-US" sz="1600" b="1" dirty="0" err="1">
                <a:latin typeface="Arial" pitchFamily="34" charset="0"/>
              </a:rPr>
              <a:t>.readLine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   while (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 != null) {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	  </a:t>
            </a:r>
            <a:r>
              <a:rPr lang="en-US" sz="1600" b="1" dirty="0" err="1">
                <a:latin typeface="Arial" pitchFamily="34" charset="0"/>
              </a:rPr>
              <a:t>System.out.println</a:t>
            </a:r>
            <a:r>
              <a:rPr lang="en-US" sz="1600" b="1" dirty="0">
                <a:latin typeface="Arial" pitchFamily="34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	  </a:t>
            </a:r>
            <a:r>
              <a:rPr lang="en-US" sz="1600" b="1" dirty="0" err="1">
                <a:solidFill>
                  <a:srgbClr val="008000"/>
                </a:solidFill>
                <a:latin typeface="Arial" pitchFamily="34" charset="0"/>
              </a:rPr>
              <a:t>inputStr</a:t>
            </a:r>
            <a:r>
              <a:rPr lang="en-US" sz="1600" b="1" dirty="0">
                <a:latin typeface="Arial" pitchFamily="34" charset="0"/>
              </a:rPr>
              <a:t> = </a:t>
            </a:r>
            <a:r>
              <a:rPr lang="en-US" sz="1600" b="1" dirty="0" err="1">
                <a:solidFill>
                  <a:schemeClr val="accent2"/>
                </a:solidFill>
                <a:latin typeface="Arial" pitchFamily="34" charset="0"/>
              </a:rPr>
              <a:t>fileInput</a:t>
            </a:r>
            <a:r>
              <a:rPr lang="en-US" sz="1600" b="1" dirty="0" err="1">
                <a:latin typeface="Arial" pitchFamily="34" charset="0"/>
              </a:rPr>
              <a:t>.readLine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 }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   </a:t>
            </a:r>
            <a:r>
              <a:rPr lang="en-US" sz="1600" b="1" dirty="0" err="1">
                <a:latin typeface="Arial" pitchFamily="34" charset="0"/>
              </a:rPr>
              <a:t>fileInput.close</a:t>
            </a:r>
            <a:r>
              <a:rPr lang="en-US" sz="1600" b="1" dirty="0">
                <a:latin typeface="Arial" pitchFamily="34" charset="0"/>
              </a:rPr>
              <a:t>();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		   }</a:t>
            </a:r>
          </a:p>
          <a:p>
            <a:pPr>
              <a:buFont typeface="StarSymbol" charset="0"/>
              <a:buNone/>
            </a:pPr>
            <a:r>
              <a:rPr lang="en-US" sz="1600" b="1" dirty="0">
                <a:latin typeface="Arial" pitchFamily="34" charset="0"/>
              </a:rPr>
              <a:t>}</a:t>
            </a:r>
          </a:p>
        </p:txBody>
      </p:sp>
      <p:sp>
        <p:nvSpPr>
          <p:cNvPr id="943107" name="Text Box 3"/>
          <p:cNvSpPr txBox="1">
            <a:spLocks noChangeArrowheads="1"/>
          </p:cNvSpPr>
          <p:nvPr/>
        </p:nvSpPr>
        <p:spPr bwMode="auto">
          <a:xfrm>
            <a:off x="990600" y="381000"/>
            <a:ext cx="716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943108" name="Text Box 4"/>
          <p:cNvSpPr txBox="1">
            <a:spLocks noChangeArrowheads="1"/>
          </p:cNvSpPr>
          <p:nvPr/>
        </p:nvSpPr>
        <p:spPr bwMode="auto">
          <a:xfrm>
            <a:off x="5867400" y="4876800"/>
            <a:ext cx="1676400" cy="55562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solidFill>
                  <a:schemeClr val="accent2"/>
                </a:solidFill>
              </a:rPr>
              <a:t>This is a test 1.</a:t>
            </a:r>
          </a:p>
          <a:p>
            <a:r>
              <a:rPr lang="en-US" sz="1600">
                <a:solidFill>
                  <a:schemeClr val="accent2"/>
                </a:solidFill>
              </a:rPr>
              <a:t>This is a test 2.</a:t>
            </a:r>
          </a:p>
        </p:txBody>
      </p:sp>
      <p:sp>
        <p:nvSpPr>
          <p:cNvPr id="943109" name="Text Box 5"/>
          <p:cNvSpPr txBox="1">
            <a:spLocks noChangeArrowheads="1"/>
          </p:cNvSpPr>
          <p:nvPr/>
        </p:nvSpPr>
        <p:spPr bwMode="auto">
          <a:xfrm>
            <a:off x="5867400" y="4572000"/>
            <a:ext cx="1524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00"/>
                </a:solidFill>
                <a:latin typeface="Times New Roman" pitchFamily="18" charset="0"/>
                <a:cs typeface="Angsana New" pitchFamily="18" charset="-34"/>
              </a:rPr>
              <a:t>Test.txt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31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1222659" name="Text Box 3"/>
          <p:cNvSpPr txBox="1">
            <a:spLocks noChangeArrowheads="1"/>
          </p:cNvSpPr>
          <p:nvPr/>
        </p:nvSpPr>
        <p:spPr bwMode="auto">
          <a:xfrm>
            <a:off x="1447800" y="2819400"/>
            <a:ext cx="7391400" cy="241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try {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     </a:t>
            </a:r>
            <a:r>
              <a:rPr lang="en-US" sz="1600" b="1" dirty="0" err="1">
                <a:solidFill>
                  <a:schemeClr val="accent2"/>
                </a:solidFill>
                <a:cs typeface="Arial" pitchFamily="34" charset="0"/>
              </a:rPr>
              <a:t>BufferedReader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br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= new </a:t>
            </a:r>
            <a:r>
              <a:rPr lang="en-US" sz="1600" b="1" dirty="0" err="1">
                <a:solidFill>
                  <a:schemeClr val="accent2"/>
                </a:solidFill>
                <a:cs typeface="Arial" pitchFamily="34" charset="0"/>
              </a:rPr>
              <a:t>BufferedReader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cs typeface="Arial" pitchFamily="34" charset="0"/>
              </a:rPr>
              <a:t>new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FileReader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(“</a:t>
            </a:r>
            <a:r>
              <a:rPr lang="en-US" sz="1600" b="1" dirty="0">
                <a:solidFill>
                  <a:srgbClr val="008000"/>
                </a:solidFill>
                <a:cs typeface="Arial" pitchFamily="34" charset="0"/>
              </a:rPr>
              <a:t>input.txt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”));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      //</a:t>
            </a:r>
            <a:r>
              <a:rPr lang="en-US" sz="1600" b="1" dirty="0">
                <a:solidFill>
                  <a:schemeClr val="tx1"/>
                </a:solidFill>
                <a:cs typeface="Arial" pitchFamily="34" charset="0"/>
              </a:rPr>
              <a:t>do this repeatedly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      String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str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=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br.readLine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( 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       </a:t>
            </a:r>
            <a:r>
              <a:rPr lang="en-US" sz="1600" b="1" dirty="0" err="1">
                <a:solidFill>
                  <a:srgbClr val="990000"/>
                </a:solidFill>
                <a:cs typeface="Arial" pitchFamily="34" charset="0"/>
              </a:rPr>
              <a:t>br.close</a:t>
            </a: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( );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 dirty="0">
                <a:solidFill>
                  <a:srgbClr val="990000"/>
                </a:solidFill>
                <a:cs typeface="Arial" pitchFamily="34" charset="0"/>
              </a:rPr>
              <a:t>}</a:t>
            </a:r>
          </a:p>
          <a:p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catch (Exception e) {</a:t>
            </a:r>
          </a:p>
          <a:p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       </a:t>
            </a:r>
            <a:r>
              <a:rPr lang="en-US" sz="1600" b="1" dirty="0" err="1">
                <a:solidFill>
                  <a:srgbClr val="FF3300"/>
                </a:solidFill>
                <a:cs typeface="Arial" pitchFamily="34" charset="0"/>
              </a:rPr>
              <a:t>System.out.println</a:t>
            </a:r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(</a:t>
            </a:r>
            <a:r>
              <a:rPr lang="en-US" sz="1600" b="1" dirty="0" err="1">
                <a:solidFill>
                  <a:srgbClr val="FF3300"/>
                </a:solidFill>
                <a:cs typeface="Arial" pitchFamily="34" charset="0"/>
              </a:rPr>
              <a:t>e.toString</a:t>
            </a:r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( ));       </a:t>
            </a:r>
          </a:p>
          <a:p>
            <a:r>
              <a:rPr lang="en-US" sz="1600" b="1" dirty="0">
                <a:solidFill>
                  <a:srgbClr val="FF3300"/>
                </a:solidFill>
                <a:cs typeface="Arial" pitchFamily="34" charset="0"/>
              </a:rPr>
              <a:t>}</a:t>
            </a:r>
            <a:endParaRPr lang="en-US" sz="1600" b="1" dirty="0">
              <a:solidFill>
                <a:srgbClr val="990000"/>
              </a:solidFill>
              <a:cs typeface="Arial" pitchFamily="34" charset="0"/>
            </a:endParaRPr>
          </a:p>
        </p:txBody>
      </p:sp>
      <p:sp>
        <p:nvSpPr>
          <p:cNvPr id="1222660" name="Rectangle 4"/>
          <p:cNvSpPr>
            <a:spLocks noChangeArrowheads="1"/>
          </p:cNvSpPr>
          <p:nvPr/>
        </p:nvSpPr>
        <p:spPr bwMode="auto">
          <a:xfrm>
            <a:off x="1143000" y="1219200"/>
            <a:ext cx="7442200" cy="9479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การ</a:t>
            </a: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อ่านค่าจากไฟล์ที่ไม่มีอยู่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จริงก่อให้เกิด</a:t>
            </a:r>
            <a:r>
              <a:rPr lang="en-US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exception </a:t>
            </a: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ดัง</a:t>
            </a:r>
            <a:r>
              <a:rPr lang="th-TH" sz="2800" dirty="0" smtClean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นั้นในการจัดการไฟล์จึงป้องกัน</a:t>
            </a:r>
            <a:r>
              <a:rPr lang="th-TH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ความผิดปกติเกิดขึ้นโดยใช้กลไก </a:t>
            </a:r>
            <a:r>
              <a:rPr lang="en-US" sz="2800" dirty="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try - catch</a:t>
            </a:r>
            <a:endParaRPr lang="en-US" altLang="ko-KR" sz="2800" dirty="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  <p:sp>
        <p:nvSpPr>
          <p:cNvPr id="1222661" name="Rectangle 5"/>
          <p:cNvSpPr>
            <a:spLocks noChangeArrowheads="1"/>
          </p:cNvSpPr>
          <p:nvPr/>
        </p:nvSpPr>
        <p:spPr bwMode="auto">
          <a:xfrm>
            <a:off x="1143000" y="5562600"/>
            <a:ext cx="7442200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ส่วนออปเจคสำหรับการทำงานกับไฟล์ได้แก่ 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FileNotFound, EOF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เป็นต้น  ในกรณีที่มีเพียงหนึ่ง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catch block 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อาจใช้เพียง</a:t>
            </a:r>
            <a:r>
              <a:rPr lang="en-US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 Exceptions  </a:t>
            </a: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ออปเจคเท่านั้น</a:t>
            </a:r>
            <a:endParaRPr lang="en-US" altLang="ko-KR" sz="280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68659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File with Exception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74422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import java.io.*;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public class</a:t>
            </a:r>
            <a:r>
              <a:rPr lang="en-US" sz="1600" b="1">
                <a:latin typeface="Arial" pitchFamily="34" charset="0"/>
              </a:rPr>
              <a:t> BufferReadException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public static void main(String[] args) 	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    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try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	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BufferedReade</a:t>
            </a:r>
            <a:r>
              <a:rPr lang="en-US" sz="1600" b="1">
                <a:latin typeface="Arial" pitchFamily="34" charset="0"/>
              </a:rPr>
              <a:t> br =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>
                <a:latin typeface="Arial" pitchFamily="34" charset="0"/>
              </a:rPr>
              <a:t> 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BufferedReader</a:t>
            </a:r>
            <a:r>
              <a:rPr lang="en-US" sz="1600" b="1">
                <a:latin typeface="Arial" pitchFamily="34" charset="0"/>
              </a:rPr>
              <a:t>(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>
                <a:latin typeface="Arial" pitchFamily="34" charset="0"/>
              </a:rPr>
              <a:t> FileReader("</a:t>
            </a:r>
            <a:r>
              <a:rPr lang="en-US" sz="1600" b="1">
                <a:solidFill>
                  <a:srgbClr val="990000"/>
                </a:solidFill>
                <a:latin typeface="Arial" pitchFamily="34" charset="0"/>
              </a:rPr>
              <a:t>Hello.txt</a:t>
            </a:r>
            <a:r>
              <a:rPr lang="en-US" sz="1600" b="1">
                <a:latin typeface="Arial" pitchFamily="34" charset="0"/>
              </a:rPr>
              <a:t>"));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String line = null;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while ((line = br.readLine()) != null )	  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  System.out.println(line);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	    catch (FileNotFoundException e)	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	      	      e.printStackTrace();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	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catch (IOException e)	   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// can be thrown by br.readLine() deal with the exception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  e.printStackTrace();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	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en-US" sz="1600" b="1">
                <a:latin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en-US" sz="1600" b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7" name="Freeform 3"/>
          <p:cNvSpPr>
            <a:spLocks/>
          </p:cNvSpPr>
          <p:nvPr/>
        </p:nvSpPr>
        <p:spPr bwMode="auto">
          <a:xfrm>
            <a:off x="6324600" y="1371600"/>
            <a:ext cx="20526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1588" name="Freeform 4"/>
          <p:cNvSpPr>
            <a:spLocks/>
          </p:cNvSpPr>
          <p:nvPr/>
        </p:nvSpPr>
        <p:spPr bwMode="auto">
          <a:xfrm>
            <a:off x="990600" y="1371600"/>
            <a:ext cx="16716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FFFFCC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1589" name="Text Box 5"/>
          <p:cNvSpPr txBox="1">
            <a:spLocks noChangeArrowheads="1"/>
          </p:cNvSpPr>
          <p:nvPr/>
        </p:nvSpPr>
        <p:spPr bwMode="auto">
          <a:xfrm>
            <a:off x="1295400" y="1676400"/>
            <a:ext cx="1031875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YourClass</a:t>
            </a:r>
          </a:p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println()</a:t>
            </a:r>
          </a:p>
        </p:txBody>
      </p:sp>
      <p:sp>
        <p:nvSpPr>
          <p:cNvPr id="1091590" name="Freeform 6"/>
          <p:cNvSpPr>
            <a:spLocks/>
          </p:cNvSpPr>
          <p:nvPr/>
        </p:nvSpPr>
        <p:spPr bwMode="auto">
          <a:xfrm>
            <a:off x="6553200" y="3657600"/>
            <a:ext cx="1600200" cy="12430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rgbClr val="CC6600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1591" name="Text Box 7"/>
          <p:cNvSpPr txBox="1">
            <a:spLocks noChangeArrowheads="1"/>
          </p:cNvSpPr>
          <p:nvPr/>
        </p:nvSpPr>
        <p:spPr bwMode="auto">
          <a:xfrm>
            <a:off x="6781800" y="3962400"/>
            <a:ext cx="10207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latin typeface="Angsana New" pitchFamily="18" charset="-34"/>
                <a:cs typeface="Arial" pitchFamily="34" charset="0"/>
              </a:rPr>
              <a:t>FileWriter</a:t>
            </a:r>
          </a:p>
        </p:txBody>
      </p:sp>
      <p:sp>
        <p:nvSpPr>
          <p:cNvPr id="1091592" name="AutoShape 8"/>
          <p:cNvSpPr>
            <a:spLocks noChangeArrowheads="1"/>
          </p:cNvSpPr>
          <p:nvPr/>
        </p:nvSpPr>
        <p:spPr bwMode="auto">
          <a:xfrm>
            <a:off x="7086600" y="5715000"/>
            <a:ext cx="762000" cy="914400"/>
          </a:xfrm>
          <a:prstGeom prst="can">
            <a:avLst>
              <a:gd name="adj" fmla="val 3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593" name="AutoShape 9"/>
          <p:cNvSpPr>
            <a:spLocks noChangeArrowheads="1"/>
          </p:cNvSpPr>
          <p:nvPr/>
        </p:nvSpPr>
        <p:spPr bwMode="auto">
          <a:xfrm rot="-10800000">
            <a:off x="7315200" y="50292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595" name="Text Box 11"/>
          <p:cNvSpPr txBox="1">
            <a:spLocks noChangeArrowheads="1"/>
          </p:cNvSpPr>
          <p:nvPr/>
        </p:nvSpPr>
        <p:spPr bwMode="auto">
          <a:xfrm>
            <a:off x="6629400" y="1752600"/>
            <a:ext cx="1420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BufferedWriter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629400" y="2362200"/>
            <a:ext cx="1371600" cy="152400"/>
            <a:chOff x="1344" y="2736"/>
            <a:chExt cx="864" cy="96"/>
          </a:xfrm>
        </p:grpSpPr>
        <p:sp>
          <p:nvSpPr>
            <p:cNvPr id="1091597" name="Rectangle 13"/>
            <p:cNvSpPr>
              <a:spLocks noChangeArrowheads="1"/>
            </p:cNvSpPr>
            <p:nvPr/>
          </p:nvSpPr>
          <p:spPr bwMode="auto">
            <a:xfrm>
              <a:off x="1344" y="2736"/>
              <a:ext cx="864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91598" name="Line 14"/>
            <p:cNvSpPr>
              <a:spLocks noChangeShapeType="1"/>
            </p:cNvSpPr>
            <p:nvPr/>
          </p:nvSpPr>
          <p:spPr bwMode="auto">
            <a:xfrm flipV="1">
              <a:off x="177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599" name="Line 15"/>
            <p:cNvSpPr>
              <a:spLocks noChangeShapeType="1"/>
            </p:cNvSpPr>
            <p:nvPr/>
          </p:nvSpPr>
          <p:spPr bwMode="auto">
            <a:xfrm flipV="1">
              <a:off x="1584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0" name="Line 16"/>
            <p:cNvSpPr>
              <a:spLocks noChangeShapeType="1"/>
            </p:cNvSpPr>
            <p:nvPr/>
          </p:nvSpPr>
          <p:spPr bwMode="auto">
            <a:xfrm flipV="1">
              <a:off x="2016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1" name="Line 17"/>
            <p:cNvSpPr>
              <a:spLocks noChangeShapeType="1"/>
            </p:cNvSpPr>
            <p:nvPr/>
          </p:nvSpPr>
          <p:spPr bwMode="auto">
            <a:xfrm flipV="1">
              <a:off x="211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2" name="Line 18"/>
            <p:cNvSpPr>
              <a:spLocks noChangeShapeType="1"/>
            </p:cNvSpPr>
            <p:nvPr/>
          </p:nvSpPr>
          <p:spPr bwMode="auto">
            <a:xfrm flipV="1">
              <a:off x="1872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3" name="Line 19"/>
            <p:cNvSpPr>
              <a:spLocks noChangeShapeType="1"/>
            </p:cNvSpPr>
            <p:nvPr/>
          </p:nvSpPr>
          <p:spPr bwMode="auto">
            <a:xfrm flipV="1">
              <a:off x="168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  <p:sp>
          <p:nvSpPr>
            <p:cNvPr id="1091604" name="Line 20"/>
            <p:cNvSpPr>
              <a:spLocks noChangeShapeType="1"/>
            </p:cNvSpPr>
            <p:nvPr/>
          </p:nvSpPr>
          <p:spPr bwMode="auto">
            <a:xfrm flipV="1">
              <a:off x="1440" y="273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1091609" name="AutoShape 25"/>
          <p:cNvSpPr>
            <a:spLocks noChangeArrowheads="1"/>
          </p:cNvSpPr>
          <p:nvPr/>
        </p:nvSpPr>
        <p:spPr bwMode="auto">
          <a:xfrm rot="10800000">
            <a:off x="2743200" y="19812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612" name="Freeform 28"/>
          <p:cNvSpPr>
            <a:spLocks/>
          </p:cNvSpPr>
          <p:nvPr/>
        </p:nvSpPr>
        <p:spPr bwMode="auto">
          <a:xfrm>
            <a:off x="3733800" y="1371600"/>
            <a:ext cx="1747838" cy="1471613"/>
          </a:xfrm>
          <a:custGeom>
            <a:avLst/>
            <a:gdLst/>
            <a:ahLst/>
            <a:cxnLst>
              <a:cxn ang="0">
                <a:pos x="216" y="144"/>
              </a:cxn>
              <a:cxn ang="0">
                <a:pos x="144" y="198"/>
              </a:cxn>
              <a:cxn ang="0">
                <a:pos x="99" y="270"/>
              </a:cxn>
              <a:cxn ang="0">
                <a:pos x="198" y="783"/>
              </a:cxn>
              <a:cxn ang="0">
                <a:pos x="378" y="819"/>
              </a:cxn>
              <a:cxn ang="0">
                <a:pos x="432" y="864"/>
              </a:cxn>
              <a:cxn ang="0">
                <a:pos x="540" y="927"/>
              </a:cxn>
              <a:cxn ang="0">
                <a:pos x="729" y="918"/>
              </a:cxn>
              <a:cxn ang="0">
                <a:pos x="819" y="855"/>
              </a:cxn>
              <a:cxn ang="0">
                <a:pos x="918" y="792"/>
              </a:cxn>
              <a:cxn ang="0">
                <a:pos x="1098" y="639"/>
              </a:cxn>
              <a:cxn ang="0">
                <a:pos x="1107" y="612"/>
              </a:cxn>
              <a:cxn ang="0">
                <a:pos x="1134" y="585"/>
              </a:cxn>
              <a:cxn ang="0">
                <a:pos x="1071" y="288"/>
              </a:cxn>
              <a:cxn ang="0">
                <a:pos x="1035" y="234"/>
              </a:cxn>
              <a:cxn ang="0">
                <a:pos x="927" y="81"/>
              </a:cxn>
              <a:cxn ang="0">
                <a:pos x="684" y="63"/>
              </a:cxn>
              <a:cxn ang="0">
                <a:pos x="576" y="0"/>
              </a:cxn>
              <a:cxn ang="0">
                <a:pos x="342" y="9"/>
              </a:cxn>
              <a:cxn ang="0">
                <a:pos x="288" y="99"/>
              </a:cxn>
              <a:cxn ang="0">
                <a:pos x="216" y="117"/>
              </a:cxn>
              <a:cxn ang="0">
                <a:pos x="216" y="144"/>
              </a:cxn>
            </a:cxnLst>
            <a:rect l="0" t="0" r="r" b="b"/>
            <a:pathLst>
              <a:path w="1197" h="927">
                <a:moveTo>
                  <a:pt x="216" y="144"/>
                </a:moveTo>
                <a:cubicBezTo>
                  <a:pt x="182" y="155"/>
                  <a:pt x="174" y="178"/>
                  <a:pt x="144" y="198"/>
                </a:cubicBezTo>
                <a:cubicBezTo>
                  <a:pt x="123" y="262"/>
                  <a:pt x="142" y="241"/>
                  <a:pt x="99" y="270"/>
                </a:cubicBezTo>
                <a:cubicBezTo>
                  <a:pt x="39" y="449"/>
                  <a:pt x="0" y="717"/>
                  <a:pt x="198" y="783"/>
                </a:cubicBezTo>
                <a:cubicBezTo>
                  <a:pt x="268" y="853"/>
                  <a:pt x="183" y="780"/>
                  <a:pt x="378" y="819"/>
                </a:cubicBezTo>
                <a:cubicBezTo>
                  <a:pt x="401" y="824"/>
                  <a:pt x="413" y="851"/>
                  <a:pt x="432" y="864"/>
                </a:cubicBezTo>
                <a:cubicBezTo>
                  <a:pt x="461" y="907"/>
                  <a:pt x="491" y="915"/>
                  <a:pt x="540" y="927"/>
                </a:cubicBezTo>
                <a:cubicBezTo>
                  <a:pt x="603" y="924"/>
                  <a:pt x="666" y="926"/>
                  <a:pt x="729" y="918"/>
                </a:cubicBezTo>
                <a:cubicBezTo>
                  <a:pt x="759" y="914"/>
                  <a:pt x="798" y="873"/>
                  <a:pt x="819" y="855"/>
                </a:cubicBezTo>
                <a:cubicBezTo>
                  <a:pt x="850" y="829"/>
                  <a:pt x="885" y="814"/>
                  <a:pt x="918" y="792"/>
                </a:cubicBezTo>
                <a:cubicBezTo>
                  <a:pt x="974" y="709"/>
                  <a:pt x="1017" y="693"/>
                  <a:pt x="1098" y="639"/>
                </a:cubicBezTo>
                <a:cubicBezTo>
                  <a:pt x="1101" y="630"/>
                  <a:pt x="1102" y="620"/>
                  <a:pt x="1107" y="612"/>
                </a:cubicBezTo>
                <a:cubicBezTo>
                  <a:pt x="1114" y="601"/>
                  <a:pt x="1133" y="598"/>
                  <a:pt x="1134" y="585"/>
                </a:cubicBezTo>
                <a:cubicBezTo>
                  <a:pt x="1145" y="398"/>
                  <a:pt x="1197" y="330"/>
                  <a:pt x="1071" y="288"/>
                </a:cubicBezTo>
                <a:cubicBezTo>
                  <a:pt x="1054" y="236"/>
                  <a:pt x="1074" y="285"/>
                  <a:pt x="1035" y="234"/>
                </a:cubicBezTo>
                <a:cubicBezTo>
                  <a:pt x="1003" y="193"/>
                  <a:pt x="975" y="105"/>
                  <a:pt x="927" y="81"/>
                </a:cubicBezTo>
                <a:cubicBezTo>
                  <a:pt x="854" y="45"/>
                  <a:pt x="765" y="66"/>
                  <a:pt x="684" y="63"/>
                </a:cubicBezTo>
                <a:cubicBezTo>
                  <a:pt x="642" y="49"/>
                  <a:pt x="619" y="14"/>
                  <a:pt x="576" y="0"/>
                </a:cubicBezTo>
                <a:cubicBezTo>
                  <a:pt x="498" y="3"/>
                  <a:pt x="420" y="1"/>
                  <a:pt x="342" y="9"/>
                </a:cubicBezTo>
                <a:cubicBezTo>
                  <a:pt x="295" y="14"/>
                  <a:pt x="319" y="75"/>
                  <a:pt x="288" y="99"/>
                </a:cubicBezTo>
                <a:cubicBezTo>
                  <a:pt x="279" y="106"/>
                  <a:pt x="218" y="117"/>
                  <a:pt x="216" y="117"/>
                </a:cubicBezTo>
                <a:cubicBezTo>
                  <a:pt x="206" y="157"/>
                  <a:pt x="198" y="162"/>
                  <a:pt x="216" y="144"/>
                </a:cubicBezTo>
                <a:close/>
              </a:path>
            </a:pathLst>
          </a:custGeom>
          <a:solidFill>
            <a:schemeClr val="hlink"/>
          </a:solidFill>
          <a:ln w="127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091613" name="Text Box 29"/>
          <p:cNvSpPr txBox="1">
            <a:spLocks noChangeArrowheads="1"/>
          </p:cNvSpPr>
          <p:nvPr/>
        </p:nvSpPr>
        <p:spPr bwMode="auto">
          <a:xfrm>
            <a:off x="3962400" y="1828800"/>
            <a:ext cx="1098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GB" sz="2400">
                <a:solidFill>
                  <a:schemeClr val="tx1"/>
                </a:solidFill>
                <a:latin typeface="Angsana New" pitchFamily="18" charset="-34"/>
                <a:cs typeface="Arial" pitchFamily="34" charset="0"/>
              </a:rPr>
              <a:t>PrintWriter</a:t>
            </a:r>
          </a:p>
        </p:txBody>
      </p:sp>
      <p:sp>
        <p:nvSpPr>
          <p:cNvPr id="1091617" name="AutoShape 33"/>
          <p:cNvSpPr>
            <a:spLocks noChangeArrowheads="1"/>
          </p:cNvSpPr>
          <p:nvPr/>
        </p:nvSpPr>
        <p:spPr bwMode="auto">
          <a:xfrm rot="-10800000">
            <a:off x="7239000" y="29718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619" name="AutoShape 35"/>
          <p:cNvSpPr>
            <a:spLocks noChangeArrowheads="1"/>
          </p:cNvSpPr>
          <p:nvPr/>
        </p:nvSpPr>
        <p:spPr bwMode="auto">
          <a:xfrm rot="10800000">
            <a:off x="5562600" y="1981200"/>
            <a:ext cx="762000" cy="228600"/>
          </a:xfrm>
          <a:prstGeom prst="leftArrow">
            <a:avLst>
              <a:gd name="adj1" fmla="val 50000"/>
              <a:gd name="adj2" fmla="val 8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th-TH"/>
          </a:p>
        </p:txBody>
      </p:sp>
      <p:sp>
        <p:nvSpPr>
          <p:cNvPr id="1091620" name="Text Box 36"/>
          <p:cNvSpPr txBox="1">
            <a:spLocks noChangeArrowheads="1"/>
          </p:cNvSpPr>
          <p:nvPr/>
        </p:nvSpPr>
        <p:spPr bwMode="auto">
          <a:xfrm>
            <a:off x="1295400" y="3641725"/>
            <a:ext cx="5670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FileWriter fw = new FileWriter(“a:\\output.txt”);</a:t>
            </a:r>
          </a:p>
        </p:txBody>
      </p:sp>
      <p:sp>
        <p:nvSpPr>
          <p:cNvPr id="1091621" name="Text Box 37"/>
          <p:cNvSpPr txBox="1">
            <a:spLocks noChangeArrowheads="1"/>
          </p:cNvSpPr>
          <p:nvPr/>
        </p:nvSpPr>
        <p:spPr bwMode="auto">
          <a:xfrm>
            <a:off x="1295400" y="4098925"/>
            <a:ext cx="5518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</a:rPr>
              <a:t>BufferedWriter bw = new BufferedWriter(fw);</a:t>
            </a:r>
          </a:p>
        </p:txBody>
      </p:sp>
      <p:sp>
        <p:nvSpPr>
          <p:cNvPr id="1091622" name="Text Box 38"/>
          <p:cNvSpPr txBox="1">
            <a:spLocks noChangeArrowheads="1"/>
          </p:cNvSpPr>
          <p:nvPr/>
        </p:nvSpPr>
        <p:spPr bwMode="auto">
          <a:xfrm>
            <a:off x="1327150" y="4632325"/>
            <a:ext cx="541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</a:rPr>
              <a:t>PrintWriter pw = new PrintWriter(bw);</a:t>
            </a:r>
          </a:p>
        </p:txBody>
      </p:sp>
      <p:sp>
        <p:nvSpPr>
          <p:cNvPr id="1091623" name="Text Box 39"/>
          <p:cNvSpPr txBox="1">
            <a:spLocks noChangeArrowheads="1"/>
          </p:cNvSpPr>
          <p:nvPr/>
        </p:nvSpPr>
        <p:spPr bwMode="auto">
          <a:xfrm>
            <a:off x="1327150" y="5089525"/>
            <a:ext cx="495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0000"/>
                </a:solidFill>
              </a:rPr>
              <a:t>pw.println(“text text text”);</a:t>
            </a:r>
          </a:p>
        </p:txBody>
      </p:sp>
      <p:sp>
        <p:nvSpPr>
          <p:cNvPr id="1091624" name="Rectangle 40"/>
          <p:cNvSpPr>
            <a:spLocks noChangeArrowheads="1"/>
          </p:cNvSpPr>
          <p:nvPr/>
        </p:nvSpPr>
        <p:spPr bwMode="auto">
          <a:xfrm>
            <a:off x="1371600" y="304800"/>
            <a:ext cx="63246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 hangingPunct="0">
              <a:lnSpc>
                <a:spcPct val="81000"/>
              </a:lnSpc>
              <a:buSzPct val="45000"/>
              <a:buFont typeface="Wingdings" pitchFamily="2" charset="2"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Writing Data to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622" grpId="0" autoUpdateAnimBg="0"/>
      <p:bldP spid="1091623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746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4000" b="1">
                <a:solidFill>
                  <a:srgbClr val="990000"/>
                </a:solidFill>
                <a:latin typeface="Angsana New" pitchFamily="18" charset="-34"/>
                <a:cs typeface="Angsana New" pitchFamily="18" charset="-34"/>
              </a:rPr>
              <a:t>File I/O</a:t>
            </a:r>
          </a:p>
        </p:txBody>
      </p:sp>
      <p:sp>
        <p:nvSpPr>
          <p:cNvPr id="940036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7010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FileWriter fw = new FileWriter(“a:\\output.txt”);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BufferedWriter bw = new BufferedWriter(fw);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PrintWriter pw = new PrintWriter(bw);</a:t>
            </a:r>
          </a:p>
        </p:txBody>
      </p:sp>
      <p:sp>
        <p:nvSpPr>
          <p:cNvPr id="940038" name="Text Box 6"/>
          <p:cNvSpPr txBox="1">
            <a:spLocks noChangeArrowheads="1"/>
          </p:cNvSpPr>
          <p:nvPr/>
        </p:nvSpPr>
        <p:spPr bwMode="auto">
          <a:xfrm>
            <a:off x="1600200" y="4572000"/>
            <a:ext cx="71628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990000"/>
                </a:solidFill>
                <a:cs typeface="Arial" pitchFamily="34" charset="0"/>
              </a:rPr>
              <a:t>PrintWriter pw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 = new </a:t>
            </a:r>
            <a:r>
              <a:rPr lang="en-US" sz="1600" b="1">
                <a:solidFill>
                  <a:schemeClr val="accent2"/>
                </a:solidFill>
                <a:cs typeface="Arial" pitchFamily="34" charset="0"/>
              </a:rPr>
              <a:t>PrintWriter(new BufferedWriter</a:t>
            </a: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(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600" b="1">
                <a:solidFill>
                  <a:srgbClr val="FF3300"/>
                </a:solidFill>
                <a:cs typeface="Arial" pitchFamily="34" charset="0"/>
              </a:rPr>
              <a:t>		</a:t>
            </a:r>
            <a:r>
              <a:rPr lang="en-US" sz="1600" b="1">
                <a:solidFill>
                  <a:srgbClr val="008000"/>
                </a:solidFill>
                <a:cs typeface="Arial" pitchFamily="34" charset="0"/>
              </a:rPr>
              <a:t>new FileWriter(“a:\\output.txt”)));</a:t>
            </a:r>
          </a:p>
        </p:txBody>
      </p:sp>
      <p:sp>
        <p:nvSpPr>
          <p:cNvPr id="940039" name="Rectangle 7"/>
          <p:cNvSpPr>
            <a:spLocks noChangeArrowheads="1"/>
          </p:cNvSpPr>
          <p:nvPr/>
        </p:nvSpPr>
        <p:spPr bwMode="auto">
          <a:xfrm>
            <a:off x="1219200" y="1295400"/>
            <a:ext cx="7442200" cy="939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ในทำนองเดียวกันชุดคำสั่งในการเขียนข้อมูลลงไฟล์ทั้ง 3 ชุดคำสั่ง  สามารถนำมารวมกันได้  เช่น</a:t>
            </a:r>
            <a:endParaRPr lang="en-US" altLang="ko-KR" sz="280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  <p:sp>
        <p:nvSpPr>
          <p:cNvPr id="940040" name="Rectangle 8"/>
          <p:cNvSpPr>
            <a:spLocks noChangeArrowheads="1"/>
          </p:cNvSpPr>
          <p:nvPr/>
        </p:nvSpPr>
        <p:spPr bwMode="auto">
          <a:xfrm>
            <a:off x="1219200" y="3962400"/>
            <a:ext cx="6248400" cy="46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Blip>
                <a:blip r:embed="rId2"/>
              </a:buBlip>
            </a:pPr>
            <a:r>
              <a:rPr lang="th-TH"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rPr>
              <a:t>สามารถใช้คำสั่งนี้แทนการทำงานได้เช่นกัน</a:t>
            </a:r>
            <a:endParaRPr lang="en-US" altLang="ko-KR" sz="2800">
              <a:solidFill>
                <a:srgbClr val="000000"/>
              </a:solidFill>
              <a:latin typeface="Angsana New" pitchFamily="18" charset="-34"/>
              <a:ea typeface="Gulim" pitchFamily="34" charset="-127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6" grpId="0" autoUpdateAnimBg="0"/>
      <p:bldP spid="940038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>
                <a:solidFill>
                  <a:srgbClr val="990000"/>
                </a:solidFill>
              </a:rPr>
              <a:t>Using FileWriter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442200" cy="4876800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import java.io.*;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class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public static void main(String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args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[]) {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try{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fstream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FileWriter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("out.txt");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BufferedWriter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out =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BufferedWriter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fstream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out.write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 hello, my little file 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out.write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(" I will print a line in you!");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out.close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catch(Exception e){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 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System.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err.println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("Error: "+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e.getMessage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  }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} </a:t>
            </a:r>
            <a:r>
              <a:rPr lang="en-US" sz="1600" b="1" dirty="0">
                <a:latin typeface="Arial" pitchFamily="34" charset="0"/>
              </a:rPr>
              <a:t/>
            </a:r>
            <a:br>
              <a:rPr lang="en-US" sz="1600" b="1" dirty="0">
                <a:latin typeface="Arial" pitchFamily="34" charset="0"/>
              </a:rPr>
            </a:br>
            <a:endParaRPr lang="en-US" sz="1600" b="1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0183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from String and Write to File</a:t>
            </a:r>
          </a:p>
        </p:txBody>
      </p:sp>
      <p:sp>
        <p:nvSpPr>
          <p:cNvPr id="1218564" name="Rectangle 4"/>
          <p:cNvSpPr>
            <a:spLocks noChangeArrowheads="1"/>
          </p:cNvSpPr>
          <p:nvPr/>
        </p:nvSpPr>
        <p:spPr bwMode="auto">
          <a:xfrm>
            <a:off x="1371600" y="1143000"/>
            <a:ext cx="7086600" cy="490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import java.io.*;</a:t>
            </a:r>
          </a:p>
          <a:p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class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ReadWrite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{</a:t>
            </a:r>
          </a:p>
          <a:p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public static void main(String[]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) {</a:t>
            </a:r>
          </a:p>
          <a:p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try{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BufferedReader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bf =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BufferedReader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(new </a:t>
            </a:r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			</a:t>
            </a:r>
          </a:p>
          <a:p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						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InputStreamReader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System.</a:t>
            </a:r>
            <a:r>
              <a:rPr lang="en-US" sz="1600" b="1" i="1" dirty="0" err="1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));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System.</a:t>
            </a:r>
            <a:r>
              <a:rPr lang="en-US" sz="1600" i="1" dirty="0" err="1" smtClean="0">
                <a:solidFill>
                  <a:schemeClr val="accent2">
                    <a:lumMod val="75000"/>
                  </a:schemeClr>
                </a:solidFill>
              </a:rPr>
              <a:t>out.println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("Save to a file(write some text) : ");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String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readin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bf.readLine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rgbClr val="C00000"/>
                </a:solidFill>
              </a:rPr>
              <a:t>// Create file 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FileWriter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fstream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FileWriter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("out.txt");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BufferedWriter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out =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new 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BufferedWriter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2">
                    <a:lumMod val="75000"/>
                  </a:schemeClr>
                </a:solidFill>
              </a:rPr>
              <a:t>fstream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out.write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readin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smtClean="0">
                <a:solidFill>
                  <a:srgbClr val="C00000"/>
                </a:solidFill>
              </a:rPr>
              <a:t>//Close the output stream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out.close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th-TH" sz="1600" b="1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catch (Exception e){//Catch exception if any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1600" dirty="0" err="1" smtClean="0">
                <a:solidFill>
                  <a:schemeClr val="accent2">
                    <a:lumMod val="75000"/>
                  </a:schemeClr>
                </a:solidFill>
              </a:rPr>
              <a:t>System.</a:t>
            </a:r>
            <a:r>
              <a:rPr lang="en-US" sz="1600" i="1" dirty="0" err="1" smtClean="0">
                <a:solidFill>
                  <a:schemeClr val="accent2">
                    <a:lumMod val="75000"/>
                  </a:schemeClr>
                </a:solidFill>
              </a:rPr>
              <a:t>err.println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("Error: " + </a:t>
            </a:r>
            <a:r>
              <a:rPr lang="en-US" sz="1600" i="1" dirty="0" err="1" smtClean="0">
                <a:solidFill>
                  <a:schemeClr val="accent2">
                    <a:lumMod val="75000"/>
                  </a:schemeClr>
                </a:solidFill>
              </a:rPr>
              <a:t>e.getMessage</a:t>
            </a:r>
            <a:r>
              <a:rPr lang="en-US" sz="1600" i="1" dirty="0" smtClean="0">
                <a:solidFill>
                  <a:schemeClr val="accent2">
                    <a:lumMod val="75000"/>
                  </a:schemeClr>
                </a:solidFill>
              </a:rPr>
              <a:t>());</a:t>
            </a:r>
          </a:p>
          <a:p>
            <a:r>
              <a:rPr lang="th-TH" sz="16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   }</a:t>
            </a:r>
          </a:p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/>
            </a:r>
            <a:br>
              <a:rPr lang="en-US" sz="1600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</a:br>
            <a:endParaRPr lang="en-US" sz="16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865938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Java 1.5 (5.0)’s Scanner class 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219200"/>
            <a:ext cx="7162800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h-TH" dirty="0"/>
              <a:t>ในจาวา</a:t>
            </a:r>
            <a:r>
              <a:rPr lang="en-US" dirty="0"/>
              <a:t> 1.5 </a:t>
            </a:r>
            <a:r>
              <a:rPr lang="th-TH" dirty="0"/>
              <a:t> ได้มีการพัฒนาคลาส</a:t>
            </a:r>
            <a:r>
              <a:rPr lang="en-US" dirty="0"/>
              <a:t> Scanner </a:t>
            </a:r>
            <a:r>
              <a:rPr lang="th-TH" dirty="0"/>
              <a:t>เพื่อช่วยในการรับข้อมูลจากผู้ใช้สามารถทำได้ง่ายยิ่งขึ้น  นอกจากนั้นยังสามารถรับค่าได้ทั้ง</a:t>
            </a:r>
            <a:r>
              <a:rPr lang="th-TH" dirty="0" smtClean="0"/>
              <a:t>จากผู้ใช้  หรือ</a:t>
            </a:r>
            <a:r>
              <a:rPr lang="th-TH" dirty="0"/>
              <a:t>แหล่งอื่น ๆ  </a:t>
            </a:r>
            <a:r>
              <a:rPr lang="th-TH" dirty="0" smtClean="0"/>
              <a:t>ได้</a:t>
            </a:r>
            <a:endParaRPr lang="en-US" dirty="0" smtClean="0"/>
          </a:p>
          <a:p>
            <a:pPr lvl="1">
              <a:lnSpc>
                <a:spcPct val="100000"/>
              </a:lnSpc>
              <a:buNone/>
            </a:pP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</a:pPr>
            <a:endParaRPr lang="th-TH" dirty="0" smtClean="0"/>
          </a:p>
          <a:p>
            <a:pPr>
              <a:lnSpc>
                <a:spcPct val="100000"/>
              </a:lnSpc>
            </a:pPr>
            <a:endParaRPr lang="th-TH" dirty="0"/>
          </a:p>
          <a:p>
            <a:r>
              <a:rPr lang="th-TH" dirty="0" smtClean="0"/>
              <a:t>การ</a:t>
            </a:r>
            <a:r>
              <a:rPr lang="th-TH" dirty="0"/>
              <a:t>อ่านข้อมูลจากไฟล์  สามารถทำได้โดยการสร้าง</a:t>
            </a:r>
            <a:r>
              <a:rPr lang="en-US" dirty="0"/>
              <a:t> File </a:t>
            </a:r>
            <a:r>
              <a:rPr lang="th-TH" dirty="0"/>
              <a:t>ออปเจค  และผ่านค่าในรูปของพารามิเตอร์ไปยัง</a:t>
            </a:r>
            <a:r>
              <a:rPr lang="en-US" dirty="0"/>
              <a:t> Scanner</a:t>
            </a:r>
            <a:r>
              <a:rPr lang="th-TH" dirty="0"/>
              <a:t> ออปเจค  ดังรูปแบบต่อไปนี้ </a:t>
            </a:r>
            <a:endParaRPr lang="en-US" sz="3200" dirty="0"/>
          </a:p>
          <a:p>
            <a:pPr lvl="1">
              <a:buFont typeface="StarSymbol" charset="0"/>
              <a:buNone/>
            </a:pPr>
            <a:r>
              <a:rPr lang="th-TH" sz="1800" b="1" dirty="0">
                <a:solidFill>
                  <a:srgbClr val="990000"/>
                </a:solidFill>
                <a:latin typeface="Arial" pitchFamily="34" charset="0"/>
              </a:rPr>
              <a:t>	</a:t>
            </a:r>
            <a:endParaRPr lang="en-US" sz="1800" b="1" dirty="0">
              <a:solidFill>
                <a:srgbClr val="990000"/>
              </a:solidFill>
              <a:latin typeface="Arial" pitchFamily="34" charset="0"/>
            </a:endParaRPr>
          </a:p>
          <a:p>
            <a:pPr>
              <a:lnSpc>
                <a:spcPct val="100000"/>
              </a:lnSpc>
              <a:buFont typeface="StarSymbol" charset="0"/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56420" name="Text Box 4"/>
          <p:cNvSpPr txBox="1">
            <a:spLocks noChangeArrowheads="1"/>
          </p:cNvSpPr>
          <p:nvPr/>
        </p:nvSpPr>
        <p:spPr bwMode="auto">
          <a:xfrm>
            <a:off x="1752600" y="5791200"/>
            <a:ext cx="6096000" cy="6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/>
            <a:r>
              <a:rPr lang="en-US" sz="1600" b="1" dirty="0" smtClean="0">
                <a:solidFill>
                  <a:srgbClr val="990000"/>
                </a:solidFill>
              </a:rPr>
              <a:t>Scanner </a:t>
            </a:r>
            <a:r>
              <a:rPr lang="en-US" sz="1600" b="1" dirty="0">
                <a:solidFill>
                  <a:srgbClr val="990000"/>
                </a:solidFill>
              </a:rPr>
              <a:t>input = new </a:t>
            </a:r>
            <a:r>
              <a:rPr lang="en-US" sz="1600" b="1" dirty="0" smtClean="0">
                <a:solidFill>
                  <a:srgbClr val="990000"/>
                </a:solidFill>
              </a:rPr>
              <a:t>Scanner(new File(“numbers.txt”);</a:t>
            </a:r>
            <a:endParaRPr lang="en-US" sz="1600" b="1" dirty="0">
              <a:solidFill>
                <a:srgbClr val="990000"/>
              </a:solidFill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956421" name="Text Box 5"/>
          <p:cNvSpPr txBox="1">
            <a:spLocks noChangeArrowheads="1"/>
          </p:cNvSpPr>
          <p:nvPr/>
        </p:nvSpPr>
        <p:spPr bwMode="auto">
          <a:xfrm>
            <a:off x="1752600" y="5181600"/>
            <a:ext cx="6781800" cy="715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hangingPunct="0">
              <a:lnSpc>
                <a:spcPct val="110000"/>
              </a:lnSpc>
              <a:buSzPct val="90000"/>
              <a:buFont typeface="StarSymbol" charset="0"/>
              <a:buNone/>
            </a:pPr>
            <a:r>
              <a:rPr lang="en-US" sz="1600" b="1" dirty="0">
                <a:solidFill>
                  <a:schemeClr val="accent2"/>
                </a:solidFill>
              </a:rPr>
              <a:t>Scanner </a:t>
            </a:r>
            <a:r>
              <a:rPr lang="en-US" sz="1600" b="1" i="1" dirty="0">
                <a:solidFill>
                  <a:schemeClr val="accent2"/>
                </a:solidFill>
              </a:rPr>
              <a:t>&lt;</a:t>
            </a:r>
            <a:r>
              <a:rPr lang="en-US" sz="1600" b="1" i="1" dirty="0">
                <a:solidFill>
                  <a:srgbClr val="990000"/>
                </a:solidFill>
              </a:rPr>
              <a:t>name</a:t>
            </a:r>
            <a:r>
              <a:rPr lang="en-US" sz="1600" b="1" i="1" dirty="0">
                <a:solidFill>
                  <a:schemeClr val="accent2"/>
                </a:solidFill>
              </a:rPr>
              <a:t>&gt;</a:t>
            </a:r>
            <a:r>
              <a:rPr lang="en-US" sz="1600" b="1" dirty="0">
                <a:solidFill>
                  <a:schemeClr val="accent2"/>
                </a:solidFill>
              </a:rPr>
              <a:t> = new Scanner(new File("</a:t>
            </a:r>
            <a:r>
              <a:rPr lang="en-US" sz="1600" b="1" i="1" dirty="0">
                <a:solidFill>
                  <a:schemeClr val="accent2"/>
                </a:solidFill>
              </a:rPr>
              <a:t>&lt;</a:t>
            </a:r>
            <a:r>
              <a:rPr lang="en-US" sz="1600" b="1" i="1" dirty="0">
                <a:solidFill>
                  <a:srgbClr val="990000"/>
                </a:solidFill>
              </a:rPr>
              <a:t>file name</a:t>
            </a:r>
            <a:r>
              <a:rPr lang="en-US" sz="1600" b="1" i="1" dirty="0">
                <a:solidFill>
                  <a:schemeClr val="accent2"/>
                </a:solidFill>
              </a:rPr>
              <a:t>&gt;</a:t>
            </a:r>
            <a:r>
              <a:rPr lang="en-US" sz="1600" b="1" dirty="0">
                <a:solidFill>
                  <a:schemeClr val="accent2"/>
                </a:solidFill>
              </a:rPr>
              <a:t>"));</a:t>
            </a:r>
          </a:p>
          <a:p>
            <a:pPr>
              <a:spcBef>
                <a:spcPct val="50000"/>
              </a:spcBef>
            </a:pPr>
            <a:endParaRPr lang="en-US" sz="1600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7400" y="2609850"/>
            <a:ext cx="4876800" cy="6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sz="1600" b="1" dirty="0" smtClean="0">
                <a:solidFill>
                  <a:srgbClr val="990000"/>
                </a:solidFill>
              </a:rPr>
              <a:t>Scanner  scan </a:t>
            </a:r>
            <a:r>
              <a:rPr lang="en-US" sz="1600" b="1" dirty="0">
                <a:solidFill>
                  <a:srgbClr val="990000"/>
                </a:solidFill>
              </a:rPr>
              <a:t>= new </a:t>
            </a:r>
            <a:r>
              <a:rPr lang="en-US" sz="1600" b="1" dirty="0" smtClean="0">
                <a:solidFill>
                  <a:srgbClr val="990000"/>
                </a:solidFill>
              </a:rPr>
              <a:t>Scanner(</a:t>
            </a:r>
            <a:r>
              <a:rPr lang="en-US" sz="1600" b="1" dirty="0" err="1" smtClean="0">
                <a:solidFill>
                  <a:srgbClr val="990000"/>
                </a:solidFill>
              </a:rPr>
              <a:t>System.in</a:t>
            </a:r>
            <a:r>
              <a:rPr lang="en-US" sz="1600" b="1" dirty="0" smtClean="0">
                <a:solidFill>
                  <a:srgbClr val="990000"/>
                </a:solidFill>
              </a:rPr>
              <a:t>);</a:t>
            </a:r>
            <a:endParaRPr lang="en-US" sz="1600" b="1" dirty="0">
              <a:solidFill>
                <a:srgbClr val="99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         String temp = 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scan.next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(); 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0" grpId="0" build="allAtOnce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Read from and Write to File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7620000" cy="4319588"/>
          </a:xfrm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import 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java.io.*;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 class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ReadWrite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</a:t>
            </a:r>
            <a:r>
              <a:rPr lang="th-TH" sz="16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public static void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main(String[] args)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600" b="1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try{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BufferedReader bf = new BufferedReader(new FileReader(new </a:t>
            </a:r>
            <a:endParaRPr lang="th-TH" sz="1600" b="1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							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File ("input.txt")));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FileWriter fstream = new FileWriter("c:\\out</a:t>
            </a:r>
            <a:r>
              <a:rPr lang="en-US" sz="1600" b="1">
                <a:latin typeface="Arial" pitchFamily="34" charset="0"/>
              </a:rPr>
              <a:t>put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.txt");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BufferedWriter out = new BufferedWriter(fstream);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String inputStr;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  </a:t>
            </a:r>
            <a:r>
              <a:rPr lang="th-TH" sz="1600" b="1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while ((inputStr = bf.readLine())!= null)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 System.</a:t>
            </a:r>
            <a:r>
              <a:rPr lang="th-TH" sz="1600" b="1" i="1">
                <a:latin typeface="Arial" pitchFamily="34" charset="0"/>
                <a:cs typeface="Arial" pitchFamily="34" charset="0"/>
              </a:rPr>
              <a:t>out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.println(inputStr);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 </a:t>
            </a:r>
            <a:r>
              <a:rPr lang="th-TH" sz="16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out.write(inputStr);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rgbClr val="008000"/>
                </a:solidFill>
                <a:latin typeface="Arial" pitchFamily="34" charset="0"/>
              </a:rPr>
              <a:t>				</a:t>
            </a:r>
            <a:r>
              <a:rPr lang="th-TH" sz="1600" b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    out.newLine();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 }  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  bf.close();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	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out.close();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</a:rPr>
              <a:t>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rgbClr val="FF0000"/>
                </a:solidFill>
                <a:latin typeface="Arial" pitchFamily="34" charset="0"/>
              </a:rPr>
              <a:t>			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catch (Exception e){//Catch exception if any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rgbClr val="FF0000"/>
                </a:solidFill>
                <a:latin typeface="Arial" pitchFamily="34" charset="0"/>
              </a:rPr>
              <a:t>			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System.</a:t>
            </a:r>
            <a:r>
              <a:rPr lang="th-TH" sz="1600" b="1" i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.println("Error: " + e.getMessage());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solidFill>
                  <a:srgbClr val="FF0000"/>
                </a:solidFill>
                <a:latin typeface="Arial" pitchFamily="34" charset="0"/>
              </a:rPr>
              <a:t>		</a:t>
            </a:r>
            <a:r>
              <a:rPr lang="th-TH" sz="16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  <a:cs typeface="Arial" pitchFamily="34" charset="0"/>
              </a:rPr>
              <a:t>  </a:t>
            </a:r>
            <a:r>
              <a:rPr lang="th-TH" sz="1600" b="1">
                <a:latin typeface="Arial" pitchFamily="34" charset="0"/>
              </a:rPr>
              <a:t>	</a:t>
            </a:r>
            <a:r>
              <a:rPr lang="th-TH" sz="1600" b="1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600" b="1">
                <a:latin typeface="Arial" pitchFamily="34" charset="0"/>
                <a:cs typeface="Arial" pitchFamily="34" charset="0"/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Comparision of FileReader &amp; Scanner</a:t>
            </a:r>
            <a:endParaRPr lang="th-TH">
              <a:solidFill>
                <a:srgbClr val="990000"/>
              </a:solidFill>
            </a:endParaRPr>
          </a:p>
        </p:txBody>
      </p:sp>
      <p:sp>
        <p:nvSpPr>
          <p:cNvPr id="122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600200"/>
            <a:ext cx="3886200" cy="4319588"/>
          </a:xfrm>
          <a:ln>
            <a:solidFill>
              <a:srgbClr val="9900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endParaRPr lang="th-TH" sz="1400">
              <a:latin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 b="1">
                <a:latin typeface="Arial" pitchFamily="34" charset="0"/>
              </a:rPr>
              <a:t>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import</a:t>
            </a:r>
            <a:r>
              <a:rPr lang="th-TH" sz="1400">
                <a:latin typeface="Arial" pitchFamily="34" charset="0"/>
                <a:cs typeface="Arial" pitchFamily="34" charset="0"/>
              </a:rPr>
              <a:t> java.io.*;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endParaRPr lang="th-TH" sz="14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class</a:t>
            </a:r>
            <a:r>
              <a:rPr lang="th-TH" sz="1400">
                <a:latin typeface="Arial" pitchFamily="34" charset="0"/>
                <a:cs typeface="Arial" pitchFamily="34" charset="0"/>
              </a:rPr>
              <a:t> TextReader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public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static</a:t>
            </a:r>
            <a:r>
              <a:rPr lang="th-TH" sz="1400">
                <a:latin typeface="Arial" pitchFamily="34" charset="0"/>
                <a:cs typeface="Arial" pitchFamily="34" charset="0"/>
              </a:rPr>
              <a:t>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void</a:t>
            </a:r>
            <a:r>
              <a:rPr lang="th-TH" sz="1400">
                <a:latin typeface="Arial" pitchFamily="34" charset="0"/>
                <a:cs typeface="Arial" pitchFamily="34" charset="0"/>
              </a:rPr>
              <a:t> main(String[] args)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try</a:t>
            </a:r>
            <a:r>
              <a:rPr lang="th-TH" sz="1400"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File file =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>
                <a:latin typeface="Arial" pitchFamily="34" charset="0"/>
                <a:cs typeface="Arial" pitchFamily="34" charset="0"/>
              </a:rPr>
              <a:t> File("Test1.txt");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FileReader reader =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>
                <a:latin typeface="Arial" pitchFamily="34" charset="0"/>
                <a:cs typeface="Arial" pitchFamily="34" charset="0"/>
              </a:rPr>
              <a:t> FileReader(file);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BufferedReader in =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new</a:t>
            </a:r>
            <a:r>
              <a:rPr lang="th-TH" sz="1400">
                <a:latin typeface="Arial" pitchFamily="34" charset="0"/>
                <a:cs typeface="Arial" pitchFamily="34" charset="0"/>
              </a:rPr>
              <a:t> BufferedReader(reader);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String string;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while</a:t>
            </a:r>
            <a:r>
              <a:rPr lang="th-TH" sz="1400">
                <a:latin typeface="Arial" pitchFamily="34" charset="0"/>
                <a:cs typeface="Arial" pitchFamily="34" charset="0"/>
              </a:rPr>
              <a:t> ((string = in.readLine()) !=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null</a:t>
            </a:r>
            <a:r>
              <a:rPr lang="th-TH" sz="1400">
                <a:latin typeface="Arial" pitchFamily="34" charset="0"/>
                <a:cs typeface="Arial" pitchFamily="34" charset="0"/>
              </a:rPr>
              <a:t>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  System.</a:t>
            </a:r>
            <a:r>
              <a:rPr lang="th-TH" sz="1400" i="1">
                <a:latin typeface="Arial" pitchFamily="34" charset="0"/>
                <a:cs typeface="Arial" pitchFamily="34" charset="0"/>
              </a:rPr>
              <a:t>out</a:t>
            </a:r>
            <a:r>
              <a:rPr lang="th-TH" sz="1400">
                <a:latin typeface="Arial" pitchFamily="34" charset="0"/>
                <a:cs typeface="Arial" pitchFamily="34" charset="0"/>
              </a:rPr>
              <a:t>.println(string);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in.close();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} </a:t>
            </a:r>
            <a:r>
              <a:rPr lang="th-TH" sz="1400" b="1">
                <a:latin typeface="Arial" pitchFamily="34" charset="0"/>
                <a:cs typeface="Arial" pitchFamily="34" charset="0"/>
              </a:rPr>
              <a:t>catch</a:t>
            </a:r>
            <a:r>
              <a:rPr lang="th-TH" sz="1400">
                <a:latin typeface="Arial" pitchFamily="34" charset="0"/>
                <a:cs typeface="Arial" pitchFamily="34" charset="0"/>
              </a:rPr>
              <a:t> (IOException e) {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  e.printStackTrace();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}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  </a:t>
            </a:r>
          </a:p>
          <a:p>
            <a:pPr>
              <a:lnSpc>
                <a:spcPct val="90000"/>
              </a:lnSpc>
              <a:buFont typeface="StarSymbol" charset="0"/>
              <a:buNone/>
            </a:pPr>
            <a:r>
              <a:rPr lang="th-TH" sz="1400">
                <a:latin typeface="Arial" pitchFamily="34" charset="0"/>
                <a:cs typeface="Arial" pitchFamily="34" charset="0"/>
              </a:rPr>
              <a:t>   }</a:t>
            </a:r>
          </a:p>
        </p:txBody>
      </p:sp>
      <p:sp>
        <p:nvSpPr>
          <p:cNvPr id="1227780" name="Rectangle 4"/>
          <p:cNvSpPr>
            <a:spLocks noChangeArrowheads="1"/>
          </p:cNvSpPr>
          <p:nvPr/>
        </p:nvSpPr>
        <p:spPr bwMode="auto">
          <a:xfrm>
            <a:off x="4914900" y="1600200"/>
            <a:ext cx="3706813" cy="4319588"/>
          </a:xfrm>
          <a:prstGeom prst="rect">
            <a:avLst/>
          </a:prstGeom>
          <a:noFill/>
          <a:ln w="9525">
            <a:solidFill>
              <a:srgbClr val="99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</a:t>
            </a:r>
            <a:endParaRPr lang="th-TH" sz="1400">
              <a:solidFill>
                <a:srgbClr val="000000"/>
              </a:solidFill>
              <a:cs typeface="Angsana New" pitchFamily="18" charset="-34"/>
            </a:endParaRP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ngsana New" pitchFamily="18" charset="-34"/>
              </a:rPr>
              <a:t>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import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java.io.*;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import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java.util.*;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class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TextReader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public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static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void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main(String[] args)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try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File file =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new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File("Test1.txt");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Scanner scanner =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new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Scanner(file);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while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(scanner.hasNextLine())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  System.</a:t>
            </a:r>
            <a:r>
              <a:rPr lang="th-TH" sz="1400" i="1">
                <a:solidFill>
                  <a:srgbClr val="000000"/>
                </a:solidFill>
                <a:cs typeface="Arial" pitchFamily="34" charset="0"/>
              </a:rPr>
              <a:t>out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.println(scanner.nextLine());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}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scanner.close();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} </a:t>
            </a:r>
            <a:r>
              <a:rPr lang="th-TH" sz="1400" b="1">
                <a:solidFill>
                  <a:srgbClr val="000000"/>
                </a:solidFill>
                <a:cs typeface="Arial" pitchFamily="34" charset="0"/>
              </a:rPr>
              <a:t>catch</a:t>
            </a: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(FileNotFoundException e) {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  e.printStackTrace();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  }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      }    </a:t>
            </a:r>
          </a:p>
          <a:p>
            <a:pPr marL="358775" indent="-358775" hangingPunct="0">
              <a:lnSpc>
                <a:spcPct val="110000"/>
              </a:lnSpc>
              <a:buSzPct val="110000"/>
              <a:buFont typeface="StarSymbol" charset="0"/>
              <a:buNone/>
            </a:pPr>
            <a:r>
              <a:rPr lang="th-TH" sz="1400">
                <a:solidFill>
                  <a:srgbClr val="000000"/>
                </a:solidFill>
                <a:cs typeface="Arial" pitchFamily="34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5063" y="193675"/>
            <a:ext cx="7323137" cy="1031875"/>
          </a:xfrm>
        </p:spPr>
        <p:txBody>
          <a:bodyPr/>
          <a:lstStyle/>
          <a:p>
            <a:r>
              <a:rPr lang="en-US">
                <a:solidFill>
                  <a:srgbClr val="990000"/>
                </a:solidFill>
              </a:rPr>
              <a:t>Catching Exceptions when Opening a File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7162800" cy="43195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th-TH"/>
              <a:t>ในทางปฏิบัติแล้ว  การเรียกใช้</a:t>
            </a:r>
            <a:r>
              <a:rPr lang="en-US"/>
              <a:t> File </a:t>
            </a:r>
            <a:r>
              <a:rPr lang="th-TH"/>
              <a:t>ออปเจคจำเป็นต้องป้องกันความผิดปกติที่เกิดขึ้นโดยใช้กลไกแบบ</a:t>
            </a:r>
            <a:r>
              <a:rPr lang="en-US"/>
              <a:t> try-catch </a:t>
            </a:r>
            <a:r>
              <a:rPr lang="th-TH"/>
              <a:t> ดังตัวอย่างต่อไปนี้</a:t>
            </a:r>
            <a:endParaRPr lang="en-US"/>
          </a:p>
          <a:p>
            <a:pPr>
              <a:lnSpc>
                <a:spcPct val="100000"/>
              </a:lnSpc>
              <a:buFont typeface="StarSymbol" charset="0"/>
              <a:buNone/>
            </a:pPr>
            <a:r>
              <a:rPr lang="en-US"/>
              <a:t/>
            </a:r>
            <a:br>
              <a:rPr lang="en-US"/>
            </a:b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String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fname = "mydata.txt";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try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{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 </a:t>
            </a:r>
            <a:r>
              <a:rPr lang="en-US" sz="1600" b="1">
                <a:solidFill>
                  <a:srgbClr val="008000"/>
                </a:solidFill>
                <a:latin typeface="Arial" pitchFamily="34" charset="0"/>
              </a:rPr>
              <a:t>Scanner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myInput =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sz="1600" b="1">
                <a:solidFill>
                  <a:srgbClr val="008000"/>
                </a:solidFill>
                <a:latin typeface="Arial" pitchFamily="34" charset="0"/>
              </a:rPr>
              <a:t>Scanner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( </a:t>
            </a: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new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File(fname) );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}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rgbClr val="FF0000"/>
                </a:solidFill>
                <a:latin typeface="Arial" pitchFamily="34" charset="0"/>
              </a:rPr>
              <a:t>catch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(Exception e) {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   </a:t>
            </a:r>
            <a:r>
              <a:rPr lang="en-US" sz="1600" b="1">
                <a:solidFill>
                  <a:schemeClr val="tx1"/>
                </a:solidFill>
                <a:latin typeface="Arial" pitchFamily="34" charset="0"/>
              </a:rPr>
              <a:t>System.out.println</a:t>
            </a: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("Error: Cannot open file: " + fname);</a:t>
            </a:r>
            <a:br>
              <a:rPr lang="en-US" sz="1600" b="1">
                <a:solidFill>
                  <a:schemeClr val="accent2"/>
                </a:solidFill>
                <a:latin typeface="Arial" pitchFamily="34" charset="0"/>
              </a:rPr>
            </a:br>
            <a:r>
              <a:rPr lang="en-US" sz="1600" b="1">
                <a:solidFill>
                  <a:schemeClr val="accent2"/>
                </a:solidFill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858000" cy="561975"/>
          </a:xfrm>
        </p:spPr>
        <p:txBody>
          <a:bodyPr/>
          <a:lstStyle/>
          <a:p>
            <a:r>
              <a:rPr lang="en-IE">
                <a:solidFill>
                  <a:srgbClr val="990000"/>
                </a:solidFill>
              </a:rPr>
              <a:t>Using Scanners to read from files</a:t>
            </a:r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95400"/>
            <a:ext cx="7239000" cy="4625975"/>
          </a:xfrm>
        </p:spPr>
        <p:txBody>
          <a:bodyPr/>
          <a:lstStyle/>
          <a:p>
            <a:r>
              <a:rPr lang="th-TH" dirty="0" smtClean="0"/>
              <a:t>จากนั้นจึงอ่านค่าที่ต้องการเข้าสู่ตัวแปรที่กำหนดไว้  เช่น </a:t>
            </a:r>
          </a:p>
          <a:p>
            <a:endParaRPr lang="th-TH" sz="1600" b="1" dirty="0" smtClean="0">
              <a:solidFill>
                <a:srgbClr val="99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h-TH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rgbClr val="990000"/>
                </a:solidFill>
                <a:latin typeface="Arial" pitchFamily="34" charset="0"/>
                <a:cs typeface="Arial" pitchFamily="34" charset="0"/>
              </a:rPr>
              <a:t>    Scanner input = new Scanner(new File(“numbers.txt”);</a:t>
            </a:r>
            <a:endParaRPr lang="en-IE" sz="16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StarSymbol" charset="0"/>
              <a:buNone/>
            </a:pPr>
            <a:r>
              <a:rPr lang="en-IE" sz="1600" b="1" dirty="0" smtClean="0">
                <a:solidFill>
                  <a:srgbClr val="FF0000"/>
                </a:solidFill>
                <a:latin typeface="Arial" pitchFamily="34" charset="0"/>
              </a:rPr>
              <a:t>    String first = </a:t>
            </a:r>
            <a:r>
              <a:rPr lang="en-IE" sz="1600" b="1" dirty="0" err="1" smtClean="0">
                <a:solidFill>
                  <a:srgbClr val="FF0000"/>
                </a:solidFill>
                <a:latin typeface="Arial" pitchFamily="34" charset="0"/>
              </a:rPr>
              <a:t>input.next</a:t>
            </a:r>
            <a:r>
              <a:rPr lang="en-IE" sz="1600" b="1" dirty="0" smtClean="0">
                <a:solidFill>
                  <a:srgbClr val="FF0000"/>
                </a:solidFill>
                <a:latin typeface="Arial" pitchFamily="34" charset="0"/>
              </a:rPr>
              <a:t>();</a:t>
            </a:r>
            <a:endParaRPr lang="th-TH" sz="1600" b="1" dirty="0" smtClean="0">
              <a:solidFill>
                <a:srgbClr val="FF0000"/>
              </a:solidFill>
              <a:latin typeface="Arial" pitchFamily="34" charset="0"/>
            </a:endParaRPr>
          </a:p>
          <a:p>
            <a:pPr lvl="1">
              <a:buFont typeface="StarSymbol" charset="0"/>
              <a:buNone/>
            </a:pPr>
            <a:endParaRPr lang="th-TH" sz="1600" b="1" dirty="0">
              <a:solidFill>
                <a:srgbClr val="FF0000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IE" dirty="0"/>
              <a:t> </a:t>
            </a:r>
            <a:r>
              <a:rPr lang="th-TH" dirty="0"/>
              <a:t>ทุกครั้งที่มีการเรียกใช้เมธอด </a:t>
            </a:r>
            <a:r>
              <a:rPr lang="en-IE" dirty="0"/>
              <a:t>next() </a:t>
            </a:r>
            <a:r>
              <a:rPr lang="th-TH" dirty="0"/>
              <a:t>จาก</a:t>
            </a:r>
            <a:r>
              <a:rPr lang="en-IE" dirty="0"/>
              <a:t> </a:t>
            </a:r>
            <a:r>
              <a:rPr lang="en-US" dirty="0" smtClean="0"/>
              <a:t>S</a:t>
            </a:r>
            <a:r>
              <a:rPr lang="en-IE" dirty="0" smtClean="0"/>
              <a:t>canner </a:t>
            </a:r>
            <a:r>
              <a:rPr lang="th-TH" dirty="0"/>
              <a:t>ออปเจคจะเป็นการอ่านค่า</a:t>
            </a:r>
            <a:r>
              <a:rPr lang="en-IE" dirty="0"/>
              <a:t> string </a:t>
            </a:r>
            <a:r>
              <a:rPr lang="th-TH" dirty="0"/>
              <a:t>ถัดไปจากไฟล์ดังกล่าว</a:t>
            </a:r>
            <a:endParaRPr lang="en-IE" sz="180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ure-4">
  <a:themeElements>
    <a:clrScheme name="Lecture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ecture-4">
      <a:majorFont>
        <a:latin typeface="Angsana New"/>
        <a:ea typeface=""/>
        <a:cs typeface="Angsana New"/>
      </a:majorFont>
      <a:minorFont>
        <a:latin typeface="Angsana New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Lecture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-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-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Lecture-4</Template>
  <TotalTime>2335</TotalTime>
  <Words>4448</Words>
  <Application>Microsoft Office PowerPoint</Application>
  <PresentationFormat>นำเสนอทางหน้าจอ (4:3)</PresentationFormat>
  <Paragraphs>1045</Paragraphs>
  <Slides>71</Slides>
  <Notes>13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71</vt:i4>
      </vt:variant>
    </vt:vector>
  </HeadingPairs>
  <TitlesOfParts>
    <vt:vector size="72" baseType="lpstr">
      <vt:lpstr>Lecture-4</vt:lpstr>
      <vt:lpstr>Files, Streams and I/O</vt:lpstr>
      <vt:lpstr>Files</vt:lpstr>
      <vt:lpstr>Disk Internal</vt:lpstr>
      <vt:lpstr>File Allocation Table</vt:lpstr>
      <vt:lpstr>Two kinds of sequential files</vt:lpstr>
      <vt:lpstr>Binary &amp; Text representation</vt:lpstr>
      <vt:lpstr>Java 1.5 (5.0)’s Scanner class </vt:lpstr>
      <vt:lpstr>Catching Exceptions when Opening a File</vt:lpstr>
      <vt:lpstr>Using Scanners to read from files</vt:lpstr>
      <vt:lpstr>Use of Scanner methods</vt:lpstr>
      <vt:lpstr>Scanner next…() Method </vt:lpstr>
      <vt:lpstr>Typical Use of Scanner</vt:lpstr>
      <vt:lpstr>Scanner read from file</vt:lpstr>
      <vt:lpstr>Scanner read from file</vt:lpstr>
      <vt:lpstr>Files and input cursor</vt:lpstr>
      <vt:lpstr>Consuming tokens</vt:lpstr>
      <vt:lpstr>Scanner : boolean methods</vt:lpstr>
      <vt:lpstr>File input answer</vt:lpstr>
      <vt:lpstr>File processing question</vt:lpstr>
      <vt:lpstr>File processing answer</vt:lpstr>
      <vt:lpstr>Calculate Hours worked from File (1)</vt:lpstr>
      <vt:lpstr>Calculate Hours worked from File (1)</vt:lpstr>
      <vt:lpstr>Calculate Hours worked from File (2)</vt:lpstr>
      <vt:lpstr>Calculate Hours worked from File (2)</vt:lpstr>
      <vt:lpstr>Calculate Hours worked from File (3)</vt:lpstr>
      <vt:lpstr>Calculate Hours worked from File (3)</vt:lpstr>
      <vt:lpstr>Complex input answer</vt:lpstr>
      <vt:lpstr>Read Mixed Data From File</vt:lpstr>
      <vt:lpstr>Changing the token delimiter</vt:lpstr>
      <vt:lpstr>useDelimiter()</vt:lpstr>
      <vt:lpstr>ภาพนิ่ง 31</vt:lpstr>
      <vt:lpstr>Read File with token delimiter</vt:lpstr>
      <vt:lpstr>Read File with token delimiter</vt:lpstr>
      <vt:lpstr>Writing Character Data to a File</vt:lpstr>
      <vt:lpstr>Writing a sequential file</vt:lpstr>
      <vt:lpstr>ภาพนิ่ง 36</vt:lpstr>
      <vt:lpstr>File Write to &amp; Read From</vt:lpstr>
      <vt:lpstr>Read from String and Write to File</vt:lpstr>
      <vt:lpstr>Read from and Write to File</vt:lpstr>
      <vt:lpstr>ภาพนิ่ง 40</vt:lpstr>
      <vt:lpstr>I/O Streams</vt:lpstr>
      <vt:lpstr>Java file input &amp; output involves streams</vt:lpstr>
      <vt:lpstr>Pre-defined Stream Object</vt:lpstr>
      <vt:lpstr>Java I/O Stream Classes</vt:lpstr>
      <vt:lpstr>Reading a sequential file</vt:lpstr>
      <vt:lpstr>Writing a sequential file</vt:lpstr>
      <vt:lpstr>Reading Character Data from a File</vt:lpstr>
      <vt:lpstr>Writing Character Data to a File</vt:lpstr>
      <vt:lpstr>FileReader &amp; FileWriter</vt:lpstr>
      <vt:lpstr>Reading Data from Disk</vt:lpstr>
      <vt:lpstr>BufferedReader หรือ BufferedWriter</vt:lpstr>
      <vt:lpstr>ภาพนิ่ง 52</vt:lpstr>
      <vt:lpstr>Reading Input in Standard Java</vt:lpstr>
      <vt:lpstr>Reading Input in Standard Java</vt:lpstr>
      <vt:lpstr>Reading Input in Standard Java</vt:lpstr>
      <vt:lpstr>ภาพนิ่ง 56</vt:lpstr>
      <vt:lpstr>ภาพนิ่ง 57</vt:lpstr>
      <vt:lpstr>ภาพนิ่ง 58</vt:lpstr>
      <vt:lpstr>ภาพนิ่ง 59</vt:lpstr>
      <vt:lpstr>ภาพนิ่ง 60</vt:lpstr>
      <vt:lpstr>ภาพนิ่ง 61</vt:lpstr>
      <vt:lpstr>ภาพนิ่ง 62</vt:lpstr>
      <vt:lpstr>ภาพนิ่ง 63</vt:lpstr>
      <vt:lpstr>ภาพนิ่ง 64</vt:lpstr>
      <vt:lpstr>Read File with Exception</vt:lpstr>
      <vt:lpstr>ภาพนิ่ง 66</vt:lpstr>
      <vt:lpstr>ภาพนิ่ง 67</vt:lpstr>
      <vt:lpstr>Using FileWriter</vt:lpstr>
      <vt:lpstr>Read from String and Write to File</vt:lpstr>
      <vt:lpstr>Read from and Write to File</vt:lpstr>
      <vt:lpstr>Comparision of FileReader &amp; Scanner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Session</dc:title>
  <dc:creator>User</dc:creator>
  <cp:lastModifiedBy>pc</cp:lastModifiedBy>
  <cp:revision>112</cp:revision>
  <dcterms:created xsi:type="dcterms:W3CDTF">2008-01-16T17:45:52Z</dcterms:created>
  <dcterms:modified xsi:type="dcterms:W3CDTF">2012-12-24T07:32:20Z</dcterms:modified>
</cp:coreProperties>
</file>