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92" r:id="rId3"/>
    <p:sldId id="293" r:id="rId4"/>
    <p:sldId id="312" r:id="rId5"/>
    <p:sldId id="305" r:id="rId6"/>
    <p:sldId id="410" r:id="rId7"/>
    <p:sldId id="306" r:id="rId8"/>
    <p:sldId id="326" r:id="rId9"/>
    <p:sldId id="372" r:id="rId10"/>
    <p:sldId id="406" r:id="rId11"/>
    <p:sldId id="332" r:id="rId12"/>
    <p:sldId id="414" r:id="rId13"/>
    <p:sldId id="354" r:id="rId14"/>
    <p:sldId id="333" r:id="rId15"/>
    <p:sldId id="304" r:id="rId16"/>
    <p:sldId id="411" r:id="rId17"/>
    <p:sldId id="412" r:id="rId18"/>
    <p:sldId id="429" r:id="rId19"/>
    <p:sldId id="399" r:id="rId20"/>
    <p:sldId id="356" r:id="rId21"/>
    <p:sldId id="355" r:id="rId22"/>
    <p:sldId id="267" r:id="rId23"/>
    <p:sldId id="269" r:id="rId24"/>
    <p:sldId id="430" r:id="rId25"/>
    <p:sldId id="431" r:id="rId26"/>
    <p:sldId id="271" r:id="rId27"/>
    <p:sldId id="272" r:id="rId28"/>
    <p:sldId id="274" r:id="rId29"/>
    <p:sldId id="277" r:id="rId30"/>
    <p:sldId id="357" r:id="rId31"/>
    <p:sldId id="362" r:id="rId32"/>
    <p:sldId id="361" r:id="rId33"/>
    <p:sldId id="280" r:id="rId34"/>
    <p:sldId id="363" r:id="rId35"/>
    <p:sldId id="364" r:id="rId36"/>
    <p:sldId id="394" r:id="rId37"/>
    <p:sldId id="281" r:id="rId38"/>
    <p:sldId id="282" r:id="rId39"/>
    <p:sldId id="283" r:id="rId40"/>
    <p:sldId id="397" r:id="rId41"/>
    <p:sldId id="398" r:id="rId42"/>
    <p:sldId id="387" r:id="rId43"/>
    <p:sldId id="395" r:id="rId44"/>
    <p:sldId id="416" r:id="rId45"/>
    <p:sldId id="417" r:id="rId46"/>
    <p:sldId id="427" r:id="rId47"/>
    <p:sldId id="428" r:id="rId48"/>
    <p:sldId id="419" r:id="rId49"/>
    <p:sldId id="426" r:id="rId50"/>
    <p:sldId id="418" r:id="rId51"/>
    <p:sldId id="393" r:id="rId52"/>
    <p:sldId id="392" r:id="rId53"/>
    <p:sldId id="388" r:id="rId54"/>
    <p:sldId id="390" r:id="rId55"/>
    <p:sldId id="391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FFFFCC"/>
    <a:srgbClr val="008000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3" autoAdjust="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2644B07-C585-4336-87A2-4C6F6E2C93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84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25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4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30D8B75-3E11-4BB9-A727-AD19EE88B791}" type="slidenum">
              <a:rPr lang="en-US"/>
              <a:pPr/>
              <a:t>48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877888"/>
            <a:ext cx="4219575" cy="31638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CF711AA-A4FB-4870-BBCD-DB43B0745093}" type="slidenum">
              <a:rPr lang="en-US"/>
              <a:pPr/>
              <a:t>50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25" y="877888"/>
            <a:ext cx="4219575" cy="31638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02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2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4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constructors, equals(), hashCode(), toString()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dirty="0"/>
              <a:t>constructors, equals(), </a:t>
            </a:r>
            <a:r>
              <a:rPr lang="en-US" dirty="0" err="1"/>
              <a:t>hashCode</a:t>
            </a:r>
            <a:r>
              <a:rPr lang="en-US" dirty="0"/>
              <a:t>(),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48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317625" y="877888"/>
            <a:ext cx="4219575" cy="3163887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0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</p:spPr>
        <p:txBody>
          <a:bodyPr wrap="none" lIns="80184" tIns="40092" rIns="80184" bIns="40092" anchor="ctr"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6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7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ologna" TargetMode="External"/><Relationship Id="rId2" Type="http://schemas.openxmlformats.org/officeDocument/2006/relationships/hyperlink" Target="http://en.wikipedia.org/wiki/Image:Gregory_XIII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hyperlink" Target="http://en.wikipedia.org/wiki/Rome" TargetMode="External"/><Relationship Id="rId4" Type="http://schemas.openxmlformats.org/officeDocument/2006/relationships/hyperlink" Target="http://en.wikipedia.org/wiki/Ital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>
                <a:solidFill>
                  <a:srgbClr val="990000"/>
                </a:solidFill>
              </a:rPr>
              <a:t/>
            </a:r>
            <a:br>
              <a:rPr lang="en-US" sz="3600">
                <a:solidFill>
                  <a:srgbClr val="990000"/>
                </a:solidFill>
              </a:rPr>
            </a:br>
            <a:r>
              <a:rPr lang="en-US" sz="3600">
                <a:solidFill>
                  <a:srgbClr val="990000"/>
                </a:solidFill>
              </a:rPr>
              <a:t>Java 2</a:t>
            </a:r>
            <a:br>
              <a:rPr lang="en-US" sz="3600">
                <a:solidFill>
                  <a:srgbClr val="990000"/>
                </a:solidFill>
              </a:rPr>
            </a:br>
            <a:r>
              <a:rPr lang="en-US" sz="3600">
                <a:solidFill>
                  <a:srgbClr val="990000"/>
                </a:solidFill>
              </a:rPr>
              <a:t/>
            </a:r>
            <a:br>
              <a:rPr lang="en-US" sz="3600">
                <a:solidFill>
                  <a:srgbClr val="990000"/>
                </a:solidFill>
              </a:rPr>
            </a:br>
            <a:r>
              <a:rPr lang="en-US" sz="3600">
                <a:solidFill>
                  <a:srgbClr val="990000"/>
                </a:solidFill>
              </a:rPr>
              <a:t>All about Date Class</a:t>
            </a: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6561137" cy="103187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The </a:t>
            </a:r>
            <a:r>
              <a:rPr lang="en-US" altLang="zh-TW" sz="4200" dirty="0" err="1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DateFormat</a:t>
            </a:r>
            <a:r>
              <a:rPr lang="en-US" altLang="zh-TW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Class </a:t>
            </a:r>
            <a:endParaRPr lang="th-TH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66800" y="1219200"/>
            <a:ext cx="7442200" cy="4319587"/>
          </a:xfrm>
        </p:spPr>
        <p:txBody>
          <a:bodyPr/>
          <a:lstStyle/>
          <a:p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เป็นคลาสแบบ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abstract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ที่ประกอบไปด้วยเมธอดที่ใช้สำหรับการรับค่า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date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time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ที่มีรูปแบบเป็นค่า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default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หรือตาม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locale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และรูปแบบของ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style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ดังต่อไปนี้</a:t>
            </a:r>
            <a:endParaRPr lang="en-US" altLang="zh-TW" dirty="0" smtClean="0"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en-US" altLang="zh-TW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SHORT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เป็นค่าตัวเลขทั้งหมด  เช่น 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12.13.52 (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สำหรับ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date)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หรือ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3:30 pm (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สำหรับ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time)</a:t>
            </a:r>
          </a:p>
          <a:p>
            <a:pPr lvl="1"/>
            <a:r>
              <a:rPr lang="en-US" altLang="zh-TW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MEDIUM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เป็นรูปแบบปานกลาง  เช่น 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Jan 12, 1952 </a:t>
            </a:r>
          </a:p>
          <a:p>
            <a:pPr lvl="1"/>
            <a:r>
              <a:rPr lang="en-US" altLang="zh-TW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LONG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เป็นรูปแบบยาว  เช่น 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January 12, 1952  </a:t>
            </a:r>
          </a:p>
          <a:p>
            <a:pPr lvl="1"/>
            <a:r>
              <a:rPr lang="en-US" altLang="zh-TW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FULL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zh-TW" dirty="0" smtClean="0">
                <a:latin typeface="Angsana New" pitchFamily="18" charset="-34"/>
                <a:cs typeface="Angsana New" pitchFamily="18" charset="-34"/>
              </a:rPr>
              <a:t>เป็นรูปแบบสมบูรณ์  เช่น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altLang="zh-TW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Tuesday, April 12, 1952 AD or 3:30:42pm PST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34925"/>
            <a:ext cx="7018337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DateFormat</a:t>
            </a:r>
            <a:r>
              <a:rPr lang="en-US" dirty="0" smtClean="0">
                <a:solidFill>
                  <a:srgbClr val="990000"/>
                </a:solidFill>
              </a:rPr>
              <a:t> Class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4422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การสร้าง</a:t>
            </a:r>
            <a:r>
              <a:rPr lang="en-US" dirty="0" smtClean="0"/>
              <a:t> </a:t>
            </a:r>
            <a:r>
              <a:rPr lang="en-US" dirty="0" err="1" smtClean="0"/>
              <a:t>DateFormat</a:t>
            </a:r>
            <a:r>
              <a:rPr lang="en-US" dirty="0" smtClean="0"/>
              <a:t> </a:t>
            </a:r>
            <a:r>
              <a:rPr lang="th-TH" dirty="0" err="1" smtClean="0"/>
              <a:t>ออปเจค</a:t>
            </a:r>
            <a:r>
              <a:rPr lang="th-TH" dirty="0" smtClean="0"/>
              <a:t>สามารถทำได้โดยการเรียกใช้เมธอด </a:t>
            </a:r>
            <a:r>
              <a:rPr lang="en-US" altLang="zh-TW" dirty="0" err="1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getDateInstance</a:t>
            </a:r>
            <a:r>
              <a:rPr lang="en-US" altLang="zh-TW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()</a:t>
            </a:r>
            <a:r>
              <a:rPr lang="en-US" altLang="zh-TW" sz="32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/>
              <a:t>ดังรูปแบบต่อไปนี้</a:t>
            </a: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getDateInstance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th-TH" dirty="0" smtClean="0"/>
              <a:t>คลาส </a:t>
            </a:r>
            <a:r>
              <a:rPr lang="en-US" dirty="0" err="1" smtClean="0"/>
              <a:t>DateFormat</a:t>
            </a:r>
            <a:r>
              <a:rPr lang="en-US" dirty="0" smtClean="0"/>
              <a:t> </a:t>
            </a:r>
            <a:r>
              <a:rPr lang="th-TH" dirty="0" smtClean="0"/>
              <a:t>ถูกกำหนดไว้ใน</a:t>
            </a:r>
            <a:r>
              <a:rPr lang="th-TH" dirty="0" err="1" smtClean="0"/>
              <a:t>แพคเกจ</a:t>
            </a:r>
            <a:r>
              <a:rPr lang="th-TH" dirty="0" smtClean="0"/>
              <a:t> </a:t>
            </a:r>
            <a:r>
              <a:rPr lang="en-US" dirty="0" err="1" smtClean="0"/>
              <a:t>java.text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th-TH" dirty="0" smtClean="0"/>
              <a:t>ค่า </a:t>
            </a:r>
            <a:r>
              <a:rPr lang="en-US" dirty="0" smtClean="0"/>
              <a:t>Default </a:t>
            </a:r>
            <a:r>
              <a:rPr lang="th-TH" dirty="0" smtClean="0"/>
              <a:t>ของ </a:t>
            </a:r>
            <a:r>
              <a:rPr lang="en-US" dirty="0" err="1" smtClean="0"/>
              <a:t>DateFormat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medium</a:t>
            </a:r>
            <a:r>
              <a:rPr lang="th-TH" dirty="0" smtClean="0"/>
              <a:t>  ตัวอย่างเช่น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import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import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java.text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lnSpc>
                <a:spcPct val="90000"/>
              </a:lnSpc>
              <a:buNone/>
            </a:pPr>
            <a:endParaRPr lang="en-US" sz="1600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public class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DateFormatDemo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{  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public static void main(String[]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 {     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Date now = new Date();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DateFormat.getDateInstance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String s =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df.format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(now);     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("Today is " + s);  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	}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n-US" sz="16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5867400"/>
            <a:ext cx="213360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Today is Jan 2, 2011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Methods of the </a:t>
            </a:r>
            <a:r>
              <a:rPr lang="en-US" dirty="0" err="1" smtClean="0">
                <a:solidFill>
                  <a:srgbClr val="990000"/>
                </a:solidFill>
              </a:rPr>
              <a:t>DateFormat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class </a:t>
            </a:r>
            <a:r>
              <a:rPr lang="en-US" dirty="0" smtClean="0">
                <a:solidFill>
                  <a:srgbClr val="990000"/>
                </a:solidFill>
              </a:rPr>
              <a:t>(in </a:t>
            </a:r>
            <a:r>
              <a:rPr lang="en-US" dirty="0" err="1" smtClean="0">
                <a:solidFill>
                  <a:srgbClr val="990000"/>
                </a:solidFill>
              </a:rPr>
              <a:t>java.text</a:t>
            </a:r>
            <a:r>
              <a:rPr lang="en-US" dirty="0" smtClean="0">
                <a:solidFill>
                  <a:srgbClr val="990000"/>
                </a:solidFill>
              </a:rPr>
              <a:t>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1143000"/>
            <a:ext cx="7467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lang="th-TH" sz="2800" kern="0" dirty="0" smtClean="0">
                <a:solidFill>
                  <a:srgbClr val="000000"/>
                </a:solidFill>
                <a:latin typeface="+mn-lt"/>
                <a:cs typeface="+mn-cs"/>
              </a:rPr>
              <a:t>เมธอดพื้นฐานของคลาส </a:t>
            </a:r>
            <a:r>
              <a:rPr lang="en-US" sz="2800" kern="0" dirty="0" err="1" smtClean="0">
                <a:solidFill>
                  <a:srgbClr val="000000"/>
                </a:solidFill>
                <a:latin typeface="+mn-lt"/>
                <a:cs typeface="+mn-cs"/>
              </a:rPr>
              <a:t>DateFormat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th-TH" sz="2800" kern="0" dirty="0" smtClean="0">
                <a:solidFill>
                  <a:srgbClr val="000000"/>
                </a:solidFill>
                <a:latin typeface="+mn-lt"/>
                <a:cs typeface="+mn-cs"/>
              </a:rPr>
              <a:t>คืนค่า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2800" kern="0" dirty="0" err="1" smtClean="0">
                <a:solidFill>
                  <a:srgbClr val="000000"/>
                </a:solidFill>
                <a:latin typeface="+mn-lt"/>
                <a:cs typeface="+mn-cs"/>
              </a:rPr>
              <a:t>DateFormat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th-TH" sz="2800" kern="0" dirty="0" smtClean="0">
                <a:solidFill>
                  <a:srgbClr val="000000"/>
                </a:solidFill>
                <a:latin typeface="+mn-lt"/>
                <a:cs typeface="+mn-cs"/>
              </a:rPr>
              <a:t>มีดังต่อไปนี้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1295400" y="2057400"/>
          <a:ext cx="7231380" cy="3997489"/>
        </p:xfrm>
        <a:graphic>
          <a:graphicData uri="http://schemas.openxmlformats.org/drawingml/2006/table">
            <a:tbl>
              <a:tblPr/>
              <a:tblGrid>
                <a:gridCol w="2057400"/>
                <a:gridCol w="5173980"/>
              </a:tblGrid>
              <a:tr h="402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getInstance</a:t>
                      </a:r>
                      <a:r>
                        <a:rPr lang="en-US" sz="1400" b="1" u="none" dirty="0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สร้าง </a:t>
                      </a:r>
                      <a:r>
                        <a:rPr lang="en-US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en-US" sz="2400" dirty="0" err="1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DateFormat</a:t>
                      </a:r>
                      <a:r>
                        <a:rPr lang="en-US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ให้มีรูปแบบวันที่เป็นแบบ</a:t>
                      </a:r>
                      <a:r>
                        <a:rPr lang="en-US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990000"/>
                          </a:solidFill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short</a:t>
                      </a:r>
                      <a:endParaRPr lang="en-US" sz="2400" dirty="0">
                        <a:solidFill>
                          <a:srgbClr val="990000"/>
                        </a:solidFill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getDateTimeInstance</a:t>
                      </a:r>
                      <a:r>
                        <a:rPr lang="en-US" sz="1400" b="1" u="none" dirty="0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สร้าง </a:t>
                      </a:r>
                      <a:r>
                        <a:rPr lang="en-US" sz="2400" dirty="0" err="1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DateFormat</a:t>
                      </a:r>
                      <a:r>
                        <a:rPr lang="en-US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ให้มีรูปแบบ</a:t>
                      </a: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วันที่และ</a:t>
                      </a: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เวลาเป็น</a:t>
                      </a: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แบบ </a:t>
                      </a:r>
                      <a:r>
                        <a:rPr lang="en-US" sz="2400" dirty="0" smtClean="0">
                          <a:solidFill>
                            <a:srgbClr val="990000"/>
                          </a:solidFill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long</a:t>
                      </a:r>
                      <a:endParaRPr lang="en-US" sz="2400" dirty="0">
                        <a:solidFill>
                          <a:srgbClr val="990000"/>
                        </a:solidFill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getDateInstance</a:t>
                      </a:r>
                      <a:r>
                        <a:rPr lang="en-US" sz="1400" b="1" u="none" dirty="0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สร้าง </a:t>
                      </a:r>
                      <a:r>
                        <a:rPr lang="en-US" sz="2400" dirty="0" err="1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DateFormat</a:t>
                      </a:r>
                      <a:r>
                        <a:rPr lang="en-US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ให้มี</a:t>
                      </a: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การจัดรูปแบบ</a:t>
                      </a: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วันที่เป็น</a:t>
                      </a: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แบบ </a:t>
                      </a:r>
                      <a:r>
                        <a:rPr lang="en-US" sz="2400" dirty="0" smtClean="0">
                          <a:solidFill>
                            <a:srgbClr val="990000"/>
                          </a:solidFill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medium</a:t>
                      </a:r>
                      <a:endParaRPr lang="en-US" sz="2400" dirty="0">
                        <a:solidFill>
                          <a:srgbClr val="990000"/>
                        </a:solidFill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getDateInstance</a:t>
                      </a:r>
                      <a:r>
                        <a:rPr lang="en-US" sz="1400" b="1" u="none" dirty="0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( constant, locale 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สร้าง </a:t>
                      </a:r>
                      <a:r>
                        <a:rPr lang="en-US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Object </a:t>
                      </a:r>
                      <a:r>
                        <a:rPr lang="en-US" sz="2400" dirty="0" err="1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DateFormat</a:t>
                      </a:r>
                      <a:r>
                        <a:rPr lang="en-US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โดยมีการจัดรูปแบบวันที่ ตามลักษณะที่กำหนด</a:t>
                      </a:r>
                      <a:endParaRPr lang="en-US" sz="2400" dirty="0"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getTimeInstance</a:t>
                      </a:r>
                      <a:r>
                        <a:rPr lang="en-US" sz="1400" b="1" u="none" dirty="0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สร้าง </a:t>
                      </a:r>
                      <a:r>
                        <a:rPr lang="en-US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en-US" sz="2400" dirty="0" err="1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DateFormat</a:t>
                      </a:r>
                      <a:r>
                        <a:rPr lang="en-US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โดยมีการจัดรูปแบบเวลา ให้เป็น</a:t>
                      </a:r>
                      <a:r>
                        <a:rPr lang="th-TH" sz="2400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แบบยาว</a:t>
                      </a:r>
                      <a:endParaRPr lang="en-US" sz="2400" dirty="0"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4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getTimeInstance</a:t>
                      </a:r>
                      <a:r>
                        <a:rPr lang="en-US" sz="1400" b="1" u="none" dirty="0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( constant, locale 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ใช้ สร้าง </a:t>
                      </a:r>
                      <a:r>
                        <a:rPr lang="en-US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Object </a:t>
                      </a:r>
                      <a:r>
                        <a:rPr lang="en-US" sz="2400" dirty="0" err="1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DateFormat</a:t>
                      </a:r>
                      <a:r>
                        <a:rPr lang="en-US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โดยมีการจัดรูปแบบเวลา ตามลักษณะที่กำหนด</a:t>
                      </a:r>
                      <a:endParaRPr lang="en-US" sz="2400" dirty="0"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0070C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format()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ใช้คืนค่า วันที่และเวลา ที่ได้หลังจากการจัดรูปแบบแล้ว</a:t>
                      </a:r>
                      <a:endParaRPr lang="en-US" sz="2400" dirty="0"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ยึดหมายเลขภาพนิ่ง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BDEE968-08A2-490D-9C05-D0B105E9CBC0}" type="slidenum">
              <a:rPr lang="en-US"/>
              <a:pPr/>
              <a:t>13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DateFormat</a:t>
            </a:r>
            <a:r>
              <a:rPr lang="en-US" dirty="0" smtClean="0">
                <a:solidFill>
                  <a:srgbClr val="990000"/>
                </a:solidFill>
              </a:rPr>
              <a:t> Class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442200" cy="4319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แต่รูปแบบการแสดงวันเดือนปีมีได้หลายรูปแบบ  ดังนั้นจึงได้มีการออกแบบให้เมธอด </a:t>
            </a:r>
            <a:r>
              <a:rPr lang="en-US" dirty="0" err="1" smtClean="0"/>
              <a:t>getDateInstance</a:t>
            </a:r>
            <a:r>
              <a:rPr lang="en-US" dirty="0" smtClean="0"/>
              <a:t>() </a:t>
            </a:r>
            <a:r>
              <a:rPr lang="th-TH" dirty="0" smtClean="0"/>
              <a:t>สามารถกำหนดพารามิเตอร์  เพื่อให้สามารถแสดงรูปแบบได้ตามความต้องการผู้ใช้  เช่น 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getDateInstance</a:t>
            </a:r>
            <a:r>
              <a:rPr lang="en-US" dirty="0" smtClean="0"/>
              <a:t>(</a:t>
            </a:r>
            <a:r>
              <a:rPr lang="en-US" dirty="0" err="1" smtClean="0"/>
              <a:t>DateFormat.</a:t>
            </a:r>
            <a:r>
              <a:rPr lang="en-US" b="1" dirty="0" err="1" smtClean="0">
                <a:solidFill>
                  <a:srgbClr val="990000"/>
                </a:solidFill>
              </a:rPr>
              <a:t>SHORT</a:t>
            </a:r>
            <a:r>
              <a:rPr lang="en-US" dirty="0" smtClean="0"/>
              <a:t>);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getDateInstance</a:t>
            </a:r>
            <a:r>
              <a:rPr lang="en-US" dirty="0" smtClean="0"/>
              <a:t>(</a:t>
            </a:r>
            <a:r>
              <a:rPr lang="en-US" dirty="0" err="1" smtClean="0"/>
              <a:t>DateFormat.</a:t>
            </a:r>
            <a:r>
              <a:rPr lang="en-US" b="1" dirty="0" err="1" smtClean="0">
                <a:solidFill>
                  <a:srgbClr val="990000"/>
                </a:solidFill>
              </a:rPr>
              <a:t>MEDIUM</a:t>
            </a:r>
            <a:r>
              <a:rPr lang="en-US" dirty="0" smtClean="0"/>
              <a:t>);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getDateInstance</a:t>
            </a:r>
            <a:r>
              <a:rPr lang="en-US" dirty="0" smtClean="0"/>
              <a:t>(</a:t>
            </a:r>
            <a:r>
              <a:rPr lang="en-US" dirty="0" err="1" smtClean="0"/>
              <a:t>DateFormat.</a:t>
            </a:r>
            <a:r>
              <a:rPr lang="en-US" b="1" dirty="0" err="1" smtClean="0">
                <a:solidFill>
                  <a:srgbClr val="990000"/>
                </a:solidFill>
              </a:rPr>
              <a:t>LONG</a:t>
            </a:r>
            <a:r>
              <a:rPr lang="en-US" dirty="0" smtClean="0"/>
              <a:t>);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getDateInstance</a:t>
            </a:r>
            <a:r>
              <a:rPr lang="en-US" dirty="0" smtClean="0"/>
              <a:t>(</a:t>
            </a:r>
            <a:r>
              <a:rPr lang="en-US" dirty="0" err="1" smtClean="0"/>
              <a:t>DateFormat.</a:t>
            </a:r>
            <a:r>
              <a:rPr lang="en-US" b="1" dirty="0" err="1" smtClean="0">
                <a:solidFill>
                  <a:srgbClr val="990000"/>
                </a:solidFill>
              </a:rPr>
              <a:t>FULL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ยึดหมายเลขภาพนิ่ง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BB5BB17-182F-465B-BEA5-BF88ECC7DCB1}" type="slidenum">
              <a:rPr lang="en-US"/>
              <a:pPr/>
              <a:t>14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170737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DateFormat</a:t>
            </a:r>
            <a:r>
              <a:rPr lang="en-US" dirty="0" smtClean="0">
                <a:solidFill>
                  <a:srgbClr val="990000"/>
                </a:solidFill>
              </a:rPr>
              <a:t> Class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class Date1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Date now =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new Date();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getDateInstance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df1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getDateInstance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DateFormat.SHORT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df2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getDateInstance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DateFormat.MEDIUM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df3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getDateInstance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DateFormat.LONG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df4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getDateInstance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DateFormat.FULL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("(Default) Today is " + </a:t>
            </a:r>
            <a:r>
              <a:rPr lang="en-US" sz="14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.format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("(SHORT)   Today is " +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df1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.format(now));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("(MEDIUM)  Today is " +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df2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.format(now));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("(LONG)    Today is " +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df3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.format(now));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("(FULL)    Today is " + </a:t>
            </a:r>
            <a:r>
              <a:rPr lang="en-US" sz="14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df4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.format(now));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}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3400" y="61722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1600">
                <a:latin typeface="Verdana" pitchFamily="34" charset="0"/>
              </a:rPr>
              <a:t>See code example: DateTimeSpan.java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5410200"/>
            <a:ext cx="3962400" cy="10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(Default) 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Jan 1, 2011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(SHORT)   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1/1/11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(MEDIUM)  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Jan 1, 2011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(LONG)    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January 1, 2011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(FULL)    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Saturday, January 1, 2011</a:t>
            </a:r>
            <a:endParaRPr lang="th-TH" sz="1400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-33338"/>
            <a:ext cx="7808913" cy="1231901"/>
          </a:xfrm>
          <a:ln/>
        </p:spPr>
        <p:txBody>
          <a:bodyPr/>
          <a:lstStyle/>
          <a:p>
            <a:pPr defTabSz="449263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DateFormat</a:t>
            </a:r>
            <a:r>
              <a:rPr lang="en-GB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GB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with Locale  </a:t>
            </a:r>
            <a:endParaRPr lang="en-GB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934200" cy="4287838"/>
          </a:xfrm>
          <a:ln/>
        </p:spPr>
        <p:txBody>
          <a:bodyPr/>
          <a:lstStyle/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ShowDateFormat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{  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    public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static void main(String []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DateFormat.getDateInstance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DateFormat.SHORT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Locale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", "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(""+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dfs.format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DateFormat.getDateInstance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DateFormat.MEDIUM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  new Locale("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", "TH"));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(""+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dfm.format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DateFormat.getDateInstance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DateFormat.LONG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  new Locale("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", "TH"));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(""+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dfl.format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DateFormat.getDateInstance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DateFormat.FULL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  new Locale("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", "TH"));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(""+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dff.format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(now));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6096000" y="5257800"/>
            <a:ext cx="2590800" cy="137390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square" lIns="0" tIns="0" rIns="0" bIns="0">
            <a:spAutoFit/>
          </a:bodyPr>
          <a:lstStyle/>
          <a:p>
            <a:pPr indent="180975"/>
            <a:r>
              <a:rPr lang="th-TH" sz="2000" b="1" dirty="0" smtClean="0">
                <a:solidFill>
                  <a:srgbClr val="990000"/>
                </a:solidFill>
                <a:cs typeface="+mn-cs"/>
              </a:rPr>
              <a:t>1/1/2554</a:t>
            </a:r>
          </a:p>
          <a:p>
            <a:pPr indent="180975"/>
            <a:r>
              <a:rPr lang="th-TH" sz="2000" b="1" dirty="0" smtClean="0">
                <a:solidFill>
                  <a:srgbClr val="990000"/>
                </a:solidFill>
                <a:cs typeface="+mn-cs"/>
              </a:rPr>
              <a:t>1 ม.ค. 2554</a:t>
            </a:r>
          </a:p>
          <a:p>
            <a:pPr indent="180975"/>
            <a:r>
              <a:rPr lang="th-TH" sz="2000" b="1" dirty="0" smtClean="0">
                <a:solidFill>
                  <a:srgbClr val="990000"/>
                </a:solidFill>
                <a:cs typeface="+mn-cs"/>
              </a:rPr>
              <a:t>1 มกราคม 2554</a:t>
            </a:r>
          </a:p>
          <a:p>
            <a:pPr indent="180975"/>
            <a:r>
              <a:rPr lang="th-TH" sz="2000" b="1" dirty="0" smtClean="0">
                <a:solidFill>
                  <a:srgbClr val="990000"/>
                </a:solidFill>
                <a:cs typeface="+mn-cs"/>
              </a:rPr>
              <a:t>วันเสาร์ที่ 1 มกราคม พ.ศ. 2554</a:t>
            </a:r>
          </a:p>
          <a:p>
            <a:endParaRPr lang="en-GB" sz="16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3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3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3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3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ยึดหมายเลขภาพนิ่ง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BDEE968-08A2-490D-9C05-D0B105E9CBC0}" type="slidenum">
              <a:rPr lang="en-US"/>
              <a:pPr/>
              <a:t>16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34925"/>
            <a:ext cx="7018337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DateFormat</a:t>
            </a:r>
            <a:r>
              <a:rPr lang="en-US" dirty="0" smtClean="0">
                <a:solidFill>
                  <a:srgbClr val="990000"/>
                </a:solidFill>
              </a:rPr>
              <a:t> Class : Time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ในกรณีที่ต้องการสร้าง</a:t>
            </a:r>
            <a:r>
              <a:rPr lang="en-US" dirty="0" smtClean="0"/>
              <a:t> </a:t>
            </a:r>
            <a:r>
              <a:rPr lang="en-US" dirty="0" err="1" smtClean="0"/>
              <a:t>DateFormat</a:t>
            </a:r>
            <a:r>
              <a:rPr lang="en-US" dirty="0" smtClean="0"/>
              <a:t> </a:t>
            </a:r>
            <a:r>
              <a:rPr lang="th-TH" dirty="0" err="1" smtClean="0"/>
              <a:t>ออปเจค</a:t>
            </a:r>
            <a:r>
              <a:rPr lang="th-TH" dirty="0" smtClean="0"/>
              <a:t>สำหรับการนำเสนอค่าเวลาสามารถทำได้โดยการเรียกใช้เมธอด </a:t>
            </a:r>
            <a:r>
              <a:rPr lang="en-US" altLang="zh-TW" dirty="0" err="1" smtClean="0">
                <a:latin typeface="Angsana New" pitchFamily="18" charset="-34"/>
                <a:cs typeface="Angsana New" pitchFamily="18" charset="-34"/>
              </a:rPr>
              <a:t>getTimeInstance</a:t>
            </a:r>
            <a:r>
              <a:rPr lang="en-US" altLang="zh-TW" dirty="0" smtClean="0">
                <a:latin typeface="Angsana New" pitchFamily="18" charset="-34"/>
                <a:cs typeface="Angsana New" pitchFamily="18" charset="-34"/>
              </a:rPr>
              <a:t>()</a:t>
            </a:r>
            <a:r>
              <a:rPr lang="en-US" altLang="zh-TW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/>
              <a:t>ดังรูปแบบต่อไปนี้</a:t>
            </a: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getTimeInstance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th-TH" dirty="0" smtClean="0"/>
              <a:t>การนำเสนอค่าของเวลามีรูปแบบดังต่อไปนี้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Default: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10:12:34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SHORT: 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10:12 น.</a:t>
            </a:r>
            <a:endParaRPr lang="en-US" dirty="0" smtClean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MEDIUM :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10:12:34</a:t>
            </a:r>
            <a:endParaRPr lang="en-US" dirty="0" smtClean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LONG :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10 นาฬิกา 12 นาที</a:t>
            </a:r>
            <a:endParaRPr lang="en-US" dirty="0" smtClean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FULL : 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10 นาฬิกา 12 นาที 34 วินาที</a:t>
            </a:r>
            <a:endParaRPr lang="en-US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66800" y="533400"/>
            <a:ext cx="7670800" cy="4319587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th-TH" sz="1600" dirty="0" smtClean="0">
                <a:latin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DateFormatDemo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h-TH" sz="1600" dirty="0" smtClean="0">
                <a:latin typeface="Arial" pitchFamily="34" charset="0"/>
              </a:rPr>
              <a:t>{  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public static void main(String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[]) {</a:t>
            </a:r>
          </a:p>
          <a:p>
            <a:pPr>
              <a:buNone/>
            </a:pPr>
            <a:r>
              <a:rPr lang="th-TH" sz="1600" dirty="0" smtClean="0">
                <a:latin typeface="Arial" pitchFamily="34" charset="0"/>
              </a:rPr>
              <a:t> 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Date now = new Date();</a:t>
            </a:r>
          </a:p>
          <a:p>
            <a:pPr>
              <a:buNone/>
            </a:pPr>
            <a:endParaRPr lang="th-TH" sz="1600" dirty="0" smtClean="0">
              <a:latin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defaultDf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getTimeInstance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shortDf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getTimeInstance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DateFormat.SHORT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mediumDf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getTimeInstance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DateFormat.MEDIUM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longDf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getTimeInstance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DateFormat.LONG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fullDf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DateFormat.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getTimeInstance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DateFormat.FULL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th-TH" sz="1600" dirty="0" smtClean="0">
                <a:latin typeface="Arial" pitchFamily="34" charset="0"/>
              </a:rPr>
              <a:t>       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 1. " +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defaultDf.format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 2. " +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shortDf.format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 3. " +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mediumDf.format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 4. " +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longDf.format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(now));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 5. " +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fullDf.format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(now)); </a:t>
            </a:r>
          </a:p>
          <a:p>
            <a:pPr>
              <a:buNone/>
            </a:pPr>
            <a:r>
              <a:rPr lang="th-TH" sz="1600" dirty="0" smtClean="0">
                <a:latin typeface="Arial" pitchFamily="34" charset="0"/>
              </a:rPr>
              <a:t>  }</a:t>
            </a:r>
            <a:endParaRPr lang="th-TH" sz="1600" b="1" dirty="0" smtClean="0">
              <a:latin typeface="Arial" pitchFamily="34" charset="0"/>
            </a:endParaRPr>
          </a:p>
          <a:p>
            <a:pPr>
              <a:buNone/>
            </a:pPr>
            <a:r>
              <a:rPr lang="th-TH" sz="1600" b="1" dirty="0" smtClean="0">
                <a:latin typeface="Arial" pitchFamily="34" charset="0"/>
              </a:rPr>
              <a:t>}</a:t>
            </a:r>
            <a:endParaRPr lang="th-TH" sz="1600" b="1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4876800"/>
            <a:ext cx="2819400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1. 6:44:34</a:t>
            </a:r>
          </a:p>
          <a:p>
            <a:r>
              <a:rPr lang="th-TH" sz="24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2. 6:44 น.</a:t>
            </a:r>
          </a:p>
          <a:p>
            <a:r>
              <a:rPr lang="th-TH" sz="24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3. 6:44:34</a:t>
            </a:r>
          </a:p>
          <a:p>
            <a:r>
              <a:rPr lang="th-TH" sz="24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4. 6 นาฬิกา 44 นาที</a:t>
            </a:r>
          </a:p>
          <a:p>
            <a:r>
              <a:rPr lang="th-TH" sz="24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5. 6 นาฬิกา 44 นาที 34 วินาที</a:t>
            </a:r>
            <a:endParaRPr lang="th-TH" sz="2400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ยึดหมายเลขภาพนิ่ง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561BDB12-260E-48FE-B957-87CA88927BDA}" type="slidenum">
              <a:rPr lang="en-US"/>
              <a:pPr/>
              <a:t>18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6942137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Parsing Date/Time String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934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/>
              <a:t>คลาส</a:t>
            </a:r>
            <a:r>
              <a:rPr lang="en-US" dirty="0" smtClean="0"/>
              <a:t> </a:t>
            </a:r>
            <a:r>
              <a:rPr lang="en-US" dirty="0" err="1" smtClean="0"/>
              <a:t>DateFormat</a:t>
            </a:r>
            <a:r>
              <a:rPr lang="en-US" dirty="0" smtClean="0"/>
              <a:t> </a:t>
            </a:r>
            <a:r>
              <a:rPr lang="th-TH" dirty="0" smtClean="0"/>
              <a:t>ยังสามารถใช้ในการสร้าง</a:t>
            </a:r>
            <a:r>
              <a:rPr lang="en-US" dirty="0" smtClean="0"/>
              <a:t> Date </a:t>
            </a:r>
            <a:r>
              <a:rPr lang="th-TH" dirty="0" err="1" smtClean="0"/>
              <a:t>ออปเจค</a:t>
            </a:r>
            <a:r>
              <a:rPr lang="th-TH" dirty="0" smtClean="0"/>
              <a:t>จาก</a:t>
            </a:r>
            <a:r>
              <a:rPr lang="en-US" dirty="0" smtClean="0"/>
              <a:t> String </a:t>
            </a:r>
            <a:r>
              <a:rPr lang="th-TH" dirty="0" smtClean="0"/>
              <a:t>ที่ต้องการผ่านการเรียกใช้เมธอด </a:t>
            </a:r>
            <a:r>
              <a:rPr lang="en-US" dirty="0" smtClean="0"/>
              <a:t>parse() 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เมธอด </a:t>
            </a:r>
            <a:r>
              <a:rPr lang="en-US" dirty="0" smtClean="0"/>
              <a:t>parse() </a:t>
            </a:r>
            <a:r>
              <a:rPr lang="th-TH" dirty="0" smtClean="0"/>
              <a:t>ใช้การจัดการความผิดพลาดผ่าน</a:t>
            </a:r>
            <a:r>
              <a:rPr lang="en-US" dirty="0" smtClean="0"/>
              <a:t> </a:t>
            </a:r>
            <a:r>
              <a:rPr lang="en-US" dirty="0" err="1" smtClean="0"/>
              <a:t>ParseException</a:t>
            </a:r>
            <a:r>
              <a:rPr lang="en-US" dirty="0" smtClean="0"/>
              <a:t>  </a:t>
            </a:r>
            <a:r>
              <a:rPr lang="th-TH" dirty="0" smtClean="0"/>
              <a:t>เสมอ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 lvl="1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 lvl="1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 lvl="1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class Date1 {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String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inputDate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"1/1/2011";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("MM/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yyyy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try </a:t>
            </a:r>
          </a:p>
          <a:p>
            <a:pPr lvl="1">
              <a:buNone/>
            </a:pPr>
            <a:r>
              <a:rPr lang="th-TH" sz="1400" dirty="0" smtClean="0">
                <a:latin typeface="Arial" pitchFamily="34" charset="0"/>
              </a:rPr>
              <a:t>   {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Date d=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sdf.parse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inputDate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(""+d);</a:t>
            </a:r>
          </a:p>
          <a:p>
            <a:pPr lvl="1">
              <a:buNone/>
            </a:pPr>
            <a:r>
              <a:rPr lang="th-TH" sz="1400" dirty="0" smtClean="0">
                <a:latin typeface="Arial" pitchFamily="34" charset="0"/>
              </a:rPr>
              <a:t>   }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catch 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java.text.ParseException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ex) </a:t>
            </a:r>
          </a:p>
          <a:p>
            <a:pPr lvl="1">
              <a:buNone/>
            </a:pPr>
            <a:r>
              <a:rPr lang="th-TH" sz="1400" dirty="0" smtClean="0">
                <a:latin typeface="Arial" pitchFamily="34" charset="0"/>
              </a:rPr>
              <a:t>   { </a:t>
            </a:r>
          </a:p>
          <a:p>
            <a:pPr lvl="1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("Unable to parse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>
              <a:buNone/>
            </a:pPr>
            <a:r>
              <a:rPr lang="th-TH" sz="1400" dirty="0" smtClean="0">
                <a:latin typeface="Arial" pitchFamily="34" charset="0"/>
              </a:rPr>
              <a:t>   }</a:t>
            </a:r>
          </a:p>
          <a:p>
            <a:pPr lvl="1">
              <a:buNone/>
            </a:pPr>
            <a:r>
              <a:rPr lang="th-TH" sz="1400" dirty="0" smtClean="0">
                <a:latin typeface="Arial" pitchFamily="34" charset="0"/>
              </a:rPr>
              <a:t>   }</a:t>
            </a:r>
          </a:p>
          <a:p>
            <a:pPr lvl="1">
              <a:buNone/>
            </a:pPr>
            <a:r>
              <a:rPr lang="th-TH" sz="1400" dirty="0" smtClean="0">
                <a:latin typeface="Arial" pitchFamily="34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533400" y="6172200"/>
            <a:ext cx="472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1600">
                <a:latin typeface="Verdana" pitchFamily="34" charset="0"/>
              </a:rPr>
              <a:t>See code example: DateTimeParse.java;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6172200"/>
            <a:ext cx="312420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Fri Jan 01 00:00:00 ICT 1468</a:t>
            </a:r>
            <a:endParaRPr lang="th-TH" sz="1600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094537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SimpleDateFormat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295400"/>
            <a:ext cx="7442200" cy="4319587"/>
          </a:xfrm>
        </p:spPr>
        <p:txBody>
          <a:bodyPr/>
          <a:lstStyle/>
          <a:p>
            <a:r>
              <a:rPr lang="th-TH" dirty="0" smtClean="0"/>
              <a:t>แม้ว่าคลาส</a:t>
            </a:r>
            <a:r>
              <a:rPr lang="en-US" dirty="0" smtClean="0"/>
              <a:t> </a:t>
            </a:r>
            <a:r>
              <a:rPr lang="en-US" dirty="0" err="1" smtClean="0"/>
              <a:t>DateFormat</a:t>
            </a:r>
            <a:r>
              <a:rPr lang="en-US" dirty="0" smtClean="0"/>
              <a:t> </a:t>
            </a:r>
            <a:r>
              <a:rPr lang="th-TH" dirty="0" smtClean="0"/>
              <a:t>ที่ประกอบไปด้วยเมธอดแบบ</a:t>
            </a:r>
            <a:r>
              <a:rPr lang="en-US" dirty="0" smtClean="0"/>
              <a:t> static </a:t>
            </a:r>
            <a:r>
              <a:rPr lang="th-TH" dirty="0" smtClean="0"/>
              <a:t>ที่สามารถใช้งานได้หลากหลายรูปแบบ  แต่ยังคงไม่เพียงพอต่อความต้องการของผู้ใช้</a:t>
            </a:r>
          </a:p>
          <a:p>
            <a:r>
              <a:rPr lang="th-TH" dirty="0" smtClean="0"/>
              <a:t>ดังนั้นจึงได้มีการสร้างคลาสสืบทอด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th-TH" dirty="0" smtClean="0"/>
              <a:t>เพื่อช่วยให้ผู้ใช้สามารถนำเสนอรูปแบบของ </a:t>
            </a:r>
            <a:r>
              <a:rPr lang="en-US" dirty="0" smtClean="0"/>
              <a:t>Date </a:t>
            </a:r>
            <a:r>
              <a:rPr lang="th-TH" dirty="0" smtClean="0"/>
              <a:t>ได้ตามต้องการ</a:t>
            </a:r>
            <a:endParaRPr lang="en-US" dirty="0" smtClean="0"/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คลาส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SimpleDateFormat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ถูกกำหนดไว้ใน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java.text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.*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ยอมให้ผู้ใช้สามารถกำหนดรูปแบบการแสดงผลของ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Date objects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โดยใช้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formats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ต่าง ๆ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คลาส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SimpleDateFormat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มักใช้ร่วมกับ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Date objects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เสมอ</a:t>
            </a:r>
            <a:endParaRPr lang="th-TH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1231900"/>
          </a:xfrm>
          <a:ln/>
        </p:spPr>
        <p:txBody>
          <a:bodyPr/>
          <a:lstStyle/>
          <a:p>
            <a:pPr defTabSz="407988" hangingPunct="1">
              <a:lnSpc>
                <a:spcPct val="97000"/>
              </a:lnSpc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Date, Calendar &amp; </a:t>
            </a:r>
            <a:r>
              <a:rPr lang="en-GB" dirty="0" err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DateFormat</a:t>
            </a:r>
            <a:r>
              <a:rPr lang="en-GB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 Objects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5400" y="1447800"/>
            <a:ext cx="7162800" cy="4425950"/>
          </a:xfrm>
          <a:prstGeom prst="rect">
            <a:avLst/>
          </a:prstGeom>
          <a:ln/>
        </p:spPr>
        <p:txBody>
          <a:bodyPr/>
          <a:lstStyle/>
          <a:p>
            <a:pPr marL="431800" marR="0" lvl="0" indent="-323850" algn="l" defTabSz="44926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java.util.Date</a:t>
            </a:r>
            <a:r>
              <a:rPr lang="en-GB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: 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ใช้สำหรับการนำเสนอเกี่ยวกับวันเวลา</a:t>
            </a:r>
            <a:endParaRPr lang="th-TH" sz="28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431800" indent="-323850" defTabSz="449263" hangingPunct="0">
              <a:lnSpc>
                <a:spcPct val="110000"/>
              </a:lnSpc>
              <a:buSzPct val="11000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java.text.DateFormat</a:t>
            </a:r>
            <a:r>
              <a:rPr lang="en-GB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จัดรูปแบบ </a:t>
            </a:r>
            <a:r>
              <a:rPr lang="en-GB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date/time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ในรูปของ </a:t>
            </a:r>
            <a:r>
              <a:rPr lang="en-GB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String</a:t>
            </a:r>
          </a:p>
          <a:p>
            <a:pPr marL="431800" marR="0" lvl="0" indent="-323850" algn="l" defTabSz="44926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java.util.Calendar</a:t>
            </a:r>
            <a:r>
              <a:rPr lang="en-GB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เป็นวิธีการทั่ว ๆ ไปที่ใช้สำหรับการจัดการหรือการแปลง </a:t>
            </a:r>
            <a:r>
              <a:rPr lang="en-GB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Date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ให้อยู่ในรูป </a:t>
            </a:r>
            <a:r>
              <a:rPr lang="en-GB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integer </a:t>
            </a:r>
          </a:p>
          <a:p>
            <a:pPr marL="431800" marR="0" lvl="0" indent="-323850" algn="l" defTabSz="44926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431800" marR="0" lvl="0" indent="-323850" algn="l" defTabSz="44926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ตัวยึดหมายเลขภาพนิ่ง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A711FD1A-1DB6-4D9C-BEDC-DA4FCBB71A60}" type="slidenum">
              <a:rPr lang="en-US"/>
              <a:pPr/>
              <a:t>20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94537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SimpleDateFormat</a:t>
            </a:r>
            <a:r>
              <a:rPr lang="en-US" dirty="0" smtClean="0">
                <a:solidFill>
                  <a:srgbClr val="990000"/>
                </a:solidFill>
              </a:rPr>
              <a:t> : Pattern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1371600" y="1981200"/>
          <a:ext cx="7010400" cy="4541520"/>
        </p:xfrm>
        <a:graphic>
          <a:graphicData uri="http://schemas.openxmlformats.org/drawingml/2006/table">
            <a:tbl>
              <a:tblPr/>
              <a:tblGrid>
                <a:gridCol w="533400"/>
                <a:gridCol w="2895600"/>
                <a:gridCol w="3581400"/>
              </a:tblGrid>
              <a:tr h="333103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 smtClean="0"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ตัวอย่างรูปแบบในการนำเสนอ</a:t>
                      </a:r>
                      <a:endParaRPr lang="en-US" sz="2400" dirty="0"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0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MM/dd/yyyy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01/01/2011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dddd, dd MMMM yyyy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Saturday, 01 January 2011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dddd, dd MMMM yyyy HH:mm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Saturday, 01 January 2011 08:38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dddd, dd MMMM yyyy hh:mm tt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Saturday, 01 January 2011 08:38 AM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MM/dd/yyyy HH:mm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01/01/2011 08:38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5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MM/dd/yyyy hh:mm tt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01/01/2011 08:38 AM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6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MM/dd/yyyy H:mm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01/01/2011 8:38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7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MM/dd/yyyy h:mm tt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01/01/2011 8:38 AM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8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MM/dd/yyyy HH:mm:ss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01/01/2011 08:38:31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9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MMMM dd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January 01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1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10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Angsana New"/>
                          <a:ea typeface="Times New Roman"/>
                          <a:cs typeface="Cordia New"/>
                        </a:rPr>
                        <a:t>MMMM dd</a:t>
                      </a:r>
                      <a:endParaRPr lang="en-US" sz="24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Angsana New"/>
                          <a:ea typeface="Times New Roman"/>
                          <a:cs typeface="Cordia New"/>
                        </a:rPr>
                        <a:t>January 01</a:t>
                      </a:r>
                      <a:endParaRPr lang="en-US" sz="24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1295400"/>
            <a:ext cx="6934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รูปแบบ</a:t>
            </a:r>
            <a:r>
              <a:rPr kumimoji="0" lang="th-TH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</a:t>
            </a:r>
            <a:r>
              <a:rPr kumimoji="0" lang="th-TH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บางส่วนมีดังต่อไปนี้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SimpleDateFormat</a:t>
            </a:r>
            <a:r>
              <a:rPr lang="en-US" dirty="0" smtClean="0">
                <a:solidFill>
                  <a:srgbClr val="990000"/>
                </a:solidFill>
              </a:rPr>
              <a:t> class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3152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h-TH" dirty="0" smtClean="0"/>
              <a:t>การนำเสนอ </a:t>
            </a:r>
            <a:r>
              <a:rPr lang="en-US" dirty="0" smtClean="0"/>
              <a:t>Date </a:t>
            </a:r>
            <a:r>
              <a:rPr lang="th-TH" dirty="0" smtClean="0"/>
              <a:t>โดยใช้ </a:t>
            </a:r>
            <a:r>
              <a:rPr lang="en-US" dirty="0" err="1" smtClean="0"/>
              <a:t>SimpleDateFormat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th-TH" dirty="0" smtClean="0"/>
              <a:t>ใช้</a:t>
            </a:r>
            <a:r>
              <a:rPr lang="en-US" dirty="0" smtClean="0"/>
              <a:t> </a:t>
            </a:r>
            <a:r>
              <a:rPr lang="en-US" dirty="0"/>
              <a:t>pattern </a:t>
            </a:r>
            <a:r>
              <a:rPr lang="th-TH" dirty="0" smtClean="0"/>
              <a:t>เพื่อกำหนดรูปแบบในการนำเสนอ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java.text.SimpleDateFormat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JavaSimpleDateFormat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public static void main(String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[]){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Date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new Date();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String DATE_FORMAT = "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MM/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(DATE_FORMAT);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("Today is " +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); 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} 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600" dirty="0" smtClean="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5943600"/>
            <a:ext cx="2362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Today is </a:t>
            </a:r>
            <a:r>
              <a:rPr lang="th-TH" b="1" dirty="0" smtClean="0">
                <a:solidFill>
                  <a:srgbClr val="990000"/>
                </a:solidFill>
              </a:rPr>
              <a:t>01/01/54</a:t>
            </a:r>
            <a:endParaRPr lang="th-TH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807325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Formatting year using </a:t>
            </a:r>
            <a:r>
              <a:rPr lang="en-US" dirty="0" err="1">
                <a:solidFill>
                  <a:srgbClr val="990000"/>
                </a:solidFill>
              </a:rPr>
              <a:t>SimpleDateFormat</a:t>
            </a:r>
            <a:r>
              <a:rPr lang="th-TH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1430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.*;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.*;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FormattingYear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Date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Date();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(“Year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yy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format : "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(date));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"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(“Year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format : "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(date));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5638800"/>
            <a:ext cx="3048000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Year in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format : 11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Year in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format : 2011</a:t>
            </a:r>
          </a:p>
          <a:p>
            <a:endParaRPr lang="th-TH" sz="16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807325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Formatting month using </a:t>
            </a:r>
            <a:r>
              <a:rPr lang="en-US" dirty="0" err="1">
                <a:solidFill>
                  <a:srgbClr val="990000"/>
                </a:solidFill>
              </a:rPr>
              <a:t>SimpleDateFormat</a:t>
            </a:r>
            <a:r>
              <a:rPr lang="th-TH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java.text.SimpleDateFormat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FormattingMonth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Date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Date();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Month in MM format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(date));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MMM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Month in MMM format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(date));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MMMM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Month in MMMM format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(date));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 }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5715000"/>
            <a:ext cx="4191000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Month in MM format : 02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Month in MMM format : Feb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Month in MMMM format : February</a:t>
            </a:r>
          </a:p>
          <a:p>
            <a:endParaRPr lang="th-TH" sz="16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1447800" y="1447800"/>
          <a:ext cx="6477001" cy="4563160"/>
        </p:xfrm>
        <a:graphic>
          <a:graphicData uri="http://schemas.openxmlformats.org/drawingml/2006/table">
            <a:tbl>
              <a:tblPr/>
              <a:tblGrid>
                <a:gridCol w="897947"/>
                <a:gridCol w="1892631"/>
                <a:gridCol w="1577192"/>
                <a:gridCol w="2109231"/>
              </a:tblGrid>
              <a:tr h="21899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Symbol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Meaning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Example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Era Designator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Text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“</a:t>
                      </a: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AD”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2715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Year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“yy” -&gt; “03″</a:t>
                      </a:r>
                      <a:br>
                        <a:rPr lang="fi-FI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fi-FI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“yyyy” -&gt; “2003″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62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Month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Text or 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“M” -&gt; “7″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“M” -&gt; “12″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“MM” -&gt; “07″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“MMM” -&gt; “Jul”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“MMMM” -&gt; “December”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2715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Day in month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“d” -&gt; “3″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“dd” -&gt; “03″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Hour (1-12, AM/PM)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“h” -&gt; “3″</a:t>
                      </a:r>
                      <a:br>
                        <a:rPr lang="pt-B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pt-B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“hh” -&gt; “03″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2715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Hour (0-23)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“H” -&gt; “15″</a:t>
                      </a:r>
                      <a:br>
                        <a:rPr lang="pt-B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pt-BR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“HH” -&gt; “15″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1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Minute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“m” -&gt; “7″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“m” -&gt; “15″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“mm” -&gt; “15″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2715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Second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“s” -&gt; “15″</a:t>
                      </a:r>
                      <a:b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</a:t>
                      </a:r>
                      <a:r>
                        <a:rPr lang="en-US" sz="1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ss</a:t>
                      </a: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” -&gt; “15″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Millisecond (0-999)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“SSS” -&gt; “007″</a:t>
                      </a:r>
                    </a:p>
                  </a:txBody>
                  <a:tcPr marL="8673" marR="8673" marT="4130" marB="41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SimpleDateFormat</a:t>
            </a:r>
            <a:endParaRPr lang="th-TH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SimpleDateFormat</a:t>
            </a:r>
            <a:endParaRPr lang="th-TH" dirty="0">
              <a:solidFill>
                <a:srgbClr val="990000"/>
              </a:solidFill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143000" y="1371603"/>
          <a:ext cx="7162800" cy="4419593"/>
        </p:xfrm>
        <a:graphic>
          <a:graphicData uri="http://schemas.openxmlformats.org/drawingml/2006/table">
            <a:tbl>
              <a:tblPr/>
              <a:tblGrid>
                <a:gridCol w="993025"/>
                <a:gridCol w="2093026"/>
                <a:gridCol w="1744188"/>
                <a:gridCol w="2332561"/>
              </a:tblGrid>
              <a:tr h="26613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Symbol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Meaning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Example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Day in week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Text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“EEE” -&gt; “Tue”</a:t>
                      </a:r>
                      <a:b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“EEEE” -&gt; “Tuesday”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Day in year (1-365 or 1-364)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“D” -&gt; “65″</a:t>
                      </a:r>
                      <a:b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“DDD” -&gt; “065″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517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Day of week in month </a:t>
                      </a:r>
                      <a:endParaRPr lang="en-US" sz="14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1-5)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“F” -&gt; “1″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3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Week in year (1-53)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“w” -&gt; “7″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6613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Week in month (1-5)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“W” -&gt; “3″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AM/PM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Text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“a” -&gt; “AM”</a:t>
                      </a:r>
                      <a:br>
                        <a:rPr lang="de-DE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de-DE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“aa” -&gt; “AM”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01967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z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Time zone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Text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“z” -&gt; “EST”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“zzz” -&gt; “EST”</a:t>
                      </a:r>
                      <a:b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“zzzz” -&gt; “Eastern Standard Time”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3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>
                          <a:latin typeface="Arial" pitchFamily="34" charset="0"/>
                          <a:ea typeface="Calibri"/>
                          <a:cs typeface="Cordia New"/>
                        </a:rPr>
                        <a:t>‘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Excape for text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Delimiter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“‘hour’ h” -&gt; “hour 9″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6613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>
                          <a:latin typeface="Arial" pitchFamily="34" charset="0"/>
                          <a:ea typeface="Calibri"/>
                          <a:cs typeface="Cordia New"/>
                        </a:rPr>
                        <a:t>”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Single quote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9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Literal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“</a:t>
                      </a:r>
                      <a:r>
                        <a:rPr lang="en-US" sz="1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ss”SSS</a:t>
                      </a: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” -&gt; “45′876″</a:t>
                      </a:r>
                    </a:p>
                  </a:txBody>
                  <a:tcPr marL="13335" marR="13335" marT="6350" marB="63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246937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Formatting hour using </a:t>
            </a:r>
            <a:r>
              <a:rPr lang="en-US" dirty="0" err="1">
                <a:solidFill>
                  <a:srgbClr val="990000"/>
                </a:solidFill>
              </a:rPr>
              <a:t>SimpleDateFormat</a:t>
            </a:r>
            <a:r>
              <a:rPr lang="th-TH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java.text.SimpleDateFormat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FormattingHour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Date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new Date();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 	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//formatting hour in h (1-12 in AM/PM)</a:t>
            </a:r>
            <a:endParaRPr lang="en-US" sz="16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("hour in h format : " +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		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//formatting hour in 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hh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(01-12 )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("hour 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format : " +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//formatting hour in H (0-23) format like 0, 1...23.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("hour in H format : " +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Formatting hour using SimpleDateFormat</a:t>
            </a:r>
            <a:r>
              <a:rPr lang="th-TH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formatting hour in HH (00-23) format like 00, 01..23.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("hour in HH format : " +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//formatting hour in k (1-24) format like 1, 2..24.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("hour in k format : " +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//formatting hour in 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kk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(01-24) format like 01, 02..24.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kk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("hour 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format : " +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     </a:t>
            </a: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5562600"/>
            <a:ext cx="5638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hour in h format : 12		hour in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hh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format : 12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hour in H format : 0 		hour in HH format : 00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hour in k format : 24		hour in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kk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format : 24  </a:t>
            </a:r>
            <a:endParaRPr lang="th-TH" sz="16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807325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Formatting day of week using </a:t>
            </a:r>
            <a:r>
              <a:rPr lang="en-US" dirty="0" err="1">
                <a:solidFill>
                  <a:srgbClr val="990000"/>
                </a:solidFill>
              </a:rPr>
              <a:t>SimpleDateFormat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4422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java.text.SimpleDateFormat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FormattingDayOfWeek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 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new Date();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//formatting day of week in E format like Sun, Mon etc.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day of week in E format : " +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EEEE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";</a:t>
            </a:r>
            <a:endParaRPr lang="th-TH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day of week in EEEE format : " +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5638800"/>
            <a:ext cx="5029200" cy="84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day of week in E format : Sat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day of week in EEEE format : Saturday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193675"/>
            <a:ext cx="8637588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Formatting </a:t>
            </a:r>
            <a:r>
              <a:rPr lang="en-US" dirty="0" smtClean="0">
                <a:solidFill>
                  <a:srgbClr val="990000"/>
                </a:solidFill>
              </a:rPr>
              <a:t>in </a:t>
            </a:r>
            <a:r>
              <a:rPr lang="en-US" dirty="0">
                <a:solidFill>
                  <a:srgbClr val="990000"/>
                </a:solidFill>
              </a:rPr>
              <a:t>custom formats </a:t>
            </a:r>
            <a:r>
              <a:rPr lang="en-US" dirty="0" smtClean="0">
                <a:solidFill>
                  <a:srgbClr val="990000"/>
                </a:solidFill>
              </a:rPr>
              <a:t>: </a:t>
            </a:r>
            <a:r>
              <a:rPr lang="en-US" dirty="0" err="1" smtClean="0">
                <a:solidFill>
                  <a:srgbClr val="990000"/>
                </a:solidFill>
              </a:rPr>
              <a:t>SimpleDateFormat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java.text.SimpleDateFormat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FormattingDateInCustomFormat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Date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Date();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/MM/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(date);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("formatted date 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/MM/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//format date in mm-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hh:mm:ss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format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SimpleDateFormat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MM-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hh:mm:ss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sdf.format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(date);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("formatted date in mm-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hh:mm:ss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5562600"/>
            <a:ext cx="6553200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formatted date in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/MM/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: 27/12/2007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formatted date in mm-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hh:mm:ss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: 12-27-2007 06:44:26</a:t>
            </a:r>
          </a:p>
          <a:p>
            <a:endParaRPr lang="th-TH" sz="16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3025"/>
            <a:ext cx="7807325" cy="1146175"/>
          </a:xfrm>
          <a:ln/>
        </p:spPr>
        <p:txBody>
          <a:bodyPr/>
          <a:lstStyle/>
          <a:p>
            <a:pPr defTabSz="449263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Date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162800" cy="4425950"/>
          </a:xfrm>
          <a:ln/>
        </p:spPr>
        <p:txBody>
          <a:bodyPr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</a:t>
            </a:r>
            <a:r>
              <a:rPr lang="th-TH" dirty="0" err="1" smtClean="0">
                <a:latin typeface="Angsana New" pitchFamily="18" charset="-34"/>
                <a:cs typeface="Angsana New" pitchFamily="18" charset="-34"/>
              </a:rPr>
              <a:t>ออปเจค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ที่ใช้สำหรับนำเสนอช่วงเวลาหนึ่ง ๆ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ในจาวาเวอร์ชันเก่า ๆ  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Date </a:t>
            </a:r>
            <a:r>
              <a:rPr lang="th-TH" dirty="0" err="1" smtClean="0">
                <a:latin typeface="Angsana New" pitchFamily="18" charset="-34"/>
                <a:cs typeface="Angsana New" pitchFamily="18" charset="-34"/>
              </a:rPr>
              <a:t>ออปเจค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จะถูกใช้งานอย่างหลากหลาย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เมธอดส่วนใหญ่ในคลาส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Date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จะล้าสมัย</a:t>
            </a:r>
            <a:endParaRPr lang="en-GB" dirty="0" smtClean="0">
              <a:latin typeface="Angsana New" pitchFamily="18" charset="-34"/>
              <a:cs typeface="Angsana New" pitchFamily="18" charset="-34"/>
            </a:endParaRP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ปัจจุบันจะถูกแทนที่ด้วยคลาส 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Calendar 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Date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ประกอบไปด้วยคอน</a:t>
            </a:r>
            <a:r>
              <a:rPr lang="th-TH" dirty="0" err="1" smtClean="0">
                <a:latin typeface="Angsana New" pitchFamily="18" charset="-34"/>
                <a:cs typeface="Angsana New" pitchFamily="18" charset="-34"/>
              </a:rPr>
              <a:t>สตรัคเตอร์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สองแบบ คือ</a:t>
            </a:r>
            <a:endParaRPr lang="en-GB" dirty="0" smtClean="0">
              <a:latin typeface="Angsana New" pitchFamily="18" charset="-34"/>
              <a:cs typeface="Angsana New" pitchFamily="18" charset="-34"/>
            </a:endParaRPr>
          </a:p>
          <a:p>
            <a:pPr lvl="2"/>
            <a:r>
              <a:rPr lang="en-US" b="1" dirty="0" smtClean="0">
                <a:solidFill>
                  <a:srgbClr val="990000"/>
                </a:solidFill>
              </a:rPr>
              <a:t>public </a:t>
            </a:r>
            <a:r>
              <a:rPr lang="en-US" dirty="0" smtClean="0">
                <a:solidFill>
                  <a:srgbClr val="990000"/>
                </a:solidFill>
              </a:rPr>
              <a:t>Date ()</a:t>
            </a:r>
          </a:p>
          <a:p>
            <a:r>
              <a:rPr lang="th-TH" dirty="0" smtClean="0"/>
              <a:t>แบบแรกเป็นการสร้าง</a:t>
            </a:r>
            <a:r>
              <a:rPr lang="th-TH" dirty="0" err="1" smtClean="0"/>
              <a:t>ออปเจค</a:t>
            </a:r>
            <a:r>
              <a:rPr lang="th-TH" dirty="0" smtClean="0"/>
              <a:t>เพื่อนำเสนอวัน</a:t>
            </a:r>
            <a:r>
              <a:rPr lang="en-US" dirty="0" smtClean="0"/>
              <a:t>-</a:t>
            </a:r>
            <a:r>
              <a:rPr lang="th-TH" dirty="0" smtClean="0"/>
              <a:t>เวลาปัจจุบัน</a:t>
            </a:r>
          </a:p>
          <a:p>
            <a:pPr marL="1077913" lvl="4">
              <a:buSzPct val="110000"/>
              <a:buBlip>
                <a:blip r:embed="rId3"/>
              </a:buBlip>
            </a:pPr>
            <a:r>
              <a:rPr lang="en-US" b="1" dirty="0" smtClean="0">
                <a:solidFill>
                  <a:srgbClr val="990000"/>
                </a:solidFill>
              </a:rPr>
              <a:t>public </a:t>
            </a:r>
            <a:r>
              <a:rPr lang="en-US" dirty="0" smtClean="0">
                <a:solidFill>
                  <a:srgbClr val="990000"/>
                </a:solidFill>
              </a:rPr>
              <a:t>Date (</a:t>
            </a:r>
            <a:r>
              <a:rPr lang="en-US" b="1" dirty="0" smtClean="0">
                <a:solidFill>
                  <a:srgbClr val="990000"/>
                </a:solidFill>
              </a:rPr>
              <a:t>long </a:t>
            </a:r>
            <a:r>
              <a:rPr lang="en-US" dirty="0" smtClean="0">
                <a:solidFill>
                  <a:srgbClr val="990000"/>
                </a:solidFill>
              </a:rPr>
              <a:t>time)</a:t>
            </a:r>
          </a:p>
          <a:p>
            <a:r>
              <a:rPr lang="th-TH" dirty="0" smtClean="0"/>
              <a:t>แบบที่สองเป็นเป็นการนำเสนอค่าตัวเลขในหน่วย </a:t>
            </a:r>
            <a:r>
              <a:rPr lang="en-US" dirty="0" smtClean="0"/>
              <a:t>milliseconds </a:t>
            </a:r>
            <a:r>
              <a:rPr lang="th-TH" dirty="0" smtClean="0"/>
              <a:t>ที่นับจาก</a:t>
            </a:r>
            <a:r>
              <a:rPr lang="en-US" dirty="0" smtClean="0"/>
              <a:t> January 1, 1970, 00:00:00 GMT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89737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Calendars vs. Dates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67600" cy="4953000"/>
          </a:xfrm>
        </p:spPr>
        <p:txBody>
          <a:bodyPr/>
          <a:lstStyle/>
          <a:p>
            <a:r>
              <a:rPr lang="th-TH" dirty="0" smtClean="0"/>
              <a:t>คลาส</a:t>
            </a:r>
            <a:r>
              <a:rPr lang="en-US" dirty="0" smtClean="0"/>
              <a:t> </a:t>
            </a:r>
            <a:r>
              <a:rPr lang="en-US" dirty="0"/>
              <a:t>Date </a:t>
            </a:r>
            <a:r>
              <a:rPr lang="th-TH" dirty="0" smtClean="0"/>
              <a:t>ไม่สามารถวัดในรูป</a:t>
            </a:r>
            <a:r>
              <a:rPr lang="en-US" dirty="0" smtClean="0"/>
              <a:t> </a:t>
            </a:r>
            <a:r>
              <a:rPr lang="en-US" dirty="0"/>
              <a:t>months, </a:t>
            </a:r>
            <a:r>
              <a:rPr lang="en-US" dirty="0" smtClean="0"/>
              <a:t>weekdays</a:t>
            </a:r>
            <a:r>
              <a:rPr lang="en-US" dirty="0" smtClean="0"/>
              <a:t> </a:t>
            </a:r>
            <a:r>
              <a:rPr lang="th-TH" dirty="0" smtClean="0"/>
              <a:t>และอื่น ๆ  ได้</a:t>
            </a:r>
            <a:endParaRPr lang="en-US" dirty="0"/>
          </a:p>
          <a:p>
            <a:r>
              <a:rPr lang="th-TH" dirty="0" smtClean="0"/>
              <a:t>ดังนั้นจึงจำเป็นต้องใช้คลาส</a:t>
            </a:r>
            <a:r>
              <a:rPr lang="en-US" dirty="0" smtClean="0"/>
              <a:t> C</a:t>
            </a:r>
            <a:r>
              <a:rPr lang="en-US" i="1" dirty="0" smtClean="0"/>
              <a:t>alendar</a:t>
            </a:r>
            <a:r>
              <a:rPr lang="en-US" dirty="0" smtClean="0"/>
              <a:t>  </a:t>
            </a:r>
            <a:r>
              <a:rPr lang="th-TH" dirty="0" smtClean="0"/>
              <a:t>เพื่อให้สามารถแปลงค่าระหว่าง</a:t>
            </a:r>
            <a:r>
              <a:rPr lang="th-TH" dirty="0" err="1" smtClean="0"/>
              <a:t>ออปเจค</a:t>
            </a:r>
            <a:r>
              <a:rPr lang="th-TH" dirty="0" smtClean="0"/>
              <a:t> </a:t>
            </a:r>
            <a:r>
              <a:rPr lang="en-US" dirty="0" smtClean="0"/>
              <a:t>Date </a:t>
            </a:r>
            <a:r>
              <a:rPr lang="th-TH" dirty="0" smtClean="0"/>
              <a:t>หนึ่ง ๆ ให้อยู่ในรูปของค่าที่กำหนดไว้ในคลาส</a:t>
            </a:r>
            <a:r>
              <a:rPr lang="en-US" dirty="0" smtClean="0"/>
              <a:t> </a:t>
            </a:r>
            <a:r>
              <a:rPr lang="en-US" b="1" dirty="0" smtClean="0"/>
              <a:t>Calendar</a:t>
            </a:r>
            <a:r>
              <a:rPr lang="en-US" dirty="0" smtClean="0"/>
              <a:t> </a:t>
            </a:r>
            <a:r>
              <a:rPr lang="th-TH" dirty="0" smtClean="0"/>
              <a:t>เช่น </a:t>
            </a:r>
            <a:r>
              <a:rPr lang="en-US" dirty="0" smtClean="0"/>
              <a:t> HOUR, YEAR, MONTH, DAY_OF_MONTH.</a:t>
            </a:r>
            <a:endParaRPr lang="en-US" dirty="0"/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โดยปกติแล้วการสร้าง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Calendar </a:t>
            </a:r>
            <a:r>
              <a:rPr lang="th-TH" dirty="0" err="1" smtClean="0">
                <a:latin typeface="Angsana New" pitchFamily="18" charset="-34"/>
                <a:cs typeface="Angsana New" pitchFamily="18" charset="-34"/>
              </a:rPr>
              <a:t>ออปเจค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ใช้หลักการสร้างจาก 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Object Factory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จากเมธอดดังต่อไปนี้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: </a:t>
            </a:r>
          </a:p>
          <a:p>
            <a:pPr marL="935038" lvl="1" indent="-215900" defTabSz="449263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smtClean="0"/>
              <a:t>public static </a:t>
            </a:r>
            <a:r>
              <a:rPr lang="en-US" dirty="0" smtClean="0"/>
              <a:t>Calendar </a:t>
            </a:r>
            <a:r>
              <a:rPr lang="en-US" dirty="0" err="1" smtClean="0"/>
              <a:t>getInstance</a:t>
            </a:r>
            <a:r>
              <a:rPr lang="en-US" dirty="0" smtClean="0"/>
              <a:t> ()</a:t>
            </a:r>
          </a:p>
          <a:p>
            <a:pPr marL="935038" lvl="1" indent="-215900" defTabSz="449263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 smtClean="0"/>
              <a:t>  public static </a:t>
            </a:r>
            <a:r>
              <a:rPr lang="en-US" dirty="0" smtClean="0"/>
              <a:t>Calendar </a:t>
            </a:r>
            <a:r>
              <a:rPr lang="en-US" dirty="0" err="1" smtClean="0"/>
              <a:t>getInstance</a:t>
            </a:r>
            <a:r>
              <a:rPr lang="en-US" dirty="0" smtClean="0"/>
              <a:t> (Locale </a:t>
            </a:r>
            <a:r>
              <a:rPr lang="en-US" dirty="0" err="1" smtClean="0"/>
              <a:t>locale</a:t>
            </a:r>
            <a:r>
              <a:rPr lang="en-US" dirty="0" smtClean="0"/>
              <a:t>)</a:t>
            </a:r>
          </a:p>
          <a:p>
            <a:pPr marL="935038" lvl="1" indent="-215900" defTabSz="449263">
              <a:lnSpc>
                <a:spcPct val="9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       </a:t>
            </a:r>
          </a:p>
          <a:p>
            <a:pPr marL="935038" lvl="1" indent="-215900" defTabSz="449263">
              <a:lnSpc>
                <a:spcPct val="9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990000"/>
                </a:solidFill>
              </a:rPr>
              <a:t>	Calendar c = </a:t>
            </a:r>
            <a:r>
              <a:rPr lang="en-US" dirty="0" err="1" smtClean="0">
                <a:solidFill>
                  <a:srgbClr val="990000"/>
                </a:solidFill>
              </a:rPr>
              <a:t>Calendar.getInstance</a:t>
            </a:r>
            <a:r>
              <a:rPr lang="en-US" dirty="0" smtClean="0">
                <a:solidFill>
                  <a:srgbClr val="990000"/>
                </a:solidFill>
              </a:rPr>
              <a:t>();</a:t>
            </a:r>
            <a:endParaRPr lang="en-GB" dirty="0" smtClean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5050"/>
          </a:xfrm>
          <a:ln/>
        </p:spPr>
        <p:txBody>
          <a:bodyPr/>
          <a:lstStyle/>
          <a:p>
            <a:pPr defTabSz="449263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Calendar </a:t>
            </a:r>
            <a:r>
              <a:rPr lang="en-GB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Methods </a:t>
            </a:r>
            <a:endParaRPr lang="en-GB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1143000" y="1219197"/>
          <a:ext cx="7467600" cy="4968243"/>
        </p:xfrm>
        <a:graphic>
          <a:graphicData uri="http://schemas.openxmlformats.org/drawingml/2006/table">
            <a:tbl>
              <a:tblPr/>
              <a:tblGrid>
                <a:gridCol w="2515402"/>
                <a:gridCol w="4952198"/>
              </a:tblGrid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getInstance()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ใช้สร้าง </a:t>
                      </a:r>
                      <a:r>
                        <a:rPr lang="en-US" sz="2400">
                          <a:latin typeface="Angsana New"/>
                          <a:ea typeface="Times New Roman"/>
                          <a:cs typeface="+mn-cs"/>
                        </a:rPr>
                        <a:t>object calendar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getInstance( </a:t>
                      </a:r>
                      <a:r>
                        <a:rPr lang="en-US" sz="1400" b="1" u="none" dirty="0" err="1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object_locale</a:t>
                      </a: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ใช้สร้าง </a:t>
                      </a:r>
                      <a:r>
                        <a:rPr lang="en-US" sz="2400">
                          <a:latin typeface="Angsana New"/>
                          <a:ea typeface="Times New Roman"/>
                          <a:cs typeface="+mn-cs"/>
                        </a:rPr>
                        <a:t>object calendar </a:t>
                      </a:r>
                      <a:r>
                        <a:rPr lang="th-TH" sz="2400">
                          <a:latin typeface="Angsana New"/>
                          <a:ea typeface="Times New Roman"/>
                          <a:cs typeface="+mn-cs"/>
                        </a:rPr>
                        <a:t>และจะมีค่าปฏิทินตาม </a:t>
                      </a:r>
                      <a:r>
                        <a:rPr lang="en-US" sz="2400">
                          <a:latin typeface="Angsana New"/>
                          <a:ea typeface="Times New Roman"/>
                          <a:cs typeface="+mn-cs"/>
                        </a:rPr>
                        <a:t>object locale </a:t>
                      </a:r>
                      <a:r>
                        <a:rPr lang="th-TH" sz="2400">
                          <a:latin typeface="Angsana New"/>
                          <a:ea typeface="Times New Roman"/>
                          <a:cs typeface="+mn-cs"/>
                        </a:rPr>
                        <a:t>ที่กำหนด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setTime()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ใช้กำหนดวันที่และเวลาให้กับ </a:t>
                      </a:r>
                      <a:r>
                        <a:rPr lang="en-US" sz="2400">
                          <a:latin typeface="Angsana New"/>
                          <a:ea typeface="Times New Roman"/>
                          <a:cs typeface="+mn-cs"/>
                        </a:rPr>
                        <a:t>object calendar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getTime()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ใช้คืนค่า </a:t>
                      </a:r>
                      <a:r>
                        <a:rPr lang="en-US" sz="2400">
                          <a:latin typeface="Angsana New"/>
                          <a:ea typeface="Times New Roman"/>
                          <a:cs typeface="+mn-cs"/>
                        </a:rPr>
                        <a:t>Object date </a:t>
                      </a:r>
                      <a:r>
                        <a:rPr lang="th-TH" sz="2400">
                          <a:latin typeface="Angsana New"/>
                          <a:ea typeface="Times New Roman"/>
                          <a:cs typeface="+mn-cs"/>
                        </a:rPr>
                        <a:t>ที่เก็บค่าวันที่และเวลาเอาไว้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set()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ใช้กำหนดค่า ปี เดือน และวัน ให้กับ </a:t>
                      </a:r>
                      <a:r>
                        <a:rPr lang="en-US" sz="2400">
                          <a:latin typeface="Angsana New"/>
                          <a:ea typeface="Times New Roman"/>
                          <a:cs typeface="+mn-cs"/>
                        </a:rPr>
                        <a:t>Object Calendar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after()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ใช้ตรวจสอบว่า ปฏิทิน มาหลัง ปฏิทินที่กำหนด หรือไม่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before()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Calibri"/>
                          <a:ea typeface="Times New Roman"/>
                          <a:cs typeface="+mn-cs"/>
                        </a:rPr>
                        <a:t>ใช้ตรวจสอบว่า ปฏิทิน มาก่อน ปฏิทินที่กำหนด หรือไม่</a:t>
                      </a:r>
                      <a:endParaRPr lang="en-US" sz="2400" dirty="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equals()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ใช้ตรวจสอบว่า ปฏิทิน เท่ากันกับ ปฏิทินที่กำหนด หรือไม่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ใช้คืนค่า หน่วยของ ปฏิทินที่ต้องการ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set( </a:t>
                      </a:r>
                      <a:r>
                        <a:rPr lang="en-US" sz="1400" b="1" u="none" dirty="0" err="1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calendar_constant</a:t>
                      </a: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</a:t>
                      </a:r>
                      <a:r>
                        <a:rPr lang="en-US" sz="1400" b="1" u="none" dirty="0" err="1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int_value</a:t>
                      </a: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ใช้กำหนดค่า หน่วยของ ปฏิทินที่ต้องการ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setFirstDayOfWeek()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ใช้กำหนด วันเริ่มต้นของ สัปดาห์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clear()</a:t>
                      </a:r>
                      <a:endParaRPr lang="en-US" sz="1400" u="none" dirty="0">
                        <a:solidFill>
                          <a:srgbClr val="99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Calibri"/>
                          <a:ea typeface="Times New Roman"/>
                          <a:cs typeface="+mn-cs"/>
                        </a:rPr>
                        <a:t>ใช้ ลบค่าข้อมูล ปฏิทิน ของ </a:t>
                      </a:r>
                      <a:r>
                        <a:rPr lang="en-US" sz="2400" dirty="0">
                          <a:latin typeface="Angsana New"/>
                          <a:ea typeface="Times New Roman"/>
                          <a:cs typeface="+mn-cs"/>
                        </a:rPr>
                        <a:t>calendar</a:t>
                      </a:r>
                      <a:endParaRPr lang="en-US" sz="2400" dirty="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942137" cy="1035050"/>
          </a:xfrm>
          <a:ln/>
        </p:spPr>
        <p:txBody>
          <a:bodyPr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990000"/>
                </a:solidFill>
              </a:rPr>
              <a:t>Calendar Object 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219200"/>
            <a:ext cx="7620000" cy="1066800"/>
          </a:xfrm>
          <a:ln/>
        </p:spPr>
        <p:txBody>
          <a:bodyPr/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นอกจากนั้นคลาส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Calendar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ยังประกอบไปด้วย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static </a:t>
            </a:r>
            <a:r>
              <a:rPr lang="en-GB" dirty="0" err="1">
                <a:latin typeface="Angsana New" pitchFamily="18" charset="-34"/>
                <a:cs typeface="Angsana New" pitchFamily="18" charset="-34"/>
              </a:rPr>
              <a:t>int</a:t>
            </a:r>
            <a:r>
              <a:rPr lang="en-GB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GB" dirty="0" smtClean="0">
                <a:latin typeface="Angsana New" pitchFamily="18" charset="-34"/>
                <a:cs typeface="Angsana New" pitchFamily="18" charset="-34"/>
              </a:rPr>
              <a:t>field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เพื่อใช้ในการอ่านค่าต่าง ๆ เช่น</a:t>
            </a:r>
            <a:endParaRPr lang="en-GB" dirty="0">
              <a:latin typeface="Angsana New" pitchFamily="18" charset="-34"/>
              <a:cs typeface="Angsana New" pitchFamily="18" charset="-34"/>
            </a:endParaRPr>
          </a:p>
          <a:p>
            <a:pPr marL="863600" lvl="1" indent="-287338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1447800" y="2362200"/>
          <a:ext cx="7086600" cy="3870960"/>
        </p:xfrm>
        <a:graphic>
          <a:graphicData uri="http://schemas.openxmlformats.org/drawingml/2006/table">
            <a:tbl>
              <a:tblPr/>
              <a:tblGrid>
                <a:gridCol w="3004103"/>
                <a:gridCol w="4082497"/>
              </a:tblGrid>
              <a:tr h="33528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Access Method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Meaning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Calendar.YEAR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the year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Calendar.MONTH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of the month (0-11)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Calendar.DAY_OF_MONTH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of the day of the month (1-31)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Calendar.DAY_OF_WEEK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of the day of the week </a:t>
                      </a: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</a:t>
                      </a:r>
                      <a:r>
                        <a:rPr lang="th-TH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-7)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Calendar.HOUR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 value of the hour in 12 hour notation (0-12)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Calendar.AM_PM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returns either Calendar.AM or Calendar.PM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Calendar.HOUR_OF_DAY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of the hour of the day in 24-hour notation (0-24)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Calendar.MINUTE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 value of the minute in the hour (0-59)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Calendar.SECOND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 value of the second within the minute (0-59).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Calendar.MILLISECOND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of the milliseconds within a second (0-999).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1125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Simple Java Calendar Example</a:t>
            </a:r>
            <a:r>
              <a:rPr lang="th-TH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4422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java.util.Calendar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JavaSimpleCalendarExample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//use getInstance() method to get object of java Calendar class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Calendar cal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Calendar.getInstance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//use getTime() method of Calendar class to get date and time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("Today is : "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cal.getTime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());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4876800"/>
            <a:ext cx="419100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: Sun Sep 09 20:16:35 ICT 2007</a:t>
            </a:r>
          </a:p>
          <a:p>
            <a:endParaRPr lang="th-TH" sz="16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942137" cy="1035050"/>
          </a:xfrm>
          <a:ln/>
        </p:spPr>
        <p:txBody>
          <a:bodyPr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990000"/>
                </a:solidFill>
              </a:rPr>
              <a:t>Calendar Example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7002462" cy="2514600"/>
          </a:xfrm>
          <a:ln/>
        </p:spPr>
        <p:txBody>
          <a:bodyPr/>
          <a:lstStyle/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java.util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.*;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CalPlay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main(String []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	Calendar c = </a:t>
            </a:r>
            <a:r>
              <a:rPr lang="en-GB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Calendar.getInstance</a:t>
            </a:r>
            <a:r>
              <a:rPr lang="en-GB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("Today is " +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   (</a:t>
            </a:r>
            <a:r>
              <a:rPr lang="en-GB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c.get</a:t>
            </a:r>
            <a:r>
              <a:rPr lang="en-GB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Calendar.MONTH</a:t>
            </a:r>
            <a:r>
              <a:rPr lang="en-GB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)+1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 + "/" +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c.get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Calendar.DATE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 + "/" +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c.get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Calendar.YEAR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267200"/>
            <a:ext cx="23622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1/1/2554</a:t>
            </a:r>
            <a:endParaRPr lang="th-TH" b="1" dirty="0">
              <a:solidFill>
                <a:srgbClr val="990000"/>
              </a:solidFill>
              <a:latin typeface="Arial" pitchFamily="34" charset="0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1600200" y="5181600"/>
          <a:ext cx="6477000" cy="1005840"/>
        </p:xfrm>
        <a:graphic>
          <a:graphicData uri="http://schemas.openxmlformats.org/drawingml/2006/table">
            <a:tbl>
              <a:tblPr/>
              <a:tblGrid>
                <a:gridCol w="3004103"/>
                <a:gridCol w="3472897"/>
              </a:tblGrid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Calendar.YEAR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the year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Calendar.MONTH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of the month (0-11)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get(</a:t>
                      </a:r>
                      <a:r>
                        <a:rPr lang="en-US" sz="1400" dirty="0" err="1" smtClean="0">
                          <a:solidFill>
                            <a:srgbClr val="99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Calendar.DAY_OF_MONTH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value of the day of the month (1-31)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789737" cy="1035050"/>
          </a:xfrm>
          <a:ln/>
        </p:spPr>
        <p:txBody>
          <a:bodyPr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solidFill>
                  <a:srgbClr val="990000"/>
                </a:solidFill>
              </a:rPr>
              <a:t>Another  Example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1"/>
            <a:ext cx="7342187" cy="4191000"/>
          </a:xfrm>
          <a:ln/>
        </p:spPr>
        <p:txBody>
          <a:bodyPr/>
          <a:lstStyle/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CalPlay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final static String[] DAYS ={ "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Sunday","Monday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",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"Tuesday", "Wednesday", "Thursday",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"Friday", "Saturday" };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main(String []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Calendar c =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Calendar.getInstance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("Today is " +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dayName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(c));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public static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dayName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 Calendar c) {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      return(DAYS[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c.get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Calendar.DAY_OF_WEEK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)-1]);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431800" indent="-323850" defTabSz="449263">
              <a:lnSpc>
                <a:spcPct val="97000"/>
              </a:lnSpc>
              <a:spcAft>
                <a:spcPts val="563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5486400"/>
            <a:ext cx="32766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Today is Tuesday</a:t>
            </a:r>
            <a:endParaRPr lang="th-TH" b="1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76200"/>
            <a:ext cx="70183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Calendar Class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9200" y="1143000"/>
            <a:ext cx="4876800" cy="4319587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java.util.Calendar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th-TH" sz="1400" dirty="0" smtClean="0">
                <a:latin typeface="Arial" pitchFamily="34" charset="0"/>
              </a:rPr>
              <a:t> 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class Date1  </a:t>
            </a:r>
            <a:r>
              <a:rPr lang="th-TH" sz="1400" dirty="0" smtClean="0">
                <a:latin typeface="Arial" pitchFamily="34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th-TH" sz="1400" dirty="0" smtClean="0">
                <a:latin typeface="Arial" pitchFamily="34" charset="0"/>
              </a:rPr>
              <a:t>    {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Calendar cal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cal.clear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cal.set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(2010,9,30);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day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DATE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month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 + 1;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year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dow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DAY_OF_WEEK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dom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DAY_OF_MONTH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doy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DAY_OF_YEAR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("Current Date: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cal.getTime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("Day: " + day);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("Month: " + month);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("Year: " + year);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("Day of Week: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dow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("Day of Month: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dom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("Day of Year: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doy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  <a:r>
              <a:rPr lang="th-TH" sz="1400" dirty="0" smtClean="0">
                <a:latin typeface="Arial" pitchFamily="34" charset="0"/>
              </a:rPr>
              <a:t>  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}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4343400"/>
            <a:ext cx="2743200" cy="18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Date: Fri Oct 30 00:00:00 ICT 1467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Day: 30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Month: 10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Year: 2010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Day of Week: 6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Day of Month: 30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Day of Year: 303</a:t>
            </a:r>
          </a:p>
          <a:p>
            <a:endParaRPr lang="th-TH" sz="1400" b="1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170737" cy="10318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Get Week of month and year using </a:t>
            </a:r>
            <a:r>
              <a:rPr lang="en-US" dirty="0" smtClean="0">
                <a:solidFill>
                  <a:srgbClr val="990000"/>
                </a:solidFill>
              </a:rPr>
              <a:t>Calendar</a:t>
            </a:r>
            <a:r>
              <a:rPr lang="th-TH" dirty="0" smtClean="0">
                <a:solidFill>
                  <a:srgbClr val="990000"/>
                </a:solidFill>
              </a:rPr>
              <a:t> 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470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java.util.Calendar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GetWeekOfMonthAndYear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public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Calendar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now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Calendar.getInstance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week of month is : " +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Calendar.WEEK_OF_MONTH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week of year is : " +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Calendar.WEEK_OF_YEAR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4876800"/>
            <a:ext cx="335280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Current week of month is : 2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Current week of year is :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Get current date time values using Java Calendar</a:t>
            </a:r>
            <a:r>
              <a:rPr lang="th-TH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java.util.Calendar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GetCurrentDateTimeExample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Calendar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now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Calendar.getInstance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//get current date, year and month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Year is : "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Calendar.YEAR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//month start from 0 to 11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Month is : " +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Calendar.MONTH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+ 1 ));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Date is : "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//get current time information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Hour in 12 hour format is : " 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Calendar.HOUR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Hour in 24 hour format is : "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Calendar.HOUR_OF_DAY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Minute is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Calendar.MINUTE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Second is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Calendar.SECOND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("Current Millisecond is : 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Calendar.MILLISECOND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Get current date time values using Java Calendar</a:t>
            </a:r>
            <a:r>
              <a:rPr lang="th-TH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442200" cy="26670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full date time is : " +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Calendar.MONTH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+ 1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"-"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         + "-"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Calendar.YEAR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   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 " 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Calendar.HOUR_OF_DAY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 ":"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Calendar.MINUTE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 ":"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Calendar.SECOND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 "."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Calendar.MILLISECOND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       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4038600"/>
            <a:ext cx="5715000" cy="23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Year is : 2554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Month is : 1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Date is : 2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Hour in 12 hour format is : 6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Hour in 24 hour format is : 18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Minute is : 47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Second is : 59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Millisecond is : 834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full date time is : 1-2-2554 18:47:59.834</a:t>
            </a:r>
          </a:p>
          <a:p>
            <a:endParaRPr lang="th-TH" sz="1600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246937" cy="1031875"/>
          </a:xfrm>
          <a:ln/>
        </p:spPr>
        <p:txBody>
          <a:bodyPr/>
          <a:lstStyle/>
          <a:p>
            <a:r>
              <a:rPr lang="en-GB" dirty="0">
                <a:solidFill>
                  <a:srgbClr val="990000"/>
                </a:solidFill>
              </a:rPr>
              <a:t>Fully qualified name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386638" cy="1519237"/>
          </a:xfrm>
          <a:ln/>
        </p:spPr>
        <p:txBody>
          <a:bodyPr/>
          <a:lstStyle/>
          <a:p>
            <a:r>
              <a:rPr lang="th-TH" dirty="0" smtClean="0"/>
              <a:t>คลาส </a:t>
            </a:r>
            <a:r>
              <a:rPr lang="en-US" dirty="0" smtClean="0"/>
              <a:t>Date </a:t>
            </a:r>
            <a:r>
              <a:rPr lang="th-TH" dirty="0" smtClean="0"/>
              <a:t>ถูกกำหนดไว้ใน</a:t>
            </a:r>
            <a:r>
              <a:rPr lang="th-TH" dirty="0" err="1" smtClean="0"/>
              <a:t>แพคเกจ</a:t>
            </a:r>
            <a:r>
              <a:rPr lang="th-TH" dirty="0" smtClean="0"/>
              <a:t>  </a:t>
            </a:r>
            <a:r>
              <a:rPr lang="en-GB" dirty="0" err="1" smtClean="0"/>
              <a:t>java.util.Date</a:t>
            </a:r>
            <a:endParaRPr lang="en-GB" dirty="0"/>
          </a:p>
          <a:p>
            <a:r>
              <a:rPr lang="th-TH" dirty="0" smtClean="0"/>
              <a:t>ในกรณีที่ไม่มีการ </a:t>
            </a:r>
            <a:r>
              <a:rPr lang="en-US" dirty="0" smtClean="0"/>
              <a:t>import </a:t>
            </a:r>
            <a:r>
              <a:rPr lang="th-TH" dirty="0" err="1" smtClean="0"/>
              <a:t>แพค</a:t>
            </a:r>
            <a:r>
              <a:rPr lang="th-TH" dirty="0" smtClean="0"/>
              <a:t>เก</a:t>
            </a:r>
            <a:r>
              <a:rPr lang="th-TH" dirty="0" err="1" smtClean="0"/>
              <a:t>จดังกล่าว</a:t>
            </a:r>
            <a:r>
              <a:rPr lang="th-TH" dirty="0" smtClean="0"/>
              <a:t>มาใช้  อาจระบุตำแหน่งของ</a:t>
            </a:r>
            <a:r>
              <a:rPr lang="th-TH" dirty="0" err="1" smtClean="0"/>
              <a:t>แพคเกจ</a:t>
            </a:r>
            <a:r>
              <a:rPr lang="th-TH" dirty="0" smtClean="0"/>
              <a:t>ที่ต้องการเรียกใช้ได้ดังนี้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2362200" y="2819400"/>
            <a:ext cx="5181600" cy="19241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 class First</a:t>
            </a:r>
          </a:p>
          <a:p>
            <a:pPr algn="l"/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public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static void main(String[]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{</a:t>
            </a:r>
            <a:endParaRPr lang="en-US" sz="16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 = new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algn="l"/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(d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/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n-US" sz="1600" b="1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6019800"/>
            <a:ext cx="32004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Tue Jan 25 10:05:14 ICT 2011</a:t>
            </a:r>
            <a:endParaRPr lang="th-TH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6019800"/>
            <a:ext cx="32004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ICT : Indochina Time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6800" y="4957763"/>
            <a:ext cx="7386638" cy="1366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lvl="0" indent="-358775" hangingPunct="0">
              <a:lnSpc>
                <a:spcPct val="110000"/>
              </a:lnSpc>
              <a:buSzPct val="110000"/>
              <a:buBlip>
                <a:blip r:embed="rId2"/>
              </a:buBlip>
              <a:defRPr/>
            </a:pP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นำเสนอวัน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เวลาปัจจุบัน</a:t>
            </a:r>
            <a:endParaRPr kumimoji="0" lang="th-TH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หากไม่กำหนดรูปแบบการแสดงผลลัพธ์จาก 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ไว้</a:t>
            </a:r>
            <a:r>
              <a:rPr kumimoji="0" lang="th-TH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แสดงผลดังนี้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Set Year, Month, Day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9200" y="1219200"/>
            <a:ext cx="7442200" cy="914400"/>
          </a:xfrm>
        </p:spPr>
        <p:txBody>
          <a:bodyPr/>
          <a:lstStyle/>
          <a:p>
            <a:r>
              <a:rPr lang="th-TH" dirty="0" smtClean="0"/>
              <a:t>นอกจากนั้นคลาส</a:t>
            </a:r>
            <a:r>
              <a:rPr lang="en-US" dirty="0" smtClean="0"/>
              <a:t> Calendar </a:t>
            </a:r>
            <a:r>
              <a:rPr lang="th-TH" dirty="0" smtClean="0"/>
              <a:t>ยังสามารถกำหนดค่าต่าง ๆ ผ่านเมธอด</a:t>
            </a:r>
            <a:r>
              <a:rPr lang="en-US" dirty="0" smtClean="0"/>
              <a:t> set() </a:t>
            </a:r>
            <a:r>
              <a:rPr lang="th-TH" dirty="0" smtClean="0"/>
              <a:t>ได้ดังต่อไปนี้</a:t>
            </a:r>
            <a:r>
              <a:rPr lang="en-US" dirty="0" smtClean="0"/>
              <a:t>: </a:t>
            </a:r>
            <a:endParaRPr lang="th-TH" dirty="0"/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 bwMode="auto">
          <a:xfrm>
            <a:off x="1600200" y="2362200"/>
            <a:ext cx="7391400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CalendarSet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{   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public static void main(String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args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[]) {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Calendar c=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Calendar.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getInstance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System.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out.println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("Calendar before Setting is "+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c.getTime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());    </a:t>
            </a:r>
          </a:p>
          <a:p>
            <a:pPr marL="358775" lvl="0" indent="-358775" hangingPunct="0">
              <a:lnSpc>
                <a:spcPct val="110000"/>
              </a:lnSpc>
              <a:buSzPct val="110000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c.clear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//Sets the values for the calendar fields YEAR,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MONTH,and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DAY_OF_MONTH.</a:t>
            </a:r>
          </a:p>
          <a:p>
            <a:pPr marL="358775" lvl="0" indent="-358775" hangingPunct="0">
              <a:lnSpc>
                <a:spcPct val="110000"/>
              </a:lnSpc>
              <a:buSzPct val="110000"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th-TH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600" b="1" kern="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c.set</a:t>
            </a:r>
            <a:r>
              <a:rPr lang="en-US" sz="1600" b="1" kern="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(2012,10,27);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System.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out.println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("Calendar after Setting is "+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c.getTime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());    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}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}</a:t>
            </a:r>
            <a:endParaRPr kumimoji="0" lang="th-TH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5791200"/>
            <a:ext cx="556260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 before Setting is Tue Jan 17 09:31:40 ICT 2012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 after Setting is Mon Nov 27 00:00:00 ICT </a:t>
            </a:r>
            <a:r>
              <a:rPr lang="th-TH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2012</a:t>
            </a:r>
            <a:endParaRPr lang="th-TH" sz="1600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07325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Adding and Subtracting to Year, Month, Day etc.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219200"/>
            <a:ext cx="7442200" cy="914400"/>
          </a:xfrm>
        </p:spPr>
        <p:txBody>
          <a:bodyPr/>
          <a:lstStyle/>
          <a:p>
            <a:r>
              <a:rPr lang="th-TH" dirty="0" smtClean="0"/>
              <a:t>นอกจากนั้นคลาส</a:t>
            </a:r>
            <a:r>
              <a:rPr lang="en-US" dirty="0" smtClean="0"/>
              <a:t> Calendar </a:t>
            </a:r>
            <a:r>
              <a:rPr lang="th-TH" dirty="0" smtClean="0"/>
              <a:t>ยังยอมให้ผู้ใช้สามารถอัพเดทค่าผ่านเมธอด </a:t>
            </a:r>
            <a:r>
              <a:rPr lang="en-US" dirty="0" smtClean="0"/>
              <a:t>add() </a:t>
            </a:r>
            <a:r>
              <a:rPr lang="th-TH" dirty="0" smtClean="0"/>
              <a:t>ได้อีกด้วย  เช่น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362200"/>
            <a:ext cx="7162800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new Calendar(); </a:t>
            </a:r>
          </a:p>
          <a:p>
            <a:pPr>
              <a:lnSpc>
                <a:spcPts val="25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//set date to last day of 2009 </a:t>
            </a:r>
          </a:p>
          <a:p>
            <a:pPr>
              <a:lnSpc>
                <a:spcPts val="2500"/>
              </a:lnSpc>
            </a:pP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calendar.set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Calendar.YEAR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, 2009); </a:t>
            </a:r>
          </a:p>
          <a:p>
            <a:pPr>
              <a:lnSpc>
                <a:spcPts val="2500"/>
              </a:lnSpc>
            </a:pP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calendar.set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Calendar.MONTH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, 11); 		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11 = December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calendar.set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Calendar.DAY_OF_MONTH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, 31);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new years eve </a:t>
            </a:r>
          </a:p>
          <a:p>
            <a:pPr>
              <a:lnSpc>
                <a:spcPts val="2500"/>
              </a:lnSpc>
            </a:pPr>
            <a:endParaRPr lang="en-US" sz="1600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500"/>
              </a:lnSpc>
            </a:pP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calendar.add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Calendar.DAY_OF_MONTH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, 1);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//date is now 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jan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1st 2010 </a:t>
            </a:r>
          </a:p>
          <a:p>
            <a:pPr>
              <a:lnSpc>
                <a:spcPts val="2500"/>
              </a:lnSpc>
            </a:pPr>
            <a:endParaRPr lang="en-US" sz="1600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500"/>
              </a:lnSpc>
            </a:pP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year =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calendar.get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Calendar.YEAR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 	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now 2010 </a:t>
            </a:r>
          </a:p>
          <a:p>
            <a:pPr>
              <a:lnSpc>
                <a:spcPts val="2500"/>
              </a:lnSpc>
            </a:pP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month =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calendar.get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Calendar.MONTH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	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now 0 (Jan = 0) </a:t>
            </a:r>
          </a:p>
          <a:p>
            <a:pPr>
              <a:lnSpc>
                <a:spcPts val="2500"/>
              </a:lnSpc>
            </a:pP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dayOfMonth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calendar.get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Calendar.DAY_OF_MONTH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now 1 </a:t>
            </a:r>
            <a:endParaRPr lang="th-TH" sz="1600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66373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Manipulate Date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295400"/>
            <a:ext cx="7442200" cy="4319587"/>
          </a:xfrm>
        </p:spPr>
        <p:txBody>
          <a:bodyPr/>
          <a:lstStyle/>
          <a:p>
            <a:r>
              <a:rPr lang="en-US" b="1" dirty="0" smtClean="0"/>
              <a:t>Date</a:t>
            </a:r>
            <a:r>
              <a:rPr lang="en-US" dirty="0" smtClean="0"/>
              <a:t> </a:t>
            </a:r>
            <a:r>
              <a:rPr lang="th-TH" dirty="0" err="1" smtClean="0"/>
              <a:t>ออปเจค</a:t>
            </a:r>
            <a:r>
              <a:rPr lang="th-TH" dirty="0" smtClean="0"/>
              <a:t>สามารถนำค่าออกมาคำนวณได้  ทั้งนี้เนื่องจากมีค่าเป็นตัวเลขในหน่วย </a:t>
            </a:r>
            <a:r>
              <a:rPr lang="en-US" dirty="0" smtClean="0"/>
              <a:t>millisecond</a:t>
            </a:r>
          </a:p>
          <a:p>
            <a:r>
              <a:rPr lang="th-TH" dirty="0" smtClean="0"/>
              <a:t>ดังนั้นการคำนวณค่าระหว่างสอง</a:t>
            </a:r>
            <a:r>
              <a:rPr lang="en-US" dirty="0" smtClean="0"/>
              <a:t> </a:t>
            </a:r>
            <a:r>
              <a:rPr lang="en-US" b="1" dirty="0" smtClean="0"/>
              <a:t>Date</a:t>
            </a:r>
            <a:r>
              <a:rPr lang="en-US" dirty="0" smtClean="0"/>
              <a:t> </a:t>
            </a:r>
            <a:r>
              <a:rPr lang="th-TH" dirty="0" err="1" smtClean="0"/>
              <a:t>ออปเจค</a:t>
            </a:r>
            <a:r>
              <a:rPr lang="th-TH" dirty="0" smtClean="0"/>
              <a:t>สามารถทำได้ดังนี้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   (date1.getTime() - date2.getTime()) / (1000*60*60*24)</a:t>
            </a:r>
          </a:p>
          <a:p>
            <a:r>
              <a:rPr lang="th-TH" dirty="0" smtClean="0"/>
              <a:t>ส่วนคลาส</a:t>
            </a:r>
            <a:r>
              <a:rPr lang="en-US" dirty="0" smtClean="0"/>
              <a:t> Calendar </a:t>
            </a:r>
            <a:r>
              <a:rPr lang="th-TH" dirty="0" smtClean="0"/>
              <a:t>สามารถใช้เมธอด </a:t>
            </a:r>
            <a:r>
              <a:rPr lang="en-US" dirty="0" smtClean="0"/>
              <a:t>add() </a:t>
            </a:r>
            <a:r>
              <a:rPr lang="th-TH" dirty="0" smtClean="0"/>
              <a:t>และ </a:t>
            </a:r>
            <a:r>
              <a:rPr lang="en-US" dirty="0" smtClean="0"/>
              <a:t>set() </a:t>
            </a:r>
            <a:r>
              <a:rPr lang="th-TH" dirty="0" smtClean="0"/>
              <a:t>ในการคำนวณ </a:t>
            </a:r>
            <a:r>
              <a:rPr lang="en-US" dirty="0" smtClean="0"/>
              <a:t>Date </a:t>
            </a:r>
            <a:r>
              <a:rPr lang="th-TH" dirty="0" smtClean="0"/>
              <a:t>และ </a:t>
            </a:r>
            <a:r>
              <a:rPr lang="en-US" dirty="0" smtClean="0"/>
              <a:t>Time </a:t>
            </a:r>
            <a:r>
              <a:rPr lang="th-TH" dirty="0" smtClean="0"/>
              <a:t>เป็นหลัก</a:t>
            </a:r>
            <a:endParaRPr lang="th-TH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1707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Day Difference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990600"/>
            <a:ext cx="7442200" cy="5715000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class Date1  </a:t>
            </a:r>
            <a:r>
              <a:rPr lang="th-TH" sz="1400" dirty="0" smtClean="0">
                <a:latin typeface="Arial" pitchFamily="34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th-TH" sz="1400" dirty="0" smtClean="0">
                <a:latin typeface="Arial" pitchFamily="34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Calendar cal1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Calendar cal2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getInstance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cal1.set(2010, 9, 31);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cal2.set(2010, 10, 1);</a:t>
            </a:r>
          </a:p>
          <a:p>
            <a:pPr>
              <a:buNone/>
            </a:pPr>
            <a:r>
              <a:rPr lang="th-TH" sz="14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long milis1 = cal1.getTimeInMillis();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long milis2 = cal2.getTimeInMillis();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long 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diff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milis2 - milis1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long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diffSeconds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diff / 1000;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</a:t>
            </a:r>
            <a:r>
              <a:rPr lang="en-US" sz="1400" dirty="0" smtClean="0">
                <a:latin typeface="Arial" pitchFamily="34" charset="0"/>
              </a:rPr>
              <a:t>  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ong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diffMinutes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diff / (60 * 1000);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long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diffHours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diff / (60 * 60 * 1000);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long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diffDays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diff / (24 * 60 * 60 * 1000);</a:t>
            </a:r>
          </a:p>
          <a:p>
            <a:pPr>
              <a:buNone/>
            </a:pPr>
            <a:endParaRPr lang="th-TH" sz="1400" dirty="0" smtClean="0">
              <a:latin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("In milliseconds: " + </a:t>
            </a:r>
            <a:r>
              <a:rPr lang="en-US" sz="14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diff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+ " milliseconds.");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("In seconds: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diffSeconds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+ " seconds.");</a:t>
            </a:r>
          </a:p>
          <a:p>
            <a:pPr>
              <a:buNone/>
            </a:pPr>
            <a:r>
              <a:rPr lang="de-DE" sz="1400" dirty="0" smtClean="0">
                <a:latin typeface="Arial" pitchFamily="34" charset="0"/>
                <a:cs typeface="Arial" pitchFamily="34" charset="0"/>
              </a:rPr>
              <a:t>        System.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out.println("In minutes: " + diffMinutes + " minutes.");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("In hours: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diffHours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+ " hours.");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("In days: " +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diffDays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+ " days.");</a:t>
            </a:r>
            <a:r>
              <a:rPr lang="th-TH" sz="1400" dirty="0" smtClean="0">
                <a:latin typeface="Arial" pitchFamily="34" charset="0"/>
              </a:rPr>
              <a:t>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</a:rPr>
              <a:t>   }</a:t>
            </a:r>
            <a:endParaRPr lang="th-TH" sz="1400" dirty="0" smtClean="0">
              <a:latin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</a:rPr>
              <a:t>}</a:t>
            </a:r>
            <a:endParaRPr lang="th-TH" sz="14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1905000"/>
            <a:ext cx="2895600" cy="10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millisec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86400000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millisec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 seconds: </a:t>
            </a:r>
            <a:r>
              <a:rPr lang="en-US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86400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seconds.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 minutes: </a:t>
            </a:r>
            <a:r>
              <a:rPr lang="en-US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1440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minutes.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 hours: </a:t>
            </a:r>
            <a:r>
              <a:rPr lang="en-US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hours.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 days: </a:t>
            </a:r>
            <a:r>
              <a:rPr lang="en-US" sz="1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990000"/>
                </a:solidFill>
              </a:rPr>
              <a:t>Add or </a:t>
            </a:r>
            <a:r>
              <a:rPr lang="en-US" sz="3600" dirty="0" err="1" smtClean="0">
                <a:solidFill>
                  <a:srgbClr val="990000"/>
                </a:solidFill>
              </a:rPr>
              <a:t>S</a:t>
            </a:r>
            <a:r>
              <a:rPr lang="en-US" sz="3600" dirty="0" err="1" smtClean="0">
                <a:solidFill>
                  <a:srgbClr val="990000"/>
                </a:solidFill>
              </a:rPr>
              <a:t>ubstract</a:t>
            </a:r>
            <a:r>
              <a:rPr lang="en-US" sz="3600" dirty="0" smtClean="0">
                <a:solidFill>
                  <a:srgbClr val="990000"/>
                </a:solidFill>
              </a:rPr>
              <a:t> </a:t>
            </a:r>
            <a:r>
              <a:rPr lang="en-US" sz="3600" dirty="0">
                <a:solidFill>
                  <a:srgbClr val="990000"/>
                </a:solidFill>
              </a:rPr>
              <a:t>years to current date using </a:t>
            </a:r>
            <a:r>
              <a:rPr lang="en-US" sz="3600" dirty="0" smtClean="0">
                <a:solidFill>
                  <a:srgbClr val="990000"/>
                </a:solidFill>
              </a:rPr>
              <a:t>Calendar</a:t>
            </a:r>
            <a:r>
              <a:rPr lang="th-TH" sz="3600" dirty="0">
                <a:solidFill>
                  <a:srgbClr val="990000"/>
                </a:solidFill>
              </a:rPr>
              <a:t/>
            </a:r>
            <a:br>
              <a:rPr lang="th-TH" sz="3600" dirty="0">
                <a:solidFill>
                  <a:srgbClr val="990000"/>
                </a:solidFill>
              </a:rPr>
            </a:br>
            <a:endParaRPr lang="th-TH" sz="3600" dirty="0">
              <a:solidFill>
                <a:srgbClr val="990000"/>
              </a:solidFill>
            </a:endParaRP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java.util.Calendar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AddYearToCurrentDate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//create Calendar instance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 now =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Calendar.getInstance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("Current date : " +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Calendar.MONTH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+ 1)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"-"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"-"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Calendar.YEAR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//add year to current date using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method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now.add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(Calendar.YEAR,1);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("date after one year : " +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Calendar.MONTH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+ 1)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+ "-"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Calendar.DATE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+ "-"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Calendar.YEAR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990000"/>
                </a:solidFill>
              </a:rPr>
              <a:t>Add or substract years to current date using Java Calendar</a:t>
            </a:r>
            <a:r>
              <a:rPr lang="th-TH" sz="3600">
                <a:solidFill>
                  <a:srgbClr val="990000"/>
                </a:solidFill>
              </a:rPr>
              <a:t/>
            </a:r>
            <a:br>
              <a:rPr lang="th-TH" sz="3600">
                <a:solidFill>
                  <a:srgbClr val="990000"/>
                </a:solidFill>
              </a:rPr>
            </a:br>
            <a:endParaRPr lang="th-TH" sz="3600">
              <a:solidFill>
                <a:srgbClr val="990000"/>
              </a:solidFill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442200" cy="28194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//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substract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year from current date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now =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Calendar.getInstance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 </a:t>
            </a:r>
            <a:endParaRPr lang="en-US" sz="16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now.add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(Calendar.YEAR,-100);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("date before 100 years : " +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Calendar.MONTH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+ 1)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"-"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Calendar.DATE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"-"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+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now.get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Calendar.YEAR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endParaRPr lang="th-T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4343400"/>
            <a:ext cx="5105400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date : 1-2-2554</a:t>
            </a:r>
          </a:p>
          <a:p>
            <a:r>
              <a:rPr lang="en-US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 after one year : 1-2-2555</a:t>
            </a:r>
          </a:p>
          <a:p>
            <a:r>
              <a:rPr lang="en-US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 before 100 years : 1-2-2454</a:t>
            </a:r>
            <a:endParaRPr lang="th-TH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AutoShape 66"/>
          <p:cNvSpPr>
            <a:spLocks noChangeArrowheads="1"/>
          </p:cNvSpPr>
          <p:nvPr/>
        </p:nvSpPr>
        <p:spPr bwMode="auto">
          <a:xfrm>
            <a:off x="1600200" y="1143000"/>
            <a:ext cx="6248400" cy="53340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3137" name="Group 65"/>
          <p:cNvGraphicFramePr>
            <a:graphicFrameLocks noGrp="1"/>
          </p:cNvGraphicFramePr>
          <p:nvPr/>
        </p:nvGraphicFramePr>
        <p:xfrm>
          <a:off x="2362200" y="1304923"/>
          <a:ext cx="4356100" cy="5248277"/>
        </p:xfrm>
        <a:graphic>
          <a:graphicData uri="http://schemas.openxmlformats.org/drawingml/2006/table">
            <a:tbl>
              <a:tblPr/>
              <a:tblGrid>
                <a:gridCol w="1720850"/>
                <a:gridCol w="2635250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Gregory XIII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2" tooltip="Gregory XIII.jpg"/>
                        </a:rPr>
                        <a:t>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                                   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Papacy began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May 13, 1572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Papacy ended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April 10, 1585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Birth 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Ugo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Boncompagni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January 7, 1502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3" tooltip="Bologna"/>
                        </a:rPr>
                        <a:t>Bologna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4" tooltip="Italy"/>
                        </a:rPr>
                        <a:t>Italy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April 10, 1585 (aged 83)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5" tooltip="Rome"/>
                        </a:rPr>
                        <a:t>Rome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hlinkClick r:id="rId4" tooltip="Italy"/>
                        </a:rPr>
                        <a:t>Italy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8" name="Picture 6" descr="250px-Gregory_XIII">
            <a:hlinkClick r:id="rId2" tooltip="Gregory XIII.jpg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905000"/>
            <a:ext cx="2153992" cy="2076448"/>
          </a:xfrm>
          <a:prstGeom prst="rect">
            <a:avLst/>
          </a:prstGeom>
          <a:noFill/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200400" y="152400"/>
            <a:ext cx="3042821" cy="6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Gregorian </a:t>
            </a:r>
            <a:r>
              <a:rPr lang="en-US" sz="4000" b="1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calendar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-498475" y="32464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, 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447800" y="304800"/>
            <a:ext cx="5774338" cy="6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The History of the Gregorian calendar</a:t>
            </a:r>
          </a:p>
        </p:txBody>
      </p:sp>
      <p:sp>
        <p:nvSpPr>
          <p:cNvPr id="12" name="ตัวยึดเนื้อหา 2"/>
          <p:cNvSpPr txBox="1">
            <a:spLocks/>
          </p:cNvSpPr>
          <p:nvPr/>
        </p:nvSpPr>
        <p:spPr bwMode="auto">
          <a:xfrm>
            <a:off x="990600" y="1143000"/>
            <a:ext cx="7442200" cy="228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Gregorian Calendar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ซึ่งถูกคิดค้นโดย 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Aloysius </a:t>
            </a:r>
            <a:r>
              <a:rPr lang="en-US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Lilius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ซึ่ง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Pope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ชื่อ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Gregory XIII 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เป็นผู้ประกาศให้ใช้ในปี 1582 </a:t>
            </a:r>
            <a:endParaRPr lang="en-US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ดัดแปลงมา</a:t>
            </a:r>
            <a:r>
              <a:rPr lang="th-TH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จากปฎิ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ทินที่มีชื่อว่า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Julian calendar 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สร้างขึ้นในอาณาจักรยุคสมัยของจู</a:t>
            </a:r>
            <a:r>
              <a:rPr lang="th-TH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เลียร์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ซี</a:t>
            </a:r>
            <a:r>
              <a:rPr lang="th-TH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ซาร์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Julian calendar 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เดือนกุมภาพันธ์จะมี 28 วัน แต่ในทุกสี่ปี เดือนกุมภาพันธ์จะมี 29 วันซึ่งมีปัญหาทำให้วันไม่ตรงกับการนับจริงๆ  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Gregorian Calendar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ได้มีการแก้ปัญหาโดยนำวันออก</a:t>
            </a:r>
            <a:r>
              <a:rPr lang="th-TH" sz="28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จากปฎิ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ทินไป 10 วัน ซึ่งทำให้วันสอดคล้องกับฤดูกาลจริงๆ และเปลี่ยนมาใช้กฎ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leap year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ดังนี้</a:t>
            </a:r>
          </a:p>
          <a:p>
            <a:pPr marL="358775" lvl="0" indent="-358775" hangingPunct="0">
              <a:lnSpc>
                <a:spcPct val="110000"/>
              </a:lnSpc>
              <a:buSzPct val="110000"/>
              <a:buBlip>
                <a:blip r:embed="rId2"/>
              </a:buBlip>
            </a:pPr>
            <a:r>
              <a:rPr lang="th-TH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"ทุกๆปีที่หารด้วยสี่ลงตัวถือเป็น </a:t>
            </a:r>
            <a:r>
              <a:rPr lang="en-US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leap year  </a:t>
            </a:r>
            <a:r>
              <a:rPr lang="th-TH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ยกเว้นปีดังกล่าวหารด้วย </a:t>
            </a:r>
            <a:r>
              <a:rPr lang="en-US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100 </a:t>
            </a:r>
            <a:r>
              <a:rPr lang="th-TH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ลงตัว  ถือว่าไม่ใช่ </a:t>
            </a:r>
            <a:r>
              <a:rPr lang="en-US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leap year  </a:t>
            </a:r>
            <a:r>
              <a:rPr lang="th-TH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แต่มีข้อยกเว้นซ้อนไปอีกทีว่า ปีที่หารด้วย 400 ลงตัวจึงถือเป็น </a:t>
            </a:r>
            <a:r>
              <a:rPr lang="en-US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Leap year</a:t>
            </a:r>
            <a:r>
              <a:rPr lang="th-TH" sz="2800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" 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endParaRPr kumimoji="0" lang="th-TH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90000"/>
                </a:solidFill>
                <a:cs typeface="Times New Roman" pitchFamily="18" charset="0"/>
              </a:rPr>
              <a:t>GregorianCalendar</a:t>
            </a:r>
            <a:r>
              <a:rPr lang="en-US" dirty="0">
                <a:solidFill>
                  <a:srgbClr val="990000"/>
                </a:solidFill>
                <a:cs typeface="Times New Roman" pitchFamily="18" charset="0"/>
              </a:rPr>
              <a:t>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1"/>
            <a:ext cx="74422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ถูกกำหนดไว้ใน </a:t>
            </a:r>
            <a:r>
              <a:rPr lang="en-US" sz="2800" dirty="0" err="1" smtClean="0">
                <a:latin typeface="Angsana New" pitchFamily="18" charset="-34"/>
                <a:cs typeface="Angsana New" pitchFamily="18" charset="-34"/>
              </a:rPr>
              <a:t>java.util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.*</a:t>
            </a:r>
          </a:p>
          <a:p>
            <a:pPr>
              <a:lnSpc>
                <a:spcPct val="90000"/>
              </a:lnSpc>
            </a:pP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ใช้งานได้ง่ายเนื่องจากกำหนดค่าในรูปของ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name constant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เช่นเดียวกับ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Date object, a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GregorianCalendar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object 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ประกอบด้วยเวลาในปัจจุบันที่มีค่าเป็น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default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 ซึ่งสะดวกต่อการสร้าง</a:t>
            </a:r>
            <a:r>
              <a:rPr lang="th-TH" sz="2800" dirty="0" err="1" smtClean="0">
                <a:latin typeface="Angsana New" pitchFamily="18" charset="-34"/>
                <a:cs typeface="Angsana New" pitchFamily="18" charset="-34"/>
              </a:rPr>
              <a:t>ออปเจค</a:t>
            </a:r>
            <a:r>
              <a:rPr lang="th-TH" sz="2800" dirty="0" smtClean="0">
                <a:latin typeface="Angsana New" pitchFamily="18" charset="-34"/>
                <a:cs typeface="Angsana New" pitchFamily="18" charset="-34"/>
              </a:rPr>
              <a:t>โดยใช้ช่วงเวลาต่างกันได้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3429000"/>
            <a:ext cx="74422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15975" lvl="1" indent="-358775" hangingPunct="0">
              <a:lnSpc>
                <a:spcPct val="110000"/>
              </a:lnSpc>
              <a:buSzPct val="110000"/>
              <a:buFontTx/>
              <a:buNone/>
            </a:pPr>
            <a:r>
              <a:rPr kumimoji="0" lang="th-TH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GregorianCalendar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myDay</a:t>
            </a:r>
            <a:r>
              <a:rPr kumimoji="0" lang="th-TH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=</a:t>
            </a:r>
            <a:r>
              <a:rPr kumimoji="0" lang="th-TH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new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GregorianCalendar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Courier New" pitchFamily="49" charset="0"/>
              </a:rPr>
              <a:t>(1978, 4, 16);</a:t>
            </a:r>
            <a:endParaRPr kumimoji="0" lang="th-TH" sz="16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ea typeface="+mn-ea"/>
              <a:cs typeface="Courier New" pitchFamily="49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สร้าง</a:t>
            </a:r>
            <a:r>
              <a:rPr kumimoji="0" lang="th-TH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ออปเจค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ที่ประกอบด้วยค่าวันเดือนปี</a:t>
            </a:r>
            <a:r>
              <a:rPr kumimoji="0" lang="th-TH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 ได้แก่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May 16, 1978   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หมายเหตุ  เดือน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May 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จะถูกนำเสนอด้วยค่า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4 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แทนที่จะเป็นค่า</a:t>
            </a:r>
            <a:r>
              <a:rPr kumimoji="0" lang="th-TH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5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 ทั้งนี้เนื่องจากในคลาสนี้ เดือน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January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จะถูกกำหนดให้เป็น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 0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หมายเลขภาพนิ่ง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DB765F26-9D4C-4BBD-8AF5-31BB9F8D9DC1}" type="slidenum">
              <a:rPr lang="en-US"/>
              <a:pPr/>
              <a:t>49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04775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The get Method in Calendar Class</a:t>
            </a:r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 bwMode="auto">
          <a:xfrm>
            <a:off x="1143000" y="1219200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เมธอด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get(</a:t>
            </a:r>
            <a:r>
              <a:rPr lang="en-US" sz="2800" u="sng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int</a:t>
            </a:r>
            <a:r>
              <a:rPr lang="en-US" sz="2800" u="sng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field)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ที่กำหนดไว้ในคลาส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Calendar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จะใช้สำหรับการ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extract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ค่าเวลาที่กำหนดไว้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ค่าเวลาถูกกำหนดไว้ในรูปของค่าคงที่  เช่น </a:t>
            </a:r>
          </a:p>
          <a:p>
            <a:pPr marL="815975" lvl="1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YEAR, MONTH, DATE, HOUR  </a:t>
            </a:r>
            <a:endParaRPr lang="th-TH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815975" lvl="1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HOUR_OF_DAY</a:t>
            </a:r>
            <a:endParaRPr lang="th-TH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815975" lvl="1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MINUTE, SECOND, DAY_OF_WEEK</a:t>
            </a:r>
            <a:endParaRPr lang="th-TH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815975" lvl="1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DAY_OF_MONTH</a:t>
            </a:r>
            <a:endParaRPr lang="th-TH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815975" lvl="1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DAY_OF_YEAR</a:t>
            </a:r>
            <a:endParaRPr lang="th-TH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815975" lvl="1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WEEK_OF_MONTH </a:t>
            </a:r>
          </a:p>
          <a:p>
            <a:pPr marL="815975" lvl="1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WEEK_OF_YEAR</a:t>
            </a:r>
            <a:endParaRPr lang="th-TH" sz="28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endParaRPr kumimoji="0" lang="th-TH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Date Classes in Standard Library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343400"/>
            <a:ext cx="7010400" cy="1524000"/>
          </a:xfrm>
        </p:spPr>
        <p:txBody>
          <a:bodyPr/>
          <a:lstStyle/>
          <a:p>
            <a:r>
              <a:rPr lang="th-TH" dirty="0" smtClean="0"/>
              <a:t>รับค่าในหน่วย </a:t>
            </a:r>
            <a:r>
              <a:rPr lang="en-US" dirty="0" smtClean="0"/>
              <a:t>milliseconds </a:t>
            </a:r>
            <a:r>
              <a:rPr lang="th-TH" dirty="0" smtClean="0"/>
              <a:t>ที่นับจาก</a:t>
            </a:r>
            <a:r>
              <a:rPr lang="en-US" dirty="0" smtClean="0"/>
              <a:t> January 1, 1970, 00:00:00 GMT</a:t>
            </a:r>
            <a:endParaRPr lang="th-TH" dirty="0" smtClean="0"/>
          </a:p>
          <a:p>
            <a:r>
              <a:rPr lang="th-TH" dirty="0" smtClean="0"/>
              <a:t>ผลลัพธ์ดังต่อไปนี้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Tue Jan 13 20:38:31 GMT 1970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524000"/>
            <a:ext cx="4572000" cy="241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import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;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 class 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DateDemo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{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 static void 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main(String[]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){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   Date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= 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new 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Date(1111111111);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  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(date); 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}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807325" cy="1031875"/>
          </a:xfrm>
        </p:spPr>
        <p:txBody>
          <a:bodyPr/>
          <a:lstStyle/>
          <a:p>
            <a:r>
              <a:rPr lang="en-US" dirty="0" err="1">
                <a:solidFill>
                  <a:srgbClr val="990000"/>
                </a:solidFill>
                <a:cs typeface="Times New Roman" pitchFamily="18" charset="0"/>
              </a:rPr>
              <a:t>GregorianCalendar</a:t>
            </a:r>
            <a:r>
              <a:rPr lang="en-US" dirty="0">
                <a:solidFill>
                  <a:srgbClr val="990000"/>
                </a:solidFill>
                <a:cs typeface="Times New Roman" pitchFamily="18" charset="0"/>
              </a:rPr>
              <a:t> class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442200" cy="4319587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เนื่องจากคลาส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Date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มีข้อจำกัดในการทำงาน  ดังนั้นจึงได้มีการออกแบบคลาส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Calendar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มาใช้แทน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เมธอดที่มีอยู่เดิมในคลาส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Date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จึงถูกนำมาใช้ใหม่ในคลาส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calendar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เพื่อให้สามารถใช้งานได้ง่ายขึ้น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นอกจากนั้นเพื่อให้สามารถใช้งานได้กับค่าวันเวลาในปีศักราชอื่น ๆ  จึงได้มีการสร้างคลาสสืบทอดต่าง ๆ  มาใช้เพิ่มเติม  เช่น </a:t>
            </a:r>
            <a:r>
              <a:rPr lang="en-US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Gregorian calendar, Lunar Calendar </a:t>
            </a:r>
            <a:r>
              <a:rPr lang="th-TH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และ</a:t>
            </a:r>
            <a:r>
              <a:rPr lang="en-US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Jewish calendar</a:t>
            </a:r>
            <a:r>
              <a:rPr lang="th-TH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เป็นต้น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โดยมีการกำหนดรูปแบบดังนี้</a:t>
            </a:r>
          </a:p>
          <a:p>
            <a:endParaRPr lang="th-TH" sz="16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TimeZone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tz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, Locale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locale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th-TH" sz="1600" b="1" dirty="0" smtClean="0">
              <a:solidFill>
                <a:srgbClr val="990000"/>
              </a:solidFill>
              <a:latin typeface="Arial" pitchFamily="34" charset="0"/>
              <a:cs typeface="Angsana New" pitchFamily="18" charset="-34"/>
            </a:endParaRPr>
          </a:p>
          <a:p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1707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Another Day Difference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1430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class Date1 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dt1 =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dt2 =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dt1.set(2010,9,31,0,0,0);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dt2.set(2010,10,1,0,0,0);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     From: "+dt1.getTime().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       To: "+dt2.getTime().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long days = 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fullDayDiff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(dt1,dt2);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("Full days: "+days);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</a:rPr>
              <a:t>}</a:t>
            </a:r>
            <a:endParaRPr lang="th-TH" sz="1400" dirty="0" smtClean="0">
              <a:latin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long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fullDayDiff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(Calendar dt1, Calendar dt2)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long tm1 = dt1.getTime().</a:t>
            </a:r>
            <a:r>
              <a:rPr lang="en-US" sz="1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getTime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long tm2 = dt2.getTime().</a:t>
            </a:r>
            <a:r>
              <a:rPr lang="en-US" sz="1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getTime</a:t>
            </a: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return (tm2-tm1)/(1000*60*60*24);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</a:rPr>
              <a:t>}</a:t>
            </a:r>
            <a:endParaRPr lang="th-TH" sz="14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791200"/>
            <a:ext cx="3505200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From: Sun Oct 31 00:00:00 ICT 2010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To: Mon Nov 01 00:00:00 ICT 2010</a:t>
            </a:r>
          </a:p>
          <a:p>
            <a:r>
              <a:rPr lang="en-US" sz="14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Full days: 1</a:t>
            </a:r>
            <a:endParaRPr lang="th-TH" sz="1400" b="1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0668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Date1 </a:t>
            </a:r>
          </a:p>
          <a:p>
            <a:pPr>
              <a:buNone/>
            </a:pPr>
            <a:r>
              <a:rPr lang="th-TH" sz="1600" dirty="0" smtClean="0">
                <a:latin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None/>
            </a:pPr>
            <a:r>
              <a:rPr lang="th-TH" sz="1600" dirty="0" smtClean="0">
                <a:latin typeface="Arial" pitchFamily="34" charset="0"/>
              </a:rPr>
              <a:t>  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dt.set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(2010,9,31); //31-Oct-2010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("Current time: "+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dt.getTime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dt.add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(Calendar.</a:t>
            </a:r>
            <a:r>
              <a:rPr lang="en-US" sz="16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DATE,1)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("Add 1 to date: "+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dt.getTime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dt.set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(2010,9,31); //31-Oct-2010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("Current time: "+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dt.getTime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dt.add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(Calendar.</a:t>
            </a:r>
            <a:r>
              <a:rPr lang="en-US" sz="16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MONTH,1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("Add 1 to month: "+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dt.getTime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5486400"/>
            <a:ext cx="5029200" cy="10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time: Sun Oct 31 09:12:38 ICT 2010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Add 1 to date: Mon Nov 01 09:12:38 ICT 2010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Current time: Sun Oct 31 09:12:38 ICT 2010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Add 1 to month: Tue Nov 30 09:12:38 ICT 2010</a:t>
            </a:r>
            <a:endParaRPr lang="th-TH" sz="1600" dirty="0">
              <a:solidFill>
                <a:srgbClr val="990000"/>
              </a:solidFill>
              <a:latin typeface="Arial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1707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add() &amp; set() method </a:t>
            </a:r>
            <a:endParaRPr lang="th-TH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Month Difference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2192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java.text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class Date1 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dt1 =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dt2 =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GregorianCalendar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dt1.set(2002,9,31,0,0,0);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dt2.set(2002,10,30,0,0,0);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       From: "+dt1.getTime().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         To: "+dt2.getTime().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long months = 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fullMonthDiff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(dt1,dt2);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("Full months: "+months);</a:t>
            </a:r>
          </a:p>
          <a:p>
            <a:pPr>
              <a:buNone/>
            </a:pPr>
            <a:endParaRPr lang="th-TH" sz="1400" dirty="0" smtClean="0">
              <a:latin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dt1.set(2002,9,30,0,0,0);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dt2.set(2003,10,29,0,0,0);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       From: "+dt1.getTime().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         To: "+dt2.getTime().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months =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fullMonthDiff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(dt1,dt2);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("Full months: "+months);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}</a:t>
            </a:r>
          </a:p>
          <a:p>
            <a:pPr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7620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public static long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fullMonthDiff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(Calendar dt1, Calendar dt2) 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Calendar a, b;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if (dt1.before(dt2))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a = dt1;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b = dt2;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}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else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a = dt2;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b = dt1;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// work on the years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y1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y2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b.get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m1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m2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b.get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l = y2 - y1;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if (m2&lt;m1) l--;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diff = 0;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if (l&gt;0)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diff += l*12;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a.add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YEAR,l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}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7620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// work on the months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y1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a.get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y2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b.get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YEAR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m1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a.get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m2 =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b.get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if (m2&lt;m1)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l = m2 + 12 - m1;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}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else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l = m2 - m1;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}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l = m2 - m1;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if (l&gt;0) {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diff += l;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a.add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(Calendar.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MONTH,1);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}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// date adjustment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d1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DATE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d2 =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b.get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Calendar.</a:t>
            </a:r>
            <a:r>
              <a:rPr lang="en-US" sz="1400" b="1" i="1" dirty="0" err="1" smtClean="0">
                <a:latin typeface="Arial" pitchFamily="34" charset="0"/>
                <a:cs typeface="Arial" pitchFamily="34" charset="0"/>
              </a:rPr>
              <a:t>DATE</a:t>
            </a: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if (d2&lt;d1) diff--;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   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return diff;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   }</a:t>
            </a:r>
          </a:p>
          <a:p>
            <a:pPr>
              <a:buNone/>
            </a:pPr>
            <a:r>
              <a:rPr lang="th-TH" sz="1400" dirty="0" smtClean="0">
                <a:latin typeface="Arial" pitchFamily="34" charset="0"/>
              </a:rPr>
              <a:t>}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808912" cy="1035050"/>
          </a:xfrm>
          <a:ln/>
        </p:spPr>
        <p:txBody>
          <a:bodyPr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990000"/>
                </a:solidFill>
              </a:rPr>
              <a:t>getTime</a:t>
            </a:r>
            <a:r>
              <a:rPr lang="en-GB" dirty="0" smtClean="0">
                <a:solidFill>
                  <a:srgbClr val="990000"/>
                </a:solidFill>
              </a:rPr>
              <a:t>()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286000"/>
            <a:ext cx="7086600" cy="2133600"/>
          </a:xfrm>
          <a:ln w="12700"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import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java.util.Date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;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class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DateDemo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{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 static void 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main(String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[]) {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  Date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= 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new 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Date();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(date);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long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msec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= 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date.getTime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();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("Milliseconds since Jan. 1, 1970 GMT = " + 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msec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  }</a:t>
            </a:r>
            <a:b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431800" indent="-323850" defTabSz="449263">
              <a:lnSpc>
                <a:spcPct val="97000"/>
              </a:lnSpc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1981200" y="5257800"/>
            <a:ext cx="4876800" cy="935641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8675" hangingPunct="0">
              <a:lnSpc>
                <a:spcPct val="97000"/>
              </a:lnSpc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1600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defTabSz="828675" hangingPunct="0">
              <a:lnSpc>
                <a:spcPct val="97000"/>
              </a:lnSpc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US" sz="1600" dirty="0" smtClean="0">
                <a:solidFill>
                  <a:srgbClr val="990000"/>
                </a:solidFill>
              </a:rPr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Tue Jan 04 10:00:02 ICT 2011</a:t>
            </a:r>
          </a:p>
          <a:p>
            <a:r>
              <a:rPr lang="en-US" sz="1600" dirty="0" smtClean="0">
                <a:solidFill>
                  <a:srgbClr val="990000"/>
                </a:solidFill>
              </a:rPr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Milliseconds since Jan. 1, 1970 GMT = </a:t>
            </a:r>
            <a:r>
              <a:rPr lang="en-US" sz="1600" dirty="0" smtClean="0">
                <a:solidFill>
                  <a:srgbClr val="990000"/>
                </a:solidFill>
              </a:rPr>
              <a:t>1294110002368</a:t>
            </a:r>
          </a:p>
          <a:p>
            <a:endParaRPr lang="en-GB" sz="1600" dirty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1143001"/>
            <a:ext cx="7386638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lvl="0" indent="-358775" hangingPunct="0">
              <a:lnSpc>
                <a:spcPct val="110000"/>
              </a:lnSpc>
              <a:buSzPct val="110000"/>
              <a:buBlip>
                <a:blip r:embed="rId3"/>
              </a:buBlip>
              <a:defRPr/>
            </a:pP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เมธอด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getTime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ใช้สำหรับคืนค่าในหน่วย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milliseconds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ที่นับจาก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January 1, 1970, 00:00:00 GMT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Methods of the Date class </a:t>
            </a:r>
            <a:r>
              <a:rPr lang="en-US" dirty="0" smtClean="0">
                <a:solidFill>
                  <a:srgbClr val="990000"/>
                </a:solidFill>
              </a:rPr>
              <a:t>(in </a:t>
            </a:r>
            <a:r>
              <a:rPr lang="en-US" dirty="0" err="1" smtClean="0">
                <a:solidFill>
                  <a:srgbClr val="990000"/>
                </a:solidFill>
              </a:rPr>
              <a:t>java.util</a:t>
            </a:r>
            <a:r>
              <a:rPr lang="en-US" dirty="0" smtClean="0">
                <a:solidFill>
                  <a:srgbClr val="990000"/>
                </a:solidFill>
              </a:rPr>
              <a:t>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962400"/>
            <a:ext cx="7467600" cy="1524000"/>
          </a:xfrm>
        </p:spPr>
        <p:txBody>
          <a:bodyPr/>
          <a:lstStyle/>
          <a:p>
            <a:r>
              <a:rPr lang="en-US" dirty="0" smtClean="0"/>
              <a:t>long </a:t>
            </a:r>
            <a:r>
              <a:rPr lang="en-US" dirty="0"/>
              <a:t>getTime()</a:t>
            </a:r>
          </a:p>
          <a:p>
            <a:pPr lvl="1"/>
            <a:r>
              <a:rPr lang="th-TH" dirty="0" smtClean="0"/>
              <a:t>คืนค่าในหน่วย</a:t>
            </a:r>
            <a:r>
              <a:rPr lang="en-US" dirty="0" smtClean="0"/>
              <a:t> </a:t>
            </a:r>
            <a:r>
              <a:rPr lang="en-US" dirty="0"/>
              <a:t>milliseconds </a:t>
            </a:r>
            <a:r>
              <a:rPr lang="th-TH" dirty="0" smtClean="0"/>
              <a:t>นับจาก</a:t>
            </a:r>
            <a:r>
              <a:rPr lang="en-US" dirty="0" smtClean="0"/>
              <a:t> </a:t>
            </a:r>
            <a:r>
              <a:rPr lang="en-US" dirty="0"/>
              <a:t>epoch</a:t>
            </a:r>
            <a:br>
              <a:rPr lang="en-US" dirty="0"/>
            </a:br>
            <a:r>
              <a:rPr lang="en-US" dirty="0"/>
              <a:t>(1970-01-01 00:00:00 GMT)</a:t>
            </a:r>
          </a:p>
          <a:p>
            <a:r>
              <a:rPr lang="en-US" dirty="0"/>
              <a:t>void </a:t>
            </a:r>
            <a:r>
              <a:rPr lang="en-US" dirty="0" err="1"/>
              <a:t>setTime</a:t>
            </a:r>
            <a:r>
              <a:rPr lang="en-US" dirty="0"/>
              <a:t>(long n</a:t>
            </a:r>
            <a:r>
              <a:rPr lang="en-US" dirty="0" smtClean="0"/>
              <a:t>)</a:t>
            </a:r>
            <a:endParaRPr lang="en-US" b="1" i="1" dirty="0">
              <a:solidFill>
                <a:srgbClr val="0033CC"/>
              </a:solidFill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219200" y="1905000"/>
          <a:ext cx="7086600" cy="1752600"/>
        </p:xfrm>
        <a:graphic>
          <a:graphicData uri="http://schemas.openxmlformats.org/drawingml/2006/table">
            <a:tbl>
              <a:tblPr/>
              <a:tblGrid>
                <a:gridCol w="1371600"/>
                <a:gridCol w="5715000"/>
              </a:tblGrid>
              <a:tr h="4206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solidFill>
                            <a:srgbClr val="0000FF"/>
                          </a:solidFill>
                          <a:latin typeface="Angsana New"/>
                          <a:ea typeface="Times New Roman"/>
                          <a:cs typeface="+mn-cs"/>
                        </a:rPr>
                        <a:t>after()</a:t>
                      </a:r>
                      <a:endParaRPr lang="en-US" sz="2400" dirty="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ใช้ตรวจสอบว่า วันที่และเวลา มาหลัง วันที่และเวลาที่กำหนด หรือไม่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solidFill>
                            <a:srgbClr val="0000FF"/>
                          </a:solidFill>
                          <a:latin typeface="Angsana New"/>
                          <a:ea typeface="Times New Roman"/>
                          <a:cs typeface="+mn-cs"/>
                        </a:rPr>
                        <a:t>before()</a:t>
                      </a:r>
                      <a:endParaRPr lang="en-US" sz="2400" dirty="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ใช้ตรวจสอบว่า วันที่และเวลา มาก่อน วันที่และเวลาที่กำหนด หรือไม่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solidFill>
                            <a:srgbClr val="0000FF"/>
                          </a:solidFill>
                          <a:latin typeface="Angsana New"/>
                          <a:ea typeface="Times New Roman"/>
                          <a:cs typeface="+mn-cs"/>
                        </a:rPr>
                        <a:t>equals()</a:t>
                      </a:r>
                      <a:endParaRPr lang="en-US" sz="2400" dirty="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latin typeface="Calibri"/>
                          <a:ea typeface="Times New Roman"/>
                          <a:cs typeface="+mn-cs"/>
                        </a:rPr>
                        <a:t>ใช้ตรวจสอบว่า วันที่และเวลา มาก่อน วันที่และเวลาที่กำหนด หรือไม่</a:t>
                      </a:r>
                      <a:endParaRPr lang="en-US" sz="240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 err="1">
                          <a:solidFill>
                            <a:srgbClr val="0000FF"/>
                          </a:solidFill>
                          <a:latin typeface="Angsana New"/>
                          <a:ea typeface="Times New Roman"/>
                          <a:cs typeface="+mn-cs"/>
                        </a:rPr>
                        <a:t>compareTo</a:t>
                      </a:r>
                      <a:r>
                        <a:rPr lang="en-US" sz="2400" b="1" u="sng" dirty="0">
                          <a:solidFill>
                            <a:srgbClr val="0000FF"/>
                          </a:solidFill>
                          <a:latin typeface="Angsana New"/>
                          <a:ea typeface="Times New Roman"/>
                          <a:cs typeface="+mn-cs"/>
                        </a:rPr>
                        <a:t>()</a:t>
                      </a:r>
                      <a:endParaRPr lang="en-US" sz="2400" dirty="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Calibri"/>
                          <a:ea typeface="Times New Roman"/>
                          <a:cs typeface="+mn-cs"/>
                        </a:rPr>
                        <a:t>ใช้ตรวจสอบว่า วันที่และเวลาใดมาก่อน วันที่และเวลาใดมาหลัง</a:t>
                      </a:r>
                      <a:endParaRPr lang="en-US" sz="2400" dirty="0"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2251" marR="52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1143000"/>
            <a:ext cx="74676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r>
              <a:rPr lang="th-TH" sz="2800" kern="0" dirty="0" smtClean="0">
                <a:solidFill>
                  <a:srgbClr val="000000"/>
                </a:solidFill>
                <a:latin typeface="+mn-lt"/>
                <a:cs typeface="+mn-cs"/>
              </a:rPr>
              <a:t>เมธอดพื้นฐานของคลาส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  <a:cs typeface="+mn-cs"/>
              </a:rPr>
              <a:t>Date </a:t>
            </a:r>
            <a:r>
              <a:rPr lang="th-TH" sz="2800" kern="0" dirty="0" smtClean="0">
                <a:solidFill>
                  <a:srgbClr val="000000"/>
                </a:solidFill>
                <a:latin typeface="+mn-lt"/>
                <a:cs typeface="+mn-cs"/>
              </a:rPr>
              <a:t>คืนค่าแบบ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  <a:cs typeface="+mn-cs"/>
              </a:rPr>
              <a:t>Boolean </a:t>
            </a:r>
            <a:r>
              <a:rPr lang="th-TH" sz="2800" kern="0" dirty="0" smtClean="0">
                <a:solidFill>
                  <a:srgbClr val="000000"/>
                </a:solidFill>
                <a:latin typeface="+mn-lt"/>
                <a:cs typeface="+mn-cs"/>
              </a:rPr>
              <a:t>มีดังต่อไปนี้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6561137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boolean</a:t>
            </a:r>
            <a:r>
              <a:rPr lang="en-US" dirty="0" smtClean="0">
                <a:solidFill>
                  <a:srgbClr val="990000"/>
                </a:solidFill>
              </a:rPr>
              <a:t>   : before, after, equal method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71600" y="1447800"/>
            <a:ext cx="7086600" cy="21336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4318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import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java.util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.*;</a:t>
            </a:r>
          </a:p>
          <a:p>
            <a:pPr marL="431800" marR="0" lvl="0" indent="-4318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TestDate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600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public static void main(String[]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	Date date_1 = new Date ();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	Date date_2 = new Date ();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if ( date_1.after ( date_2 ) )</a:t>
            </a:r>
          </a:p>
          <a:p>
            <a:r>
              <a:rPr lang="th-TH" sz="1600" dirty="0" smtClean="0">
                <a:solidFill>
                  <a:srgbClr val="990000"/>
                </a:solidFill>
                <a:latin typeface="Arial" pitchFamily="34" charset="0"/>
              </a:rPr>
              <a:t>   	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( "date after" );</a:t>
            </a:r>
          </a:p>
          <a:p>
            <a:endParaRPr lang="en-US" sz="1600" i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th-TH" sz="1600" dirty="0" smtClean="0">
                <a:solidFill>
                  <a:srgbClr val="990000"/>
                </a:solidFill>
                <a:latin typeface="Arial" pitchFamily="34" charset="0"/>
              </a:rPr>
              <a:t>   	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else if (date_1.equals(date_2))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( "date equals" );</a:t>
            </a:r>
          </a:p>
          <a:p>
            <a:endParaRPr lang="en-US" sz="1600" i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else</a:t>
            </a:r>
          </a:p>
          <a:p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( "date before" );</a:t>
            </a:r>
          </a:p>
          <a:p>
            <a:r>
              <a:rPr lang="th-TH" sz="1600" dirty="0" smtClean="0">
                <a:solidFill>
                  <a:srgbClr val="990000"/>
                </a:solidFill>
                <a:latin typeface="Arial" pitchFamily="34" charset="0"/>
              </a:rPr>
              <a:t>   	}</a:t>
            </a:r>
          </a:p>
          <a:p>
            <a:r>
              <a:rPr lang="th-TH" sz="1600" dirty="0" smtClean="0">
                <a:solidFill>
                  <a:srgbClr val="990000"/>
                </a:solidFill>
                <a:latin typeface="Arial" pitchFamily="34" charset="0"/>
              </a:rPr>
              <a:t>}</a:t>
            </a:r>
            <a:endParaRPr kumimoji="0" lang="en-GB" sz="160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76200"/>
            <a:ext cx="7094537" cy="1031875"/>
          </a:xfrm>
        </p:spPr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int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>
                <a:solidFill>
                  <a:srgbClr val="990000"/>
                </a:solidFill>
              </a:rPr>
              <a:t>compareTo</a:t>
            </a:r>
            <a:r>
              <a:rPr lang="en-US" dirty="0" smtClean="0">
                <a:solidFill>
                  <a:srgbClr val="990000"/>
                </a:solidFill>
              </a:rPr>
              <a:t> ( </a:t>
            </a:r>
            <a:r>
              <a:rPr lang="en-US" dirty="0" err="1" smtClean="0">
                <a:solidFill>
                  <a:srgbClr val="990000"/>
                </a:solidFill>
              </a:rPr>
              <a:t>object_date</a:t>
            </a:r>
            <a:r>
              <a:rPr lang="en-US" dirty="0" smtClean="0">
                <a:solidFill>
                  <a:srgbClr val="990000"/>
                </a:solidFill>
              </a:rPr>
              <a:t> )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43000" y="1219200"/>
            <a:ext cx="7366000" cy="4319587"/>
          </a:xfrm>
        </p:spPr>
        <p:txBody>
          <a:bodyPr/>
          <a:lstStyle/>
          <a:p>
            <a:r>
              <a:rPr lang="th-TH" dirty="0" smtClean="0"/>
              <a:t>ใช้เปรียบเทียบลำดับก่อนหลังระหว่าง</a:t>
            </a:r>
            <a:r>
              <a:rPr lang="en-US" dirty="0" smtClean="0"/>
              <a:t> Date </a:t>
            </a:r>
            <a:r>
              <a:rPr lang="th-TH" dirty="0" err="1" smtClean="0"/>
              <a:t>ออป</a:t>
            </a:r>
            <a:r>
              <a:rPr lang="th-TH" dirty="0" err="1" smtClean="0"/>
              <a:t>เจค</a:t>
            </a:r>
            <a:r>
              <a:rPr lang="th-TH" dirty="0" smtClean="0"/>
              <a:t>หลัก</a:t>
            </a:r>
            <a:r>
              <a:rPr lang="th-TH" dirty="0" smtClean="0"/>
              <a:t>และ </a:t>
            </a:r>
            <a:r>
              <a:rPr lang="en-US" dirty="0" smtClean="0"/>
              <a:t>Date </a:t>
            </a:r>
            <a:r>
              <a:rPr lang="th-TH" dirty="0" err="1" smtClean="0"/>
              <a:t>ออปเจค</a:t>
            </a:r>
            <a:r>
              <a:rPr lang="en-US" dirty="0" smtClean="0"/>
              <a:t> </a:t>
            </a:r>
            <a:r>
              <a:rPr lang="th-TH" dirty="0" smtClean="0"/>
              <a:t>ที่ถูกนำมาเปรียบเทียบในรูปของพารามิเตอร์</a:t>
            </a:r>
            <a:endParaRPr lang="en-US" dirty="0" smtClean="0"/>
          </a:p>
          <a:p>
            <a:pPr lvl="1"/>
            <a:r>
              <a:rPr lang="th-TH" dirty="0" smtClean="0"/>
              <a:t>ในกรณีที่คืนค่าติดลบแสดงว่า </a:t>
            </a:r>
            <a:r>
              <a:rPr lang="en-US" dirty="0" smtClean="0"/>
              <a:t>Date </a:t>
            </a:r>
            <a:r>
              <a:rPr lang="th-TH" dirty="0" err="1" smtClean="0"/>
              <a:t>ออปเจค</a:t>
            </a:r>
            <a:r>
              <a:rPr lang="th-TH" dirty="0" smtClean="0"/>
              <a:t>หลักมาก่อน</a:t>
            </a:r>
          </a:p>
          <a:p>
            <a:pPr lvl="1"/>
            <a:r>
              <a:rPr lang="th-TH" dirty="0" smtClean="0"/>
              <a:t>ในกรณีที่คืนค่าติดลบแสดงว่า </a:t>
            </a:r>
            <a:r>
              <a:rPr lang="en-US" dirty="0" smtClean="0"/>
              <a:t>Date </a:t>
            </a:r>
            <a:r>
              <a:rPr lang="th-TH" dirty="0" err="1" smtClean="0"/>
              <a:t>ออปเจค</a:t>
            </a:r>
            <a:r>
              <a:rPr lang="th-TH" dirty="0" smtClean="0"/>
              <a:t>หลักมาหลัง</a:t>
            </a:r>
          </a:p>
          <a:p>
            <a:pPr lvl="1"/>
            <a:r>
              <a:rPr lang="th-TH" dirty="0" smtClean="0"/>
              <a:t>ในกรณีที่คืนค่าศูนย์แสดงว่าสอง </a:t>
            </a:r>
            <a:r>
              <a:rPr lang="en-US" dirty="0" smtClean="0"/>
              <a:t>Date </a:t>
            </a:r>
            <a:r>
              <a:rPr lang="th-TH" dirty="0" err="1" smtClean="0"/>
              <a:t>ออปเจค</a:t>
            </a:r>
            <a:r>
              <a:rPr lang="th-TH" dirty="0" smtClean="0"/>
              <a:t>เท่ากัน</a:t>
            </a:r>
          </a:p>
          <a:p>
            <a:r>
              <a:rPr lang="th-TH" dirty="0" smtClean="0"/>
              <a:t>ตัวอย่างเช่น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date_1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= new Date ();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Date date_2 = new Date ();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compare = </a:t>
            </a:r>
            <a:r>
              <a:rPr lang="en-US" sz="1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date_1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.compareTo ( date_2 );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1717</TotalTime>
  <Words>4007</Words>
  <Application>Microsoft Office PowerPoint</Application>
  <PresentationFormat>นำเสนอทางหน้าจอ (4:3)</PresentationFormat>
  <Paragraphs>1017</Paragraphs>
  <Slides>55</Slides>
  <Notes>14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55</vt:i4>
      </vt:variant>
    </vt:vector>
  </HeadingPairs>
  <TitlesOfParts>
    <vt:vector size="56" baseType="lpstr">
      <vt:lpstr>Lecture-4</vt:lpstr>
      <vt:lpstr> Java 2  All about Date Class</vt:lpstr>
      <vt:lpstr>Date, Calendar &amp; DateFormat Objects</vt:lpstr>
      <vt:lpstr>Date</vt:lpstr>
      <vt:lpstr>Fully qualified name</vt:lpstr>
      <vt:lpstr>Date Classes in Standard Library</vt:lpstr>
      <vt:lpstr>getTime()</vt:lpstr>
      <vt:lpstr>Methods of the Date class (in java.util)</vt:lpstr>
      <vt:lpstr>boolean   : before, after, equal method</vt:lpstr>
      <vt:lpstr>int compareTo ( object_date )</vt:lpstr>
      <vt:lpstr>The DateFormat Class </vt:lpstr>
      <vt:lpstr>DateFormat Class</vt:lpstr>
      <vt:lpstr>Methods of the DateFormat class (in java.text)</vt:lpstr>
      <vt:lpstr>DateFormat Class</vt:lpstr>
      <vt:lpstr>DateFormat Class</vt:lpstr>
      <vt:lpstr>DateFormat with Locale  </vt:lpstr>
      <vt:lpstr>DateFormat Class : Time</vt:lpstr>
      <vt:lpstr>ภาพนิ่ง 17</vt:lpstr>
      <vt:lpstr>Parsing Date/Time String</vt:lpstr>
      <vt:lpstr>SimpleDateFormat</vt:lpstr>
      <vt:lpstr>SimpleDateFormat : Pattern</vt:lpstr>
      <vt:lpstr>SimpleDateFormat class</vt:lpstr>
      <vt:lpstr>Formatting year using SimpleDateFormat </vt:lpstr>
      <vt:lpstr>Formatting month using SimpleDateFormat </vt:lpstr>
      <vt:lpstr>SimpleDateFormat</vt:lpstr>
      <vt:lpstr>SimpleDateFormat</vt:lpstr>
      <vt:lpstr>Formatting hour using SimpleDateFormat </vt:lpstr>
      <vt:lpstr>Formatting hour using SimpleDateFormat </vt:lpstr>
      <vt:lpstr>Formatting day of week using SimpleDateFormat</vt:lpstr>
      <vt:lpstr>Formatting in custom formats : SimpleDateFormat</vt:lpstr>
      <vt:lpstr>Calendars vs. Dates</vt:lpstr>
      <vt:lpstr>Calendar Methods </vt:lpstr>
      <vt:lpstr>Calendar Object </vt:lpstr>
      <vt:lpstr>Simple Java Calendar Example </vt:lpstr>
      <vt:lpstr>Calendar Example</vt:lpstr>
      <vt:lpstr>Another  Example</vt:lpstr>
      <vt:lpstr>Calendar Class</vt:lpstr>
      <vt:lpstr>Get Week of month and year using Calendar </vt:lpstr>
      <vt:lpstr>Get current date time values using Java Calendar </vt:lpstr>
      <vt:lpstr>Get current date time values using Java Calendar </vt:lpstr>
      <vt:lpstr>Set Year, Month, Day</vt:lpstr>
      <vt:lpstr>Adding and Subtracting to Year, Month, Day etc.</vt:lpstr>
      <vt:lpstr>Manipulate Date</vt:lpstr>
      <vt:lpstr>Day Difference</vt:lpstr>
      <vt:lpstr>Add or Substract years to current date using Calendar </vt:lpstr>
      <vt:lpstr>Add or substract years to current date using Java Calendar </vt:lpstr>
      <vt:lpstr>ภาพนิ่ง 46</vt:lpstr>
      <vt:lpstr>ภาพนิ่ง 47</vt:lpstr>
      <vt:lpstr>GregorianCalendar class</vt:lpstr>
      <vt:lpstr>The get Method in Calendar Class</vt:lpstr>
      <vt:lpstr>GregorianCalendar class </vt:lpstr>
      <vt:lpstr>Another Day Difference</vt:lpstr>
      <vt:lpstr>add() &amp; set() method </vt:lpstr>
      <vt:lpstr>Month Difference</vt:lpstr>
      <vt:lpstr>ภาพนิ่ง 54</vt:lpstr>
      <vt:lpstr>ภาพนิ่ง 55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Rangsit</cp:lastModifiedBy>
  <cp:revision>163</cp:revision>
  <dcterms:created xsi:type="dcterms:W3CDTF">2008-01-16T17:45:52Z</dcterms:created>
  <dcterms:modified xsi:type="dcterms:W3CDTF">2013-01-14T01:47:25Z</dcterms:modified>
</cp:coreProperties>
</file>