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6" r:id="rId3"/>
    <p:sldId id="327" r:id="rId4"/>
    <p:sldId id="285" r:id="rId5"/>
    <p:sldId id="286" r:id="rId6"/>
    <p:sldId id="287" r:id="rId7"/>
    <p:sldId id="288" r:id="rId8"/>
    <p:sldId id="289" r:id="rId9"/>
    <p:sldId id="290" r:id="rId10"/>
    <p:sldId id="323" r:id="rId11"/>
    <p:sldId id="324" r:id="rId12"/>
    <p:sldId id="325" r:id="rId13"/>
    <p:sldId id="262" r:id="rId14"/>
    <p:sldId id="263" r:id="rId15"/>
    <p:sldId id="26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1" r:id="rId41"/>
    <p:sldId id="310" r:id="rId42"/>
    <p:sldId id="322" r:id="rId43"/>
    <p:sldId id="317" r:id="rId44"/>
    <p:sldId id="318" r:id="rId45"/>
    <p:sldId id="319" r:id="rId46"/>
    <p:sldId id="320" r:id="rId47"/>
    <p:sldId id="321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0000"/>
    <a:srgbClr val="008000"/>
    <a:srgbClr val="FFCC00"/>
    <a:srgbClr val="FFFFCC"/>
    <a:srgbClr val="CC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09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fld id="{6EEA45A4-FAD2-4295-8C92-337003862F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73575" cy="316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0275" cy="351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2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829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750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0138" y="676275"/>
            <a:ext cx="4610100" cy="3457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8515" name="Rectangle 3"/>
          <p:cNvSpPr>
            <a:spLocks noGrp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v-SE" smtClean="0"/>
              <a:t>In case of a Stimulus from an Instance to itself, the arrow</a:t>
            </a:r>
          </a:p>
          <a:p>
            <a:r>
              <a:rPr lang="sv-SE" smtClean="0"/>
              <a:t>may start and finish on the same lifeline.</a:t>
            </a:r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731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955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43" name="Rectangle 3"/>
          <p:cNvSpPr>
            <a:spLocks noGrp="1"/>
          </p:cNvSpPr>
          <p:nvPr>
            <p:ph type="body" idx="1"/>
          </p:nvPr>
        </p:nvSpPr>
        <p:spPr bwMode="auto">
          <a:xfrm>
            <a:off x="912813" y="4343400"/>
            <a:ext cx="5032375" cy="266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sv-S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809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014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54D4DFA0-9C72-4EAE-BF7A-A30EAF4DE17F}" type="slidenum">
              <a:rPr lang="en-US"/>
              <a:pPr/>
              <a:t>4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23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 lIns="89785" tIns="44892" rIns="89785" bIns="44892"/>
          <a:lstStyle/>
          <a:p>
            <a:r>
              <a:rPr lang="en-US" smtClean="0"/>
              <a:t>Examples: page 186;</a:t>
            </a:r>
          </a:p>
          <a:p>
            <a:r>
              <a:rPr lang="en-US" smtClean="0"/>
              <a:t>Responsibility example: User guide, page 53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1F761D3D-E0D5-48C1-B2DA-4000A2A3072B}" type="slidenum">
              <a:rPr lang="en-US"/>
              <a:pPr/>
              <a:t>8</a:t>
            </a:fld>
            <a:endParaRPr lang="en-US"/>
          </a:p>
        </p:txBody>
      </p:sp>
      <p:sp>
        <p:nvSpPr>
          <p:cNvPr id="74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9571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991350" y="193675"/>
            <a:ext cx="1951038" cy="641985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35063" y="193675"/>
            <a:ext cx="5703887" cy="64198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ชื่อเรื่อง แผนภูมิ 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แผนภูมิ 2"/>
          <p:cNvSpPr>
            <a:spLocks noGrp="1"/>
          </p:cNvSpPr>
          <p:nvPr>
            <p:ph type="chart"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/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1474788" y="2293938"/>
            <a:ext cx="7442200" cy="4319587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ชื่อเรื่อง ข้อความ 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44078B-E529-4100-9E64-41B966215F0E}" type="datetime1">
              <a:rPr lang="en-US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075" y="6440488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Unit Test with JUnit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48A328A-EC6A-4D30-B8A1-0386B6192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5063" y="193675"/>
            <a:ext cx="7807325" cy="103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293938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9" name="Picture 5" descr="java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01000" y="228600"/>
            <a:ext cx="990600" cy="747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>
          <a:solidFill>
            <a:srgbClr val="CC8C6E"/>
          </a:solidFill>
          <a:latin typeface="+mj-lt"/>
          <a:ea typeface="+mj-ea"/>
          <a:cs typeface="+mj-cs"/>
        </a:defRPr>
      </a:lvl1pPr>
      <a:lvl2pPr marL="358775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2pPr>
      <a:lvl3pPr marL="719138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3pPr>
      <a:lvl4pPr marL="1079500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4pPr>
      <a:lvl5pPr marL="14398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5pPr>
      <a:lvl6pPr marL="18970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6pPr>
      <a:lvl7pPr marL="23542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7pPr>
      <a:lvl8pPr marL="28114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8pPr>
      <a:lvl9pPr marL="32686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9pPr>
    </p:titleStyle>
    <p:bodyStyle>
      <a:lvl1pPr marL="358775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2pPr>
      <a:lvl3pPr marL="1079500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80000"/>
        <a:buFont typeface="StarSymbol" charset="0"/>
        <a:buBlip>
          <a:blip r:embed="rId21"/>
        </a:buBlip>
        <a:defRPr sz="2800">
          <a:solidFill>
            <a:srgbClr val="000000"/>
          </a:solidFill>
          <a:latin typeface="+mn-lt"/>
          <a:cs typeface="+mn-cs"/>
        </a:defRPr>
      </a:lvl3pPr>
      <a:lvl4pPr marL="1439863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4pPr>
      <a:lvl5pPr marL="17986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3"/>
        </a:buBlip>
        <a:defRPr sz="2800">
          <a:solidFill>
            <a:srgbClr val="000000"/>
          </a:solidFill>
          <a:latin typeface="+mn-lt"/>
          <a:cs typeface="+mn-cs"/>
        </a:defRPr>
      </a:lvl5pPr>
      <a:lvl6pPr marL="22558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3"/>
        </a:buBlip>
        <a:defRPr sz="2800">
          <a:solidFill>
            <a:srgbClr val="000000"/>
          </a:solidFill>
          <a:latin typeface="+mn-lt"/>
          <a:cs typeface="+mn-cs"/>
        </a:defRPr>
      </a:lvl6pPr>
      <a:lvl7pPr marL="27130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3"/>
        </a:buBlip>
        <a:defRPr sz="2800">
          <a:solidFill>
            <a:srgbClr val="000000"/>
          </a:solidFill>
          <a:latin typeface="+mn-lt"/>
          <a:cs typeface="+mn-cs"/>
        </a:defRPr>
      </a:lvl7pPr>
      <a:lvl8pPr marL="31702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3"/>
        </a:buBlip>
        <a:defRPr sz="2800">
          <a:solidFill>
            <a:srgbClr val="000000"/>
          </a:solidFill>
          <a:latin typeface="+mn-lt"/>
          <a:cs typeface="+mn-cs"/>
        </a:defRPr>
      </a:lvl8pPr>
      <a:lvl9pPr marL="36274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3"/>
        </a:buBlip>
        <a:defRPr sz="2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524000" y="2667000"/>
            <a:ext cx="6629400" cy="1470025"/>
          </a:xfrm>
          <a:ln/>
        </p:spPr>
        <p:txBody>
          <a:bodyPr lIns="90000" tIns="46800" rIns="90000" bIns="46800"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rgbClr val="990000"/>
                </a:solidFill>
              </a:rPr>
              <a:t>Class &amp; Sequence Diagram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078" name="Picture 6" descr="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"/>
            <a:ext cx="1676400" cy="1265238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3276600" y="1371600"/>
            <a:ext cx="25146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hangingPunct="0">
              <a:lnSpc>
                <a:spcPct val="8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Advanced  Java </a:t>
            </a:r>
            <a:endParaRPr lang="en-US" sz="4000" b="1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Association </a:t>
            </a:r>
            <a:r>
              <a:rPr lang="th-TH">
                <a:solidFill>
                  <a:srgbClr val="990000"/>
                </a:solidFill>
              </a:rPr>
              <a:t>Customer &amp; Account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239000" cy="1295400"/>
          </a:xfrm>
        </p:spPr>
        <p:txBody>
          <a:bodyPr/>
          <a:lstStyle/>
          <a:p>
            <a:r>
              <a:rPr lang="en-US" sz="2600"/>
              <a:t>ความสัมพันธ์ที่มีลักษณะเป็นแบบโครงสร้างจะระบุโดยออปเจคของคลาสหนึ่งที่ถูก connected ไปยังออปเจคของคลาสที่สอง  ซึ่งอาจเป็นคลาสเดียวกันได้</a:t>
            </a:r>
          </a:p>
          <a:p>
            <a:endParaRPr lang="th-TH" sz="2600">
              <a:latin typeface="courier" pitchFamily="49" charset="0"/>
            </a:endParaRPr>
          </a:p>
        </p:txBody>
      </p:sp>
      <p:sp>
        <p:nvSpPr>
          <p:cNvPr id="372740" name="AutoShape 4"/>
          <p:cNvSpPr>
            <a:spLocks noChangeAspect="1" noChangeArrowheads="1" noTextEdit="1"/>
          </p:cNvSpPr>
          <p:nvPr/>
        </p:nvSpPr>
        <p:spPr bwMode="auto">
          <a:xfrm>
            <a:off x="2085975" y="3773488"/>
            <a:ext cx="5011738" cy="1397000"/>
          </a:xfrm>
          <a:prstGeom prst="rect">
            <a:avLst/>
          </a:prstGeom>
          <a:noFill/>
        </p:spPr>
        <p:txBody>
          <a:bodyPr/>
          <a:lstStyle/>
          <a:p>
            <a:endParaRPr lang="th-TH"/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1138238" y="3770313"/>
            <a:ext cx="3711575" cy="1411287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2622550" y="3821113"/>
            <a:ext cx="881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Customer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1138238" y="4054475"/>
            <a:ext cx="3711575" cy="11271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1138238" y="4371975"/>
            <a:ext cx="3711575" cy="8096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1296988" y="4079875"/>
            <a:ext cx="1768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- name : String = " "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48" name="Rectangle 12"/>
          <p:cNvSpPr>
            <a:spLocks noChangeArrowheads="1"/>
          </p:cNvSpPr>
          <p:nvPr/>
        </p:nvSpPr>
        <p:spPr bwMode="auto">
          <a:xfrm>
            <a:off x="1296988" y="4408488"/>
            <a:ext cx="26971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Customer(argname : String)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50" name="Rectangle 14"/>
          <p:cNvSpPr>
            <a:spLocks noChangeArrowheads="1"/>
          </p:cNvSpPr>
          <p:nvPr/>
        </p:nvSpPr>
        <p:spPr bwMode="auto">
          <a:xfrm>
            <a:off x="1296988" y="4659313"/>
            <a:ext cx="1838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getName() : String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52" name="Rectangle 16"/>
          <p:cNvSpPr>
            <a:spLocks noChangeArrowheads="1"/>
          </p:cNvSpPr>
          <p:nvPr/>
        </p:nvSpPr>
        <p:spPr bwMode="auto">
          <a:xfrm>
            <a:off x="1296988" y="4889500"/>
            <a:ext cx="345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getAccount(acc : Account) : Account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53" name="Rectangle 17"/>
          <p:cNvSpPr>
            <a:spLocks noChangeArrowheads="1"/>
          </p:cNvSpPr>
          <p:nvPr/>
        </p:nvSpPr>
        <p:spPr bwMode="auto">
          <a:xfrm>
            <a:off x="6043613" y="3770313"/>
            <a:ext cx="2717800" cy="1411287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72754" name="Rectangle 18"/>
          <p:cNvSpPr>
            <a:spLocks noChangeArrowheads="1"/>
          </p:cNvSpPr>
          <p:nvPr/>
        </p:nvSpPr>
        <p:spPr bwMode="auto">
          <a:xfrm>
            <a:off x="7072313" y="3821113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Account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55" name="Rectangle 19"/>
          <p:cNvSpPr>
            <a:spLocks noChangeArrowheads="1"/>
          </p:cNvSpPr>
          <p:nvPr/>
        </p:nvSpPr>
        <p:spPr bwMode="auto">
          <a:xfrm>
            <a:off x="6045200" y="4054475"/>
            <a:ext cx="2717800" cy="11271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72756" name="Rectangle 20"/>
          <p:cNvSpPr>
            <a:spLocks noChangeArrowheads="1"/>
          </p:cNvSpPr>
          <p:nvPr/>
        </p:nvSpPr>
        <p:spPr bwMode="auto">
          <a:xfrm>
            <a:off x="6045200" y="4371975"/>
            <a:ext cx="2717800" cy="8096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72758" name="Rectangle 22"/>
          <p:cNvSpPr>
            <a:spLocks noChangeArrowheads="1"/>
          </p:cNvSpPr>
          <p:nvPr/>
        </p:nvSpPr>
        <p:spPr bwMode="auto">
          <a:xfrm>
            <a:off x="6188075" y="4079875"/>
            <a:ext cx="2130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- balance : double = 0.0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60" name="Rectangle 24"/>
          <p:cNvSpPr>
            <a:spLocks noChangeArrowheads="1"/>
          </p:cNvSpPr>
          <p:nvPr/>
        </p:nvSpPr>
        <p:spPr bwMode="auto">
          <a:xfrm>
            <a:off x="6111875" y="4465638"/>
            <a:ext cx="2106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getBalance() : double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62" name="Rectangle 26"/>
          <p:cNvSpPr>
            <a:spLocks noChangeArrowheads="1"/>
          </p:cNvSpPr>
          <p:nvPr/>
        </p:nvSpPr>
        <p:spPr bwMode="auto">
          <a:xfrm>
            <a:off x="6111875" y="4678363"/>
            <a:ext cx="2424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deposit(amount : double)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6111875" y="4889500"/>
            <a:ext cx="25701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withdraw(amount : double)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65" name="Line 29"/>
          <p:cNvSpPr>
            <a:spLocks noChangeShapeType="1"/>
          </p:cNvSpPr>
          <p:nvPr/>
        </p:nvSpPr>
        <p:spPr bwMode="auto">
          <a:xfrm>
            <a:off x="4862513" y="4483100"/>
            <a:ext cx="1163637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 type="arrow" w="med" len="lg"/>
          </a:ln>
        </p:spPr>
        <p:txBody>
          <a:bodyPr/>
          <a:lstStyle/>
          <a:p>
            <a:endParaRPr lang="th-TH"/>
          </a:p>
        </p:txBody>
      </p:sp>
      <p:sp>
        <p:nvSpPr>
          <p:cNvPr id="372766" name="Line 30"/>
          <p:cNvSpPr>
            <a:spLocks noChangeShapeType="1"/>
          </p:cNvSpPr>
          <p:nvPr/>
        </p:nvSpPr>
        <p:spPr bwMode="auto">
          <a:xfrm flipH="1" flipV="1">
            <a:off x="2181225" y="4267200"/>
            <a:ext cx="36513" cy="15875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th-TH">
                <a:solidFill>
                  <a:srgbClr val="990000"/>
                </a:solidFill>
              </a:rPr>
              <a:t>การออกแบบ Account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0104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Account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</a:rPr>
              <a:t>	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Account</a:t>
            </a:r>
            <a:r>
              <a:rPr lang="en-US" sz="1400" b="1" dirty="0" smtClean="0">
                <a:latin typeface="Arial" pitchFamily="34" charset="0"/>
              </a:rPr>
              <a:t>()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</a:rPr>
              <a:t>{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>
                <a:latin typeface="Arial" pitchFamily="34" charset="0"/>
              </a:rPr>
              <a:t>	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= </a:t>
            </a:r>
            <a:r>
              <a:rPr lang="en-US" sz="1400" b="1" dirty="0">
                <a:solidFill>
                  <a:srgbClr val="C20000"/>
                </a:solidFill>
                <a:latin typeface="Arial" pitchFamily="34" charset="0"/>
              </a:rPr>
              <a:t>0</a:t>
            </a:r>
            <a:r>
              <a:rPr lang="th-TH" sz="1400" b="1" dirty="0">
                <a:latin typeface="Arial" pitchFamily="34" charset="0"/>
              </a:rPr>
              <a:t>; 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Account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initialBalance</a:t>
            </a:r>
            <a:r>
              <a:rPr lang="th-TH" sz="1400" b="1" dirty="0">
                <a:latin typeface="Arial" pitchFamily="34" charset="0"/>
              </a:rPr>
              <a:t>) </a:t>
            </a:r>
            <a:r>
              <a:rPr lang="en-US" sz="1400" b="1" dirty="0" smtClean="0">
                <a:latin typeface="Arial" pitchFamily="34" charset="0"/>
              </a:rPr>
              <a:t>  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		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= </a:t>
            </a:r>
            <a:r>
              <a:rPr lang="th-TH" sz="1400" b="1" dirty="0" err="1">
                <a:latin typeface="Arial" pitchFamily="34" charset="0"/>
              </a:rPr>
              <a:t>initialBalance</a:t>
            </a:r>
            <a:r>
              <a:rPr lang="th-TH" sz="1400" b="1" dirty="0">
                <a:latin typeface="Arial" pitchFamily="34" charset="0"/>
              </a:rPr>
              <a:t>; 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deposit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amount</a:t>
            </a:r>
            <a:r>
              <a:rPr lang="th-TH" sz="1400" b="1" dirty="0">
                <a:latin typeface="Arial" pitchFamily="34" charset="0"/>
              </a:rPr>
              <a:t>) </a:t>
            </a:r>
            <a:r>
              <a:rPr lang="en-US" sz="1400" b="1" dirty="0" smtClean="0">
                <a:latin typeface="Arial" pitchFamily="34" charset="0"/>
              </a:rPr>
              <a:t>    {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	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+= </a:t>
            </a:r>
            <a:r>
              <a:rPr lang="th-TH" sz="1400" b="1" dirty="0" err="1">
                <a:latin typeface="Arial" pitchFamily="34" charset="0"/>
              </a:rPr>
              <a:t>amount</a:t>
            </a:r>
            <a:r>
              <a:rPr lang="th-TH" sz="1400" b="1" dirty="0">
                <a:latin typeface="Arial" pitchFamily="34" charset="0"/>
              </a:rPr>
              <a:t>; </a:t>
            </a:r>
            <a:endParaRPr lang="en-US" sz="1400" b="1" dirty="0" smtClean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</a:rPr>
              <a:t>  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withdraw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amount</a:t>
            </a:r>
            <a:r>
              <a:rPr lang="th-TH" sz="1400" b="1" dirty="0">
                <a:latin typeface="Arial" pitchFamily="34" charset="0"/>
              </a:rPr>
              <a:t> ) </a:t>
            </a:r>
            <a:r>
              <a:rPr lang="en-US" sz="1400" b="1" dirty="0" smtClean="0">
                <a:latin typeface="Arial" pitchFamily="34" charset="0"/>
              </a:rPr>
              <a:t>   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		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= 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- </a:t>
            </a:r>
            <a:r>
              <a:rPr lang="th-TH" sz="1400" b="1" dirty="0" err="1">
                <a:latin typeface="Arial" pitchFamily="34" charset="0"/>
              </a:rPr>
              <a:t>amount</a:t>
            </a:r>
            <a:r>
              <a:rPr lang="th-TH" sz="1400" b="1" dirty="0">
                <a:latin typeface="Arial" pitchFamily="34" charset="0"/>
              </a:rPr>
              <a:t>; 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getBalance</a:t>
            </a:r>
            <a:r>
              <a:rPr lang="en-US" sz="1400" b="1" dirty="0" smtClean="0">
                <a:latin typeface="Arial" pitchFamily="34" charset="0"/>
              </a:rPr>
              <a:t>()	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</a:rPr>
              <a:t>{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>
                <a:solidFill>
                  <a:srgbClr val="0000C0"/>
                </a:solidFill>
                <a:latin typeface="Arial" pitchFamily="34" charset="0"/>
              </a:rPr>
              <a:t>	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; 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String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toString</a:t>
            </a:r>
            <a:r>
              <a:rPr lang="en-US" sz="1400" b="1" dirty="0" smtClean="0">
                <a:latin typeface="Arial" pitchFamily="34" charset="0"/>
              </a:rPr>
              <a:t>()  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solidFill>
                  <a:srgbClr val="0000C0"/>
                </a:solidFill>
                <a:latin typeface="Arial" pitchFamily="34" charset="0"/>
              </a:rPr>
              <a:t>   		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Double.toString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); 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5943600" y="1905000"/>
            <a:ext cx="2717800" cy="1411287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972300" y="1955800"/>
            <a:ext cx="73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Account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945187" y="2189162"/>
            <a:ext cx="2717800" cy="11271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945187" y="2506662"/>
            <a:ext cx="2717800" cy="8096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6088062" y="2214562"/>
            <a:ext cx="2130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- balance : double = 0.0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011862" y="2600325"/>
            <a:ext cx="2106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getBalance() : double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011862" y="2813050"/>
            <a:ext cx="2424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deposit(amount : double)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6011862" y="3024187"/>
            <a:ext cx="25701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withdraw(amount : double)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th-TH">
                <a:solidFill>
                  <a:srgbClr val="990000"/>
                </a:solidFill>
              </a:rPr>
              <a:t>การออกแบบ Customer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113" y="1219200"/>
            <a:ext cx="7380287" cy="4495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Customer</a:t>
            </a:r>
            <a:r>
              <a:rPr lang="th-TH" sz="1400" b="1" dirty="0">
                <a:latin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FF0000"/>
                </a:solidFill>
                <a:latin typeface="Arial" pitchFamily="34" charset="0"/>
              </a:rPr>
              <a:t>Account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FF0000"/>
                </a:solidFill>
                <a:latin typeface="Arial" pitchFamily="34" charset="0"/>
              </a:rPr>
              <a:t>acc</a:t>
            </a:r>
            <a:r>
              <a:rPr lang="th-TH" sz="1400" b="1" dirty="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String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name</a:t>
            </a:r>
            <a:r>
              <a:rPr lang="th-TH" sz="1400" b="1" dirty="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Customer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latin typeface="Arial" pitchFamily="34" charset="0"/>
              </a:rPr>
              <a:t>String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aName</a:t>
            </a:r>
            <a:r>
              <a:rPr lang="th-TH" sz="1400" b="1" dirty="0">
                <a:latin typeface="Arial" pitchFamily="34" charset="0"/>
              </a:rPr>
              <a:t>) </a:t>
            </a:r>
            <a:r>
              <a:rPr lang="en-US" sz="1400" b="1" dirty="0" smtClean="0">
                <a:latin typeface="Arial" pitchFamily="34" charset="0"/>
              </a:rPr>
              <a:t>	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   </a:t>
            </a:r>
            <a:r>
              <a:rPr lang="th-TH" sz="1400" b="1" dirty="0" err="1">
                <a:latin typeface="Arial" pitchFamily="34" charset="0"/>
              </a:rPr>
              <a:t>name</a:t>
            </a:r>
            <a:r>
              <a:rPr lang="th-TH" sz="1400" b="1" dirty="0">
                <a:latin typeface="Arial" pitchFamily="34" charset="0"/>
              </a:rPr>
              <a:t> = </a:t>
            </a:r>
            <a:r>
              <a:rPr lang="th-TH" sz="1400" b="1" dirty="0" err="1">
                <a:latin typeface="Arial" pitchFamily="34" charset="0"/>
              </a:rPr>
              <a:t>aName</a:t>
            </a:r>
            <a:r>
              <a:rPr lang="th-TH" sz="1400" b="1" dirty="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   </a:t>
            </a:r>
            <a:r>
              <a:rPr lang="th-TH" sz="1400" b="1" dirty="0" err="1">
                <a:solidFill>
                  <a:schemeClr val="accent2"/>
                </a:solidFill>
                <a:latin typeface="Arial" pitchFamily="34" charset="0"/>
              </a:rPr>
              <a:t>acc</a:t>
            </a:r>
            <a:r>
              <a:rPr lang="th-TH" sz="1400" b="1" dirty="0">
                <a:latin typeface="Arial" pitchFamily="34" charset="0"/>
              </a:rPr>
              <a:t> =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new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Account</a:t>
            </a:r>
            <a:r>
              <a:rPr lang="en-US" sz="1400" b="1" dirty="0" smtClean="0">
                <a:latin typeface="Arial" pitchFamily="34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</a:rPr>
              <a:t>0</a:t>
            </a:r>
            <a:r>
              <a:rPr lang="en-US" sz="1400" b="1" dirty="0" smtClean="0">
                <a:latin typeface="Arial" pitchFamily="34" charset="0"/>
              </a:rPr>
              <a:t>);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String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getName</a:t>
            </a:r>
            <a:r>
              <a:rPr lang="en-US" sz="1400" b="1" dirty="0" smtClean="0">
                <a:latin typeface="Arial" pitchFamily="34" charset="0"/>
              </a:rPr>
              <a:t>()	{</a:t>
            </a:r>
            <a:r>
              <a:rPr lang="th-TH" sz="1400" b="1" dirty="0" smtClean="0">
                <a:latin typeface="Arial" pitchFamily="34" charset="0"/>
              </a:rPr>
              <a:t>   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name</a:t>
            </a:r>
            <a:r>
              <a:rPr lang="th-TH" sz="1400" b="1" dirty="0">
                <a:latin typeface="Arial" pitchFamily="34" charset="0"/>
              </a:rPr>
              <a:t>;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Account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getAccount</a:t>
            </a:r>
            <a:r>
              <a:rPr lang="en-US" sz="1400" b="1" dirty="0" smtClean="0">
                <a:latin typeface="Arial" pitchFamily="34" charset="0"/>
              </a:rPr>
              <a:t>()	{</a:t>
            </a:r>
            <a:r>
              <a:rPr lang="th-TH" sz="1400" b="1" dirty="0" smtClean="0">
                <a:latin typeface="Arial" pitchFamily="34" charset="0"/>
              </a:rPr>
              <a:t>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acc</a:t>
            </a:r>
            <a:r>
              <a:rPr lang="th-TH" sz="1400" b="1" dirty="0">
                <a:latin typeface="Arial" pitchFamily="34" charset="0"/>
              </a:rPr>
              <a:t>;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solidFill>
                  <a:srgbClr val="0000C0"/>
                </a:solidFill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addToAccount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amt</a:t>
            </a:r>
            <a:r>
              <a:rPr lang="th-TH" sz="1400" b="1" dirty="0">
                <a:latin typeface="Arial" pitchFamily="34" charset="0"/>
              </a:rPr>
              <a:t>) </a:t>
            </a:r>
            <a:r>
              <a:rPr lang="en-US" sz="1400" b="1" dirty="0" smtClean="0">
                <a:latin typeface="Arial" pitchFamily="34" charset="0"/>
              </a:rPr>
              <a:t>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   </a:t>
            </a:r>
            <a:r>
              <a:rPr lang="th-TH" sz="1400" b="1" dirty="0" err="1">
                <a:latin typeface="Arial" pitchFamily="34" charset="0"/>
              </a:rPr>
              <a:t>acc.deposit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latin typeface="Arial" pitchFamily="34" charset="0"/>
              </a:rPr>
              <a:t>amt</a:t>
            </a:r>
            <a:r>
              <a:rPr lang="th-TH" sz="1400" b="1" dirty="0">
                <a:latin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String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toString</a:t>
            </a:r>
            <a:r>
              <a:rPr lang="en-US" sz="1400" b="1" dirty="0" smtClean="0">
                <a:latin typeface="Arial" pitchFamily="34" charset="0"/>
              </a:rPr>
              <a:t>()	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name</a:t>
            </a:r>
            <a:r>
              <a:rPr lang="th-TH" sz="1400" b="1" dirty="0">
                <a:latin typeface="Arial" pitchFamily="34" charset="0"/>
              </a:rPr>
              <a:t> + </a:t>
            </a:r>
            <a:r>
              <a:rPr lang="th-TH" sz="1400" b="1" dirty="0" err="1">
                <a:solidFill>
                  <a:schemeClr val="accent2"/>
                </a:solidFill>
                <a:latin typeface="Arial" pitchFamily="34" charset="0"/>
              </a:rPr>
              <a:t>acc</a:t>
            </a:r>
            <a:r>
              <a:rPr lang="th-TH" sz="1400" b="1" dirty="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4038600"/>
            <a:ext cx="41910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public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class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Run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{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public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static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void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main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String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[])    {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Customer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=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new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Customer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Tom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"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);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.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addToAccount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1000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);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.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getAccount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().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withdraw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100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);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					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System.out.println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(big);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}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}</a:t>
            </a:r>
            <a:endParaRPr kumimoji="0" lang="th-TH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27625" y="1484313"/>
            <a:ext cx="3711575" cy="1411287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11937" y="1535113"/>
            <a:ext cx="881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Customer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127625" y="1768475"/>
            <a:ext cx="3711575" cy="11271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127625" y="2085975"/>
            <a:ext cx="3711575" cy="8096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286375" y="1793875"/>
            <a:ext cx="1768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- name : String = " "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286375" y="2122488"/>
            <a:ext cx="26971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Customer(argname : String)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286375" y="2373313"/>
            <a:ext cx="1838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getName() : String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286375" y="2603500"/>
            <a:ext cx="345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getAccount(acc : Account) : Account</a:t>
            </a:r>
            <a:endParaRPr kumimoji="1" lang="th-TH" sz="16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 flipH="1" flipV="1">
            <a:off x="6170612" y="1981200"/>
            <a:ext cx="36513" cy="15875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/>
          </p:cNvSpPr>
          <p:nvPr>
            <p:ph type="title"/>
          </p:nvPr>
        </p:nvSpPr>
        <p:spPr bwMode="auto">
          <a:xfrm>
            <a:off x="1600200" y="152400"/>
            <a:ext cx="60960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Sequence Diagram</a:t>
            </a:r>
            <a:endParaRPr lang="th-TH" smtClean="0">
              <a:solidFill>
                <a:srgbClr val="990000"/>
              </a:solidFill>
              <a:effectLst/>
            </a:endParaRPr>
          </a:p>
        </p:txBody>
      </p:sp>
      <p:sp>
        <p:nvSpPr>
          <p:cNvPr id="900099" name="Rectangle 3"/>
          <p:cNvSpPr>
            <a:spLocks noGrp="1"/>
          </p:cNvSpPr>
          <p:nvPr>
            <p:ph type="body" idx="1"/>
          </p:nvPr>
        </p:nvSpPr>
        <p:spPr>
          <a:xfrm>
            <a:off x="990600" y="1268413"/>
            <a:ext cx="7613650" cy="5132387"/>
          </a:xfrm>
        </p:spPr>
        <p:txBody>
          <a:bodyPr/>
          <a:lstStyle/>
          <a:p>
            <a:r>
              <a:rPr lang="th-TH" altLang="zh-TW" dirty="0" smtClean="0">
                <a:cs typeface="Angsana New" pitchFamily="18" charset="-34"/>
              </a:rPr>
              <a:t>คิดค้นขึ้นโดย </a:t>
            </a:r>
            <a:r>
              <a:rPr lang="en-US" altLang="zh-TW" dirty="0" err="1" smtClean="0">
                <a:ea typeface="PMingLiU" pitchFamily="18" charset="-120"/>
                <a:cs typeface="Angsana New" pitchFamily="18" charset="-34"/>
              </a:rPr>
              <a:t>Ivar</a:t>
            </a:r>
            <a:r>
              <a:rPr lang="en-US" altLang="zh-TW" dirty="0" smtClean="0">
                <a:ea typeface="PMingLiU" pitchFamily="18" charset="-120"/>
                <a:cs typeface="Angsana New" pitchFamily="18" charset="-34"/>
              </a:rPr>
              <a:t> Jacobson</a:t>
            </a:r>
          </a:p>
          <a:p>
            <a:pPr lvl="1"/>
            <a:r>
              <a:rPr lang="th-TH" altLang="zh-TW" dirty="0" smtClean="0">
                <a:cs typeface="Angsana New" pitchFamily="18" charset="-34"/>
              </a:rPr>
              <a:t>สิ่งที่ยากที่สุดในการโปรแกรมเชิงวัตถุคือ การทำความเข้าใจการทำงานของกลไกควบคุมต่าง ๆ  ภายในโปรแกรม</a:t>
            </a:r>
          </a:p>
          <a:p>
            <a:pPr lvl="1"/>
            <a:r>
              <a:rPr lang="th-TH" altLang="zh-TW" dirty="0" smtClean="0">
                <a:cs typeface="Angsana New" pitchFamily="18" charset="-34"/>
              </a:rPr>
              <a:t>การออกแบบที่ดีอาจมีคลาสและเมธอดเป็นจำนวนมาก  การแสดงรายละเอียดการทำงานทั้งหมดทำได้ยาก  ดังนั้นต้องใช้ไดอาแกรมที่ออกแบบมาโดยเฉพาะ</a:t>
            </a:r>
            <a:endParaRPr lang="th-TH" dirty="0" smtClean="0">
              <a:cs typeface="Angsana New" pitchFamily="18" charset="-34"/>
            </a:endParaRPr>
          </a:p>
          <a:p>
            <a:r>
              <a:rPr lang="th-TH" dirty="0" smtClean="0">
                <a:cs typeface="Angsana New" pitchFamily="18" charset="-34"/>
              </a:rPr>
              <a:t>ช่วยในการระบุ </a:t>
            </a:r>
            <a:r>
              <a:rPr lang="en-US" dirty="0" smtClean="0">
                <a:cs typeface="Angsana New" pitchFamily="18" charset="-34"/>
              </a:rPr>
              <a:t>Responsibility/Operation </a:t>
            </a:r>
            <a:r>
              <a:rPr lang="th-TH" dirty="0" smtClean="0">
                <a:cs typeface="Angsana New" pitchFamily="18" charset="-34"/>
              </a:rPr>
              <a:t> ให้กับคลาส  เพื่อใช้กำหนดวิธีการที่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ในระบบใช้ในการติดต่อกัน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/>
          </p:cNvSpPr>
          <p:nvPr>
            <p:ph type="title"/>
          </p:nvPr>
        </p:nvSpPr>
        <p:spPr bwMode="auto">
          <a:xfrm>
            <a:off x="684213" y="152400"/>
            <a:ext cx="7943850" cy="1143000"/>
          </a:xfrm>
          <a:noFill/>
        </p:spPr>
        <p:txBody>
          <a:bodyPr/>
          <a:lstStyle/>
          <a:p>
            <a:pPr defTabSz="911225"/>
            <a:r>
              <a:rPr lang="en-US" smtClean="0">
                <a:solidFill>
                  <a:srgbClr val="990000"/>
                </a:solidFill>
                <a:effectLst/>
              </a:rPr>
              <a:t>Fun Example : Objects</a:t>
            </a:r>
          </a:p>
        </p:txBody>
      </p:sp>
      <p:pic>
        <p:nvPicPr>
          <p:cNvPr id="9021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1524000"/>
            <a:ext cx="5570538" cy="4600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/>
          </p:cNvSpPr>
          <p:nvPr>
            <p:ph type="title"/>
          </p:nvPr>
        </p:nvSpPr>
        <p:spPr bwMode="auto">
          <a:xfrm>
            <a:off x="684213" y="188913"/>
            <a:ext cx="7991475" cy="1143000"/>
          </a:xfrm>
          <a:noFill/>
        </p:spPr>
        <p:txBody>
          <a:bodyPr/>
          <a:lstStyle/>
          <a:p>
            <a:pPr defTabSz="911225"/>
            <a:r>
              <a:rPr lang="en-US" smtClean="0">
                <a:solidFill>
                  <a:srgbClr val="990000"/>
                </a:solidFill>
                <a:effectLst/>
              </a:rPr>
              <a:t>Fun Example : Sequence diagram</a:t>
            </a:r>
          </a:p>
        </p:txBody>
      </p:sp>
      <p:pic>
        <p:nvPicPr>
          <p:cNvPr id="9041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295400"/>
            <a:ext cx="7010400" cy="4732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7920038" cy="1143000"/>
          </a:xfrm>
          <a:noFill/>
        </p:spPr>
        <p:txBody>
          <a:bodyPr/>
          <a:lstStyle/>
          <a:p>
            <a:pPr defTabSz="911225"/>
            <a:r>
              <a:rPr lang="en-US" dirty="0" smtClean="0">
                <a:solidFill>
                  <a:srgbClr val="990000"/>
                </a:solidFill>
                <a:effectLst/>
              </a:rPr>
              <a:t>Represent External Stimuli with Actor</a:t>
            </a:r>
          </a:p>
        </p:txBody>
      </p:sp>
      <p:pic>
        <p:nvPicPr>
          <p:cNvPr id="9062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143000"/>
            <a:ext cx="7288213" cy="49196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/>
          </p:cNvSpPr>
          <p:nvPr>
            <p:ph type="title"/>
          </p:nvPr>
        </p:nvSpPr>
        <p:spPr bwMode="auto">
          <a:xfrm>
            <a:off x="1692275" y="152400"/>
            <a:ext cx="60960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  <a:cs typeface="AngsanaUPC" pitchFamily="18" charset="-34"/>
              </a:rPr>
              <a:t>Object</a:t>
            </a:r>
            <a:r>
              <a:rPr lang="th-TH" smtClean="0">
                <a:solidFill>
                  <a:srgbClr val="990000"/>
                </a:solidFill>
                <a:effectLst/>
                <a:cs typeface="AngsanaUPC" pitchFamily="18" charset="-34"/>
              </a:rPr>
              <a:t> </a:t>
            </a:r>
            <a:r>
              <a:rPr lang="en-US" smtClean="0">
                <a:solidFill>
                  <a:srgbClr val="990000"/>
                </a:solidFill>
                <a:effectLst/>
                <a:cs typeface="AngsanaUPC" pitchFamily="18" charset="-34"/>
              </a:rPr>
              <a:t>&amp;</a:t>
            </a:r>
            <a:r>
              <a:rPr lang="th-TH" smtClean="0">
                <a:solidFill>
                  <a:srgbClr val="990000"/>
                </a:solidFill>
                <a:effectLst/>
                <a:cs typeface="AngsanaUPC" pitchFamily="18" charset="-34"/>
              </a:rPr>
              <a:t> </a:t>
            </a:r>
            <a:r>
              <a:rPr lang="en-US" smtClean="0">
                <a:solidFill>
                  <a:srgbClr val="990000"/>
                </a:solidFill>
                <a:effectLst/>
                <a:cs typeface="AngsanaUPC" pitchFamily="18" charset="-34"/>
              </a:rPr>
              <a:t>Life Line Notation</a:t>
            </a:r>
          </a:p>
        </p:txBody>
      </p:sp>
      <p:sp>
        <p:nvSpPr>
          <p:cNvPr id="907267" name="Rectangle 3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6105525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th-TH" dirty="0" smtClean="0">
                <a:cs typeface="Angsana New" pitchFamily="18" charset="-34"/>
              </a:rPr>
              <a:t>การนำเสนอชื่อของ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en-US" dirty="0" smtClean="0">
                <a:cs typeface="Angsana New" pitchFamily="18" charset="-34"/>
              </a:rPr>
              <a:t>:</a:t>
            </a:r>
          </a:p>
          <a:p>
            <a:pPr lvl="1">
              <a:lnSpc>
                <a:spcPct val="85000"/>
              </a:lnSpc>
            </a:pPr>
            <a:r>
              <a:rPr lang="th-TH" sz="3000" dirty="0" smtClean="0">
                <a:cs typeface="Angsana New" pitchFamily="18" charset="-34"/>
              </a:rPr>
              <a:t>รูปแบบ</a:t>
            </a:r>
            <a:r>
              <a:rPr lang="en-US" sz="3000" dirty="0" smtClean="0">
                <a:cs typeface="Angsana New" pitchFamily="18" charset="-34"/>
              </a:rPr>
              <a:t>: </a:t>
            </a:r>
            <a:r>
              <a:rPr lang="en-US" sz="3000" i="1" dirty="0" smtClean="0">
                <a:cs typeface="Angsana New" pitchFamily="18" charset="-34"/>
              </a:rPr>
              <a:t>[</a:t>
            </a:r>
            <a:r>
              <a:rPr lang="en-US" sz="3000" i="1" dirty="0" err="1" smtClean="0">
                <a:cs typeface="Angsana New" pitchFamily="18" charset="-34"/>
              </a:rPr>
              <a:t>instanceName</a:t>
            </a:r>
            <a:r>
              <a:rPr lang="en-US" sz="3000" i="1" dirty="0" smtClean="0">
                <a:cs typeface="Angsana New" pitchFamily="18" charset="-34"/>
              </a:rPr>
              <a:t>][:</a:t>
            </a:r>
            <a:r>
              <a:rPr lang="en-US" sz="3000" i="1" dirty="0" err="1" smtClean="0">
                <a:cs typeface="Angsana New" pitchFamily="18" charset="-34"/>
              </a:rPr>
              <a:t>className</a:t>
            </a:r>
            <a:r>
              <a:rPr lang="en-US" sz="3000" i="1" dirty="0" smtClean="0">
                <a:cs typeface="Angsana New" pitchFamily="18" charset="-34"/>
              </a:rPr>
              <a:t>]</a:t>
            </a:r>
          </a:p>
          <a:p>
            <a:pPr lvl="1">
              <a:lnSpc>
                <a:spcPct val="85000"/>
              </a:lnSpc>
            </a:pPr>
            <a:r>
              <a:rPr lang="th-TH" sz="3000" dirty="0" smtClean="0">
                <a:cs typeface="Angsana New" pitchFamily="18" charset="-34"/>
              </a:rPr>
              <a:t>ชื่อคลาสจะต้องเป็นชื่อเดียวกับชื่อของคลาสที่ปรากฏอยู่ในคลาสไดอาแกรม</a:t>
            </a:r>
            <a:endParaRPr lang="en-US" sz="3000" dirty="0" smtClean="0">
              <a:cs typeface="Angsana New" pitchFamily="18" charset="-34"/>
            </a:endParaRPr>
          </a:p>
          <a:p>
            <a:pPr lvl="1">
              <a:lnSpc>
                <a:spcPct val="85000"/>
              </a:lnSpc>
            </a:pPr>
            <a:r>
              <a:rPr lang="th-TH" sz="3000" dirty="0" smtClean="0">
                <a:cs typeface="Angsana New" pitchFamily="18" charset="-34"/>
              </a:rPr>
              <a:t>ชื่อของ</a:t>
            </a:r>
            <a:r>
              <a:rPr lang="th-TH" sz="3000" dirty="0" err="1" smtClean="0">
                <a:cs typeface="Angsana New" pitchFamily="18" charset="-34"/>
              </a:rPr>
              <a:t>ออปเจค</a:t>
            </a:r>
            <a:r>
              <a:rPr lang="th-TH" sz="3000" dirty="0" smtClean="0">
                <a:cs typeface="Angsana New" pitchFamily="18" charset="-34"/>
              </a:rPr>
              <a:t>จะถูกกำหนดไว้  เพื่อป้องกันความสับสนในกรณีที่มีการเรียกใช้งานสำหรับหลาย ๆ  </a:t>
            </a:r>
            <a:r>
              <a:rPr lang="th-TH" sz="3000" dirty="0" err="1" smtClean="0">
                <a:cs typeface="Angsana New" pitchFamily="18" charset="-34"/>
              </a:rPr>
              <a:t>ออปเจค</a:t>
            </a:r>
            <a:r>
              <a:rPr lang="th-TH" sz="3000" dirty="0" smtClean="0">
                <a:cs typeface="Angsana New" pitchFamily="18" charset="-34"/>
              </a:rPr>
              <a:t>จากคลาสเดียวกัน</a:t>
            </a:r>
            <a:endParaRPr lang="en-US" sz="3000" dirty="0" smtClean="0">
              <a:cs typeface="Angsana New" pitchFamily="18" charset="-34"/>
            </a:endParaRPr>
          </a:p>
          <a:p>
            <a:pPr>
              <a:lnSpc>
                <a:spcPct val="85000"/>
              </a:lnSpc>
            </a:pPr>
            <a:r>
              <a:rPr lang="th-TH" dirty="0" smtClean="0">
                <a:cs typeface="Angsana New" pitchFamily="18" charset="-34"/>
              </a:rPr>
              <a:t>สัญลักษณ์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i="1" dirty="0" smtClean="0">
                <a:cs typeface="Angsana New" pitchFamily="18" charset="-34"/>
              </a:rPr>
              <a:t>Life-Line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ใช้สัญลักษณ์เส้นประแทนการนำเสนอช่วงชีวิตของ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หนึ่ง ๆ  ระหว่างการปฏิสัมพันธ์กัน</a:t>
            </a:r>
            <a:endParaRPr lang="en-US" dirty="0" smtClean="0">
              <a:cs typeface="Angsana New" pitchFamily="18" charset="-34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1400" y="1981200"/>
            <a:ext cx="1219200" cy="3733800"/>
            <a:chOff x="3744" y="1392"/>
            <a:chExt cx="768" cy="2352"/>
          </a:xfrm>
        </p:grpSpPr>
        <p:sp>
          <p:nvSpPr>
            <p:cNvPr id="907269" name="Rectangle 5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/>
              <a:r>
                <a:rPr lang="en-US" sz="1600" b="0" u="sng" dirty="0" err="1">
                  <a:solidFill>
                    <a:schemeClr val="tx1"/>
                  </a:solidFill>
                  <a:cs typeface="Arial" pitchFamily="34" charset="0"/>
                </a:rPr>
                <a:t>myBirthdy</a:t>
              </a:r>
              <a:r>
                <a:rPr lang="en-US" sz="1600" b="0" u="sng" dirty="0">
                  <a:solidFill>
                    <a:schemeClr val="tx1"/>
                  </a:solidFill>
                  <a:cs typeface="Arial" pitchFamily="34" charset="0"/>
                </a:rPr>
                <a:t/>
              </a:r>
              <a:br>
                <a:rPr lang="en-US" sz="1600" b="0" u="sng" dirty="0">
                  <a:solidFill>
                    <a:schemeClr val="tx1"/>
                  </a:solidFill>
                  <a:cs typeface="Arial" pitchFamily="34" charset="0"/>
                </a:rPr>
              </a:br>
              <a:r>
                <a:rPr lang="en-US" sz="1600" b="0" u="sng" dirty="0">
                  <a:solidFill>
                    <a:schemeClr val="tx1"/>
                  </a:solidFill>
                  <a:cs typeface="Arial" pitchFamily="34" charset="0"/>
                </a:rPr>
                <a:t>:Date</a:t>
              </a:r>
            </a:p>
          </p:txBody>
        </p:sp>
        <p:sp>
          <p:nvSpPr>
            <p:cNvPr id="907270" name="Line 6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/>
          </p:cNvSpPr>
          <p:nvPr>
            <p:ph type="title"/>
          </p:nvPr>
        </p:nvSpPr>
        <p:spPr bwMode="auto">
          <a:xfrm>
            <a:off x="1676400" y="122238"/>
            <a:ext cx="6035675" cy="1143000"/>
          </a:xfrm>
          <a:noFill/>
        </p:spPr>
        <p:txBody>
          <a:bodyPr lIns="90488" tIns="44450" rIns="90488" bIns="44450"/>
          <a:lstStyle/>
          <a:p>
            <a:pPr>
              <a:lnSpc>
                <a:spcPct val="89000"/>
              </a:lnSpc>
            </a:pPr>
            <a:r>
              <a:rPr lang="en-US" smtClean="0">
                <a:solidFill>
                  <a:srgbClr val="990000"/>
                </a:solidFill>
                <a:effectLst/>
                <a:cs typeface="AngsanaUPC" pitchFamily="18" charset="-34"/>
              </a:rPr>
              <a:t>Activation Bar Notation</a:t>
            </a:r>
          </a:p>
        </p:txBody>
      </p:sp>
      <p:sp>
        <p:nvSpPr>
          <p:cNvPr id="916483" name="Rectangle 3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7758113" cy="23495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 smtClean="0">
                <a:cs typeface="Angsana New" pitchFamily="18" charset="-34"/>
              </a:rPr>
              <a:t>Life Line </a:t>
            </a:r>
            <a:r>
              <a:rPr lang="th-TH" dirty="0" smtClean="0">
                <a:cs typeface="Angsana New" pitchFamily="18" charset="-34"/>
              </a:rPr>
              <a:t>ใช้สัญลักษณ์เส้นประแนวตั้งภายใต้</a:t>
            </a:r>
            <a:r>
              <a:rPr lang="th-TH" dirty="0" err="1" smtClean="0">
                <a:cs typeface="Angsana New" pitchFamily="18" charset="-34"/>
              </a:rPr>
              <a:t>แอคเตอร์</a:t>
            </a:r>
            <a:r>
              <a:rPr lang="th-TH" dirty="0" smtClean="0">
                <a:cs typeface="Angsana New" pitchFamily="18" charset="-34"/>
              </a:rPr>
              <a:t>และ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  เพื่อแสดงช่วงชีวิตของ</a:t>
            </a:r>
            <a:r>
              <a:rPr lang="th-TH" dirty="0" err="1" smtClean="0">
                <a:cs typeface="Angsana New" pitchFamily="18" charset="-34"/>
              </a:rPr>
              <a:t>แอคเตอร์</a:t>
            </a:r>
            <a:r>
              <a:rPr lang="en-GB" dirty="0" smtClean="0">
                <a:cs typeface="Angsana New" pitchFamily="18" charset="-34"/>
              </a:rPr>
              <a:t>/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เหล่านั้น</a:t>
            </a:r>
            <a:r>
              <a:rPr lang="en-GB" dirty="0" smtClean="0">
                <a:cs typeface="Angsana New" pitchFamily="18" charset="-34"/>
              </a:rPr>
              <a:t> </a:t>
            </a:r>
            <a:endParaRPr lang="en-US" dirty="0" smtClean="0">
              <a:cs typeface="Angsana New" pitchFamily="18" charset="-34"/>
            </a:endParaRPr>
          </a:p>
          <a:p>
            <a:pPr>
              <a:lnSpc>
                <a:spcPct val="88000"/>
              </a:lnSpc>
            </a:pPr>
            <a:r>
              <a:rPr lang="en-US" dirty="0" smtClean="0">
                <a:cs typeface="Angsana New" pitchFamily="18" charset="-34"/>
              </a:rPr>
              <a:t>Activation</a:t>
            </a:r>
            <a:r>
              <a:rPr lang="th-TH" dirty="0" smtClean="0">
                <a:cs typeface="Angsana New" pitchFamily="18" charset="-34"/>
              </a:rPr>
              <a:t>  เป็นสัญลักษณ์รูปสี่เหลี่ยมที่นำเสนอผ่าน </a:t>
            </a:r>
            <a:r>
              <a:rPr lang="en-US" dirty="0" smtClean="0">
                <a:cs typeface="Angsana New" pitchFamily="18" charset="-34"/>
              </a:rPr>
              <a:t>Life line </a:t>
            </a:r>
            <a:r>
              <a:rPr lang="th-TH" dirty="0" smtClean="0">
                <a:cs typeface="Angsana New" pitchFamily="18" charset="-34"/>
              </a:rPr>
              <a:t>ที่ใช้ในการนำเสนอช่วงเวลาในการเรียกใช้เมธอดของ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ที่ถูกระบุ  ถือเป็นช่วงเวลาที่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มีการประมวลผล  และ</a:t>
            </a:r>
            <a:r>
              <a:rPr lang="en-US" dirty="0" smtClean="0">
                <a:cs typeface="Angsana New" pitchFamily="18" charset="-34"/>
              </a:rPr>
              <a:t>/</a:t>
            </a:r>
            <a:r>
              <a:rPr lang="th-TH" dirty="0" smtClean="0">
                <a:cs typeface="Angsana New" pitchFamily="18" charset="-34"/>
              </a:rPr>
              <a:t>หรือรอการคืนค่าจาก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endParaRPr lang="th-TH" dirty="0" smtClean="0">
              <a:cs typeface="Angsana New" pitchFamily="18" charset="-34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873750" y="3886200"/>
            <a:ext cx="1371600" cy="2590800"/>
            <a:chOff x="2160" y="1824"/>
            <a:chExt cx="864" cy="1872"/>
          </a:xfrm>
        </p:grpSpPr>
        <p:sp>
          <p:nvSpPr>
            <p:cNvPr id="916489" name="Rectangle 9"/>
            <p:cNvSpPr>
              <a:spLocks noChangeArrowheads="1"/>
            </p:cNvSpPr>
            <p:nvPr/>
          </p:nvSpPr>
          <p:spPr bwMode="auto">
            <a:xfrm>
              <a:off x="2160" y="1824"/>
              <a:ext cx="864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16490" name="Text Box 10"/>
            <p:cNvSpPr txBox="1">
              <a:spLocks noChangeArrowheads="1"/>
            </p:cNvSpPr>
            <p:nvPr/>
          </p:nvSpPr>
          <p:spPr bwMode="auto">
            <a:xfrm>
              <a:off x="2208" y="1912"/>
              <a:ext cx="612" cy="2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0" dirty="0">
                  <a:solidFill>
                    <a:schemeClr val="tx1"/>
                  </a:solidFill>
                  <a:cs typeface="Arial" pitchFamily="34" charset="0"/>
                </a:rPr>
                <a:t>:</a:t>
              </a:r>
              <a:r>
                <a:rPr lang="en-US" sz="1600" b="0" dirty="0" err="1">
                  <a:solidFill>
                    <a:schemeClr val="tx1"/>
                  </a:solidFill>
                  <a:cs typeface="Arial" pitchFamily="34" charset="0"/>
                </a:rPr>
                <a:t>ObjectA</a:t>
              </a:r>
              <a:endParaRPr lang="en-US" sz="1600" b="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916491" name="Line 11"/>
            <p:cNvSpPr>
              <a:spLocks noChangeShapeType="1"/>
            </p:cNvSpPr>
            <p:nvPr/>
          </p:nvSpPr>
          <p:spPr bwMode="auto">
            <a:xfrm>
              <a:off x="2592" y="22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916493" name="Rectangle 13"/>
          <p:cNvSpPr>
            <a:spLocks noChangeArrowheads="1"/>
          </p:cNvSpPr>
          <p:nvPr/>
        </p:nvSpPr>
        <p:spPr bwMode="auto">
          <a:xfrm>
            <a:off x="6432550" y="4724400"/>
            <a:ext cx="273050" cy="6858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916496" name="AutoShape 16"/>
          <p:cNvSpPr>
            <a:spLocks noChangeArrowheads="1"/>
          </p:cNvSpPr>
          <p:nvPr/>
        </p:nvSpPr>
        <p:spPr bwMode="auto">
          <a:xfrm>
            <a:off x="7315200" y="4953000"/>
            <a:ext cx="1511300" cy="576263"/>
          </a:xfrm>
          <a:prstGeom prst="wedgeRoundRectCallout">
            <a:avLst>
              <a:gd name="adj1" fmla="val -91384"/>
              <a:gd name="adj2" fmla="val 8250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1" lang="en-US" sz="1600" b="0">
                <a:solidFill>
                  <a:schemeClr val="tx1"/>
                </a:solidFill>
                <a:cs typeface="Arial" pitchFamily="34" charset="0"/>
              </a:rPr>
              <a:t>Life Line</a:t>
            </a:r>
          </a:p>
        </p:txBody>
      </p:sp>
      <p:sp>
        <p:nvSpPr>
          <p:cNvPr id="916497" name="AutoShape 17"/>
          <p:cNvSpPr>
            <a:spLocks noChangeArrowheads="1"/>
          </p:cNvSpPr>
          <p:nvPr/>
        </p:nvSpPr>
        <p:spPr bwMode="auto">
          <a:xfrm>
            <a:off x="3886200" y="4724400"/>
            <a:ext cx="1511300" cy="576263"/>
          </a:xfrm>
          <a:prstGeom prst="wedgeRoundRectCallout">
            <a:avLst>
              <a:gd name="adj1" fmla="val 114810"/>
              <a:gd name="adj2" fmla="val 50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1" lang="en-US" sz="1600" b="0">
                <a:solidFill>
                  <a:schemeClr val="tx1"/>
                </a:solidFill>
                <a:cs typeface="Arial" pitchFamily="34" charset="0"/>
              </a:rPr>
              <a:t>Activation Bar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GB" smtClean="0">
                <a:solidFill>
                  <a:srgbClr val="990000"/>
                </a:solidFill>
                <a:effectLst/>
              </a:rPr>
              <a:t>Message</a:t>
            </a:r>
            <a:endParaRPr lang="th-TH" smtClean="0">
              <a:solidFill>
                <a:srgbClr val="990000"/>
              </a:solidFill>
              <a:effectLst/>
            </a:endParaRPr>
          </a:p>
        </p:txBody>
      </p:sp>
      <p:sp>
        <p:nvSpPr>
          <p:cNvPr id="1086467" name="Rectangle 3"/>
          <p:cNvSpPr>
            <a:spLocks noGrp="1"/>
          </p:cNvSpPr>
          <p:nvPr>
            <p:ph type="body" idx="1"/>
          </p:nvPr>
        </p:nvSpPr>
        <p:spPr>
          <a:xfrm>
            <a:off x="1219200" y="1219200"/>
            <a:ext cx="7620000" cy="5029200"/>
          </a:xfrm>
        </p:spPr>
        <p:txBody>
          <a:bodyPr/>
          <a:lstStyle/>
          <a:p>
            <a:r>
              <a:rPr lang="th-TH" dirty="0" smtClean="0">
                <a:cs typeface="Angsana New" pitchFamily="18" charset="-34"/>
              </a:rPr>
              <a:t>ปฏิสัมพันธ์ระหว่างสอง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สามารถกระทำผ่านกลไกที่เรียกว่า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endParaRPr lang="en-US" dirty="0" smtClean="0">
              <a:cs typeface="Angsana New" pitchFamily="18" charset="-34"/>
            </a:endParaRPr>
          </a:p>
          <a:p>
            <a:pPr>
              <a:lnSpc>
                <a:spcPct val="95000"/>
              </a:lnSpc>
            </a:pPr>
            <a:r>
              <a:rPr lang="th-TH" dirty="0" smtClean="0">
                <a:cs typeface="Angsana New" pitchFamily="18" charset="-34"/>
              </a:rPr>
              <a:t>เป็นการส่งข้อมูลจาก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หนึ่งไปยัง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อื่น ๆ พร้อมกับคาดหวังกิจกรรมในรูปของการกระทำที่เกิดขึ้น  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สามารถอยู่ในรูปของ</a:t>
            </a:r>
            <a:r>
              <a:rPr lang="en-GB" dirty="0" smtClean="0">
                <a:cs typeface="Angsana New" pitchFamily="18" charset="-34"/>
              </a:rPr>
              <a:t> </a:t>
            </a:r>
            <a:r>
              <a:rPr lang="en-GB" dirty="0" smtClean="0">
                <a:cs typeface="Angsana New" pitchFamily="18" charset="-34"/>
                <a:hlinkClick r:id="" action="ppaction://noaction"/>
              </a:rPr>
              <a:t>signal</a:t>
            </a:r>
            <a:r>
              <a:rPr lang="en-GB" dirty="0" smtClean="0">
                <a:cs typeface="Angsana New" pitchFamily="18" charset="-34"/>
              </a:rPr>
              <a:t> </a:t>
            </a:r>
            <a:r>
              <a:rPr lang="th-TH" dirty="0" smtClean="0">
                <a:solidFill>
                  <a:schemeClr val="tx1"/>
                </a:solidFill>
                <a:cs typeface="Angsana New" pitchFamily="18" charset="-34"/>
              </a:rPr>
              <a:t>หรือ</a:t>
            </a:r>
            <a:r>
              <a:rPr lang="en-GB" dirty="0" smtClean="0">
                <a:solidFill>
                  <a:schemeClr val="tx1"/>
                </a:solidFill>
                <a:cs typeface="Angsana New" pitchFamily="18" charset="-34"/>
              </a:rPr>
              <a:t> </a:t>
            </a:r>
            <a:r>
              <a:rPr lang="en-GB" dirty="0" smtClean="0">
                <a:solidFill>
                  <a:schemeClr val="tx1"/>
                </a:solidFill>
                <a:cs typeface="Angsana New" pitchFamily="18" charset="-34"/>
                <a:hlinkClick r:id="" action="ppaction://noaction"/>
              </a:rPr>
              <a:t>call</a:t>
            </a:r>
            <a:r>
              <a:rPr lang="en-GB" dirty="0" smtClean="0">
                <a:solidFill>
                  <a:schemeClr val="tx1"/>
                </a:solidFill>
                <a:cs typeface="Angsana New" pitchFamily="18" charset="-34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th-TH" dirty="0" smtClean="0">
                <a:cs typeface="Angsana New" pitchFamily="18" charset="-34"/>
              </a:rPr>
              <a:t>การรับส่ง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ก่อให้เกิด</a:t>
            </a:r>
            <a:r>
              <a:rPr lang="sv-SE" dirty="0" smtClean="0">
                <a:cs typeface="Angsana New" pitchFamily="18" charset="-34"/>
              </a:rPr>
              <a:t> </a:t>
            </a:r>
          </a:p>
          <a:p>
            <a:pPr lvl="1">
              <a:lnSpc>
                <a:spcPct val="95000"/>
              </a:lnSpc>
            </a:pPr>
            <a:r>
              <a:rPr lang="th-TH" dirty="0" smtClean="0">
                <a:cs typeface="Angsana New" pitchFamily="18" charset="-34"/>
              </a:rPr>
              <a:t>การทำงานหนึ่ง ๆ  ถูกเรียกใช้</a:t>
            </a:r>
            <a:r>
              <a:rPr lang="sv-SE" dirty="0" smtClean="0">
                <a:cs typeface="Angsana New" pitchFamily="18" charset="-34"/>
              </a:rPr>
              <a:t> </a:t>
            </a:r>
          </a:p>
          <a:p>
            <a:pPr lvl="1">
              <a:lnSpc>
                <a:spcPct val="95000"/>
              </a:lnSpc>
            </a:pPr>
            <a:r>
              <a:rPr lang="th-TH" dirty="0" smtClean="0">
                <a:cs typeface="Angsana New" pitchFamily="18" charset="-34"/>
              </a:rPr>
              <a:t>มีการส่งสัญญาณเกิดขึ้น</a:t>
            </a:r>
            <a:r>
              <a:rPr lang="sv-SE" dirty="0" smtClean="0">
                <a:cs typeface="Angsana New" pitchFamily="18" charset="-34"/>
              </a:rPr>
              <a:t> </a:t>
            </a:r>
          </a:p>
          <a:p>
            <a:pPr lvl="1">
              <a:lnSpc>
                <a:spcPct val="95000"/>
              </a:lnSpc>
            </a:pP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ถูกสร้างขึ้น (หรือถูกลบออกไป)</a:t>
            </a:r>
            <a:endParaRPr lang="sv-SE" dirty="0" smtClean="0">
              <a:cs typeface="Angsana New" pitchFamily="18" charset="-34"/>
            </a:endParaRPr>
          </a:p>
          <a:p>
            <a:pPr>
              <a:lnSpc>
                <a:spcPct val="95000"/>
              </a:lnSpc>
            </a:pPr>
            <a:r>
              <a:rPr lang="th-TH" dirty="0" smtClean="0">
                <a:cs typeface="Angsana New" pitchFamily="18" charset="-34"/>
              </a:rPr>
              <a:t>กำหนดบทบาทของผู้เกี่ยวข้องในการรับส่ง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en-GB" dirty="0" smtClean="0">
                <a:cs typeface="Angsana New" pitchFamily="18" charset="-34"/>
              </a:rPr>
              <a:t> </a:t>
            </a:r>
            <a:endParaRPr lang="sv-SE" dirty="0" smtClean="0">
              <a:cs typeface="Angsana New" pitchFamily="18" charset="-34"/>
            </a:endParaRPr>
          </a:p>
          <a:p>
            <a:pPr lvl="1">
              <a:lnSpc>
                <a:spcPct val="95000"/>
              </a:lnSpc>
            </a:pPr>
            <a:r>
              <a:rPr lang="en-GB" dirty="0" smtClean="0">
                <a:cs typeface="Angsana New" pitchFamily="18" charset="-34"/>
              </a:rPr>
              <a:t>Sender</a:t>
            </a:r>
            <a:r>
              <a:rPr lang="sv-SE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และ</a:t>
            </a:r>
            <a:r>
              <a:rPr lang="en-GB" dirty="0" smtClean="0">
                <a:cs typeface="Angsana New" pitchFamily="18" charset="-34"/>
              </a:rPr>
              <a:t> </a:t>
            </a:r>
            <a:r>
              <a:rPr lang="sv-SE" dirty="0" smtClean="0">
                <a:cs typeface="Angsana New" pitchFamily="18" charset="-34"/>
              </a:rPr>
              <a:t>R</a:t>
            </a:r>
            <a:r>
              <a:rPr lang="en-GB" dirty="0" err="1" smtClean="0">
                <a:cs typeface="Angsana New" pitchFamily="18" charset="-34"/>
              </a:rPr>
              <a:t>eceiver</a:t>
            </a:r>
            <a:r>
              <a:rPr lang="en-GB" dirty="0" smtClean="0">
                <a:cs typeface="Angsana New" pitchFamily="18" charset="-34"/>
              </a:rPr>
              <a:t>  </a:t>
            </a:r>
            <a:endParaRPr lang="sv-SE" dirty="0" smtClean="0">
              <a:cs typeface="Angsana New" pitchFamily="18" charset="-34"/>
            </a:endParaRPr>
          </a:p>
          <a:p>
            <a:pPr lvl="1">
              <a:lnSpc>
                <a:spcPct val="95000"/>
              </a:lnSpc>
            </a:pPr>
            <a:r>
              <a:rPr lang="th-TH" dirty="0" smtClean="0">
                <a:cs typeface="Angsana New" pitchFamily="18" charset="-34"/>
              </a:rPr>
              <a:t>การระทำที่จะเกิดขึ้นเมื่อมีการประมวลผลเมื่อมีการรับส่ง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en-GB" dirty="0" smtClean="0">
                <a:cs typeface="Angsana New" pitchFamily="18" charset="-34"/>
              </a:rPr>
              <a:t> </a:t>
            </a:r>
            <a:endParaRPr lang="th-TH" dirty="0" smtClean="0">
              <a:cs typeface="Angsana New" pitchFamily="18" charset="-34"/>
            </a:endParaRPr>
          </a:p>
          <a:p>
            <a:pPr>
              <a:lnSpc>
                <a:spcPct val="95000"/>
              </a:lnSpc>
            </a:pPr>
            <a:r>
              <a:rPr lang="th-TH" dirty="0" smtClean="0">
                <a:cs typeface="Angsana New" pitchFamily="18" charset="-34"/>
              </a:rPr>
              <a:t>กระบวนการใด ๆ  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จะถูกจัดเรียงลำดับตามเวลาที่ถูกเรียกใช้เป็นหลัก</a:t>
            </a:r>
            <a:r>
              <a:rPr lang="en-GB" dirty="0" smtClean="0">
                <a:cs typeface="Angsana New" pitchFamily="18" charset="-34"/>
              </a:rPr>
              <a:t> </a:t>
            </a:r>
            <a:endParaRPr lang="th-TH" dirty="0" smtClean="0"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3481388" cy="803275"/>
          </a:xfrm>
        </p:spPr>
        <p:txBody>
          <a:bodyPr lIns="90488" tIns="44450" rIns="90488" bIns="44450" anchor="t"/>
          <a:lstStyle/>
          <a:p>
            <a:pPr eaLnBrk="1"/>
            <a:r>
              <a:rPr lang="th-TH" dirty="0" err="1" smtClean="0">
                <a:solidFill>
                  <a:srgbClr val="990000"/>
                </a:solidFill>
              </a:rPr>
              <a:t>ทส.</a:t>
            </a:r>
            <a:r>
              <a:rPr lang="th-TH" dirty="0" smtClean="0">
                <a:solidFill>
                  <a:srgbClr val="990000"/>
                </a:solidFill>
              </a:rPr>
              <a:t>21</a:t>
            </a:r>
            <a:r>
              <a:rPr lang="en-US" dirty="0" smtClean="0">
                <a:solidFill>
                  <a:srgbClr val="990000"/>
                </a:solidFill>
              </a:rPr>
              <a:t>4</a:t>
            </a:r>
            <a:r>
              <a:rPr lang="th-TH" dirty="0" smtClean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143000" y="1295400"/>
            <a:ext cx="7613650" cy="4200525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85750" indent="-285750" defTabSz="914400" hangingPunct="0">
              <a:lnSpc>
                <a:spcPct val="110000"/>
              </a:lnSpc>
              <a:buSzPct val="110000"/>
              <a:buFont typeface="StarSymbol" charset="0"/>
              <a:buBlip>
                <a:blip r:embed="rId3"/>
              </a:buBlip>
            </a:pPr>
            <a:r>
              <a:rPr lang="th-TH" sz="2600" b="1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แนวคิดเชิง</a:t>
            </a:r>
            <a:r>
              <a:rPr lang="th-TH" sz="26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วัตถุ</a:t>
            </a:r>
            <a:r>
              <a:rPr lang="en-US" sz="26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2 </a:t>
            </a: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th-TH" sz="26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742950" lvl="1" indent="-285750" defTabSz="914400" hangingPunct="0">
              <a:lnSpc>
                <a:spcPct val="110000"/>
              </a:lnSpc>
              <a:buSzPct val="110000"/>
              <a:buBlip>
                <a:blip r:embed="rId3"/>
              </a:buBlip>
            </a:pP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คลาสและซี</a:t>
            </a:r>
            <a:r>
              <a:rPr lang="th-TH" sz="2600" dirty="0" err="1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เควนซ์</a:t>
            </a: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ไดอาแกรม</a:t>
            </a:r>
          </a:p>
          <a:p>
            <a:pPr marL="742950" lvl="1" indent="-285750" defTabSz="914400" hangingPunct="0">
              <a:lnSpc>
                <a:spcPct val="110000"/>
              </a:lnSpc>
              <a:buSzPct val="110000"/>
              <a:buFont typeface="StarSymbol" charset="0"/>
              <a:buBlip>
                <a:blip r:embed="rId3"/>
              </a:buBlip>
            </a:pP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ความสัมพันธ์</a:t>
            </a: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ระหว่างคลาส</a:t>
            </a:r>
          </a:p>
          <a:p>
            <a:pPr marL="742950" lvl="1" indent="-285750" defTabSz="914400" hangingPunct="0">
              <a:lnSpc>
                <a:spcPct val="110000"/>
              </a:lnSpc>
              <a:buSzPct val="110000"/>
              <a:buFont typeface="StarSymbol" charset="0"/>
              <a:buBlip>
                <a:blip r:embed="rId3"/>
              </a:buBlip>
            </a:pP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การจัดการ </a:t>
            </a:r>
            <a:r>
              <a:rPr lang="en-US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Exception</a:t>
            </a:r>
            <a:endParaRPr lang="th-TH" sz="26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การจัดการไฟล์</a:t>
            </a: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จา</a:t>
            </a: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วา </a:t>
            </a:r>
            <a:r>
              <a:rPr lang="en-US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Collection</a:t>
            </a: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คลาส </a:t>
            </a:r>
            <a:r>
              <a:rPr lang="en-US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Date</a:t>
            </a: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Thread </a:t>
            </a: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และการประยุกต์ใช้</a:t>
            </a: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4"/>
              </a:buBlip>
            </a:pPr>
            <a:r>
              <a:rPr lang="en-US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Refactoring</a:t>
            </a:r>
          </a:p>
          <a:p>
            <a:pPr marL="685800" lvl="1" indent="-228600" defTabSz="914400" hangingPunct="0">
              <a:lnSpc>
                <a:spcPct val="110000"/>
              </a:lnSpc>
              <a:buSzPct val="90000"/>
              <a:buBlip>
                <a:blip r:embed="rId4"/>
              </a:buBlip>
            </a:pPr>
            <a:r>
              <a:rPr lang="th-TH" sz="26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หลักการออกแบบคลาส</a:t>
            </a:r>
          </a:p>
          <a:p>
            <a:pPr marL="685800" lvl="1" indent="-228600" defTabSz="914400" hangingPunct="0">
              <a:lnSpc>
                <a:spcPct val="110000"/>
              </a:lnSpc>
              <a:buSzPct val="90000"/>
            </a:pPr>
            <a:endParaRPr lang="th-TH" sz="26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Wingdings" pitchFamily="2" charset="2"/>
              <a:buNone/>
            </a:pPr>
            <a:r>
              <a:rPr lang="en-US" sz="26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  <a:cs typeface="Angsana New" pitchFamily="18" charset="-34"/>
              </a:rPr>
              <a:t>A</a:t>
            </a:r>
            <a:r>
              <a:rPr lang="sv-SE" smtClean="0">
                <a:solidFill>
                  <a:srgbClr val="990000"/>
                </a:solidFill>
                <a:effectLst/>
              </a:rPr>
              <a:t>rrow</a:t>
            </a:r>
            <a:endParaRPr lang="en-GB" sz="2800" b="0" smtClean="0">
              <a:solidFill>
                <a:srgbClr val="990000"/>
              </a:solidFill>
              <a:effectLst/>
            </a:endParaRPr>
          </a:p>
        </p:txBody>
      </p:sp>
      <p:sp>
        <p:nvSpPr>
          <p:cNvPr id="1087491" name="Rectangle 3"/>
          <p:cNvSpPr>
            <a:spLocks noGrp="1"/>
          </p:cNvSpPr>
          <p:nvPr>
            <p:ph type="body" idx="1"/>
          </p:nvPr>
        </p:nvSpPr>
        <p:spPr>
          <a:xfrm>
            <a:off x="1295400" y="1295400"/>
            <a:ext cx="7391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สัญลักษณ์ลูกศรในแนวนอนสามารถนำเสนอ</a:t>
            </a:r>
            <a:endParaRPr lang="sv-SE" dirty="0" smtClean="0"/>
          </a:p>
          <a:p>
            <a:pPr lvl="1"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การรับส่ง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ที่เริ่มต้นจาก</a:t>
            </a:r>
            <a:r>
              <a:rPr lang="sv-SE" dirty="0" smtClean="0"/>
              <a:t> lifeline </a:t>
            </a:r>
            <a:r>
              <a:rPr lang="th-TH" dirty="0" smtClean="0">
                <a:cs typeface="Angsana New" pitchFamily="18" charset="-34"/>
              </a:rPr>
              <a:t>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หนึ่งไปยัง</a:t>
            </a:r>
            <a:r>
              <a:rPr lang="sv-SE" dirty="0" smtClean="0"/>
              <a:t> lifeline </a:t>
            </a:r>
            <a:r>
              <a:rPr lang="th-TH" dirty="0" smtClean="0">
                <a:cs typeface="Angsana New" pitchFamily="18" charset="-34"/>
              </a:rPr>
              <a:t>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อื่น ๆ</a:t>
            </a:r>
            <a:r>
              <a:rPr lang="sv-SE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กำหนดชื่อ</a:t>
            </a:r>
            <a:r>
              <a:rPr lang="sv-SE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ชื่อของการทำงานที่ถูกเรียกใช้หรือ</a:t>
            </a:r>
            <a:r>
              <a:rPr lang="sv-SE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ชื่อของ</a:t>
            </a:r>
            <a:r>
              <a:rPr lang="sv-SE" dirty="0" smtClean="0"/>
              <a:t> Signal </a:t>
            </a:r>
          </a:p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อาจกำหนดชื่อไว้พร้อมกับ</a:t>
            </a:r>
            <a:r>
              <a:rPr lang="sv-SE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เลขลำดับเพื่อแสดงให้เห็นถึงลำดับของ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ที่เกิดการปฏิสัมพันธ์ทั้งหมด</a:t>
            </a:r>
            <a:endParaRPr lang="sv-SE" dirty="0" smtClean="0"/>
          </a:p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อย่างไรก็ตาม  เลขลำดับอาจถูกละเลยในซี</a:t>
            </a:r>
            <a:r>
              <a:rPr lang="th-TH" dirty="0" err="1" smtClean="0">
                <a:cs typeface="Angsana New" pitchFamily="18" charset="-34"/>
              </a:rPr>
              <a:t>เควนซ์</a:t>
            </a:r>
            <a:r>
              <a:rPr lang="th-TH" dirty="0" smtClean="0">
                <a:cs typeface="Angsana New" pitchFamily="18" charset="-34"/>
              </a:rPr>
              <a:t>ไดอาแกรม  เนื่องจากสัญลักษณ์ลูกศรแสดงให้เห็นถึงความสัมพันธ์ดังกล่าวแล้ว</a:t>
            </a:r>
            <a:endParaRPr lang="sv-SE" dirty="0" smtClean="0"/>
          </a:p>
        </p:txBody>
      </p:sp>
      <p:pic>
        <p:nvPicPr>
          <p:cNvPr id="1087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438400"/>
            <a:ext cx="3719513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/>
          </p:cNvSpPr>
          <p:nvPr>
            <p:ph type="title"/>
          </p:nvPr>
        </p:nvSpPr>
        <p:spPr bwMode="auto">
          <a:xfrm>
            <a:off x="900113" y="76200"/>
            <a:ext cx="7704137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UML Message Notation</a:t>
            </a:r>
          </a:p>
        </p:txBody>
      </p:sp>
      <p:sp>
        <p:nvSpPr>
          <p:cNvPr id="909315" name="Rectangle 3"/>
          <p:cNvSpPr>
            <a:spLocks noGrp="1"/>
          </p:cNvSpPr>
          <p:nvPr>
            <p:ph type="body" sz="half" idx="2"/>
          </p:nvPr>
        </p:nvSpPr>
        <p:spPr>
          <a:xfrm>
            <a:off x="3121025" y="1676400"/>
            <a:ext cx="5718175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cs typeface="Angsana New" pitchFamily="18" charset="-34"/>
              </a:rPr>
              <a:t>Simple</a:t>
            </a:r>
            <a:r>
              <a:rPr lang="en-US" dirty="0" smtClean="0">
                <a:cs typeface="Angsana New" pitchFamily="18" charset="-34"/>
              </a:rPr>
              <a:t> - </a:t>
            </a:r>
            <a:r>
              <a:rPr lang="th-TH" dirty="0" smtClean="0">
                <a:cs typeface="Angsana New" pitchFamily="18" charset="-34"/>
              </a:rPr>
              <a:t>เป็นการส่ง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en-US" dirty="0" err="1" smtClean="0">
                <a:cs typeface="Angsana New" pitchFamily="18" charset="-34"/>
              </a:rPr>
              <a:t>ผ่านออกไปโดยไม่มีรายละเอียดประกอบ</a:t>
            </a:r>
            <a:r>
              <a:rPr lang="en-US" dirty="0" smtClean="0">
                <a:cs typeface="Angsana New" pitchFamily="18" charset="-34"/>
              </a:rPr>
              <a:t>  </a:t>
            </a:r>
            <a:r>
              <a:rPr lang="th-TH" dirty="0" smtClean="0">
                <a:cs typeface="Angsana New" pitchFamily="18" charset="-34"/>
              </a:rPr>
              <a:t>โดยไม่มีการคาดหวังว่าจะมีการส่ง </a:t>
            </a:r>
            <a:r>
              <a:rPr lang="en-US" dirty="0" smtClean="0">
                <a:cs typeface="Angsana New" pitchFamily="18" charset="-34"/>
              </a:rPr>
              <a:t>message </a:t>
            </a:r>
            <a:r>
              <a:rPr lang="th-TH" dirty="0" smtClean="0">
                <a:cs typeface="Angsana New" pitchFamily="18" charset="-34"/>
              </a:rPr>
              <a:t>กลับคืนมา  บางครั้งเรียกว่า </a:t>
            </a:r>
            <a:r>
              <a:rPr lang="en-US" dirty="0" smtClean="0">
                <a:cs typeface="Angsana New" pitchFamily="18" charset="-34"/>
              </a:rPr>
              <a:t>request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cs typeface="Angsana New" pitchFamily="18" charset="-34"/>
              </a:rPr>
              <a:t>Synchronous</a:t>
            </a:r>
            <a:r>
              <a:rPr lang="en-US" dirty="0" smtClean="0">
                <a:cs typeface="Angsana New" pitchFamily="18" charset="-34"/>
              </a:rPr>
              <a:t> - </a:t>
            </a:r>
            <a:r>
              <a:rPr lang="th-TH" dirty="0" smtClean="0">
                <a:cs typeface="Angsana New" pitchFamily="18" charset="-34"/>
              </a:rPr>
              <a:t>การส่ง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ที่จำเป็นต้องรอจนกว่าการทำงานของ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จะสิ้นสุดลง  เช่น  ในกรณีของการเรียกฟังก์ชันการทำงานย่อย</a:t>
            </a:r>
            <a:endParaRPr lang="en-US" dirty="0" smtClean="0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cs typeface="Angsana New" pitchFamily="18" charset="-34"/>
              </a:rPr>
              <a:t>Asynchronous</a:t>
            </a:r>
            <a:r>
              <a:rPr lang="en-US" dirty="0" smtClean="0">
                <a:cs typeface="Angsana New" pitchFamily="18" charset="-34"/>
              </a:rPr>
              <a:t> - </a:t>
            </a:r>
            <a:r>
              <a:rPr lang="th-TH" dirty="0" smtClean="0">
                <a:cs typeface="Angsana New" pitchFamily="18" charset="-34"/>
              </a:rPr>
              <a:t>การส่ง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ไปยัง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เพื่อร้องขอบริการอย่างใดอย่างหนึ่ง  โดยไม่จำเป็นต้องรอการตอบสนองแต่อย่างใด </a:t>
            </a:r>
            <a:endParaRPr lang="en-US" dirty="0" smtClean="0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cs typeface="Angsana New" pitchFamily="18" charset="-34"/>
              </a:rPr>
              <a:t>Return </a:t>
            </a:r>
            <a:r>
              <a:rPr lang="en-US" dirty="0" smtClean="0">
                <a:cs typeface="Angsana New" pitchFamily="18" charset="-34"/>
              </a:rPr>
              <a:t> - </a:t>
            </a:r>
            <a:r>
              <a:rPr lang="th-TH" dirty="0" smtClean="0">
                <a:cs typeface="Angsana New" pitchFamily="18" charset="-34"/>
              </a:rPr>
              <a:t>เป็น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ที่ใช้สำหรับแสดงการตอบ สนองการทำงานจาก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  บางครั้งเรียกว่า </a:t>
            </a:r>
            <a:r>
              <a:rPr lang="en-US" dirty="0" smtClean="0">
                <a:cs typeface="Angsana New" pitchFamily="18" charset="-34"/>
              </a:rPr>
              <a:t>response</a:t>
            </a:r>
          </a:p>
        </p:txBody>
      </p:sp>
      <p:sp>
        <p:nvSpPr>
          <p:cNvPr id="909316" name="Line 4"/>
          <p:cNvSpPr>
            <a:spLocks noChangeShapeType="1"/>
          </p:cNvSpPr>
          <p:nvPr/>
        </p:nvSpPr>
        <p:spPr bwMode="auto">
          <a:xfrm>
            <a:off x="1066800" y="1916113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09317" name="Line 5"/>
          <p:cNvSpPr>
            <a:spLocks noChangeShapeType="1"/>
          </p:cNvSpPr>
          <p:nvPr/>
        </p:nvSpPr>
        <p:spPr bwMode="auto">
          <a:xfrm>
            <a:off x="1139825" y="3141663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09318" name="Line 6"/>
          <p:cNvSpPr>
            <a:spLocks noChangeShapeType="1"/>
          </p:cNvSpPr>
          <p:nvPr/>
        </p:nvSpPr>
        <p:spPr bwMode="auto">
          <a:xfrm>
            <a:off x="1139825" y="4437063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09319" name="Line 7"/>
          <p:cNvSpPr>
            <a:spLocks noChangeShapeType="1"/>
          </p:cNvSpPr>
          <p:nvPr/>
        </p:nvSpPr>
        <p:spPr bwMode="auto">
          <a:xfrm flipH="1" flipV="1">
            <a:off x="2663825" y="4360863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09320" name="Line 8"/>
          <p:cNvSpPr>
            <a:spLocks noChangeShapeType="1"/>
          </p:cNvSpPr>
          <p:nvPr/>
        </p:nvSpPr>
        <p:spPr bwMode="auto">
          <a:xfrm>
            <a:off x="1139825" y="5592763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09321" name="Line 9"/>
          <p:cNvSpPr>
            <a:spLocks noChangeShapeType="1"/>
          </p:cNvSpPr>
          <p:nvPr/>
        </p:nvSpPr>
        <p:spPr bwMode="auto">
          <a:xfrm flipV="1">
            <a:off x="1139825" y="5516563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09322" name="Line 10"/>
          <p:cNvSpPr>
            <a:spLocks noChangeShapeType="1"/>
          </p:cNvSpPr>
          <p:nvPr/>
        </p:nvSpPr>
        <p:spPr bwMode="auto">
          <a:xfrm>
            <a:off x="1139825" y="5592763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/>
          </p:cNvSpPr>
          <p:nvPr>
            <p:ph type="title"/>
          </p:nvPr>
        </p:nvSpPr>
        <p:spPr bwMode="auto">
          <a:xfrm>
            <a:off x="1331913" y="115888"/>
            <a:ext cx="60960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Type Of Messages</a:t>
            </a:r>
          </a:p>
        </p:txBody>
      </p:sp>
      <p:sp>
        <p:nvSpPr>
          <p:cNvPr id="910339" name="AutoShape 3"/>
          <p:cNvSpPr>
            <a:spLocks noChangeAspect="1" noChangeArrowheads="1"/>
          </p:cNvSpPr>
          <p:nvPr/>
        </p:nvSpPr>
        <p:spPr bwMode="auto">
          <a:xfrm>
            <a:off x="1547813" y="1412875"/>
            <a:ext cx="56165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01813" y="1652588"/>
            <a:ext cx="1339850" cy="519112"/>
          </a:xfrm>
          <a:prstGeom prst="rect">
            <a:avLst/>
          </a:prstGeom>
          <a:solidFill>
            <a:srgbClr val="FFFFCC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2151063" y="1693863"/>
            <a:ext cx="71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1600" b="0" u="sng">
                <a:solidFill>
                  <a:srgbClr val="000000"/>
                </a:solidFill>
                <a:ea typeface="Batang" pitchFamily="18" charset="-127"/>
                <a:cs typeface="Arial" pitchFamily="34" charset="0"/>
              </a:rPr>
              <a:t>object 1</a:t>
            </a:r>
            <a:endParaRPr kumimoji="1" lang="en-US" sz="1600" b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910342" name="Line 6"/>
          <p:cNvSpPr>
            <a:spLocks noChangeShapeType="1"/>
          </p:cNvSpPr>
          <p:nvPr/>
        </p:nvSpPr>
        <p:spPr bwMode="auto">
          <a:xfrm>
            <a:off x="2478088" y="2189163"/>
            <a:ext cx="0" cy="4300537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43" name="Rectangle 7"/>
          <p:cNvSpPr>
            <a:spLocks noChangeArrowheads="1"/>
          </p:cNvSpPr>
          <p:nvPr/>
        </p:nvSpPr>
        <p:spPr bwMode="auto">
          <a:xfrm>
            <a:off x="2409825" y="2655888"/>
            <a:ext cx="122238" cy="5286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44" name="Rectangle 8"/>
          <p:cNvSpPr>
            <a:spLocks noChangeArrowheads="1"/>
          </p:cNvSpPr>
          <p:nvPr/>
        </p:nvSpPr>
        <p:spPr bwMode="auto">
          <a:xfrm>
            <a:off x="2409825" y="4029075"/>
            <a:ext cx="122238" cy="5286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45" name="Rectangle 9"/>
          <p:cNvSpPr>
            <a:spLocks noChangeArrowheads="1"/>
          </p:cNvSpPr>
          <p:nvPr/>
        </p:nvSpPr>
        <p:spPr bwMode="auto">
          <a:xfrm>
            <a:off x="2409825" y="5546725"/>
            <a:ext cx="122238" cy="2587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46" name="Rectangle 10"/>
          <p:cNvSpPr>
            <a:spLocks noChangeArrowheads="1"/>
          </p:cNvSpPr>
          <p:nvPr/>
        </p:nvSpPr>
        <p:spPr bwMode="auto">
          <a:xfrm>
            <a:off x="3822700" y="1652588"/>
            <a:ext cx="1339850" cy="519112"/>
          </a:xfrm>
          <a:prstGeom prst="rect">
            <a:avLst/>
          </a:prstGeom>
          <a:solidFill>
            <a:srgbClr val="FFFFCC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47" name="Rectangle 11"/>
          <p:cNvSpPr>
            <a:spLocks noChangeArrowheads="1"/>
          </p:cNvSpPr>
          <p:nvPr/>
        </p:nvSpPr>
        <p:spPr bwMode="auto">
          <a:xfrm>
            <a:off x="4206875" y="1693863"/>
            <a:ext cx="654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1600" b="0" u="sng">
                <a:solidFill>
                  <a:srgbClr val="000000"/>
                </a:solidFill>
                <a:ea typeface="Batang" pitchFamily="18" charset="-127"/>
                <a:cs typeface="Arial" pitchFamily="34" charset="0"/>
              </a:rPr>
              <a:t>object2</a:t>
            </a:r>
            <a:endParaRPr kumimoji="1" lang="en-US" sz="1600" b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910348" name="Line 12"/>
          <p:cNvSpPr>
            <a:spLocks noChangeShapeType="1"/>
          </p:cNvSpPr>
          <p:nvPr/>
        </p:nvSpPr>
        <p:spPr bwMode="auto">
          <a:xfrm>
            <a:off x="4500563" y="2189163"/>
            <a:ext cx="0" cy="4300537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4432300" y="2655888"/>
            <a:ext cx="122238" cy="2587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0" name="Rectangle 14"/>
          <p:cNvSpPr>
            <a:spLocks noChangeArrowheads="1"/>
          </p:cNvSpPr>
          <p:nvPr/>
        </p:nvSpPr>
        <p:spPr bwMode="auto">
          <a:xfrm>
            <a:off x="4432300" y="3162300"/>
            <a:ext cx="122238" cy="5286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1" name="Rectangle 15"/>
          <p:cNvSpPr>
            <a:spLocks noChangeArrowheads="1"/>
          </p:cNvSpPr>
          <p:nvPr/>
        </p:nvSpPr>
        <p:spPr bwMode="auto">
          <a:xfrm>
            <a:off x="4432300" y="4029075"/>
            <a:ext cx="122238" cy="2571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2" name="Rectangle 16"/>
          <p:cNvSpPr>
            <a:spLocks noChangeArrowheads="1"/>
          </p:cNvSpPr>
          <p:nvPr/>
        </p:nvSpPr>
        <p:spPr bwMode="auto">
          <a:xfrm>
            <a:off x="4432300" y="4752975"/>
            <a:ext cx="122238" cy="527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3" name="Rectangle 17"/>
          <p:cNvSpPr>
            <a:spLocks noChangeArrowheads="1"/>
          </p:cNvSpPr>
          <p:nvPr/>
        </p:nvSpPr>
        <p:spPr bwMode="auto">
          <a:xfrm>
            <a:off x="5556250" y="1652588"/>
            <a:ext cx="1339850" cy="519112"/>
          </a:xfrm>
          <a:prstGeom prst="rect">
            <a:avLst/>
          </a:prstGeom>
          <a:solidFill>
            <a:srgbClr val="FFFFCC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4" name="Rectangle 18"/>
          <p:cNvSpPr>
            <a:spLocks noChangeArrowheads="1"/>
          </p:cNvSpPr>
          <p:nvPr/>
        </p:nvSpPr>
        <p:spPr bwMode="auto">
          <a:xfrm>
            <a:off x="5940425" y="1693863"/>
            <a:ext cx="654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1600" b="0" u="sng">
                <a:solidFill>
                  <a:srgbClr val="000000"/>
                </a:solidFill>
                <a:ea typeface="Batang" pitchFamily="18" charset="-127"/>
                <a:cs typeface="Arial" pitchFamily="34" charset="0"/>
              </a:rPr>
              <a:t>object3</a:t>
            </a:r>
            <a:endParaRPr kumimoji="1" lang="en-US" sz="1600" b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910355" name="Line 19"/>
          <p:cNvSpPr>
            <a:spLocks noChangeShapeType="1"/>
          </p:cNvSpPr>
          <p:nvPr/>
        </p:nvSpPr>
        <p:spPr bwMode="auto">
          <a:xfrm>
            <a:off x="6234113" y="2189163"/>
            <a:ext cx="0" cy="4300537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6" name="Rectangle 20"/>
          <p:cNvSpPr>
            <a:spLocks noChangeArrowheads="1"/>
          </p:cNvSpPr>
          <p:nvPr/>
        </p:nvSpPr>
        <p:spPr bwMode="auto">
          <a:xfrm>
            <a:off x="6165850" y="3162300"/>
            <a:ext cx="122238" cy="2571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7" name="Line 21"/>
          <p:cNvSpPr>
            <a:spLocks noChangeShapeType="1"/>
          </p:cNvSpPr>
          <p:nvPr/>
        </p:nvSpPr>
        <p:spPr bwMode="auto">
          <a:xfrm>
            <a:off x="2544763" y="2655888"/>
            <a:ext cx="18827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8" name="Line 22"/>
          <p:cNvSpPr>
            <a:spLocks noChangeShapeType="1"/>
          </p:cNvSpPr>
          <p:nvPr/>
        </p:nvSpPr>
        <p:spPr bwMode="auto">
          <a:xfrm flipH="1">
            <a:off x="4265613" y="2657475"/>
            <a:ext cx="119062" cy="66675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59" name="Line 23"/>
          <p:cNvSpPr>
            <a:spLocks noChangeShapeType="1"/>
          </p:cNvSpPr>
          <p:nvPr/>
        </p:nvSpPr>
        <p:spPr bwMode="auto">
          <a:xfrm flipH="1" flipV="1">
            <a:off x="4265613" y="2589213"/>
            <a:ext cx="161925" cy="66675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60" name="Rectangle 24"/>
          <p:cNvSpPr>
            <a:spLocks noChangeArrowheads="1"/>
          </p:cNvSpPr>
          <p:nvPr/>
        </p:nvSpPr>
        <p:spPr bwMode="auto">
          <a:xfrm>
            <a:off x="2667000" y="2413000"/>
            <a:ext cx="1500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1600" b="0">
                <a:solidFill>
                  <a:srgbClr val="000000"/>
                </a:solidFill>
                <a:ea typeface="Batang" pitchFamily="18" charset="-127"/>
                <a:cs typeface="Arial" pitchFamily="34" charset="0"/>
              </a:rPr>
              <a:t>Simple Message</a:t>
            </a:r>
            <a:endParaRPr kumimoji="1" lang="en-US" sz="1600" b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910361" name="Line 25"/>
          <p:cNvSpPr>
            <a:spLocks noChangeShapeType="1"/>
          </p:cNvSpPr>
          <p:nvPr/>
        </p:nvSpPr>
        <p:spPr bwMode="auto">
          <a:xfrm flipH="1">
            <a:off x="2549525" y="5546725"/>
            <a:ext cx="1878013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62" name="Line 26"/>
          <p:cNvSpPr>
            <a:spLocks noChangeShapeType="1"/>
          </p:cNvSpPr>
          <p:nvPr/>
        </p:nvSpPr>
        <p:spPr bwMode="auto">
          <a:xfrm>
            <a:off x="2549525" y="5546725"/>
            <a:ext cx="163513" cy="68263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63" name="Line 27"/>
          <p:cNvSpPr>
            <a:spLocks noChangeShapeType="1"/>
          </p:cNvSpPr>
          <p:nvPr/>
        </p:nvSpPr>
        <p:spPr bwMode="auto">
          <a:xfrm flipV="1">
            <a:off x="2549525" y="5480050"/>
            <a:ext cx="163513" cy="66675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64" name="Rectangle 28"/>
          <p:cNvSpPr>
            <a:spLocks noChangeArrowheads="1"/>
          </p:cNvSpPr>
          <p:nvPr/>
        </p:nvSpPr>
        <p:spPr bwMode="auto">
          <a:xfrm>
            <a:off x="2820988" y="5235575"/>
            <a:ext cx="1490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1600" b="0">
                <a:solidFill>
                  <a:srgbClr val="000000"/>
                </a:solidFill>
                <a:ea typeface="Batang" pitchFamily="18" charset="-127"/>
                <a:cs typeface="Arial" pitchFamily="34" charset="0"/>
              </a:rPr>
              <a:t>Return Message</a:t>
            </a:r>
            <a:endParaRPr kumimoji="1" lang="en-US" sz="1600" b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910365" name="Line 29"/>
          <p:cNvSpPr>
            <a:spLocks noChangeShapeType="1"/>
          </p:cNvSpPr>
          <p:nvPr/>
        </p:nvSpPr>
        <p:spPr bwMode="auto">
          <a:xfrm>
            <a:off x="2544763" y="4029075"/>
            <a:ext cx="18827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66" name="Line 30"/>
          <p:cNvSpPr>
            <a:spLocks noChangeShapeType="1"/>
          </p:cNvSpPr>
          <p:nvPr/>
        </p:nvSpPr>
        <p:spPr bwMode="auto">
          <a:xfrm flipH="1" flipV="1">
            <a:off x="4265613" y="3960813"/>
            <a:ext cx="161925" cy="68262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67" name="Line 31"/>
          <p:cNvSpPr>
            <a:spLocks noChangeShapeType="1"/>
          </p:cNvSpPr>
          <p:nvPr/>
        </p:nvSpPr>
        <p:spPr bwMode="auto">
          <a:xfrm flipH="1">
            <a:off x="4265613" y="4029075"/>
            <a:ext cx="161925" cy="1588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68" name="Rectangle 32"/>
          <p:cNvSpPr>
            <a:spLocks noChangeArrowheads="1"/>
          </p:cNvSpPr>
          <p:nvPr/>
        </p:nvSpPr>
        <p:spPr bwMode="auto">
          <a:xfrm>
            <a:off x="2903538" y="3717925"/>
            <a:ext cx="1285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1600" b="0">
                <a:solidFill>
                  <a:srgbClr val="000000"/>
                </a:solidFill>
                <a:ea typeface="Batang" pitchFamily="18" charset="-127"/>
                <a:cs typeface="Arial" pitchFamily="34" charset="0"/>
              </a:rPr>
              <a:t>Asynchronous</a:t>
            </a:r>
            <a:endParaRPr kumimoji="1" lang="en-US" sz="1600" b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910369" name="Line 33"/>
          <p:cNvSpPr>
            <a:spLocks noChangeShapeType="1"/>
          </p:cNvSpPr>
          <p:nvPr/>
        </p:nvSpPr>
        <p:spPr bwMode="auto">
          <a:xfrm>
            <a:off x="4572000" y="4752975"/>
            <a:ext cx="677863" cy="0"/>
          </a:xfrm>
          <a:prstGeom prst="line">
            <a:avLst/>
          </a:prstGeom>
          <a:noFill/>
          <a:ln w="571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70" name="Line 34"/>
          <p:cNvSpPr>
            <a:spLocks noChangeShapeType="1"/>
          </p:cNvSpPr>
          <p:nvPr/>
        </p:nvSpPr>
        <p:spPr bwMode="auto">
          <a:xfrm>
            <a:off x="5249863" y="4752975"/>
            <a:ext cx="1587" cy="134938"/>
          </a:xfrm>
          <a:prstGeom prst="line">
            <a:avLst/>
          </a:prstGeom>
          <a:noFill/>
          <a:ln w="571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71" name="Line 35"/>
          <p:cNvSpPr>
            <a:spLocks noChangeShapeType="1"/>
          </p:cNvSpPr>
          <p:nvPr/>
        </p:nvSpPr>
        <p:spPr bwMode="auto">
          <a:xfrm flipH="1">
            <a:off x="4576763" y="4887913"/>
            <a:ext cx="6731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72" name="Line 36"/>
          <p:cNvSpPr>
            <a:spLocks noChangeShapeType="1"/>
          </p:cNvSpPr>
          <p:nvPr/>
        </p:nvSpPr>
        <p:spPr bwMode="auto">
          <a:xfrm>
            <a:off x="4576763" y="4887913"/>
            <a:ext cx="161925" cy="66675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73" name="Line 37"/>
          <p:cNvSpPr>
            <a:spLocks noChangeShapeType="1"/>
          </p:cNvSpPr>
          <p:nvPr/>
        </p:nvSpPr>
        <p:spPr bwMode="auto">
          <a:xfrm flipV="1">
            <a:off x="4576763" y="4819650"/>
            <a:ext cx="161925" cy="68263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10374" name="Rectangle 38"/>
          <p:cNvSpPr>
            <a:spLocks noChangeArrowheads="1"/>
          </p:cNvSpPr>
          <p:nvPr/>
        </p:nvSpPr>
        <p:spPr bwMode="auto">
          <a:xfrm>
            <a:off x="4586288" y="4481513"/>
            <a:ext cx="901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1600" b="0">
                <a:solidFill>
                  <a:srgbClr val="000000"/>
                </a:solidFill>
                <a:ea typeface="Batang" pitchFamily="18" charset="-127"/>
                <a:cs typeface="Arial" pitchFamily="34" charset="0"/>
              </a:rPr>
              <a:t>Recursive</a:t>
            </a:r>
            <a:endParaRPr kumimoji="1" lang="en-US" sz="1600" b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910375" name="Line 39"/>
          <p:cNvSpPr>
            <a:spLocks noChangeShapeType="1"/>
          </p:cNvSpPr>
          <p:nvPr/>
        </p:nvSpPr>
        <p:spPr bwMode="auto">
          <a:xfrm>
            <a:off x="4567238" y="3162300"/>
            <a:ext cx="15938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h-TH"/>
          </a:p>
        </p:txBody>
      </p:sp>
      <p:sp>
        <p:nvSpPr>
          <p:cNvPr id="910376" name="Rectangle 40"/>
          <p:cNvSpPr>
            <a:spLocks noChangeArrowheads="1"/>
          </p:cNvSpPr>
          <p:nvPr/>
        </p:nvSpPr>
        <p:spPr bwMode="auto">
          <a:xfrm>
            <a:off x="4826000" y="2851150"/>
            <a:ext cx="1184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1600" b="0">
                <a:solidFill>
                  <a:srgbClr val="000000"/>
                </a:solidFill>
                <a:ea typeface="Batang" pitchFamily="18" charset="-127"/>
                <a:cs typeface="Arial" pitchFamily="34" charset="0"/>
              </a:rPr>
              <a:t>Synchronous</a:t>
            </a:r>
            <a:endParaRPr kumimoji="1" lang="en-US" sz="1600" b="0">
              <a:ea typeface="Batang" pitchFamily="18" charset="-127"/>
              <a:cs typeface="Arial" pitchFamily="34" charset="0"/>
            </a:endParaRPr>
          </a:p>
        </p:txBody>
      </p:sp>
      <p:sp>
        <p:nvSpPr>
          <p:cNvPr id="910377" name="Rectangle 41"/>
          <p:cNvSpPr>
            <a:spLocks noChangeArrowheads="1"/>
          </p:cNvSpPr>
          <p:nvPr/>
        </p:nvSpPr>
        <p:spPr bwMode="auto">
          <a:xfrm>
            <a:off x="4440238" y="5543550"/>
            <a:ext cx="122237" cy="5286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0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0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1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0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0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1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1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1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1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1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1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1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1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1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1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1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1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1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1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3" grpId="0" animBg="1"/>
      <p:bldP spid="910344" grpId="0" animBg="1"/>
      <p:bldP spid="910345" grpId="0" animBg="1"/>
      <p:bldP spid="910349" grpId="0" animBg="1"/>
      <p:bldP spid="910350" grpId="0" animBg="1"/>
      <p:bldP spid="910351" grpId="0" animBg="1"/>
      <p:bldP spid="910352" grpId="0" animBg="1"/>
      <p:bldP spid="910356" grpId="0" animBg="1"/>
      <p:bldP spid="910357" grpId="0" animBg="1"/>
      <p:bldP spid="910358" grpId="0" animBg="1"/>
      <p:bldP spid="910359" grpId="0" animBg="1"/>
      <p:bldP spid="910360" grpId="0"/>
      <p:bldP spid="910361" grpId="0" animBg="1"/>
      <p:bldP spid="910362" grpId="0" animBg="1"/>
      <p:bldP spid="910363" grpId="0" animBg="1"/>
      <p:bldP spid="910364" grpId="0"/>
      <p:bldP spid="910365" grpId="0" animBg="1"/>
      <p:bldP spid="910366" grpId="0" animBg="1"/>
      <p:bldP spid="910367" grpId="0" animBg="1"/>
      <p:bldP spid="910368" grpId="0"/>
      <p:bldP spid="910369" grpId="0" animBg="1"/>
      <p:bldP spid="910370" grpId="0" animBg="1"/>
      <p:bldP spid="910371" grpId="0" animBg="1"/>
      <p:bldP spid="910372" grpId="0" animBg="1"/>
      <p:bldP spid="910373" grpId="0" animBg="1"/>
      <p:bldP spid="910374" grpId="0"/>
      <p:bldP spid="910375" grpId="0" animBg="1"/>
      <p:bldP spid="910376" grpId="0"/>
      <p:bldP spid="9103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/>
          </p:cNvSpPr>
          <p:nvPr>
            <p:ph type="title"/>
          </p:nvPr>
        </p:nvSpPr>
        <p:spPr bwMode="auto">
          <a:xfrm>
            <a:off x="1524000" y="104775"/>
            <a:ext cx="6035675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  <a:cs typeface="AngsanaUPC" pitchFamily="18" charset="-34"/>
              </a:rPr>
              <a:t>Sequence Diagram</a:t>
            </a:r>
            <a:r>
              <a:rPr lang="th-TH" smtClean="0">
                <a:solidFill>
                  <a:srgbClr val="990000"/>
                </a:solidFill>
                <a:effectLst/>
                <a:cs typeface="AngsanaUPC" pitchFamily="18" charset="-34"/>
              </a:rPr>
              <a:t> </a:t>
            </a:r>
            <a:r>
              <a:rPr lang="en-US" smtClean="0">
                <a:solidFill>
                  <a:srgbClr val="990000"/>
                </a:solidFill>
                <a:effectLst/>
                <a:cs typeface="AngsanaUPC" pitchFamily="18" charset="-34"/>
              </a:rPr>
              <a:t>: First Step</a:t>
            </a:r>
          </a:p>
        </p:txBody>
      </p:sp>
      <p:sp>
        <p:nvSpPr>
          <p:cNvPr id="1036291" name="Rectangle 3"/>
          <p:cNvSpPr>
            <a:spLocks noGrp="1"/>
          </p:cNvSpPr>
          <p:nvPr>
            <p:ph type="body" idx="1"/>
          </p:nvPr>
        </p:nvSpPr>
        <p:spPr>
          <a:xfrm>
            <a:off x="990600" y="1268413"/>
            <a:ext cx="7608888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cs typeface="AngsanaUPC" pitchFamily="18" charset="-34"/>
              </a:rPr>
              <a:t>ขั้นตอนแรกจะ</a:t>
            </a:r>
            <a:r>
              <a:rPr lang="th-TH" dirty="0" smtClean="0">
                <a:cs typeface="AngsanaUPC" pitchFamily="18" charset="-34"/>
              </a:rPr>
              <a:t>เป็นการกำหนด</a:t>
            </a:r>
            <a:r>
              <a:rPr lang="en-US" dirty="0" smtClean="0">
                <a:cs typeface="AngsanaUPC" pitchFamily="18" charset="-34"/>
              </a:rPr>
              <a:t> external </a:t>
            </a:r>
            <a:r>
              <a:rPr lang="en-US" dirty="0" err="1" smtClean="0">
                <a:cs typeface="AngsanaUPC" pitchFamily="18" charset="-34"/>
              </a:rPr>
              <a:t>หรือ</a:t>
            </a:r>
            <a:r>
              <a:rPr lang="en-US" dirty="0" smtClean="0">
                <a:cs typeface="AngsanaUPC" pitchFamily="18" charset="-34"/>
              </a:rPr>
              <a:t> internal entity </a:t>
            </a:r>
            <a:r>
              <a:rPr lang="en-US" dirty="0" err="1" smtClean="0">
                <a:cs typeface="AngsanaUPC" pitchFamily="18" charset="-34"/>
              </a:rPr>
              <a:t>ในกรณีที่เป็นแบบ</a:t>
            </a:r>
            <a:r>
              <a:rPr lang="en-US" dirty="0" smtClean="0">
                <a:cs typeface="AngsanaUPC" pitchFamily="18" charset="-34"/>
              </a:rPr>
              <a:t> internal </a:t>
            </a:r>
            <a:r>
              <a:rPr lang="en-US" dirty="0" err="1" smtClean="0">
                <a:cs typeface="AngsanaUPC" pitchFamily="18" charset="-34"/>
              </a:rPr>
              <a:t>กร</a:t>
            </a:r>
            <a:r>
              <a:rPr lang="th-TH" dirty="0" err="1" smtClean="0">
                <a:cs typeface="AngsanaUPC" pitchFamily="18" charset="-34"/>
              </a:rPr>
              <a:t>ะบวน</a:t>
            </a:r>
            <a:r>
              <a:rPr lang="th-TH" dirty="0" smtClean="0">
                <a:cs typeface="AngsanaUPC" pitchFamily="18" charset="-34"/>
              </a:rPr>
              <a:t>การติดต่อกัน</a:t>
            </a:r>
            <a:r>
              <a:rPr lang="en-US" dirty="0" err="1" smtClean="0">
                <a:cs typeface="AngsanaUPC" pitchFamily="18" charset="-34"/>
              </a:rPr>
              <a:t>อาจเริ่มต้นจาก</a:t>
            </a:r>
            <a:r>
              <a:rPr lang="en-US" dirty="0" smtClean="0">
                <a:cs typeface="AngsanaUPC" pitchFamily="18" charset="-34"/>
              </a:rPr>
              <a:t> actor </a:t>
            </a:r>
            <a:r>
              <a:rPr lang="th-TH" dirty="0" smtClean="0">
                <a:cs typeface="AngsanaUPC" pitchFamily="18" charset="-34"/>
              </a:rPr>
              <a:t>โดยตรงและ</a:t>
            </a:r>
            <a:r>
              <a:rPr lang="en-US" dirty="0" err="1" smtClean="0">
                <a:cs typeface="AngsanaUPC" pitchFamily="18" charset="-34"/>
              </a:rPr>
              <a:t>จะถูกกำหนดให้เป็น</a:t>
            </a:r>
            <a:r>
              <a:rPr lang="en-US" dirty="0" smtClean="0">
                <a:cs typeface="AngsanaUPC" pitchFamily="18" charset="-34"/>
              </a:rPr>
              <a:t> initiator </a:t>
            </a:r>
            <a:r>
              <a:rPr lang="en-US" dirty="0" err="1" smtClean="0">
                <a:cs typeface="AngsanaUPC" pitchFamily="18" charset="-34"/>
              </a:rPr>
              <a:t>โดยอัตโนมัติ</a:t>
            </a:r>
            <a:r>
              <a:rPr lang="th-TH" dirty="0" smtClean="0">
                <a:cs typeface="AngsanaUPC" pitchFamily="18" charset="-34"/>
              </a:rPr>
              <a:t>  </a:t>
            </a:r>
            <a:r>
              <a:rPr lang="en-US" dirty="0" err="1" smtClean="0">
                <a:cs typeface="AngsanaUPC" pitchFamily="18" charset="-34"/>
              </a:rPr>
              <a:t>ในกรณีที่เป็นแบบ</a:t>
            </a:r>
            <a:r>
              <a:rPr lang="en-US" dirty="0" smtClean="0">
                <a:cs typeface="AngsanaUPC" pitchFamily="18" charset="-34"/>
              </a:rPr>
              <a:t> external </a:t>
            </a:r>
            <a:r>
              <a:rPr lang="th-TH" dirty="0" smtClean="0">
                <a:cs typeface="AngsanaUPC" pitchFamily="18" charset="-34"/>
              </a:rPr>
              <a:t>อาจจะอยู่ในรูปของระบบอื่น ๆ  เป็นต้น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cs typeface="AngsanaUPC" pitchFamily="18" charset="-34"/>
              </a:rPr>
              <a:t>ขั้นตอนต่อไปจะเป็นการระบุออปเจคและคลาส</a:t>
            </a:r>
            <a:r>
              <a:rPr lang="th-TH" dirty="0" smtClean="0">
                <a:cs typeface="AngsanaUPC" pitchFamily="18" charset="-34"/>
              </a:rPr>
              <a:t>ที่ถูกนำเสนอการทำงานผ่านแกนในแนวนอน </a:t>
            </a:r>
            <a:r>
              <a:rPr lang="en-US" dirty="0" smtClean="0">
                <a:cs typeface="AngsanaUPC" pitchFamily="18" charset="-34"/>
              </a:rPr>
              <a:t>(horizontal axis) </a:t>
            </a:r>
            <a:r>
              <a:rPr lang="en-US" dirty="0" err="1" smtClean="0">
                <a:cs typeface="AngsanaUPC" pitchFamily="18" charset="-34"/>
              </a:rPr>
              <a:t>เข้ากับช่วงเวลา</a:t>
            </a:r>
            <a:r>
              <a:rPr lang="th-TH" dirty="0" smtClean="0">
                <a:cs typeface="AngsanaUPC" pitchFamily="18" charset="-34"/>
              </a:rPr>
              <a:t>ที่ถูกนำเสนอตามแกนในแนวตั้ง</a:t>
            </a:r>
            <a:r>
              <a:rPr lang="en-US" dirty="0" smtClean="0">
                <a:cs typeface="AngsanaUPC" pitchFamily="18" charset="-34"/>
              </a:rPr>
              <a:t> (vertical axis) </a:t>
            </a:r>
            <a:r>
              <a:rPr lang="th-TH" dirty="0" smtClean="0">
                <a:cs typeface="AngsanaUPC" pitchFamily="18" charset="-34"/>
              </a:rPr>
              <a:t>จะถูกแสดงไว้ในรูปของเส้นแนวตั้งเป็นช่วง ๆ</a:t>
            </a:r>
          </a:p>
          <a:p>
            <a:pPr>
              <a:lnSpc>
                <a:spcPct val="90000"/>
              </a:lnSpc>
            </a:pPr>
            <a:endParaRPr lang="en-US" dirty="0" smtClean="0">
              <a:cs typeface="AngsanaUPC" pitchFamily="18" charset="-34"/>
            </a:endParaRPr>
          </a:p>
        </p:txBody>
      </p:sp>
      <p:sp>
        <p:nvSpPr>
          <p:cNvPr id="1036292" name="Line 4"/>
          <p:cNvSpPr>
            <a:spLocks noChangeShapeType="1"/>
          </p:cNvSpPr>
          <p:nvPr/>
        </p:nvSpPr>
        <p:spPr bwMode="auto">
          <a:xfrm>
            <a:off x="3505200" y="5181600"/>
            <a:ext cx="0" cy="990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16300" y="4572000"/>
            <a:ext cx="165100" cy="533400"/>
            <a:chOff x="720" y="1392"/>
            <a:chExt cx="288" cy="672"/>
          </a:xfrm>
        </p:grpSpPr>
        <p:sp>
          <p:nvSpPr>
            <p:cNvPr id="1036294" name="Oval 6"/>
            <p:cNvSpPr>
              <a:spLocks noChangeArrowheads="1"/>
            </p:cNvSpPr>
            <p:nvPr/>
          </p:nvSpPr>
          <p:spPr bwMode="auto">
            <a:xfrm>
              <a:off x="720" y="1392"/>
              <a:ext cx="288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2562" tIns="46038" rIns="182562" bIns="46038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036295" name="Line 7"/>
            <p:cNvSpPr>
              <a:spLocks noChangeShapeType="1"/>
            </p:cNvSpPr>
            <p:nvPr/>
          </p:nvSpPr>
          <p:spPr bwMode="auto">
            <a:xfrm>
              <a:off x="864" y="1584"/>
              <a:ext cx="0" cy="28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2562" tIns="46038" rIns="182562" bIns="46038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036296" name="Line 8"/>
            <p:cNvSpPr>
              <a:spLocks noChangeShapeType="1"/>
            </p:cNvSpPr>
            <p:nvPr/>
          </p:nvSpPr>
          <p:spPr bwMode="auto">
            <a:xfrm>
              <a:off x="720" y="1680"/>
              <a:ext cx="28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2562" tIns="46038" rIns="182562" bIns="46038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036297" name="Line 9"/>
            <p:cNvSpPr>
              <a:spLocks noChangeShapeType="1"/>
            </p:cNvSpPr>
            <p:nvPr/>
          </p:nvSpPr>
          <p:spPr bwMode="auto">
            <a:xfrm flipH="1">
              <a:off x="720" y="1872"/>
              <a:ext cx="144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2562" tIns="46038" rIns="182562" bIns="46038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036298" name="Line 10"/>
            <p:cNvSpPr>
              <a:spLocks noChangeShapeType="1"/>
            </p:cNvSpPr>
            <p:nvPr/>
          </p:nvSpPr>
          <p:spPr bwMode="auto">
            <a:xfrm rot="16200000" flipH="1">
              <a:off x="840" y="1896"/>
              <a:ext cx="192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2562" tIns="46038" rIns="182562" bIns="46038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</p:grpSp>
      <p:sp>
        <p:nvSpPr>
          <p:cNvPr id="1036300" name="Rectangle 12"/>
          <p:cNvSpPr>
            <a:spLocks noChangeArrowheads="1"/>
          </p:cNvSpPr>
          <p:nvPr/>
        </p:nvSpPr>
        <p:spPr bwMode="auto">
          <a:xfrm>
            <a:off x="5867400" y="4648200"/>
            <a:ext cx="990600" cy="352425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1036301" name="Text Box 13"/>
          <p:cNvSpPr txBox="1">
            <a:spLocks noChangeArrowheads="1"/>
          </p:cNvSpPr>
          <p:nvPr/>
        </p:nvSpPr>
        <p:spPr bwMode="auto">
          <a:xfrm>
            <a:off x="5940425" y="4768850"/>
            <a:ext cx="242374" cy="321306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0">
                <a:solidFill>
                  <a:schemeClr val="tx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036302" name="Line 14"/>
          <p:cNvSpPr>
            <a:spLocks noChangeShapeType="1"/>
          </p:cNvSpPr>
          <p:nvPr/>
        </p:nvSpPr>
        <p:spPr bwMode="auto">
          <a:xfrm>
            <a:off x="6380163" y="5026025"/>
            <a:ext cx="0" cy="117157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1036303" name="Text Box 15"/>
          <p:cNvSpPr txBox="1">
            <a:spLocks noChangeArrowheads="1"/>
          </p:cNvSpPr>
          <p:nvPr/>
        </p:nvSpPr>
        <p:spPr bwMode="auto">
          <a:xfrm>
            <a:off x="2667000" y="4627563"/>
            <a:ext cx="658813" cy="33655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0">
                <a:cs typeface="Arial" pitchFamily="34" charset="0"/>
              </a:rPr>
              <a:t>Actor</a:t>
            </a:r>
          </a:p>
        </p:txBody>
      </p:sp>
      <p:sp>
        <p:nvSpPr>
          <p:cNvPr id="1036304" name="Line 16"/>
          <p:cNvSpPr>
            <a:spLocks noChangeShapeType="1"/>
          </p:cNvSpPr>
          <p:nvPr/>
        </p:nvSpPr>
        <p:spPr bwMode="auto">
          <a:xfrm>
            <a:off x="3505200" y="5624513"/>
            <a:ext cx="281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arrow" w="lg" len="lg"/>
          </a:ln>
          <a:effectLst/>
        </p:spPr>
        <p:txBody>
          <a:bodyPr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1036305" name="Text Box 17"/>
          <p:cNvSpPr txBox="1">
            <a:spLocks noChangeArrowheads="1"/>
          </p:cNvSpPr>
          <p:nvPr/>
        </p:nvSpPr>
        <p:spPr bwMode="auto">
          <a:xfrm>
            <a:off x="3886200" y="5222875"/>
            <a:ext cx="2124299" cy="321306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0">
                <a:solidFill>
                  <a:schemeClr val="tx1"/>
                </a:solidFill>
                <a:cs typeface="Arial" pitchFamily="34" charset="0"/>
              </a:rPr>
              <a:t>Message/ operation()</a:t>
            </a:r>
          </a:p>
        </p:txBody>
      </p:sp>
      <p:sp>
        <p:nvSpPr>
          <p:cNvPr id="1036306" name="Text Box 18"/>
          <p:cNvSpPr txBox="1">
            <a:spLocks noChangeArrowheads="1"/>
          </p:cNvSpPr>
          <p:nvPr/>
        </p:nvSpPr>
        <p:spPr bwMode="auto">
          <a:xfrm>
            <a:off x="5699125" y="4649788"/>
            <a:ext cx="1225550" cy="3213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sz="1600" b="0">
                <a:solidFill>
                  <a:schemeClr val="tx1"/>
                </a:solidFill>
                <a:cs typeface="Arial" pitchFamily="34" charset="0"/>
              </a:rPr>
              <a:t>ObjectA</a:t>
            </a:r>
          </a:p>
        </p:txBody>
      </p:sp>
      <p:sp>
        <p:nvSpPr>
          <p:cNvPr id="1036307" name="Rectangle 19"/>
          <p:cNvSpPr>
            <a:spLocks noChangeArrowheads="1"/>
          </p:cNvSpPr>
          <p:nvPr/>
        </p:nvSpPr>
        <p:spPr bwMode="auto">
          <a:xfrm>
            <a:off x="6321425" y="5357813"/>
            <a:ext cx="122238" cy="5286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24000"/>
            <a:ext cx="4648200" cy="1255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>
                <a:cs typeface="Angsana New" pitchFamily="18" charset="-34"/>
              </a:rPr>
              <a:t>สัญลักษณ์ลูกศรจะมีจุดเริ่มต้นจาก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ที่ทำหน้าที่เป็น</a:t>
            </a:r>
            <a:r>
              <a:rPr lang="en-US" dirty="0" smtClean="0">
                <a:cs typeface="Angsana New" pitchFamily="18" charset="-34"/>
              </a:rPr>
              <a:t> sender </a:t>
            </a:r>
            <a:r>
              <a:rPr lang="en-US" dirty="0" err="1" smtClean="0">
                <a:cs typeface="Angsana New" pitchFamily="18" charset="-34"/>
              </a:rPr>
              <a:t>ไปสิ้นสุดที่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ที่ทำหน้าที่เป็น</a:t>
            </a:r>
            <a:r>
              <a:rPr lang="en-US" dirty="0" smtClean="0">
                <a:cs typeface="Angsana New" pitchFamily="18" charset="-34"/>
              </a:rPr>
              <a:t> receiver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 err="1" smtClean="0">
                <a:cs typeface="Angsana New" pitchFamily="18" charset="-34"/>
              </a:rPr>
              <a:t>ลูกศรเหล่านี้จะใช้สำหรับการ</a:t>
            </a:r>
            <a:r>
              <a:rPr lang="th-TH" dirty="0" smtClean="0">
                <a:cs typeface="Angsana New" pitchFamily="18" charset="-34"/>
              </a:rPr>
              <a:t>นำเสนอ</a:t>
            </a:r>
            <a:r>
              <a:rPr lang="en-US" dirty="0" err="1" smtClean="0">
                <a:cs typeface="Angsana New" pitchFamily="18" charset="-34"/>
              </a:rPr>
              <a:t>การทำงาน</a:t>
            </a:r>
            <a:r>
              <a:rPr lang="en-US" dirty="0" smtClean="0">
                <a:cs typeface="Angsana New" pitchFamily="18" charset="-34"/>
              </a:rPr>
              <a:t>  </a:t>
            </a:r>
            <a:r>
              <a:rPr lang="en-US" dirty="0" err="1" smtClean="0">
                <a:cs typeface="Angsana New" pitchFamily="18" charset="-34"/>
              </a:rPr>
              <a:t>โดยการเรียกใช้งานโดยปกติจะเริ่มต้นจากซ้ายไปขวา</a:t>
            </a:r>
            <a:endParaRPr lang="en-US" dirty="0" smtClean="0">
              <a:cs typeface="Angsana New" pitchFamily="18" charset="-34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การส่งและ</a:t>
            </a:r>
            <a:r>
              <a:rPr lang="th-TH" dirty="0" err="1" smtClean="0">
                <a:cs typeface="Angsana New" pitchFamily="18" charset="-34"/>
              </a:rPr>
              <a:t>รับแมสเสจ</a:t>
            </a:r>
            <a:r>
              <a:rPr lang="th-TH" dirty="0" smtClean="0">
                <a:cs typeface="Angsana New" pitchFamily="18" charset="-34"/>
              </a:rPr>
              <a:t>อาจเกิดขึ้นภายในตัว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เองสัญลักษณ์ลูกศรอาจจะเริ่มต้นและสิ้นสุดลงภายใน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เดียวกันได้</a:t>
            </a:r>
            <a:endParaRPr lang="en-US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h-TH" dirty="0" smtClean="0">
                <a:cs typeface="Angsana New" pitchFamily="18" charset="-34"/>
              </a:rPr>
              <a:t>นั่นคือ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สามารถเรียกใช้เมธอดของตัวเองได้</a:t>
            </a:r>
            <a:endParaRPr lang="en-GB" dirty="0" smtClean="0">
              <a:cs typeface="Angsana New" pitchFamily="18" charset="-34"/>
            </a:endParaRPr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990600" y="152400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400"/>
              </a:spcBef>
              <a:buClr>
                <a:schemeClr val="hlink"/>
              </a:buClr>
              <a:buSzPct val="70000"/>
              <a:buFont typeface="Wingdings 3" pitchFamily="18" charset="2"/>
              <a:buNone/>
            </a:pPr>
            <a:r>
              <a:rPr lang="en-GB" sz="4000" b="1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Reflexive message/ self delegation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0" y="1981200"/>
            <a:ext cx="2260600" cy="3352800"/>
            <a:chOff x="3840" y="1248"/>
            <a:chExt cx="1424" cy="2112"/>
          </a:xfrm>
        </p:grpSpPr>
        <p:sp>
          <p:nvSpPr>
            <p:cNvPr id="1035269" name="AutoShape 5"/>
            <p:cNvSpPr>
              <a:spLocks noChangeAspect="1" noChangeArrowheads="1" noTextEdit="1"/>
            </p:cNvSpPr>
            <p:nvPr/>
          </p:nvSpPr>
          <p:spPr bwMode="auto">
            <a:xfrm>
              <a:off x="3840" y="1248"/>
              <a:ext cx="1424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5271" name="Rectangle 7"/>
            <p:cNvSpPr>
              <a:spLocks noChangeArrowheads="1"/>
            </p:cNvSpPr>
            <p:nvPr/>
          </p:nvSpPr>
          <p:spPr bwMode="auto">
            <a:xfrm>
              <a:off x="3897" y="1489"/>
              <a:ext cx="1094" cy="43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5272" name="Rectangle 8"/>
            <p:cNvSpPr>
              <a:spLocks noChangeArrowheads="1"/>
            </p:cNvSpPr>
            <p:nvPr/>
          </p:nvSpPr>
          <p:spPr bwMode="auto">
            <a:xfrm>
              <a:off x="4288" y="1523"/>
              <a:ext cx="4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1900" b="0" u="sng">
                  <a:solidFill>
                    <a:srgbClr val="000000"/>
                  </a:solidFill>
                </a:rPr>
                <a:t>Object</a:t>
              </a:r>
              <a:endParaRPr lang="th-TH" b="0"/>
            </a:p>
          </p:txBody>
        </p:sp>
        <p:sp>
          <p:nvSpPr>
            <p:cNvPr id="1035273" name="Line 9"/>
            <p:cNvSpPr>
              <a:spLocks noChangeShapeType="1"/>
            </p:cNvSpPr>
            <p:nvPr/>
          </p:nvSpPr>
          <p:spPr bwMode="auto">
            <a:xfrm>
              <a:off x="4444" y="1918"/>
              <a:ext cx="0" cy="9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5274" name="Freeform 10"/>
            <p:cNvSpPr>
              <a:spLocks/>
            </p:cNvSpPr>
            <p:nvPr/>
          </p:nvSpPr>
          <p:spPr bwMode="auto">
            <a:xfrm>
              <a:off x="4512" y="2134"/>
              <a:ext cx="536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0"/>
                </a:cxn>
                <a:cxn ang="0">
                  <a:pos x="47" y="10"/>
                </a:cxn>
                <a:cxn ang="0">
                  <a:pos x="0" y="10"/>
                </a:cxn>
              </a:cxnLst>
              <a:rect l="0" t="0" r="r" b="b"/>
              <a:pathLst>
                <a:path w="47" h="10">
                  <a:moveTo>
                    <a:pt x="0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5275" name="Line 11"/>
            <p:cNvSpPr>
              <a:spLocks noChangeShapeType="1"/>
            </p:cNvSpPr>
            <p:nvPr/>
          </p:nvSpPr>
          <p:spPr bwMode="auto">
            <a:xfrm>
              <a:off x="4491" y="2247"/>
              <a:ext cx="125" cy="57"/>
            </a:xfrm>
            <a:prstGeom prst="line">
              <a:avLst/>
            </a:prstGeom>
            <a:noFill/>
            <a:ln w="174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5276" name="Line 12"/>
            <p:cNvSpPr>
              <a:spLocks noChangeShapeType="1"/>
            </p:cNvSpPr>
            <p:nvPr/>
          </p:nvSpPr>
          <p:spPr bwMode="auto">
            <a:xfrm flipV="1">
              <a:off x="4491" y="2190"/>
              <a:ext cx="125" cy="57"/>
            </a:xfrm>
            <a:prstGeom prst="line">
              <a:avLst/>
            </a:prstGeom>
            <a:noFill/>
            <a:ln w="174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5277" name="Rectangle 13"/>
            <p:cNvSpPr>
              <a:spLocks noChangeArrowheads="1"/>
            </p:cNvSpPr>
            <p:nvPr/>
          </p:nvSpPr>
          <p:spPr bwMode="auto">
            <a:xfrm>
              <a:off x="4612" y="1941"/>
              <a:ext cx="55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1700" b="0">
                  <a:solidFill>
                    <a:srgbClr val="000000"/>
                  </a:solidFill>
                </a:rPr>
                <a:t>message</a:t>
              </a:r>
              <a:endParaRPr lang="th-TH" b="0"/>
            </a:p>
          </p:txBody>
        </p:sp>
      </p:grpSp>
      <p:sp>
        <p:nvSpPr>
          <p:cNvPr id="1035278" name="Rectangle 14"/>
          <p:cNvSpPr>
            <a:spLocks noChangeArrowheads="1"/>
          </p:cNvSpPr>
          <p:nvPr/>
        </p:nvSpPr>
        <p:spPr bwMode="auto">
          <a:xfrm>
            <a:off x="6965950" y="3363913"/>
            <a:ext cx="185738" cy="59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/>
          </p:cNvSpPr>
          <p:nvPr>
            <p:ph type="title"/>
          </p:nvPr>
        </p:nvSpPr>
        <p:spPr bwMode="auto">
          <a:xfrm>
            <a:off x="3179763" y="115888"/>
            <a:ext cx="2976562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Return Values</a:t>
            </a:r>
          </a:p>
        </p:txBody>
      </p:sp>
      <p:sp>
        <p:nvSpPr>
          <p:cNvPr id="918531" name="Rectangle 3"/>
          <p:cNvSpPr>
            <a:spLocks noGrp="1"/>
          </p:cNvSpPr>
          <p:nvPr>
            <p:ph type="body" idx="1"/>
          </p:nvPr>
        </p:nvSpPr>
        <p:spPr>
          <a:xfrm>
            <a:off x="914400" y="1295400"/>
            <a:ext cx="7637463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การส่งและ</a:t>
            </a:r>
            <a:r>
              <a:rPr lang="th-TH" dirty="0" err="1" smtClean="0">
                <a:cs typeface="Angsana New" pitchFamily="18" charset="-34"/>
              </a:rPr>
              <a:t>รับแมสเสจ</a:t>
            </a:r>
            <a:r>
              <a:rPr lang="th-TH" dirty="0" smtClean="0">
                <a:cs typeface="Angsana New" pitchFamily="18" charset="-34"/>
              </a:rPr>
              <a:t>อาจเกิดขึ้นภายในตัว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เองสัญลักษณ์ลูกศรอาจจะเริ่มต้นและสิ้นสุดลงภายใน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เดียวกันได้</a:t>
            </a:r>
            <a:endParaRPr lang="en-US" dirty="0" smtClean="0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การกำหนดค่าที่คืนมากจากการทำงานของ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  โดยปกติจะถูกนำเสนอโดยใช้สัญลักษณ์ลูกศรเส้นประเสมอ</a:t>
            </a:r>
            <a:endParaRPr lang="en-US" dirty="0" smtClean="0">
              <a:cs typeface="Angsana New" pitchFamily="18" charset="-34"/>
            </a:endParaRPr>
          </a:p>
        </p:txBody>
      </p:sp>
      <p:sp>
        <p:nvSpPr>
          <p:cNvPr id="918532" name="Rectangle 4"/>
          <p:cNvSpPr>
            <a:spLocks noChangeArrowheads="1"/>
          </p:cNvSpPr>
          <p:nvPr/>
        </p:nvSpPr>
        <p:spPr bwMode="auto">
          <a:xfrm>
            <a:off x="3238500" y="3276600"/>
            <a:ext cx="990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600" b="0" u="sng">
                <a:solidFill>
                  <a:schemeClr val="tx1"/>
                </a:solidFill>
                <a:cs typeface="Arial" pitchFamily="34" charset="0"/>
              </a:rPr>
              <a:t>:A</a:t>
            </a:r>
          </a:p>
        </p:txBody>
      </p:sp>
      <p:sp>
        <p:nvSpPr>
          <p:cNvPr id="918533" name="Line 5"/>
          <p:cNvSpPr>
            <a:spLocks noChangeShapeType="1"/>
          </p:cNvSpPr>
          <p:nvPr/>
        </p:nvSpPr>
        <p:spPr bwMode="auto">
          <a:xfrm>
            <a:off x="3733800" y="3962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 anchorCtr="1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918534" name="Rectangle 6"/>
          <p:cNvSpPr>
            <a:spLocks noChangeArrowheads="1"/>
          </p:cNvSpPr>
          <p:nvPr/>
        </p:nvSpPr>
        <p:spPr bwMode="auto">
          <a:xfrm>
            <a:off x="5905500" y="3276600"/>
            <a:ext cx="990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600" b="0" u="sng">
                <a:solidFill>
                  <a:schemeClr val="tx1"/>
                </a:solidFill>
                <a:cs typeface="Arial" pitchFamily="34" charset="0"/>
              </a:rPr>
              <a:t>:B</a:t>
            </a:r>
          </a:p>
        </p:txBody>
      </p:sp>
      <p:sp>
        <p:nvSpPr>
          <p:cNvPr id="918535" name="Line 7"/>
          <p:cNvSpPr>
            <a:spLocks noChangeShapeType="1"/>
          </p:cNvSpPr>
          <p:nvPr/>
        </p:nvSpPr>
        <p:spPr bwMode="auto">
          <a:xfrm>
            <a:off x="6400800" y="3962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 anchorCtr="1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918536" name="Rectangle 8"/>
          <p:cNvSpPr>
            <a:spLocks noChangeArrowheads="1"/>
          </p:cNvSpPr>
          <p:nvPr/>
        </p:nvSpPr>
        <p:spPr bwMode="auto">
          <a:xfrm>
            <a:off x="3619500" y="3962400"/>
            <a:ext cx="228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918537" name="Line 9"/>
          <p:cNvSpPr>
            <a:spLocks noChangeShapeType="1"/>
          </p:cNvSpPr>
          <p:nvPr/>
        </p:nvSpPr>
        <p:spPr bwMode="auto">
          <a:xfrm>
            <a:off x="3886200" y="4419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918538" name="Rectangle 10"/>
          <p:cNvSpPr>
            <a:spLocks noChangeArrowheads="1"/>
          </p:cNvSpPr>
          <p:nvPr/>
        </p:nvSpPr>
        <p:spPr bwMode="auto">
          <a:xfrm>
            <a:off x="6286500" y="4343400"/>
            <a:ext cx="228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918539" name="Text Box 11"/>
          <p:cNvSpPr txBox="1">
            <a:spLocks noChangeArrowheads="1"/>
          </p:cNvSpPr>
          <p:nvPr/>
        </p:nvSpPr>
        <p:spPr bwMode="auto">
          <a:xfrm>
            <a:off x="3810000" y="4106863"/>
            <a:ext cx="1954766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  <a:cs typeface="Arial" pitchFamily="34" charset="0"/>
              </a:rPr>
              <a:t>doYouUnderstand()</a:t>
            </a:r>
          </a:p>
        </p:txBody>
      </p:sp>
      <p:sp>
        <p:nvSpPr>
          <p:cNvPr id="918540" name="Line 12"/>
          <p:cNvSpPr>
            <a:spLocks noChangeShapeType="1"/>
          </p:cNvSpPr>
          <p:nvPr/>
        </p:nvSpPr>
        <p:spPr bwMode="auto">
          <a:xfrm flipH="1">
            <a:off x="38862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918541" name="AutoShape 13"/>
          <p:cNvSpPr>
            <a:spLocks noChangeArrowheads="1"/>
          </p:cNvSpPr>
          <p:nvPr/>
        </p:nvSpPr>
        <p:spPr bwMode="auto">
          <a:xfrm>
            <a:off x="3276600" y="4419600"/>
            <a:ext cx="152400" cy="857250"/>
          </a:xfrm>
          <a:prstGeom prst="up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918542" name="AutoShape 14"/>
          <p:cNvSpPr>
            <a:spLocks/>
          </p:cNvSpPr>
          <p:nvPr/>
        </p:nvSpPr>
        <p:spPr bwMode="auto">
          <a:xfrm>
            <a:off x="1524000" y="4762500"/>
            <a:ext cx="1095375" cy="571500"/>
          </a:xfrm>
          <a:prstGeom prst="borderCallout1">
            <a:avLst>
              <a:gd name="adj1" fmla="val 20000"/>
              <a:gd name="adj2" fmla="val 106958"/>
              <a:gd name="adj3" fmla="val 20000"/>
              <a:gd name="adj4" fmla="val 14956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1600" b="0">
                <a:solidFill>
                  <a:schemeClr val="tx1"/>
                </a:solidFill>
                <a:cs typeface="Arial" pitchFamily="34" charset="0"/>
              </a:rPr>
              <a:t>Caller Blocked</a:t>
            </a:r>
          </a:p>
        </p:txBody>
      </p:sp>
      <p:sp>
        <p:nvSpPr>
          <p:cNvPr id="918543" name="AutoShape 15"/>
          <p:cNvSpPr>
            <a:spLocks noChangeArrowheads="1"/>
          </p:cNvSpPr>
          <p:nvPr/>
        </p:nvSpPr>
        <p:spPr bwMode="auto">
          <a:xfrm>
            <a:off x="4343400" y="5638800"/>
            <a:ext cx="1219200" cy="609600"/>
          </a:xfrm>
          <a:prstGeom prst="wedgeRectCallout">
            <a:avLst>
              <a:gd name="adj1" fmla="val 76565"/>
              <a:gd name="adj2" fmla="val -11354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1600" b="0">
                <a:solidFill>
                  <a:schemeClr val="tx1"/>
                </a:solidFill>
                <a:cs typeface="Arial" pitchFamily="34" charset="0"/>
              </a:rPr>
              <a:t>return (optional)</a:t>
            </a:r>
          </a:p>
        </p:txBody>
      </p:sp>
      <p:sp>
        <p:nvSpPr>
          <p:cNvPr id="918544" name="Text Box 16"/>
          <p:cNvSpPr txBox="1">
            <a:spLocks noChangeArrowheads="1"/>
          </p:cNvSpPr>
          <p:nvPr/>
        </p:nvSpPr>
        <p:spPr bwMode="auto">
          <a:xfrm>
            <a:off x="4648200" y="4945063"/>
            <a:ext cx="503664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  <a:cs typeface="Arial" pitchFamily="34" charset="0"/>
              </a:rPr>
              <a:t>yes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38900" y="4572000"/>
            <a:ext cx="1143000" cy="609600"/>
            <a:chOff x="1728" y="2448"/>
            <a:chExt cx="720" cy="384"/>
          </a:xfrm>
        </p:grpSpPr>
        <p:sp>
          <p:nvSpPr>
            <p:cNvPr id="918546" name="Line 18"/>
            <p:cNvSpPr>
              <a:spLocks noChangeShapeType="1"/>
            </p:cNvSpPr>
            <p:nvPr/>
          </p:nvSpPr>
          <p:spPr bwMode="auto">
            <a:xfrm>
              <a:off x="1776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918547" name="Line 19"/>
            <p:cNvSpPr>
              <a:spLocks noChangeShapeType="1"/>
            </p:cNvSpPr>
            <p:nvPr/>
          </p:nvSpPr>
          <p:spPr bwMode="auto">
            <a:xfrm>
              <a:off x="244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918548" name="Line 20"/>
            <p:cNvSpPr>
              <a:spLocks noChangeShapeType="1"/>
            </p:cNvSpPr>
            <p:nvPr/>
          </p:nvSpPr>
          <p:spPr bwMode="auto">
            <a:xfrm flipH="1">
              <a:off x="1824" y="25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918549" name="Rectangle 21"/>
            <p:cNvSpPr>
              <a:spLocks noChangeArrowheads="1"/>
            </p:cNvSpPr>
            <p:nvPr/>
          </p:nvSpPr>
          <p:spPr bwMode="auto">
            <a:xfrm>
              <a:off x="1728" y="2544"/>
              <a:ext cx="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</p:grpSp>
      <p:sp>
        <p:nvSpPr>
          <p:cNvPr id="918550" name="Text Box 22"/>
          <p:cNvSpPr txBox="1">
            <a:spLocks noChangeArrowheads="1"/>
          </p:cNvSpPr>
          <p:nvPr/>
        </p:nvSpPr>
        <p:spPr bwMode="auto">
          <a:xfrm>
            <a:off x="6464300" y="4259263"/>
            <a:ext cx="1473480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0">
                <a:solidFill>
                  <a:schemeClr val="tx1"/>
                </a:solidFill>
                <a:cs typeface="Arial" pitchFamily="34" charset="0"/>
              </a:rPr>
              <a:t>anyQuestion()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/>
          </p:cNvSpPr>
          <p:nvPr>
            <p:ph type="title"/>
          </p:nvPr>
        </p:nvSpPr>
        <p:spPr bwMode="auto">
          <a:xfrm>
            <a:off x="990600" y="457200"/>
            <a:ext cx="7324725" cy="423863"/>
          </a:xfrm>
          <a:noFill/>
        </p:spPr>
        <p:txBody>
          <a:bodyPr>
            <a:normAutofit fontScale="90000"/>
          </a:bodyPr>
          <a:lstStyle/>
          <a:p>
            <a:r>
              <a:rPr lang="sv-SE" altLang="sv-SE" smtClean="0">
                <a:solidFill>
                  <a:srgbClr val="990000"/>
                </a:solidFill>
                <a:effectLst/>
                <a:cs typeface="Angsana New" pitchFamily="18" charset="-34"/>
              </a:rPr>
              <a:t>More on </a:t>
            </a:r>
            <a:r>
              <a:rPr lang="en-US" altLang="sv-SE" smtClean="0">
                <a:solidFill>
                  <a:srgbClr val="990000"/>
                </a:solidFill>
                <a:effectLst/>
              </a:rPr>
              <a:t>Arrow Label</a:t>
            </a:r>
          </a:p>
        </p:txBody>
      </p:sp>
      <p:sp>
        <p:nvSpPr>
          <p:cNvPr id="1084419" name="Text Box 3"/>
          <p:cNvSpPr txBox="1">
            <a:spLocks noChangeArrowheads="1"/>
          </p:cNvSpPr>
          <p:nvPr/>
        </p:nvSpPr>
        <p:spPr bwMode="auto">
          <a:xfrm>
            <a:off x="1524000" y="2438400"/>
            <a:ext cx="4794902" cy="607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sv-SE" i="1">
                <a:solidFill>
                  <a:schemeClr val="tx1"/>
                </a:solidFill>
                <a:cs typeface="Arial" pitchFamily="34" charset="0"/>
              </a:rPr>
              <a:t> guard-condition,  sequence-expression, </a:t>
            </a:r>
          </a:p>
          <a:p>
            <a:pPr algn="l"/>
            <a:r>
              <a:rPr lang="en-US" altLang="sv-SE" i="1">
                <a:solidFill>
                  <a:schemeClr val="tx1"/>
                </a:solidFill>
                <a:cs typeface="Arial" pitchFamily="34" charset="0"/>
              </a:rPr>
              <a:t> return-value := message-name argument-list</a:t>
            </a:r>
          </a:p>
        </p:txBody>
      </p:sp>
      <p:sp>
        <p:nvSpPr>
          <p:cNvPr id="1084420" name="Text Box 4"/>
          <p:cNvSpPr txBox="1">
            <a:spLocks noChangeArrowheads="1"/>
          </p:cNvSpPr>
          <p:nvPr/>
        </p:nvSpPr>
        <p:spPr bwMode="auto">
          <a:xfrm>
            <a:off x="3505200" y="5297488"/>
            <a:ext cx="2056973" cy="34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sv-SE">
                <a:solidFill>
                  <a:schemeClr val="tx1"/>
                </a:solidFill>
                <a:cs typeface="Arial" pitchFamily="34" charset="0"/>
              </a:rPr>
              <a:t>3.7.4:  move (5, 7)</a:t>
            </a:r>
          </a:p>
        </p:txBody>
      </p:sp>
      <p:sp>
        <p:nvSpPr>
          <p:cNvPr id="1084421" name="Text Box 5"/>
          <p:cNvSpPr txBox="1">
            <a:spLocks noChangeArrowheads="1"/>
          </p:cNvSpPr>
          <p:nvPr/>
        </p:nvSpPr>
        <p:spPr bwMode="auto">
          <a:xfrm>
            <a:off x="2133600" y="3287713"/>
            <a:ext cx="4121641" cy="34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sv-SE">
                <a:solidFill>
                  <a:schemeClr val="tx1"/>
                </a:solidFill>
                <a:cs typeface="Arial" pitchFamily="34" charset="0"/>
              </a:rPr>
              <a:t> [ x &lt; 0 ]  C3.1:  res := getLocation (fig)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3725863"/>
            <a:ext cx="1077913" cy="922337"/>
            <a:chOff x="2016" y="2736"/>
            <a:chExt cx="679" cy="581"/>
          </a:xfrm>
        </p:grpSpPr>
        <p:sp>
          <p:nvSpPr>
            <p:cNvPr id="1084423" name="Text Box 7"/>
            <p:cNvSpPr txBox="1">
              <a:spLocks noChangeArrowheads="1"/>
            </p:cNvSpPr>
            <p:nvPr/>
          </p:nvSpPr>
          <p:spPr bwMode="auto">
            <a:xfrm>
              <a:off x="2016" y="308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sv-SE">
                  <a:solidFill>
                    <a:srgbClr val="F10DE1"/>
                  </a:solidFill>
                  <a:cs typeface="Arial" pitchFamily="34" charset="0"/>
                </a:rPr>
                <a:t>guard</a:t>
              </a:r>
              <a:endParaRPr lang="en-US" altLang="sv-SE">
                <a:cs typeface="Arial" pitchFamily="34" charset="0"/>
              </a:endParaRPr>
            </a:p>
          </p:txBody>
        </p:sp>
        <p:sp>
          <p:nvSpPr>
            <p:cNvPr id="1084424" name="Line 8"/>
            <p:cNvSpPr>
              <a:spLocks noChangeShapeType="1"/>
            </p:cNvSpPr>
            <p:nvPr/>
          </p:nvSpPr>
          <p:spPr bwMode="auto">
            <a:xfrm>
              <a:off x="2167" y="273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th-TH"/>
            </a:p>
          </p:txBody>
        </p:sp>
        <p:sp>
          <p:nvSpPr>
            <p:cNvPr id="1084425" name="Line 9"/>
            <p:cNvSpPr>
              <a:spLocks noChangeShapeType="1"/>
            </p:cNvSpPr>
            <p:nvPr/>
          </p:nvSpPr>
          <p:spPr bwMode="auto">
            <a:xfrm flipV="1">
              <a:off x="2256" y="2784"/>
              <a:ext cx="151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24200" y="3725863"/>
            <a:ext cx="2139950" cy="922337"/>
            <a:chOff x="2544" y="2736"/>
            <a:chExt cx="1348" cy="581"/>
          </a:xfrm>
        </p:grpSpPr>
        <p:sp>
          <p:nvSpPr>
            <p:cNvPr id="1084427" name="Text Box 11"/>
            <p:cNvSpPr txBox="1">
              <a:spLocks noChangeArrowheads="1"/>
            </p:cNvSpPr>
            <p:nvPr/>
          </p:nvSpPr>
          <p:spPr bwMode="auto">
            <a:xfrm>
              <a:off x="2544" y="3086"/>
              <a:ext cx="13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sv-SE">
                  <a:solidFill>
                    <a:srgbClr val="F10DE1"/>
                  </a:solidFill>
                  <a:cs typeface="Arial" pitchFamily="34" charset="0"/>
                </a:rPr>
                <a:t>sequence number</a:t>
              </a:r>
              <a:endParaRPr lang="en-US" altLang="sv-SE">
                <a:cs typeface="Arial" pitchFamily="34" charset="0"/>
              </a:endParaRPr>
            </a:p>
          </p:txBody>
        </p:sp>
        <p:sp>
          <p:nvSpPr>
            <p:cNvPr id="1084428" name="Line 12"/>
            <p:cNvSpPr>
              <a:spLocks noChangeShapeType="1"/>
            </p:cNvSpPr>
            <p:nvPr/>
          </p:nvSpPr>
          <p:spPr bwMode="auto">
            <a:xfrm>
              <a:off x="2736" y="2736"/>
              <a:ext cx="3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1084429" name="Line 13"/>
            <p:cNvSpPr>
              <a:spLocks noChangeShapeType="1"/>
            </p:cNvSpPr>
            <p:nvPr/>
          </p:nvSpPr>
          <p:spPr bwMode="auto">
            <a:xfrm flipV="1">
              <a:off x="2928" y="2784"/>
              <a:ext cx="7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</p:grpSp>
      <p:sp>
        <p:nvSpPr>
          <p:cNvPr id="1084430" name="Text Box 14"/>
          <p:cNvSpPr txBox="1">
            <a:spLocks noChangeArrowheads="1"/>
          </p:cNvSpPr>
          <p:nvPr/>
        </p:nvSpPr>
        <p:spPr bwMode="auto">
          <a:xfrm>
            <a:off x="4191000" y="4916488"/>
            <a:ext cx="1351652" cy="349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sv-SE" dirty="0">
                <a:solidFill>
                  <a:schemeClr val="tx1"/>
                </a:solidFill>
                <a:cs typeface="Arial" pitchFamily="34" charset="0"/>
              </a:rPr>
              <a:t>move (5, 7)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200400" y="6008688"/>
            <a:ext cx="5121275" cy="392112"/>
            <a:chOff x="2152" y="2956"/>
            <a:chExt cx="3226" cy="247"/>
          </a:xfrm>
        </p:grpSpPr>
        <p:sp>
          <p:nvSpPr>
            <p:cNvPr id="1084432" name="Text Box 16"/>
            <p:cNvSpPr txBox="1">
              <a:spLocks noChangeArrowheads="1"/>
            </p:cNvSpPr>
            <p:nvPr/>
          </p:nvSpPr>
          <p:spPr bwMode="auto">
            <a:xfrm>
              <a:off x="2152" y="2972"/>
              <a:ext cx="15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sv-SE">
                  <a:cs typeface="Arial" pitchFamily="34" charset="0"/>
                </a:rPr>
                <a:t>3.7 *[1..5]: move (5, 7)</a:t>
              </a:r>
            </a:p>
          </p:txBody>
        </p:sp>
        <p:sp>
          <p:nvSpPr>
            <p:cNvPr id="1084433" name="Text Box 17"/>
            <p:cNvSpPr txBox="1">
              <a:spLocks noChangeArrowheads="1"/>
            </p:cNvSpPr>
            <p:nvPr/>
          </p:nvSpPr>
          <p:spPr bwMode="auto">
            <a:xfrm>
              <a:off x="4694" y="2956"/>
              <a:ext cx="6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sv-SE">
                  <a:cs typeface="Arial" pitchFamily="34" charset="0"/>
                </a:rPr>
                <a:t>iteration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24200" y="5653088"/>
            <a:ext cx="5327650" cy="395287"/>
            <a:chOff x="2112" y="3452"/>
            <a:chExt cx="3356" cy="249"/>
          </a:xfrm>
        </p:grpSpPr>
        <p:sp>
          <p:nvSpPr>
            <p:cNvPr id="1084435" name="Text Box 19"/>
            <p:cNvSpPr txBox="1">
              <a:spLocks noChangeArrowheads="1"/>
            </p:cNvSpPr>
            <p:nvPr/>
          </p:nvSpPr>
          <p:spPr bwMode="auto">
            <a:xfrm>
              <a:off x="2112" y="3452"/>
              <a:ext cx="16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sv-SE">
                  <a:cs typeface="Arial" pitchFamily="34" charset="0"/>
                </a:rPr>
                <a:t>3.7 [ z &gt; 0 ]: move (5, 7)</a:t>
              </a:r>
            </a:p>
          </p:txBody>
        </p:sp>
        <p:sp>
          <p:nvSpPr>
            <p:cNvPr id="1084436" name="Text Box 20"/>
            <p:cNvSpPr txBox="1">
              <a:spLocks noChangeArrowheads="1"/>
            </p:cNvSpPr>
            <p:nvPr/>
          </p:nvSpPr>
          <p:spPr bwMode="auto">
            <a:xfrm>
              <a:off x="4704" y="3470"/>
              <a:ext cx="7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sv-SE">
                  <a:cs typeface="Arial" pitchFamily="34" charset="0"/>
                </a:rPr>
                <a:t>condition</a:t>
              </a:r>
            </a:p>
          </p:txBody>
        </p:sp>
      </p:grpSp>
      <p:sp>
        <p:nvSpPr>
          <p:cNvPr id="1084437" name="Line 21"/>
          <p:cNvSpPr>
            <a:spLocks noChangeShapeType="1"/>
          </p:cNvSpPr>
          <p:nvPr/>
        </p:nvSpPr>
        <p:spPr bwMode="auto">
          <a:xfrm>
            <a:off x="5486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1084438" name="Text Box 22"/>
          <p:cNvSpPr txBox="1">
            <a:spLocks noChangeArrowheads="1"/>
          </p:cNvSpPr>
          <p:nvPr/>
        </p:nvSpPr>
        <p:spPr bwMode="auto">
          <a:xfrm>
            <a:off x="1295400" y="4651375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rgbClr val="990000"/>
                </a:solidFill>
                <a:cs typeface="Arial" pitchFamily="34" charset="0"/>
              </a:rPr>
              <a:t>Examples:</a:t>
            </a:r>
          </a:p>
        </p:txBody>
      </p:sp>
      <p:sp>
        <p:nvSpPr>
          <p:cNvPr id="1084439" name="Rectangle 23"/>
          <p:cNvSpPr>
            <a:spLocks noGrp="1"/>
          </p:cNvSpPr>
          <p:nvPr>
            <p:ph type="body" sz="half" idx="1"/>
          </p:nvPr>
        </p:nvSpPr>
        <p:spPr>
          <a:xfrm>
            <a:off x="990600" y="1219200"/>
            <a:ext cx="7693025" cy="990600"/>
          </a:xfrm>
          <a:noFill/>
          <a:ln/>
        </p:spPr>
        <p:txBody>
          <a:bodyPr/>
          <a:lstStyle/>
          <a:p>
            <a:r>
              <a:rPr lang="th-TH" dirty="0" smtClean="0">
                <a:cs typeface="Angsana New" pitchFamily="18" charset="-34"/>
              </a:rPr>
              <a:t>กลไกควบคุม</a:t>
            </a:r>
            <a:r>
              <a:rPr lang="en-US" dirty="0" smtClean="0">
                <a:cs typeface="Angsana New" pitchFamily="18" charset="-34"/>
              </a:rPr>
              <a:t> (conditions, iteration) </a:t>
            </a:r>
            <a:r>
              <a:rPr lang="th-TH" dirty="0" smtClean="0">
                <a:cs typeface="Angsana New" pitchFamily="18" charset="-34"/>
              </a:rPr>
              <a:t>สามารถกำหนดร่วมไว้กับชื่อของ</a:t>
            </a:r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ได้ดังรูปแบบต่อไปนี้</a:t>
            </a:r>
            <a:endParaRPr lang="en-US" dirty="0" smtClean="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/>
          </p:cNvSpPr>
          <p:nvPr>
            <p:ph type="title"/>
          </p:nvPr>
        </p:nvSpPr>
        <p:spPr bwMode="auto">
          <a:xfrm>
            <a:off x="2700338" y="76200"/>
            <a:ext cx="3840162" cy="1143000"/>
          </a:xfrm>
          <a:noFill/>
        </p:spPr>
        <p:txBody>
          <a:bodyPr/>
          <a:lstStyle/>
          <a:p>
            <a:r>
              <a:rPr lang="en-US" altLang="ko-KR" smtClean="0">
                <a:solidFill>
                  <a:srgbClr val="990000"/>
                </a:solidFill>
                <a:effectLst/>
                <a:ea typeface="Gulim" pitchFamily="34" charset="-127"/>
              </a:rPr>
              <a:t>Conditional Behaviors</a:t>
            </a:r>
            <a:endParaRPr lang="en-US" smtClean="0">
              <a:solidFill>
                <a:srgbClr val="990000"/>
              </a:solidFill>
              <a:effectLst/>
              <a:ea typeface="Gulim" pitchFamily="34" charset="-127"/>
            </a:endParaRPr>
          </a:p>
        </p:txBody>
      </p:sp>
      <p:sp>
        <p:nvSpPr>
          <p:cNvPr id="920579" name="Rectangle 3"/>
          <p:cNvSpPr>
            <a:spLocks noGrp="1"/>
          </p:cNvSpPr>
          <p:nvPr>
            <p:ph type="body" idx="1"/>
          </p:nvPr>
        </p:nvSpPr>
        <p:spPr>
          <a:xfrm>
            <a:off x="1219200" y="1219200"/>
            <a:ext cx="7156450" cy="4343400"/>
          </a:xfrm>
        </p:spPr>
        <p:txBody>
          <a:bodyPr/>
          <a:lstStyle/>
          <a:p>
            <a:r>
              <a:rPr lang="en-US" altLang="ko-KR" i="1" dirty="0" smtClean="0">
                <a:ea typeface="Gulim" pitchFamily="34" charset="-127"/>
                <a:cs typeface="Angsana New" pitchFamily="18" charset="-34"/>
              </a:rPr>
              <a:t>guard condition</a:t>
            </a:r>
            <a:r>
              <a:rPr lang="en-US" altLang="ko-KR" dirty="0" smtClean="0">
                <a:ea typeface="Gulim" pitchFamily="34" charset="-127"/>
                <a:cs typeface="Angsana New" pitchFamily="18" charset="-34"/>
              </a:rPr>
              <a:t> </a:t>
            </a:r>
            <a:r>
              <a:rPr lang="th-TH" altLang="ko-KR" dirty="0" smtClean="0">
                <a:cs typeface="Angsana New" pitchFamily="18" charset="-34"/>
              </a:rPr>
              <a:t>จะระบุไว้ในเครื่องหมายก้ามปู  สามารถนำเสนอได้ในแต่ละ </a:t>
            </a:r>
            <a:r>
              <a:rPr lang="en-US" altLang="ko-KR" dirty="0" smtClean="0">
                <a:ea typeface="Gulim" pitchFamily="34" charset="-127"/>
                <a:cs typeface="Angsana New" pitchFamily="18" charset="-34"/>
              </a:rPr>
              <a:t>message </a:t>
            </a:r>
            <a:r>
              <a:rPr lang="th-TH" altLang="ko-KR" dirty="0" smtClean="0">
                <a:cs typeface="Angsana New" pitchFamily="18" charset="-34"/>
              </a:rPr>
              <a:t>โดย</a:t>
            </a:r>
            <a:r>
              <a:rPr lang="en-US" altLang="ko-KR" dirty="0" smtClean="0">
                <a:ea typeface="Gulim" pitchFamily="34" charset="-127"/>
                <a:cs typeface="Angsana New" pitchFamily="18" charset="-34"/>
              </a:rPr>
              <a:t> message </a:t>
            </a:r>
            <a:r>
              <a:rPr lang="th-TH" altLang="ko-KR" dirty="0" smtClean="0">
                <a:cs typeface="Angsana New" pitchFamily="18" charset="-34"/>
              </a:rPr>
              <a:t>จะถูกส่งเมื่อ</a:t>
            </a:r>
            <a:r>
              <a:rPr lang="en-US" altLang="ko-KR" dirty="0" smtClean="0">
                <a:ea typeface="Gulim" pitchFamily="34" charset="-127"/>
                <a:cs typeface="Angsana New" pitchFamily="18" charset="-34"/>
              </a:rPr>
              <a:t> </a:t>
            </a:r>
            <a:r>
              <a:rPr lang="en-US" altLang="ko-KR" i="1" dirty="0" smtClean="0">
                <a:ea typeface="Gulim" pitchFamily="34" charset="-127"/>
                <a:cs typeface="Angsana New" pitchFamily="18" charset="-34"/>
              </a:rPr>
              <a:t>guard condition </a:t>
            </a:r>
            <a:r>
              <a:rPr lang="th-TH" altLang="ko-KR" dirty="0" smtClean="0">
                <a:cs typeface="Angsana New" pitchFamily="18" charset="-34"/>
              </a:rPr>
              <a:t>ที่ถูกกำหนดไว้เป็นจริง</a:t>
            </a:r>
            <a:endParaRPr lang="en-US" altLang="ko-KR" dirty="0" smtClean="0">
              <a:ea typeface="Gulim" pitchFamily="34" charset="-127"/>
              <a:cs typeface="Angsana New" pitchFamily="18" charset="-34"/>
            </a:endParaRPr>
          </a:p>
          <a:p>
            <a:r>
              <a:rPr lang="th-TH" dirty="0" smtClean="0">
                <a:cs typeface="Angsana New" pitchFamily="18" charset="-34"/>
              </a:rPr>
              <a:t>การกำหนดเงื่อนไขใน </a:t>
            </a:r>
            <a:r>
              <a:rPr lang="en-US" dirty="0" smtClean="0">
                <a:cs typeface="Angsana New" pitchFamily="18" charset="-34"/>
              </a:rPr>
              <a:t>Sequence Diagram</a:t>
            </a:r>
          </a:p>
          <a:p>
            <a:pPr lvl="1"/>
            <a:r>
              <a:rPr lang="th-TH" dirty="0" smtClean="0">
                <a:cs typeface="Angsana New" pitchFamily="18" charset="-34"/>
              </a:rPr>
              <a:t>รูปแบบ</a:t>
            </a:r>
            <a:r>
              <a:rPr lang="en-US" dirty="0" smtClean="0">
                <a:cs typeface="Angsana New" pitchFamily="18" charset="-34"/>
              </a:rPr>
              <a:t>: ‘[‘ expression ’]’ message-label</a:t>
            </a:r>
          </a:p>
          <a:p>
            <a:pPr lvl="1"/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จะถูกส่งออกไปได้ต่อเมื่อเงื่อนไขที่กำหนดไว้เป็นจริง</a:t>
            </a:r>
            <a:endParaRPr lang="en-US" dirty="0" smtClean="0">
              <a:cs typeface="Angsana New" pitchFamily="18" charset="-34"/>
            </a:endParaRPr>
          </a:p>
          <a:p>
            <a:pPr lvl="1"/>
            <a:r>
              <a:rPr lang="th-TH" dirty="0" smtClean="0">
                <a:cs typeface="Angsana New" pitchFamily="18" charset="-34"/>
              </a:rPr>
              <a:t>ตัวอย่างเช่น</a:t>
            </a:r>
            <a:r>
              <a:rPr lang="en-US" dirty="0" smtClean="0">
                <a:cs typeface="Angsana New" pitchFamily="18" charset="-34"/>
              </a:rPr>
              <a:t>: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318000" y="4451350"/>
            <a:ext cx="3606800" cy="1949450"/>
            <a:chOff x="2200" y="2704"/>
            <a:chExt cx="2272" cy="1228"/>
          </a:xfrm>
        </p:grpSpPr>
        <p:sp>
          <p:nvSpPr>
            <p:cNvPr id="920580" name="Rectangle 4"/>
            <p:cNvSpPr>
              <a:spLocks noChangeArrowheads="1"/>
            </p:cNvSpPr>
            <p:nvPr/>
          </p:nvSpPr>
          <p:spPr bwMode="auto">
            <a:xfrm>
              <a:off x="2200" y="2704"/>
              <a:ext cx="771" cy="363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0581" name="Rectangle 5"/>
            <p:cNvSpPr>
              <a:spLocks noChangeArrowheads="1"/>
            </p:cNvSpPr>
            <p:nvPr/>
          </p:nvSpPr>
          <p:spPr bwMode="auto">
            <a:xfrm>
              <a:off x="2460" y="2807"/>
              <a:ext cx="3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 b="0" u="sng">
                  <a:solidFill>
                    <a:srgbClr val="000000"/>
                  </a:solidFill>
                  <a:ea typeface="Batang" pitchFamily="18" charset="-127"/>
                  <a:cs typeface="Arial" pitchFamily="34" charset="0"/>
                </a:rPr>
                <a:t>Teller</a:t>
              </a:r>
              <a:endParaRPr kumimoji="1" lang="en-US" sz="1600" b="0">
                <a:ea typeface="Batang" pitchFamily="18" charset="-127"/>
                <a:cs typeface="Arial" pitchFamily="34" charset="0"/>
              </a:endParaRPr>
            </a:p>
          </p:txBody>
        </p:sp>
        <p:sp>
          <p:nvSpPr>
            <p:cNvPr id="920582" name="Line 6"/>
            <p:cNvSpPr>
              <a:spLocks noChangeShapeType="1"/>
            </p:cNvSpPr>
            <p:nvPr/>
          </p:nvSpPr>
          <p:spPr bwMode="auto">
            <a:xfrm>
              <a:off x="2564" y="3066"/>
              <a:ext cx="1" cy="8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0583" name="Rectangle 7"/>
            <p:cNvSpPr>
              <a:spLocks noChangeArrowheads="1"/>
            </p:cNvSpPr>
            <p:nvPr/>
          </p:nvSpPr>
          <p:spPr bwMode="auto">
            <a:xfrm>
              <a:off x="2524" y="3316"/>
              <a:ext cx="84" cy="2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0584" name="Rectangle 8"/>
            <p:cNvSpPr>
              <a:spLocks noChangeArrowheads="1"/>
            </p:cNvSpPr>
            <p:nvPr/>
          </p:nvSpPr>
          <p:spPr bwMode="auto">
            <a:xfrm>
              <a:off x="3767" y="2719"/>
              <a:ext cx="705" cy="351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0585" name="Rectangle 9"/>
            <p:cNvSpPr>
              <a:spLocks noChangeArrowheads="1"/>
            </p:cNvSpPr>
            <p:nvPr/>
          </p:nvSpPr>
          <p:spPr bwMode="auto">
            <a:xfrm>
              <a:off x="3903" y="2795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 b="0" u="sng">
                  <a:solidFill>
                    <a:srgbClr val="000000"/>
                  </a:solidFill>
                  <a:ea typeface="Batang" pitchFamily="18" charset="-127"/>
                  <a:cs typeface="Arial" pitchFamily="34" charset="0"/>
                </a:rPr>
                <a:t>Account</a:t>
              </a:r>
              <a:endParaRPr kumimoji="1" lang="en-US" sz="1600" b="0">
                <a:ea typeface="Batang" pitchFamily="18" charset="-127"/>
                <a:cs typeface="Arial" pitchFamily="34" charset="0"/>
              </a:endParaRPr>
            </a:p>
          </p:txBody>
        </p:sp>
        <p:sp>
          <p:nvSpPr>
            <p:cNvPr id="920586" name="Line 10"/>
            <p:cNvSpPr>
              <a:spLocks noChangeShapeType="1"/>
            </p:cNvSpPr>
            <p:nvPr/>
          </p:nvSpPr>
          <p:spPr bwMode="auto">
            <a:xfrm>
              <a:off x="4114" y="3066"/>
              <a:ext cx="1" cy="8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0587" name="Rectangle 11"/>
            <p:cNvSpPr>
              <a:spLocks noChangeArrowheads="1"/>
            </p:cNvSpPr>
            <p:nvPr/>
          </p:nvSpPr>
          <p:spPr bwMode="auto">
            <a:xfrm>
              <a:off x="4073" y="3354"/>
              <a:ext cx="84" cy="1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0588" name="Line 12"/>
            <p:cNvSpPr>
              <a:spLocks noChangeShapeType="1"/>
            </p:cNvSpPr>
            <p:nvPr/>
          </p:nvSpPr>
          <p:spPr bwMode="auto">
            <a:xfrm>
              <a:off x="2593" y="3316"/>
              <a:ext cx="152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0589" name="Rectangle 13"/>
            <p:cNvSpPr>
              <a:spLocks noChangeArrowheads="1"/>
            </p:cNvSpPr>
            <p:nvPr/>
          </p:nvSpPr>
          <p:spPr bwMode="auto">
            <a:xfrm>
              <a:off x="2699" y="3150"/>
              <a:ext cx="890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 eaLnBrk="0" hangingPunct="0"/>
              <a:r>
                <a:rPr kumimoji="1" lang="en-US" altLang="zh-CN" sz="1600" b="0">
                  <a:solidFill>
                    <a:srgbClr val="000000"/>
                  </a:solidFill>
                  <a:ea typeface="Batang" pitchFamily="18" charset="-127"/>
                  <a:cs typeface="Arial" pitchFamily="34" charset="0"/>
                </a:rPr>
                <a:t>[Balance &gt;0] deposit</a:t>
              </a:r>
              <a:endParaRPr kumimoji="1" lang="en-US" sz="1600" b="0">
                <a:ea typeface="Batang" pitchFamily="18" charset="-127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/>
          </p:cNvSpPr>
          <p:nvPr>
            <p:ph type="title"/>
          </p:nvPr>
        </p:nvSpPr>
        <p:spPr bwMode="auto">
          <a:xfrm>
            <a:off x="2700338" y="152400"/>
            <a:ext cx="3840162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Control information</a:t>
            </a:r>
          </a:p>
        </p:txBody>
      </p:sp>
      <p:sp>
        <p:nvSpPr>
          <p:cNvPr id="922627" name="Rectangle 3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842250" cy="1981200"/>
          </a:xfrm>
        </p:spPr>
        <p:txBody>
          <a:bodyPr/>
          <a:lstStyle/>
          <a:p>
            <a:r>
              <a:rPr lang="th-TH" dirty="0" smtClean="0">
                <a:cs typeface="Angsana New" pitchFamily="18" charset="-34"/>
              </a:rPr>
              <a:t>การทำงานแบบวนซ้ำ (</a:t>
            </a:r>
            <a:r>
              <a:rPr lang="en-US" dirty="0" smtClean="0">
                <a:cs typeface="Angsana New" pitchFamily="18" charset="-34"/>
              </a:rPr>
              <a:t>Iteration</a:t>
            </a:r>
            <a:r>
              <a:rPr lang="th-TH" dirty="0" smtClean="0">
                <a:cs typeface="Angsana New" pitchFamily="18" charset="-34"/>
              </a:rPr>
              <a:t>)</a:t>
            </a:r>
            <a:endParaRPr lang="en-US" dirty="0" smtClean="0">
              <a:cs typeface="Angsana New" pitchFamily="18" charset="-34"/>
            </a:endParaRPr>
          </a:p>
          <a:p>
            <a:pPr lvl="1"/>
            <a:r>
              <a:rPr lang="th-TH" dirty="0" smtClean="0">
                <a:cs typeface="Angsana New" pitchFamily="18" charset="-34"/>
              </a:rPr>
              <a:t>รูปแบบ</a:t>
            </a:r>
            <a:r>
              <a:rPr lang="en-US" dirty="0" smtClean="0">
                <a:cs typeface="Angsana New" pitchFamily="18" charset="-34"/>
              </a:rPr>
              <a:t>: * [ ‘[‘ expression ‘]’ ] message-label</a:t>
            </a:r>
          </a:p>
          <a:p>
            <a:pPr lvl="1"/>
            <a:r>
              <a:rPr lang="th-TH" dirty="0" err="1" smtClean="0">
                <a:cs typeface="Angsana New" pitchFamily="18" charset="-34"/>
              </a:rPr>
              <a:t>แมสเสจ</a:t>
            </a:r>
            <a:r>
              <a:rPr lang="th-TH" dirty="0" smtClean="0">
                <a:cs typeface="Angsana New" pitchFamily="18" charset="-34"/>
              </a:rPr>
              <a:t>จะถูกส่งออกไปหลายครั้ง และมีความเป็นไปได้ที่จะมี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ในการรับค่าหลาย  ๆ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 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endParaRPr lang="en-US" dirty="0" smtClean="0">
              <a:cs typeface="Angsana New" pitchFamily="18" charset="-34"/>
            </a:endParaRPr>
          </a:p>
        </p:txBody>
      </p:sp>
      <p:sp>
        <p:nvSpPr>
          <p:cNvPr id="922629" name="AutoShape 5"/>
          <p:cNvSpPr>
            <a:spLocks noChangeAspect="1" noChangeArrowheads="1"/>
          </p:cNvSpPr>
          <p:nvPr/>
        </p:nvSpPr>
        <p:spPr bwMode="auto">
          <a:xfrm>
            <a:off x="3348038" y="3689350"/>
            <a:ext cx="4752975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56000" y="3810000"/>
            <a:ext cx="4138613" cy="1905000"/>
            <a:chOff x="2240" y="2400"/>
            <a:chExt cx="2607" cy="1200"/>
          </a:xfrm>
        </p:grpSpPr>
        <p:sp>
          <p:nvSpPr>
            <p:cNvPr id="922630" name="Rectangle 6"/>
            <p:cNvSpPr>
              <a:spLocks noChangeArrowheads="1"/>
            </p:cNvSpPr>
            <p:nvPr/>
          </p:nvSpPr>
          <p:spPr bwMode="auto">
            <a:xfrm>
              <a:off x="2240" y="2400"/>
              <a:ext cx="840" cy="326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31" name="Rectangle 7"/>
            <p:cNvSpPr>
              <a:spLocks noChangeArrowheads="1"/>
            </p:cNvSpPr>
            <p:nvPr/>
          </p:nvSpPr>
          <p:spPr bwMode="auto">
            <a:xfrm>
              <a:off x="2434" y="2426"/>
              <a:ext cx="5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 b="0" u="sng">
                  <a:solidFill>
                    <a:srgbClr val="000000"/>
                  </a:solidFill>
                  <a:ea typeface="Batang" pitchFamily="18" charset="-127"/>
                  <a:cs typeface="Arial" pitchFamily="34" charset="0"/>
                </a:rPr>
                <a:t>Searcher</a:t>
              </a:r>
              <a:endParaRPr kumimoji="1" lang="en-US" sz="1600" b="0">
                <a:ea typeface="Batang" pitchFamily="18" charset="-127"/>
                <a:cs typeface="Arial" pitchFamily="34" charset="0"/>
              </a:endParaRPr>
            </a:p>
          </p:txBody>
        </p:sp>
        <p:sp>
          <p:nvSpPr>
            <p:cNvPr id="922632" name="Line 8"/>
            <p:cNvSpPr>
              <a:spLocks noChangeShapeType="1"/>
            </p:cNvSpPr>
            <p:nvPr/>
          </p:nvSpPr>
          <p:spPr bwMode="auto">
            <a:xfrm>
              <a:off x="2664" y="2737"/>
              <a:ext cx="1" cy="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33" name="Rectangle 9"/>
            <p:cNvSpPr>
              <a:spLocks noChangeArrowheads="1"/>
            </p:cNvSpPr>
            <p:nvPr/>
          </p:nvSpPr>
          <p:spPr bwMode="auto">
            <a:xfrm>
              <a:off x="2622" y="3065"/>
              <a:ext cx="76" cy="3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34" name="Rectangle 10"/>
            <p:cNvSpPr>
              <a:spLocks noChangeArrowheads="1"/>
            </p:cNvSpPr>
            <p:nvPr/>
          </p:nvSpPr>
          <p:spPr bwMode="auto">
            <a:xfrm>
              <a:off x="4006" y="2400"/>
              <a:ext cx="841" cy="326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35" name="Rectangle 11"/>
            <p:cNvSpPr>
              <a:spLocks noChangeArrowheads="1"/>
            </p:cNvSpPr>
            <p:nvPr/>
          </p:nvSpPr>
          <p:spPr bwMode="auto">
            <a:xfrm>
              <a:off x="4186" y="2426"/>
              <a:ext cx="5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 b="0" u="sng">
                  <a:solidFill>
                    <a:srgbClr val="000000"/>
                  </a:solidFill>
                  <a:ea typeface="Batang" pitchFamily="18" charset="-127"/>
                  <a:cs typeface="Arial" pitchFamily="34" charset="0"/>
                </a:rPr>
                <a:t>Database</a:t>
              </a:r>
              <a:endParaRPr kumimoji="1" lang="en-US" sz="1600" b="0">
                <a:ea typeface="Batang" pitchFamily="18" charset="-127"/>
                <a:cs typeface="Arial" pitchFamily="34" charset="0"/>
              </a:endParaRPr>
            </a:p>
          </p:txBody>
        </p:sp>
        <p:sp>
          <p:nvSpPr>
            <p:cNvPr id="922636" name="Line 12"/>
            <p:cNvSpPr>
              <a:spLocks noChangeShapeType="1"/>
            </p:cNvSpPr>
            <p:nvPr/>
          </p:nvSpPr>
          <p:spPr bwMode="auto">
            <a:xfrm>
              <a:off x="4431" y="2737"/>
              <a:ext cx="1" cy="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37" name="Rectangle 13"/>
            <p:cNvSpPr>
              <a:spLocks noChangeArrowheads="1"/>
            </p:cNvSpPr>
            <p:nvPr/>
          </p:nvSpPr>
          <p:spPr bwMode="auto">
            <a:xfrm>
              <a:off x="4388" y="3065"/>
              <a:ext cx="77" cy="1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38" name="Line 14"/>
            <p:cNvSpPr>
              <a:spLocks noChangeShapeType="1"/>
            </p:cNvSpPr>
            <p:nvPr/>
          </p:nvSpPr>
          <p:spPr bwMode="auto">
            <a:xfrm>
              <a:off x="2707" y="3065"/>
              <a:ext cx="167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39" name="Line 15"/>
            <p:cNvSpPr>
              <a:spLocks noChangeShapeType="1"/>
            </p:cNvSpPr>
            <p:nvPr/>
          </p:nvSpPr>
          <p:spPr bwMode="auto">
            <a:xfrm flipH="1">
              <a:off x="4283" y="3065"/>
              <a:ext cx="103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40" name="Line 16"/>
            <p:cNvSpPr>
              <a:spLocks noChangeShapeType="1"/>
            </p:cNvSpPr>
            <p:nvPr/>
          </p:nvSpPr>
          <p:spPr bwMode="auto">
            <a:xfrm flipH="1" flipV="1">
              <a:off x="4283" y="3023"/>
              <a:ext cx="103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922641" name="Rectangle 17"/>
            <p:cNvSpPr>
              <a:spLocks noChangeArrowheads="1"/>
            </p:cNvSpPr>
            <p:nvPr/>
          </p:nvSpPr>
          <p:spPr bwMode="auto">
            <a:xfrm>
              <a:off x="2877" y="2870"/>
              <a:ext cx="15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kumimoji="1" lang="en-US" altLang="zh-CN" sz="1600" b="0">
                  <a:solidFill>
                    <a:srgbClr val="000000"/>
                  </a:solidFill>
                  <a:ea typeface="Batang" pitchFamily="18" charset="-127"/>
                  <a:cs typeface="Arial" pitchFamily="34" charset="0"/>
                </a:rPr>
                <a:t>*[value.notFound()] search</a:t>
              </a:r>
              <a:endParaRPr kumimoji="1" lang="en-US" sz="1600" b="0">
                <a:ea typeface="Batang" pitchFamily="18" charset="-127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266700" y="4902200"/>
            <a:ext cx="1238250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CC0000"/>
                </a:solidFill>
              </a:rPr>
              <a:t>Focus </a:t>
            </a:r>
          </a:p>
          <a:p>
            <a:pPr algn="ctr" eaLnBrk="0" hangingPunct="0"/>
            <a:r>
              <a:rPr lang="en-US">
                <a:solidFill>
                  <a:srgbClr val="CC0000"/>
                </a:solidFill>
              </a:rPr>
              <a:t>of control</a:t>
            </a:r>
          </a:p>
        </p:txBody>
      </p:sp>
      <p:sp>
        <p:nvSpPr>
          <p:cNvPr id="535556" name="Line 4"/>
          <p:cNvSpPr>
            <a:spLocks noChangeShapeType="1"/>
          </p:cNvSpPr>
          <p:nvPr/>
        </p:nvSpPr>
        <p:spPr bwMode="auto">
          <a:xfrm flipV="1">
            <a:off x="552450" y="4591050"/>
            <a:ext cx="1085850" cy="266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241300" y="2787650"/>
            <a:ext cx="1250950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CC0000"/>
                </a:solidFill>
              </a:rPr>
              <a:t>Reflexive </a:t>
            </a:r>
          </a:p>
          <a:p>
            <a:pPr algn="ctr" eaLnBrk="0" hangingPunct="0"/>
            <a:r>
              <a:rPr lang="en-US">
                <a:solidFill>
                  <a:srgbClr val="CC0000"/>
                </a:solidFill>
              </a:rPr>
              <a:t>message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7810500" y="2482850"/>
            <a:ext cx="857250" cy="3667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CC0000"/>
                </a:solidFill>
              </a:rPr>
              <a:t>object</a:t>
            </a: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7899400" y="4171950"/>
            <a:ext cx="984250" cy="3667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CC0000"/>
                </a:solidFill>
              </a:rPr>
              <a:t>Lifeline</a:t>
            </a:r>
          </a:p>
        </p:txBody>
      </p:sp>
      <p:sp>
        <p:nvSpPr>
          <p:cNvPr id="535560" name="Line 8"/>
          <p:cNvSpPr>
            <a:spLocks noChangeShapeType="1"/>
          </p:cNvSpPr>
          <p:nvPr/>
        </p:nvSpPr>
        <p:spPr bwMode="auto">
          <a:xfrm flipH="1" flipV="1">
            <a:off x="7162800" y="3733800"/>
            <a:ext cx="857250" cy="4762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535561" name="Line 9"/>
          <p:cNvSpPr>
            <a:spLocks noChangeShapeType="1"/>
          </p:cNvSpPr>
          <p:nvPr/>
        </p:nvSpPr>
        <p:spPr bwMode="auto">
          <a:xfrm flipH="1" flipV="1">
            <a:off x="7658100" y="1866900"/>
            <a:ext cx="457200" cy="628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535562" name="Line 10"/>
          <p:cNvSpPr>
            <a:spLocks noChangeShapeType="1"/>
          </p:cNvSpPr>
          <p:nvPr/>
        </p:nvSpPr>
        <p:spPr bwMode="auto">
          <a:xfrm flipV="1">
            <a:off x="1390650" y="2533650"/>
            <a:ext cx="2000250" cy="552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1042445" name="Rectangle 13"/>
          <p:cNvSpPr>
            <a:spLocks noChangeArrowheads="1"/>
          </p:cNvSpPr>
          <p:nvPr/>
        </p:nvSpPr>
        <p:spPr bwMode="auto">
          <a:xfrm>
            <a:off x="3810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400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Example of Sequence diagram</a:t>
            </a:r>
          </a:p>
        </p:txBody>
      </p:sp>
      <p:sp>
        <p:nvSpPr>
          <p:cNvPr id="1042446" name="AutoShape 14"/>
          <p:cNvSpPr>
            <a:spLocks noChangeAspect="1" noChangeArrowheads="1" noTextEdit="1"/>
          </p:cNvSpPr>
          <p:nvPr/>
        </p:nvSpPr>
        <p:spPr bwMode="auto">
          <a:xfrm>
            <a:off x="809625" y="790575"/>
            <a:ext cx="7104063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48" name="Rectangle 16"/>
          <p:cNvSpPr>
            <a:spLocks noChangeArrowheads="1"/>
          </p:cNvSpPr>
          <p:nvPr/>
        </p:nvSpPr>
        <p:spPr bwMode="auto">
          <a:xfrm>
            <a:off x="6683375" y="1619250"/>
            <a:ext cx="960438" cy="358775"/>
          </a:xfrm>
          <a:prstGeom prst="rect">
            <a:avLst/>
          </a:prstGeom>
          <a:solidFill>
            <a:srgbClr val="FFFFCC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49" name="Rectangle 17"/>
          <p:cNvSpPr>
            <a:spLocks noChangeArrowheads="1"/>
          </p:cNvSpPr>
          <p:nvPr/>
        </p:nvSpPr>
        <p:spPr bwMode="auto">
          <a:xfrm>
            <a:off x="6731000" y="1646238"/>
            <a:ext cx="8366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</a:rPr>
              <a:t>Joe Account</a:t>
            </a:r>
            <a:endParaRPr lang="en-US" sz="1200" b="0"/>
          </a:p>
        </p:txBody>
      </p:sp>
      <p:sp>
        <p:nvSpPr>
          <p:cNvPr id="1042450" name="Line 18"/>
          <p:cNvSpPr>
            <a:spLocks noChangeShapeType="1"/>
          </p:cNvSpPr>
          <p:nvPr/>
        </p:nvSpPr>
        <p:spPr bwMode="auto">
          <a:xfrm>
            <a:off x="7100888" y="2119313"/>
            <a:ext cx="0" cy="3748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51" name="Rectangle 19"/>
          <p:cNvSpPr>
            <a:spLocks noChangeArrowheads="1"/>
          </p:cNvSpPr>
          <p:nvPr/>
        </p:nvSpPr>
        <p:spPr bwMode="auto">
          <a:xfrm>
            <a:off x="7054850" y="4591050"/>
            <a:ext cx="80963" cy="188913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541463" y="1074738"/>
            <a:ext cx="349250" cy="501650"/>
            <a:chOff x="971" y="677"/>
            <a:chExt cx="220" cy="316"/>
          </a:xfrm>
        </p:grpSpPr>
        <p:sp>
          <p:nvSpPr>
            <p:cNvPr id="1042452" name="Oval 20"/>
            <p:cNvSpPr>
              <a:spLocks noChangeArrowheads="1"/>
            </p:cNvSpPr>
            <p:nvPr/>
          </p:nvSpPr>
          <p:spPr bwMode="auto">
            <a:xfrm>
              <a:off x="1035" y="677"/>
              <a:ext cx="100" cy="103"/>
            </a:xfrm>
            <a:prstGeom prst="ellipse">
              <a:avLst/>
            </a:prstGeom>
            <a:noFill/>
            <a:ln w="31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42453" name="Line 21"/>
            <p:cNvSpPr>
              <a:spLocks noChangeShapeType="1"/>
            </p:cNvSpPr>
            <p:nvPr/>
          </p:nvSpPr>
          <p:spPr bwMode="auto">
            <a:xfrm>
              <a:off x="1081" y="781"/>
              <a:ext cx="0" cy="97"/>
            </a:xfrm>
            <a:prstGeom prst="line">
              <a:avLst/>
            </a:prstGeom>
            <a:noFill/>
            <a:ln w="31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42454" name="Line 22"/>
            <p:cNvSpPr>
              <a:spLocks noChangeShapeType="1"/>
            </p:cNvSpPr>
            <p:nvPr/>
          </p:nvSpPr>
          <p:spPr bwMode="auto">
            <a:xfrm>
              <a:off x="1001" y="809"/>
              <a:ext cx="159" cy="0"/>
            </a:xfrm>
            <a:prstGeom prst="line">
              <a:avLst/>
            </a:prstGeom>
            <a:noFill/>
            <a:ln w="31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42455" name="Freeform 23"/>
            <p:cNvSpPr>
              <a:spLocks/>
            </p:cNvSpPr>
            <p:nvPr/>
          </p:nvSpPr>
          <p:spPr bwMode="auto">
            <a:xfrm>
              <a:off x="971" y="878"/>
              <a:ext cx="220" cy="1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317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042457" name="Rectangle 25"/>
          <p:cNvSpPr>
            <a:spLocks noChangeArrowheads="1"/>
          </p:cNvSpPr>
          <p:nvPr/>
        </p:nvSpPr>
        <p:spPr bwMode="auto">
          <a:xfrm>
            <a:off x="1131888" y="1709738"/>
            <a:ext cx="1031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</a:rPr>
              <a:t>Joe : Customer</a:t>
            </a:r>
            <a:endParaRPr lang="en-US" sz="1200" b="0"/>
          </a:p>
        </p:txBody>
      </p:sp>
      <p:sp>
        <p:nvSpPr>
          <p:cNvPr id="1042458" name="Line 26"/>
          <p:cNvSpPr>
            <a:spLocks noChangeShapeType="1"/>
          </p:cNvSpPr>
          <p:nvPr/>
        </p:nvSpPr>
        <p:spPr bwMode="auto">
          <a:xfrm>
            <a:off x="1716088" y="2119313"/>
            <a:ext cx="0" cy="3748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59" name="Rectangle 27"/>
          <p:cNvSpPr>
            <a:spLocks noChangeArrowheads="1"/>
          </p:cNvSpPr>
          <p:nvPr/>
        </p:nvSpPr>
        <p:spPr bwMode="auto">
          <a:xfrm>
            <a:off x="1671638" y="2281238"/>
            <a:ext cx="77787" cy="1027112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60" name="Rectangle 28"/>
          <p:cNvSpPr>
            <a:spLocks noChangeArrowheads="1"/>
          </p:cNvSpPr>
          <p:nvPr/>
        </p:nvSpPr>
        <p:spPr bwMode="auto">
          <a:xfrm>
            <a:off x="1671638" y="4384675"/>
            <a:ext cx="77787" cy="1328738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61" name="Rectangle 29"/>
          <p:cNvSpPr>
            <a:spLocks noChangeArrowheads="1"/>
          </p:cNvSpPr>
          <p:nvPr/>
        </p:nvSpPr>
        <p:spPr bwMode="auto">
          <a:xfrm>
            <a:off x="2319338" y="1620838"/>
            <a:ext cx="957262" cy="355600"/>
          </a:xfrm>
          <a:prstGeom prst="rect">
            <a:avLst/>
          </a:prstGeom>
          <a:solidFill>
            <a:srgbClr val="FFFFCC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62" name="Rectangle 30"/>
          <p:cNvSpPr>
            <a:spLocks noChangeArrowheads="1"/>
          </p:cNvSpPr>
          <p:nvPr/>
        </p:nvSpPr>
        <p:spPr bwMode="auto">
          <a:xfrm>
            <a:off x="2346325" y="1646238"/>
            <a:ext cx="8683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</a:rPr>
              <a:t>Card Reader</a:t>
            </a:r>
            <a:endParaRPr lang="en-US" sz="1200" b="0"/>
          </a:p>
        </p:txBody>
      </p:sp>
      <p:sp>
        <p:nvSpPr>
          <p:cNvPr id="1042463" name="Line 31"/>
          <p:cNvSpPr>
            <a:spLocks noChangeShapeType="1"/>
          </p:cNvSpPr>
          <p:nvPr/>
        </p:nvSpPr>
        <p:spPr bwMode="auto">
          <a:xfrm>
            <a:off x="2803525" y="2119313"/>
            <a:ext cx="0" cy="3748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64" name="Rectangle 32"/>
          <p:cNvSpPr>
            <a:spLocks noChangeArrowheads="1"/>
          </p:cNvSpPr>
          <p:nvPr/>
        </p:nvSpPr>
        <p:spPr bwMode="auto">
          <a:xfrm>
            <a:off x="2755900" y="2281238"/>
            <a:ext cx="87313" cy="828675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65" name="Rectangle 33"/>
          <p:cNvSpPr>
            <a:spLocks noChangeArrowheads="1"/>
          </p:cNvSpPr>
          <p:nvPr/>
        </p:nvSpPr>
        <p:spPr bwMode="auto">
          <a:xfrm>
            <a:off x="3403600" y="1620838"/>
            <a:ext cx="957263" cy="355600"/>
          </a:xfrm>
          <a:prstGeom prst="rect">
            <a:avLst/>
          </a:prstGeom>
          <a:solidFill>
            <a:srgbClr val="FFFFCC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66" name="Rectangle 34"/>
          <p:cNvSpPr>
            <a:spLocks noChangeArrowheads="1"/>
          </p:cNvSpPr>
          <p:nvPr/>
        </p:nvSpPr>
        <p:spPr bwMode="auto">
          <a:xfrm>
            <a:off x="3467100" y="1646238"/>
            <a:ext cx="803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</a:rPr>
              <a:t>ATMScreen</a:t>
            </a:r>
            <a:endParaRPr lang="en-US" sz="1200" b="0"/>
          </a:p>
        </p:txBody>
      </p:sp>
      <p:sp>
        <p:nvSpPr>
          <p:cNvPr id="1042467" name="Line 35"/>
          <p:cNvSpPr>
            <a:spLocks noChangeShapeType="1"/>
          </p:cNvSpPr>
          <p:nvPr/>
        </p:nvSpPr>
        <p:spPr bwMode="auto">
          <a:xfrm>
            <a:off x="3890963" y="2119313"/>
            <a:ext cx="0" cy="3748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68" name="Rectangle 36"/>
          <p:cNvSpPr>
            <a:spLocks noChangeArrowheads="1"/>
          </p:cNvSpPr>
          <p:nvPr/>
        </p:nvSpPr>
        <p:spPr bwMode="auto">
          <a:xfrm>
            <a:off x="3849688" y="3730625"/>
            <a:ext cx="77787" cy="711200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69" name="Rectangle 37"/>
          <p:cNvSpPr>
            <a:spLocks noChangeArrowheads="1"/>
          </p:cNvSpPr>
          <p:nvPr/>
        </p:nvSpPr>
        <p:spPr bwMode="auto">
          <a:xfrm>
            <a:off x="3849688" y="4384675"/>
            <a:ext cx="77787" cy="1117600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70" name="Rectangle 38"/>
          <p:cNvSpPr>
            <a:spLocks noChangeArrowheads="1"/>
          </p:cNvSpPr>
          <p:nvPr/>
        </p:nvSpPr>
        <p:spPr bwMode="auto">
          <a:xfrm>
            <a:off x="4445000" y="1620838"/>
            <a:ext cx="1041400" cy="355600"/>
          </a:xfrm>
          <a:prstGeom prst="rect">
            <a:avLst/>
          </a:prstGeom>
          <a:solidFill>
            <a:srgbClr val="FFFFCC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71" name="Rectangle 39"/>
          <p:cNvSpPr>
            <a:spLocks noChangeArrowheads="1"/>
          </p:cNvSpPr>
          <p:nvPr/>
        </p:nvSpPr>
        <p:spPr bwMode="auto">
          <a:xfrm>
            <a:off x="4467225" y="1666875"/>
            <a:ext cx="10112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</a:rPr>
              <a:t>Cashdispenser</a:t>
            </a:r>
            <a:endParaRPr lang="en-US" sz="1200" b="0"/>
          </a:p>
        </p:txBody>
      </p:sp>
      <p:sp>
        <p:nvSpPr>
          <p:cNvPr id="1042472" name="Line 40"/>
          <p:cNvSpPr>
            <a:spLocks noChangeShapeType="1"/>
          </p:cNvSpPr>
          <p:nvPr/>
        </p:nvSpPr>
        <p:spPr bwMode="auto">
          <a:xfrm>
            <a:off x="4926013" y="2119313"/>
            <a:ext cx="0" cy="3748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73" name="Rectangle 41"/>
          <p:cNvSpPr>
            <a:spLocks noChangeArrowheads="1"/>
          </p:cNvSpPr>
          <p:nvPr/>
        </p:nvSpPr>
        <p:spPr bwMode="auto">
          <a:xfrm>
            <a:off x="5635625" y="1620838"/>
            <a:ext cx="960438" cy="355600"/>
          </a:xfrm>
          <a:prstGeom prst="rect">
            <a:avLst/>
          </a:prstGeom>
          <a:solidFill>
            <a:srgbClr val="FFFFCC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74" name="Rectangle 42"/>
          <p:cNvSpPr>
            <a:spLocks noChangeArrowheads="1"/>
          </p:cNvSpPr>
          <p:nvPr/>
        </p:nvSpPr>
        <p:spPr bwMode="auto">
          <a:xfrm>
            <a:off x="5654675" y="1646238"/>
            <a:ext cx="9207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</a:rPr>
              <a:t>ATMManager</a:t>
            </a:r>
            <a:endParaRPr lang="en-US" sz="1200" b="0"/>
          </a:p>
        </p:txBody>
      </p:sp>
      <p:sp>
        <p:nvSpPr>
          <p:cNvPr id="1042475" name="Line 43"/>
          <p:cNvSpPr>
            <a:spLocks noChangeShapeType="1"/>
          </p:cNvSpPr>
          <p:nvPr/>
        </p:nvSpPr>
        <p:spPr bwMode="auto">
          <a:xfrm>
            <a:off x="6064250" y="2119313"/>
            <a:ext cx="0" cy="3748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76" name="Rectangle 44"/>
          <p:cNvSpPr>
            <a:spLocks noChangeArrowheads="1"/>
          </p:cNvSpPr>
          <p:nvPr/>
        </p:nvSpPr>
        <p:spPr bwMode="auto">
          <a:xfrm>
            <a:off x="6015038" y="2714625"/>
            <a:ext cx="87312" cy="195263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77" name="Rectangle 45"/>
          <p:cNvSpPr>
            <a:spLocks noChangeArrowheads="1"/>
          </p:cNvSpPr>
          <p:nvPr/>
        </p:nvSpPr>
        <p:spPr bwMode="auto">
          <a:xfrm>
            <a:off x="6015038" y="3730625"/>
            <a:ext cx="87312" cy="922338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78" name="Line 46"/>
          <p:cNvSpPr>
            <a:spLocks noChangeShapeType="1"/>
          </p:cNvSpPr>
          <p:nvPr/>
        </p:nvSpPr>
        <p:spPr bwMode="auto">
          <a:xfrm>
            <a:off x="1763713" y="2286000"/>
            <a:ext cx="987425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79" name="Line 47"/>
          <p:cNvSpPr>
            <a:spLocks noChangeShapeType="1"/>
          </p:cNvSpPr>
          <p:nvPr/>
        </p:nvSpPr>
        <p:spPr bwMode="auto">
          <a:xfrm flipH="1">
            <a:off x="2635250" y="2286000"/>
            <a:ext cx="115888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80" name="Line 48"/>
          <p:cNvSpPr>
            <a:spLocks noChangeShapeType="1"/>
          </p:cNvSpPr>
          <p:nvPr/>
        </p:nvSpPr>
        <p:spPr bwMode="auto">
          <a:xfrm flipH="1" flipV="1">
            <a:off x="2635250" y="2236788"/>
            <a:ext cx="115888" cy="4921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81" name="Rectangle 49"/>
          <p:cNvSpPr>
            <a:spLocks noChangeArrowheads="1"/>
          </p:cNvSpPr>
          <p:nvPr/>
        </p:nvSpPr>
        <p:spPr bwMode="auto">
          <a:xfrm>
            <a:off x="1884363" y="2062163"/>
            <a:ext cx="7096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insert card</a:t>
            </a:r>
            <a:endParaRPr lang="en-US" sz="1200" b="0"/>
          </a:p>
        </p:txBody>
      </p:sp>
      <p:sp>
        <p:nvSpPr>
          <p:cNvPr id="1042482" name="Line 50"/>
          <p:cNvSpPr>
            <a:spLocks noChangeShapeType="1"/>
          </p:cNvSpPr>
          <p:nvPr/>
        </p:nvSpPr>
        <p:spPr bwMode="auto">
          <a:xfrm>
            <a:off x="2854325" y="2393950"/>
            <a:ext cx="485775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83" name="Line 51"/>
          <p:cNvSpPr>
            <a:spLocks noChangeShapeType="1"/>
          </p:cNvSpPr>
          <p:nvPr/>
        </p:nvSpPr>
        <p:spPr bwMode="auto">
          <a:xfrm>
            <a:off x="3340100" y="2393950"/>
            <a:ext cx="0" cy="10160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84" name="Line 52"/>
          <p:cNvSpPr>
            <a:spLocks noChangeShapeType="1"/>
          </p:cNvSpPr>
          <p:nvPr/>
        </p:nvSpPr>
        <p:spPr bwMode="auto">
          <a:xfrm flipH="1">
            <a:off x="2857500" y="2495550"/>
            <a:ext cx="482600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85" name="Line 53"/>
          <p:cNvSpPr>
            <a:spLocks noChangeShapeType="1"/>
          </p:cNvSpPr>
          <p:nvPr/>
        </p:nvSpPr>
        <p:spPr bwMode="auto">
          <a:xfrm>
            <a:off x="2857500" y="2495550"/>
            <a:ext cx="117475" cy="49213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86" name="Line 54"/>
          <p:cNvSpPr>
            <a:spLocks noChangeShapeType="1"/>
          </p:cNvSpPr>
          <p:nvPr/>
        </p:nvSpPr>
        <p:spPr bwMode="auto">
          <a:xfrm flipV="1">
            <a:off x="2857500" y="2444750"/>
            <a:ext cx="117475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87" name="Rectangle 55"/>
          <p:cNvSpPr>
            <a:spLocks noChangeArrowheads="1"/>
          </p:cNvSpPr>
          <p:nvPr/>
        </p:nvSpPr>
        <p:spPr bwMode="auto">
          <a:xfrm>
            <a:off x="2933700" y="2176463"/>
            <a:ext cx="8953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read card no.</a:t>
            </a:r>
            <a:endParaRPr lang="en-US" sz="1200" b="0"/>
          </a:p>
        </p:txBody>
      </p:sp>
      <p:sp>
        <p:nvSpPr>
          <p:cNvPr id="1042488" name="Line 56"/>
          <p:cNvSpPr>
            <a:spLocks noChangeShapeType="1"/>
          </p:cNvSpPr>
          <p:nvPr/>
        </p:nvSpPr>
        <p:spPr bwMode="auto">
          <a:xfrm>
            <a:off x="3941763" y="4057650"/>
            <a:ext cx="485775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89" name="Line 57"/>
          <p:cNvSpPr>
            <a:spLocks noChangeShapeType="1"/>
          </p:cNvSpPr>
          <p:nvPr/>
        </p:nvSpPr>
        <p:spPr bwMode="auto">
          <a:xfrm>
            <a:off x="4427538" y="4057650"/>
            <a:ext cx="0" cy="10160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90" name="Line 58"/>
          <p:cNvSpPr>
            <a:spLocks noChangeShapeType="1"/>
          </p:cNvSpPr>
          <p:nvPr/>
        </p:nvSpPr>
        <p:spPr bwMode="auto">
          <a:xfrm flipH="1">
            <a:off x="3944938" y="4159250"/>
            <a:ext cx="482600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91" name="Line 59"/>
          <p:cNvSpPr>
            <a:spLocks noChangeShapeType="1"/>
          </p:cNvSpPr>
          <p:nvPr/>
        </p:nvSpPr>
        <p:spPr bwMode="auto">
          <a:xfrm>
            <a:off x="3944938" y="4159250"/>
            <a:ext cx="117475" cy="49213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92" name="Line 60"/>
          <p:cNvSpPr>
            <a:spLocks noChangeShapeType="1"/>
          </p:cNvSpPr>
          <p:nvPr/>
        </p:nvSpPr>
        <p:spPr bwMode="auto">
          <a:xfrm flipV="1">
            <a:off x="3944938" y="4108450"/>
            <a:ext cx="117475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93" name="Rectangle 61"/>
          <p:cNvSpPr>
            <a:spLocks noChangeArrowheads="1"/>
          </p:cNvSpPr>
          <p:nvPr/>
        </p:nvSpPr>
        <p:spPr bwMode="auto">
          <a:xfrm>
            <a:off x="4030663" y="3846513"/>
            <a:ext cx="7699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prompt PIN</a:t>
            </a:r>
            <a:endParaRPr lang="en-US" sz="1200" b="0"/>
          </a:p>
        </p:txBody>
      </p:sp>
      <p:sp>
        <p:nvSpPr>
          <p:cNvPr id="1042494" name="Line 62"/>
          <p:cNvSpPr>
            <a:spLocks noChangeShapeType="1"/>
          </p:cNvSpPr>
          <p:nvPr/>
        </p:nvSpPr>
        <p:spPr bwMode="auto">
          <a:xfrm>
            <a:off x="1763713" y="4379913"/>
            <a:ext cx="2074862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95" name="Line 63"/>
          <p:cNvSpPr>
            <a:spLocks noChangeShapeType="1"/>
          </p:cNvSpPr>
          <p:nvPr/>
        </p:nvSpPr>
        <p:spPr bwMode="auto">
          <a:xfrm flipH="1">
            <a:off x="3722688" y="4379913"/>
            <a:ext cx="115887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96" name="Line 64"/>
          <p:cNvSpPr>
            <a:spLocks noChangeShapeType="1"/>
          </p:cNvSpPr>
          <p:nvPr/>
        </p:nvSpPr>
        <p:spPr bwMode="auto">
          <a:xfrm flipH="1" flipV="1">
            <a:off x="3722688" y="4329113"/>
            <a:ext cx="115887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97" name="Rectangle 65"/>
          <p:cNvSpPr>
            <a:spLocks noChangeArrowheads="1"/>
          </p:cNvSpPr>
          <p:nvPr/>
        </p:nvSpPr>
        <p:spPr bwMode="auto">
          <a:xfrm>
            <a:off x="2468563" y="4156075"/>
            <a:ext cx="6429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enter PIN</a:t>
            </a:r>
            <a:endParaRPr lang="en-US" sz="1200" b="0"/>
          </a:p>
        </p:txBody>
      </p:sp>
      <p:sp>
        <p:nvSpPr>
          <p:cNvPr id="1042498" name="Line 66"/>
          <p:cNvSpPr>
            <a:spLocks noChangeShapeType="1"/>
          </p:cNvSpPr>
          <p:nvPr/>
        </p:nvSpPr>
        <p:spPr bwMode="auto">
          <a:xfrm>
            <a:off x="2851150" y="2716213"/>
            <a:ext cx="3162300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499" name="Line 67"/>
          <p:cNvSpPr>
            <a:spLocks noChangeShapeType="1"/>
          </p:cNvSpPr>
          <p:nvPr/>
        </p:nvSpPr>
        <p:spPr bwMode="auto">
          <a:xfrm flipH="1">
            <a:off x="5895975" y="2716213"/>
            <a:ext cx="117475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00" name="Line 68"/>
          <p:cNvSpPr>
            <a:spLocks noChangeShapeType="1"/>
          </p:cNvSpPr>
          <p:nvPr/>
        </p:nvSpPr>
        <p:spPr bwMode="auto">
          <a:xfrm flipH="1" flipV="1">
            <a:off x="5895975" y="2665413"/>
            <a:ext cx="117475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01" name="Rectangle 69"/>
          <p:cNvSpPr>
            <a:spLocks noChangeArrowheads="1"/>
          </p:cNvSpPr>
          <p:nvPr/>
        </p:nvSpPr>
        <p:spPr bwMode="auto">
          <a:xfrm>
            <a:off x="3930650" y="2490788"/>
            <a:ext cx="9207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send card no.</a:t>
            </a:r>
            <a:endParaRPr lang="en-US" sz="1200" b="0"/>
          </a:p>
        </p:txBody>
      </p:sp>
      <p:sp>
        <p:nvSpPr>
          <p:cNvPr id="1042502" name="Line 70"/>
          <p:cNvSpPr>
            <a:spLocks noChangeShapeType="1"/>
          </p:cNvSpPr>
          <p:nvPr/>
        </p:nvSpPr>
        <p:spPr bwMode="auto">
          <a:xfrm flipH="1">
            <a:off x="3941763" y="3735388"/>
            <a:ext cx="2071687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03" name="Line 71"/>
          <p:cNvSpPr>
            <a:spLocks noChangeShapeType="1"/>
          </p:cNvSpPr>
          <p:nvPr/>
        </p:nvSpPr>
        <p:spPr bwMode="auto">
          <a:xfrm>
            <a:off x="3941763" y="3735388"/>
            <a:ext cx="117475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04" name="Line 72"/>
          <p:cNvSpPr>
            <a:spLocks noChangeShapeType="1"/>
          </p:cNvSpPr>
          <p:nvPr/>
        </p:nvSpPr>
        <p:spPr bwMode="auto">
          <a:xfrm flipV="1">
            <a:off x="3941763" y="3686175"/>
            <a:ext cx="117475" cy="49213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05" name="Rectangle 73"/>
          <p:cNvSpPr>
            <a:spLocks noChangeArrowheads="1"/>
          </p:cNvSpPr>
          <p:nvPr/>
        </p:nvSpPr>
        <p:spPr bwMode="auto">
          <a:xfrm>
            <a:off x="4403725" y="3511550"/>
            <a:ext cx="10366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initialize screen</a:t>
            </a:r>
            <a:endParaRPr lang="en-US" sz="1200" b="0"/>
          </a:p>
        </p:txBody>
      </p:sp>
      <p:sp>
        <p:nvSpPr>
          <p:cNvPr id="1042506" name="Line 74"/>
          <p:cNvSpPr>
            <a:spLocks noChangeShapeType="1"/>
          </p:cNvSpPr>
          <p:nvPr/>
        </p:nvSpPr>
        <p:spPr bwMode="auto">
          <a:xfrm>
            <a:off x="3938588" y="4541838"/>
            <a:ext cx="2074862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07" name="Line 75"/>
          <p:cNvSpPr>
            <a:spLocks noChangeShapeType="1"/>
          </p:cNvSpPr>
          <p:nvPr/>
        </p:nvSpPr>
        <p:spPr bwMode="auto">
          <a:xfrm flipH="1">
            <a:off x="5895975" y="4541838"/>
            <a:ext cx="117475" cy="4921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08" name="Line 76"/>
          <p:cNvSpPr>
            <a:spLocks noChangeShapeType="1"/>
          </p:cNvSpPr>
          <p:nvPr/>
        </p:nvSpPr>
        <p:spPr bwMode="auto">
          <a:xfrm flipH="1" flipV="1">
            <a:off x="5895975" y="4491038"/>
            <a:ext cx="117475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09" name="Rectangle 77"/>
          <p:cNvSpPr>
            <a:spLocks noChangeArrowheads="1"/>
          </p:cNvSpPr>
          <p:nvPr/>
        </p:nvSpPr>
        <p:spPr bwMode="auto">
          <a:xfrm>
            <a:off x="4649788" y="4316413"/>
            <a:ext cx="625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send PIN</a:t>
            </a:r>
            <a:endParaRPr lang="en-US" sz="1200" b="0"/>
          </a:p>
        </p:txBody>
      </p:sp>
      <p:sp>
        <p:nvSpPr>
          <p:cNvPr id="1042510" name="Line 78"/>
          <p:cNvSpPr>
            <a:spLocks noChangeShapeType="1"/>
          </p:cNvSpPr>
          <p:nvPr/>
        </p:nvSpPr>
        <p:spPr bwMode="auto">
          <a:xfrm>
            <a:off x="6113463" y="4594225"/>
            <a:ext cx="935037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11" name="Line 79"/>
          <p:cNvSpPr>
            <a:spLocks noChangeShapeType="1"/>
          </p:cNvSpPr>
          <p:nvPr/>
        </p:nvSpPr>
        <p:spPr bwMode="auto">
          <a:xfrm flipH="1">
            <a:off x="6932613" y="4594225"/>
            <a:ext cx="115887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12" name="Line 80"/>
          <p:cNvSpPr>
            <a:spLocks noChangeShapeType="1"/>
          </p:cNvSpPr>
          <p:nvPr/>
        </p:nvSpPr>
        <p:spPr bwMode="auto">
          <a:xfrm flipH="1" flipV="1">
            <a:off x="6932613" y="4545013"/>
            <a:ext cx="115887" cy="4921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13" name="Rectangle 81"/>
          <p:cNvSpPr>
            <a:spLocks noChangeArrowheads="1"/>
          </p:cNvSpPr>
          <p:nvPr/>
        </p:nvSpPr>
        <p:spPr bwMode="auto">
          <a:xfrm>
            <a:off x="6162675" y="4370388"/>
            <a:ext cx="803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retrieve PIN</a:t>
            </a:r>
            <a:endParaRPr lang="en-US" sz="1200" b="0"/>
          </a:p>
        </p:txBody>
      </p:sp>
      <p:sp>
        <p:nvSpPr>
          <p:cNvPr id="1042514" name="Line 82"/>
          <p:cNvSpPr>
            <a:spLocks noChangeShapeType="1"/>
          </p:cNvSpPr>
          <p:nvPr/>
        </p:nvSpPr>
        <p:spPr bwMode="auto">
          <a:xfrm>
            <a:off x="6116638" y="5030788"/>
            <a:ext cx="485775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15" name="Line 83"/>
          <p:cNvSpPr>
            <a:spLocks noChangeShapeType="1"/>
          </p:cNvSpPr>
          <p:nvPr/>
        </p:nvSpPr>
        <p:spPr bwMode="auto">
          <a:xfrm>
            <a:off x="6602413" y="5030788"/>
            <a:ext cx="0" cy="10160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16" name="Line 84"/>
          <p:cNvSpPr>
            <a:spLocks noChangeShapeType="1"/>
          </p:cNvSpPr>
          <p:nvPr/>
        </p:nvSpPr>
        <p:spPr bwMode="auto">
          <a:xfrm flipH="1">
            <a:off x="6119813" y="5132388"/>
            <a:ext cx="482600" cy="0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17" name="Line 85"/>
          <p:cNvSpPr>
            <a:spLocks noChangeShapeType="1"/>
          </p:cNvSpPr>
          <p:nvPr/>
        </p:nvSpPr>
        <p:spPr bwMode="auto">
          <a:xfrm>
            <a:off x="6119813" y="5132388"/>
            <a:ext cx="115887" cy="4921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18" name="Line 86"/>
          <p:cNvSpPr>
            <a:spLocks noChangeShapeType="1"/>
          </p:cNvSpPr>
          <p:nvPr/>
        </p:nvSpPr>
        <p:spPr bwMode="auto">
          <a:xfrm flipV="1">
            <a:off x="6119813" y="5081588"/>
            <a:ext cx="115887" cy="50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42519" name="Rectangle 87"/>
          <p:cNvSpPr>
            <a:spLocks noChangeArrowheads="1"/>
          </p:cNvSpPr>
          <p:nvPr/>
        </p:nvSpPr>
        <p:spPr bwMode="auto">
          <a:xfrm>
            <a:off x="6143625" y="4819650"/>
            <a:ext cx="8191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validate PIN</a:t>
            </a:r>
            <a:endParaRPr lang="en-US" sz="1200" b="0"/>
          </a:p>
        </p:txBody>
      </p:sp>
      <p:sp>
        <p:nvSpPr>
          <p:cNvPr id="1042520" name="Rectangle 88"/>
          <p:cNvSpPr>
            <a:spLocks noChangeArrowheads="1"/>
          </p:cNvSpPr>
          <p:nvPr/>
        </p:nvSpPr>
        <p:spPr bwMode="auto">
          <a:xfrm>
            <a:off x="6019800" y="5030788"/>
            <a:ext cx="80963" cy="188912"/>
          </a:xfrm>
          <a:prstGeom prst="rect">
            <a:avLst/>
          </a:prstGeom>
          <a:solidFill>
            <a:srgbClr val="FFFFFF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autoUpdateAnimBg="0"/>
      <p:bldP spid="535556" grpId="0" animBg="1"/>
      <p:bldP spid="535557" grpId="0" autoUpdateAnimBg="0"/>
      <p:bldP spid="535558" grpId="0" autoUpdateAnimBg="0"/>
      <p:bldP spid="535559" grpId="0" autoUpdateAnimBg="0"/>
      <p:bldP spid="535560" grpId="0" animBg="1"/>
      <p:bldP spid="535561" grpId="0" animBg="1"/>
      <p:bldP spid="5355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4876800" cy="587375"/>
          </a:xfrm>
        </p:spPr>
        <p:txBody>
          <a:bodyPr lIns="90488" tIns="44450" rIns="90488" bIns="44450" anchor="t"/>
          <a:lstStyle/>
          <a:p>
            <a:pPr eaLnBrk="1"/>
            <a:r>
              <a:rPr lang="en-US" dirty="0" smtClean="0">
                <a:solidFill>
                  <a:srgbClr val="990000"/>
                </a:solidFill>
              </a:rPr>
              <a:t>Software &amp; Grading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68413"/>
            <a:ext cx="7613650" cy="4903787"/>
          </a:xfrm>
        </p:spPr>
        <p:txBody>
          <a:bodyPr lIns="90488" tIns="44450" rIns="90488" bIns="44450"/>
          <a:lstStyle/>
          <a:p>
            <a:r>
              <a:rPr lang="en-US" altLang="zh-CN" dirty="0" smtClean="0">
                <a:ea typeface="宋体" charset="-122"/>
              </a:rPr>
              <a:t>Grade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Midterm 35 %</a:t>
            </a:r>
            <a:r>
              <a:rPr lang="th-TH" altLang="zh-CN" dirty="0" smtClean="0"/>
              <a:t>  </a:t>
            </a:r>
            <a:r>
              <a:rPr lang="en-US" altLang="zh-CN" dirty="0" smtClean="0">
                <a:ea typeface="宋体" charset="-122"/>
              </a:rPr>
              <a:t>	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Final 35 %</a:t>
            </a:r>
          </a:p>
          <a:p>
            <a:r>
              <a:rPr lang="en-US" altLang="zh-CN" dirty="0" smtClean="0">
                <a:ea typeface="宋体" charset="-122"/>
              </a:rPr>
              <a:t>Assignment </a:t>
            </a:r>
            <a:r>
              <a:rPr lang="th-TH" altLang="zh-CN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0 % </a:t>
            </a:r>
            <a:r>
              <a:rPr lang="th-TH" altLang="zh-CN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Quiz 10 %</a:t>
            </a:r>
            <a:endParaRPr lang="th-TH" altLang="zh-CN" dirty="0" smtClean="0"/>
          </a:p>
          <a:p>
            <a:r>
              <a:rPr lang="en-US" altLang="zh-CN" dirty="0" smtClean="0">
                <a:ea typeface="宋体" charset="-122"/>
              </a:rPr>
              <a:t>Assignment</a:t>
            </a:r>
            <a:r>
              <a:rPr lang="th-TH" altLang="zh-CN" dirty="0" smtClean="0">
                <a:ea typeface="宋体" charset="-122"/>
              </a:rPr>
              <a:t> ทุก ๆ 2 สัปดาห์</a:t>
            </a:r>
            <a:endParaRPr lang="th-TH" dirty="0" smtClean="0"/>
          </a:p>
          <a:p>
            <a:pPr marL="285750" indent="-285750" defTabSz="914400" eaLnBrk="1"/>
            <a:r>
              <a:rPr lang="th-TH" dirty="0" smtClean="0"/>
              <a:t>ซอฟต์แวร์ที่ต้องการในวิชานี้</a:t>
            </a:r>
            <a:r>
              <a:rPr lang="en-US" dirty="0" smtClean="0"/>
              <a:t>:</a:t>
            </a:r>
          </a:p>
          <a:p>
            <a:pPr marL="1143000" lvl="2" indent="-228600" defTabSz="914400" eaLnBrk="1"/>
            <a:r>
              <a:rPr lang="en-US" dirty="0" smtClean="0"/>
              <a:t> Rational Rose 2007</a:t>
            </a:r>
          </a:p>
          <a:p>
            <a:pPr marL="1143000" lvl="2" indent="-228600" defTabSz="914400" eaLnBrk="1"/>
            <a:r>
              <a:rPr lang="en-US" dirty="0" smtClean="0"/>
              <a:t> </a:t>
            </a:r>
            <a:r>
              <a:rPr lang="en-US" dirty="0" err="1" smtClean="0"/>
              <a:t>Jdk</a:t>
            </a:r>
            <a:r>
              <a:rPr lang="en-US" dirty="0" smtClean="0"/>
              <a:t> </a:t>
            </a:r>
            <a:r>
              <a:rPr lang="th-TH" dirty="0" smtClean="0"/>
              <a:t>ตั้งแต่ </a:t>
            </a:r>
            <a:r>
              <a:rPr lang="en-US" dirty="0" smtClean="0"/>
              <a:t>1.5 </a:t>
            </a:r>
            <a:r>
              <a:rPr lang="th-TH" dirty="0" smtClean="0"/>
              <a:t>ขึ้นไป</a:t>
            </a:r>
          </a:p>
          <a:p>
            <a:pPr marL="1143000" lvl="2" indent="-228600" defTabSz="914400" eaLnBrk="1"/>
            <a:r>
              <a:rPr lang="th-TH" dirty="0" smtClean="0"/>
              <a:t> </a:t>
            </a:r>
            <a:r>
              <a:rPr lang="en-US" dirty="0" smtClean="0"/>
              <a:t>Eclipse 3.x.x, </a:t>
            </a:r>
            <a:r>
              <a:rPr lang="en-US" dirty="0" err="1" smtClean="0"/>
              <a:t>BlueJ</a:t>
            </a:r>
            <a:r>
              <a:rPr lang="en-US" dirty="0" smtClean="0"/>
              <a:t> 3.05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ChangeArrowheads="1"/>
          </p:cNvSpPr>
          <p:nvPr/>
        </p:nvSpPr>
        <p:spPr bwMode="auto">
          <a:xfrm>
            <a:off x="1371600" y="2362200"/>
            <a:ext cx="7162800" cy="3505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endParaRPr lang="th-TH"/>
          </a:p>
        </p:txBody>
      </p:sp>
      <p:sp>
        <p:nvSpPr>
          <p:cNvPr id="1148931" name="Rectangle 3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Dinner Scenario</a:t>
            </a:r>
          </a:p>
        </p:txBody>
      </p:sp>
      <p:sp>
        <p:nvSpPr>
          <p:cNvPr id="1148932" name="Rectangle 4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6705600" cy="4572000"/>
          </a:xfrm>
        </p:spPr>
        <p:txBody>
          <a:bodyPr/>
          <a:lstStyle/>
          <a:p>
            <a:r>
              <a:rPr lang="th-TH" dirty="0" smtClean="0">
                <a:cs typeface="Angsana New" pitchFamily="18" charset="-34"/>
              </a:rPr>
              <a:t>การทำงานประกอบไปด้วยสามคลาสได้แก่ </a:t>
            </a:r>
            <a:r>
              <a:rPr lang="en-US" dirty="0" smtClean="0">
                <a:cs typeface="Angsana New" pitchFamily="18" charset="-34"/>
              </a:rPr>
              <a:t> Customer, Waiter</a:t>
            </a:r>
            <a:r>
              <a:rPr lang="th-TH" dirty="0" smtClean="0">
                <a:cs typeface="Angsana New" pitchFamily="18" charset="-34"/>
              </a:rPr>
              <a:t> และ</a:t>
            </a:r>
            <a:r>
              <a:rPr lang="en-US" dirty="0" smtClean="0">
                <a:cs typeface="Angsana New" pitchFamily="18" charset="-34"/>
              </a:rPr>
              <a:t> Chef </a:t>
            </a:r>
            <a:r>
              <a:rPr lang="th-TH" dirty="0" smtClean="0">
                <a:cs typeface="Angsana New" pitchFamily="18" charset="-34"/>
              </a:rPr>
              <a:t> โดยมีลำดับการทำงานดังต่อไปนี้</a:t>
            </a:r>
            <a:endParaRPr lang="en-US" dirty="0" smtClean="0">
              <a:cs typeface="Angsana New" pitchFamily="18" charset="-34"/>
            </a:endParaRPr>
          </a:p>
          <a:p>
            <a:endParaRPr lang="en-US" dirty="0" smtClean="0">
              <a:cs typeface="Angsana New" pitchFamily="18" charset="-34"/>
            </a:endParaRPr>
          </a:p>
          <a:p>
            <a:pPr lvl="3">
              <a:buNone/>
            </a:pPr>
            <a:r>
              <a:rPr lang="en-US" dirty="0" smtClean="0">
                <a:cs typeface="Angsana New" pitchFamily="18" charset="-34"/>
              </a:rPr>
              <a:t>The customer gives the order to the waiter</a:t>
            </a:r>
          </a:p>
          <a:p>
            <a:pPr lvl="3">
              <a:buNone/>
            </a:pPr>
            <a:r>
              <a:rPr lang="en-US" dirty="0" smtClean="0">
                <a:cs typeface="Angsana New" pitchFamily="18" charset="-34"/>
              </a:rPr>
              <a:t>Waiter will give the order of the food to the chef.</a:t>
            </a:r>
          </a:p>
          <a:p>
            <a:pPr lvl="3">
              <a:buNone/>
            </a:pPr>
            <a:r>
              <a:rPr lang="en-US" dirty="0" smtClean="0">
                <a:cs typeface="Angsana New" pitchFamily="18" charset="-34"/>
              </a:rPr>
              <a:t>Waiter will serve the wine to customer.</a:t>
            </a:r>
          </a:p>
          <a:p>
            <a:pPr lvl="3">
              <a:buNone/>
            </a:pPr>
            <a:r>
              <a:rPr lang="en-US" dirty="0" smtClean="0">
                <a:cs typeface="Angsana New" pitchFamily="18" charset="-34"/>
              </a:rPr>
              <a:t>Chef cooks the order foods.</a:t>
            </a:r>
          </a:p>
          <a:p>
            <a:pPr lvl="3">
              <a:buNone/>
            </a:pPr>
            <a:r>
              <a:rPr lang="en-US" dirty="0" smtClean="0">
                <a:cs typeface="Angsana New" pitchFamily="18" charset="-34"/>
              </a:rPr>
              <a:t>Waiter will pickup the cooked food from the chef and serve it to the customer</a:t>
            </a:r>
          </a:p>
          <a:p>
            <a:pPr lvl="3">
              <a:buNone/>
            </a:pPr>
            <a:r>
              <a:rPr lang="en-US" dirty="0" smtClean="0">
                <a:cs typeface="Angsana New" pitchFamily="18" charset="-34"/>
              </a:rPr>
              <a:t>The customer will pay to the waiter</a:t>
            </a:r>
          </a:p>
          <a:p>
            <a:pPr>
              <a:buFont typeface="Wingdings 3" pitchFamily="18" charset="2"/>
              <a:buNone/>
            </a:pPr>
            <a:endParaRPr lang="en-US" dirty="0" smtClean="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715" name="Line 27"/>
          <p:cNvSpPr>
            <a:spLocks noChangeShapeType="1"/>
          </p:cNvSpPr>
          <p:nvPr/>
        </p:nvSpPr>
        <p:spPr bwMode="auto">
          <a:xfrm>
            <a:off x="6543675" y="2062163"/>
            <a:ext cx="1588" cy="411003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975874" name="Rectangle 2"/>
          <p:cNvSpPr>
            <a:spLocks noGrp="1"/>
          </p:cNvSpPr>
          <p:nvPr>
            <p:ph type="title"/>
          </p:nvPr>
        </p:nvSpPr>
        <p:spPr bwMode="auto">
          <a:xfrm>
            <a:off x="1619250" y="76200"/>
            <a:ext cx="60960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Example - Dinner</a:t>
            </a:r>
          </a:p>
        </p:txBody>
      </p:sp>
      <p:sp>
        <p:nvSpPr>
          <p:cNvPr id="1138699" name="Rectangle 11"/>
          <p:cNvSpPr>
            <a:spLocks noChangeArrowheads="1"/>
          </p:cNvSpPr>
          <p:nvPr/>
        </p:nvSpPr>
        <p:spPr bwMode="auto">
          <a:xfrm>
            <a:off x="2057400" y="1565275"/>
            <a:ext cx="1387476" cy="4968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700" name="Rectangle 12"/>
          <p:cNvSpPr>
            <a:spLocks noChangeArrowheads="1"/>
          </p:cNvSpPr>
          <p:nvPr/>
        </p:nvSpPr>
        <p:spPr bwMode="auto">
          <a:xfrm>
            <a:off x="2308265" y="1604963"/>
            <a:ext cx="86401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</a:t>
            </a:r>
            <a:r>
              <a:rPr lang="en-US" sz="1300" b="0" u="sng" dirty="0" smtClean="0">
                <a:solidFill>
                  <a:srgbClr val="000000"/>
                </a:solidFill>
                <a:cs typeface="Arial" pitchFamily="34" charset="0"/>
              </a:rPr>
              <a:t>Customer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01" name="Line 13"/>
          <p:cNvSpPr>
            <a:spLocks noChangeShapeType="1"/>
          </p:cNvSpPr>
          <p:nvPr/>
        </p:nvSpPr>
        <p:spPr bwMode="auto">
          <a:xfrm>
            <a:off x="2816224" y="2062163"/>
            <a:ext cx="1588" cy="411003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03" name="Rectangle 15"/>
          <p:cNvSpPr>
            <a:spLocks noChangeArrowheads="1"/>
          </p:cNvSpPr>
          <p:nvPr/>
        </p:nvSpPr>
        <p:spPr bwMode="auto">
          <a:xfrm>
            <a:off x="2772228" y="2605543"/>
            <a:ext cx="91440" cy="972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04" name="Rectangle 16"/>
          <p:cNvSpPr>
            <a:spLocks noChangeArrowheads="1"/>
          </p:cNvSpPr>
          <p:nvPr/>
        </p:nvSpPr>
        <p:spPr bwMode="auto">
          <a:xfrm>
            <a:off x="3994856" y="1565275"/>
            <a:ext cx="1219200" cy="4968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705" name="Rectangle 17"/>
          <p:cNvSpPr>
            <a:spLocks noChangeArrowheads="1"/>
          </p:cNvSpPr>
          <p:nvPr/>
        </p:nvSpPr>
        <p:spPr bwMode="auto">
          <a:xfrm>
            <a:off x="4260990" y="1622425"/>
            <a:ext cx="61581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</a:t>
            </a:r>
            <a:r>
              <a:rPr lang="en-US" sz="1300" b="0" u="sng" dirty="0" smtClean="0">
                <a:solidFill>
                  <a:srgbClr val="000000"/>
                </a:solidFill>
                <a:cs typeface="Arial" pitchFamily="34" charset="0"/>
              </a:rPr>
              <a:t>W</a:t>
            </a:r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aiter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07" name="Line 19"/>
          <p:cNvSpPr>
            <a:spLocks noChangeShapeType="1"/>
          </p:cNvSpPr>
          <p:nvPr/>
        </p:nvSpPr>
        <p:spPr bwMode="auto">
          <a:xfrm>
            <a:off x="4631444" y="2062163"/>
            <a:ext cx="1588" cy="411003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08" name="Rectangle 20"/>
          <p:cNvSpPr>
            <a:spLocks noChangeArrowheads="1"/>
          </p:cNvSpPr>
          <p:nvPr/>
        </p:nvSpPr>
        <p:spPr bwMode="auto">
          <a:xfrm>
            <a:off x="4589257" y="2605543"/>
            <a:ext cx="91440" cy="864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13" name="Rectangle 25"/>
          <p:cNvSpPr>
            <a:spLocks noChangeArrowheads="1"/>
          </p:cNvSpPr>
          <p:nvPr/>
        </p:nvSpPr>
        <p:spPr bwMode="auto">
          <a:xfrm>
            <a:off x="5789612" y="1565275"/>
            <a:ext cx="1447799" cy="4968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714" name="Rectangle 26"/>
          <p:cNvSpPr>
            <a:spLocks noChangeArrowheads="1"/>
          </p:cNvSpPr>
          <p:nvPr/>
        </p:nvSpPr>
        <p:spPr bwMode="auto">
          <a:xfrm>
            <a:off x="5865812" y="1604963"/>
            <a:ext cx="13760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Chef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30" name="Rectangle 42"/>
          <p:cNvSpPr>
            <a:spLocks noChangeArrowheads="1"/>
          </p:cNvSpPr>
          <p:nvPr/>
        </p:nvSpPr>
        <p:spPr bwMode="auto">
          <a:xfrm>
            <a:off x="3481558" y="2382322"/>
            <a:ext cx="35747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ลูกศรเชื่อมต่อแบบตรง 97"/>
          <p:cNvCxnSpPr>
            <a:stCxn id="1138703" idx="0"/>
            <a:endCxn id="1138708" idx="0"/>
          </p:cNvCxnSpPr>
          <p:nvPr/>
        </p:nvCxnSpPr>
        <p:spPr>
          <a:xfrm rot="5400000" flipH="1" flipV="1">
            <a:off x="3726462" y="1697029"/>
            <a:ext cx="1588" cy="1817029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28"/>
          <p:cNvSpPr>
            <a:spLocks noChangeArrowheads="1"/>
          </p:cNvSpPr>
          <p:nvPr/>
        </p:nvSpPr>
        <p:spPr bwMode="auto">
          <a:xfrm>
            <a:off x="6493328" y="2939687"/>
            <a:ext cx="91440" cy="252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9" name="Rectangle 42"/>
          <p:cNvSpPr>
            <a:spLocks noChangeArrowheads="1"/>
          </p:cNvSpPr>
          <p:nvPr/>
        </p:nvSpPr>
        <p:spPr bwMode="auto">
          <a:xfrm>
            <a:off x="5340931" y="2723972"/>
            <a:ext cx="6989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>
                <a:solidFill>
                  <a:srgbClr val="000000"/>
                </a:solidFill>
                <a:cs typeface="Arial" pitchFamily="34" charset="0"/>
              </a:rPr>
              <a:t>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rder food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ลูกศรเชื่อมต่อแบบตรง 69"/>
          <p:cNvCxnSpPr/>
          <p:nvPr/>
        </p:nvCxnSpPr>
        <p:spPr>
          <a:xfrm rot="5400000" flipH="1" flipV="1">
            <a:off x="5600349" y="2038679"/>
            <a:ext cx="1588" cy="1817029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ลูกศรเชื่อมต่อแบบตรง 71"/>
          <p:cNvCxnSpPr/>
          <p:nvPr/>
        </p:nvCxnSpPr>
        <p:spPr>
          <a:xfrm rot="5400000" flipH="1" flipV="1">
            <a:off x="3756149" y="2559154"/>
            <a:ext cx="1588" cy="1817029"/>
          </a:xfrm>
          <a:prstGeom prst="straightConnector1">
            <a:avLst/>
          </a:prstGeom>
          <a:ln>
            <a:solidFill>
              <a:srgbClr val="99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42"/>
          <p:cNvSpPr>
            <a:spLocks noChangeArrowheads="1"/>
          </p:cNvSpPr>
          <p:nvPr/>
        </p:nvSpPr>
        <p:spPr bwMode="auto">
          <a:xfrm>
            <a:off x="3276600" y="3220522"/>
            <a:ext cx="7678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>
                <a:solidFill>
                  <a:srgbClr val="000000"/>
                </a:solidFill>
                <a:cs typeface="Arial" pitchFamily="34" charset="0"/>
              </a:rPr>
              <a:t>serve Wine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46"/>
          <p:cNvSpPr>
            <a:spLocks noChangeArrowheads="1"/>
          </p:cNvSpPr>
          <p:nvPr/>
        </p:nvSpPr>
        <p:spPr bwMode="auto">
          <a:xfrm>
            <a:off x="6727652" y="3521306"/>
            <a:ext cx="400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cooks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Line 64"/>
          <p:cNvSpPr>
            <a:spLocks noChangeShapeType="1"/>
          </p:cNvSpPr>
          <p:nvPr/>
        </p:nvSpPr>
        <p:spPr bwMode="auto">
          <a:xfrm>
            <a:off x="6600372" y="3749906"/>
            <a:ext cx="452162" cy="81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 flipH="1">
            <a:off x="6607833" y="3873733"/>
            <a:ext cx="448915" cy="81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79" name="Line 61"/>
          <p:cNvSpPr>
            <a:spLocks noChangeShapeType="1"/>
          </p:cNvSpPr>
          <p:nvPr/>
        </p:nvSpPr>
        <p:spPr bwMode="auto">
          <a:xfrm>
            <a:off x="6624044" y="3873733"/>
            <a:ext cx="108779" cy="45463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80" name="Line 60"/>
          <p:cNvSpPr>
            <a:spLocks noChangeShapeType="1"/>
          </p:cNvSpPr>
          <p:nvPr/>
        </p:nvSpPr>
        <p:spPr bwMode="auto">
          <a:xfrm flipV="1">
            <a:off x="6624044" y="3829082"/>
            <a:ext cx="108779" cy="44651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cxnSp>
        <p:nvCxnSpPr>
          <p:cNvPr id="81" name="ตัวเชื่อมต่อตรง 80"/>
          <p:cNvCxnSpPr/>
          <p:nvPr/>
        </p:nvCxnSpPr>
        <p:spPr>
          <a:xfrm rot="16200000" flipH="1">
            <a:off x="7006095" y="3810118"/>
            <a:ext cx="123015" cy="4214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28"/>
          <p:cNvSpPr>
            <a:spLocks noChangeArrowheads="1"/>
          </p:cNvSpPr>
          <p:nvPr/>
        </p:nvSpPr>
        <p:spPr bwMode="auto">
          <a:xfrm>
            <a:off x="6491514" y="3738404"/>
            <a:ext cx="91440" cy="324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3" name="Rectangle 28"/>
          <p:cNvSpPr>
            <a:spLocks noChangeArrowheads="1"/>
          </p:cNvSpPr>
          <p:nvPr/>
        </p:nvSpPr>
        <p:spPr bwMode="auto">
          <a:xfrm>
            <a:off x="6491514" y="4319588"/>
            <a:ext cx="91440" cy="324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4" name="Rectangle 20"/>
          <p:cNvSpPr>
            <a:spLocks noChangeArrowheads="1"/>
          </p:cNvSpPr>
          <p:nvPr/>
        </p:nvSpPr>
        <p:spPr bwMode="auto">
          <a:xfrm>
            <a:off x="4572000" y="4319588"/>
            <a:ext cx="91440" cy="468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85" name="ลูกศรเชื่อมต่อแบบตรง 84"/>
          <p:cNvCxnSpPr/>
          <p:nvPr/>
        </p:nvCxnSpPr>
        <p:spPr>
          <a:xfrm rot="5400000" flipH="1" flipV="1">
            <a:off x="5571321" y="3410279"/>
            <a:ext cx="1588" cy="1817029"/>
          </a:xfrm>
          <a:prstGeom prst="straightConnector1">
            <a:avLst/>
          </a:prstGeom>
          <a:ln>
            <a:solidFill>
              <a:srgbClr val="99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2"/>
          <p:cNvSpPr>
            <a:spLocks noChangeArrowheads="1"/>
          </p:cNvSpPr>
          <p:nvPr/>
        </p:nvSpPr>
        <p:spPr bwMode="auto">
          <a:xfrm>
            <a:off x="5285625" y="4058722"/>
            <a:ext cx="827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>
                <a:solidFill>
                  <a:srgbClr val="000000"/>
                </a:solidFill>
                <a:cs typeface="Arial" pitchFamily="34" charset="0"/>
              </a:rPr>
              <a:t>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ick up food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2772228" y="4765988"/>
            <a:ext cx="91440" cy="396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94" name="ลูกศรเชื่อมต่อแบบตรง 93"/>
          <p:cNvCxnSpPr/>
          <p:nvPr/>
        </p:nvCxnSpPr>
        <p:spPr>
          <a:xfrm rot="5400000" flipH="1" flipV="1">
            <a:off x="3757035" y="3867479"/>
            <a:ext cx="1588" cy="1817029"/>
          </a:xfrm>
          <a:prstGeom prst="straightConnector1">
            <a:avLst/>
          </a:prstGeom>
          <a:ln>
            <a:solidFill>
              <a:srgbClr val="99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42"/>
          <p:cNvSpPr>
            <a:spLocks noChangeArrowheads="1"/>
          </p:cNvSpPr>
          <p:nvPr/>
        </p:nvSpPr>
        <p:spPr bwMode="auto">
          <a:xfrm>
            <a:off x="3292000" y="4528847"/>
            <a:ext cx="71654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>
                <a:solidFill>
                  <a:srgbClr val="000000"/>
                </a:solidFill>
                <a:cs typeface="Arial" pitchFamily="34" charset="0"/>
              </a:rPr>
              <a:t>serve food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2775858" y="5462102"/>
            <a:ext cx="91440" cy="396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4586514" y="5453702"/>
            <a:ext cx="91440" cy="252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1" name="Rectangle 42"/>
          <p:cNvSpPr>
            <a:spLocks noChangeArrowheads="1"/>
          </p:cNvSpPr>
          <p:nvPr/>
        </p:nvSpPr>
        <p:spPr bwMode="auto">
          <a:xfrm>
            <a:off x="3482217" y="5233988"/>
            <a:ext cx="2468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>
                <a:solidFill>
                  <a:srgbClr val="000000"/>
                </a:solidFill>
                <a:cs typeface="Arial" pitchFamily="34" charset="0"/>
              </a:rPr>
              <a:t>pay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ลูกศรเชื่อมต่อแบบตรง 105"/>
          <p:cNvCxnSpPr/>
          <p:nvPr/>
        </p:nvCxnSpPr>
        <p:spPr>
          <a:xfrm rot="5400000" flipH="1" flipV="1">
            <a:off x="3727121" y="4548695"/>
            <a:ext cx="1588" cy="1817029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/>
          </p:cNvSpPr>
          <p:nvPr>
            <p:ph type="title"/>
          </p:nvPr>
        </p:nvSpPr>
        <p:spPr bwMode="auto">
          <a:xfrm>
            <a:off x="1619250" y="76200"/>
            <a:ext cx="6096000" cy="1143000"/>
          </a:xfrm>
          <a:noFill/>
        </p:spPr>
        <p:txBody>
          <a:bodyPr/>
          <a:lstStyle/>
          <a:p>
            <a:pPr defTabSz="457200"/>
            <a:r>
              <a:rPr lang="en-US" dirty="0" smtClean="0">
                <a:solidFill>
                  <a:srgbClr val="990000"/>
                </a:solidFill>
                <a:effectLst/>
              </a:rPr>
              <a:t>Example - Vending Machine</a:t>
            </a:r>
          </a:p>
        </p:txBody>
      </p:sp>
      <p:sp>
        <p:nvSpPr>
          <p:cNvPr id="974851" name="AutoShape 3"/>
          <p:cNvSpPr>
            <a:spLocks noChangeAspect="1" noChangeArrowheads="1" noTextEdit="1"/>
          </p:cNvSpPr>
          <p:nvPr/>
        </p:nvSpPr>
        <p:spPr bwMode="auto">
          <a:xfrm>
            <a:off x="755650" y="3024187"/>
            <a:ext cx="784860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2" name="Rectangle 4"/>
          <p:cNvSpPr>
            <a:spLocks noChangeArrowheads="1"/>
          </p:cNvSpPr>
          <p:nvPr/>
        </p:nvSpPr>
        <p:spPr bwMode="auto">
          <a:xfrm>
            <a:off x="6508750" y="3303587"/>
            <a:ext cx="1717675" cy="8382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3" name="Rectangle 5"/>
          <p:cNvSpPr>
            <a:spLocks noChangeArrowheads="1"/>
          </p:cNvSpPr>
          <p:nvPr/>
        </p:nvSpPr>
        <p:spPr bwMode="auto">
          <a:xfrm>
            <a:off x="7175109" y="3359150"/>
            <a:ext cx="368691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Coin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4854" name="Rectangle 6"/>
          <p:cNvSpPr>
            <a:spLocks noChangeArrowheads="1"/>
          </p:cNvSpPr>
          <p:nvPr/>
        </p:nvSpPr>
        <p:spPr bwMode="auto">
          <a:xfrm>
            <a:off x="6508750" y="3611562"/>
            <a:ext cx="1717675" cy="5302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5" name="Rectangle 7"/>
          <p:cNvSpPr>
            <a:spLocks noChangeArrowheads="1"/>
          </p:cNvSpPr>
          <p:nvPr/>
        </p:nvSpPr>
        <p:spPr bwMode="auto">
          <a:xfrm>
            <a:off x="6508750" y="3722687"/>
            <a:ext cx="1717675" cy="4191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6" name="Rectangle 8"/>
          <p:cNvSpPr>
            <a:spLocks noChangeArrowheads="1"/>
          </p:cNvSpPr>
          <p:nvPr/>
        </p:nvSpPr>
        <p:spPr bwMode="auto">
          <a:xfrm>
            <a:off x="3884613" y="3192462"/>
            <a:ext cx="1828800" cy="10604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7" name="Rectangle 9"/>
          <p:cNvSpPr>
            <a:spLocks noChangeArrowheads="1"/>
          </p:cNvSpPr>
          <p:nvPr/>
        </p:nvSpPr>
        <p:spPr bwMode="auto">
          <a:xfrm>
            <a:off x="4267200" y="3248025"/>
            <a:ext cx="1045158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Coin Handler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4858" name="Rectangle 10"/>
          <p:cNvSpPr>
            <a:spLocks noChangeArrowheads="1"/>
          </p:cNvSpPr>
          <p:nvPr/>
        </p:nvSpPr>
        <p:spPr bwMode="auto">
          <a:xfrm>
            <a:off x="3884613" y="3498850"/>
            <a:ext cx="1828800" cy="75406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9" name="Rectangle 11"/>
          <p:cNvSpPr>
            <a:spLocks noChangeArrowheads="1"/>
          </p:cNvSpPr>
          <p:nvPr/>
        </p:nvSpPr>
        <p:spPr bwMode="auto">
          <a:xfrm>
            <a:off x="3884613" y="3611562"/>
            <a:ext cx="1828800" cy="6413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0" name="Freeform 12"/>
          <p:cNvSpPr>
            <a:spLocks/>
          </p:cNvSpPr>
          <p:nvPr/>
        </p:nvSpPr>
        <p:spPr bwMode="auto">
          <a:xfrm>
            <a:off x="6103938" y="3722687"/>
            <a:ext cx="404812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0"/>
              </a:cxn>
              <a:cxn ang="0">
                <a:pos x="17" y="5"/>
              </a:cxn>
            </a:cxnLst>
            <a:rect l="0" t="0" r="r" b="b"/>
            <a:pathLst>
              <a:path w="29" h="5">
                <a:moveTo>
                  <a:pt x="0" y="0"/>
                </a:moveTo>
                <a:lnTo>
                  <a:pt x="29" y="0"/>
                </a:lnTo>
                <a:lnTo>
                  <a:pt x="17" y="5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1" name="Line 13"/>
          <p:cNvSpPr>
            <a:spLocks noChangeShapeType="1"/>
          </p:cNvSpPr>
          <p:nvPr/>
        </p:nvSpPr>
        <p:spPr bwMode="auto">
          <a:xfrm flipH="1" flipV="1">
            <a:off x="6342063" y="3652837"/>
            <a:ext cx="166687" cy="6985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2" name="Line 14"/>
          <p:cNvSpPr>
            <a:spLocks noChangeShapeType="1"/>
          </p:cNvSpPr>
          <p:nvPr/>
        </p:nvSpPr>
        <p:spPr bwMode="auto">
          <a:xfrm flipH="1">
            <a:off x="5713413" y="3722687"/>
            <a:ext cx="390525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3" name="Rectangle 15"/>
          <p:cNvSpPr>
            <a:spLocks noChangeArrowheads="1"/>
          </p:cNvSpPr>
          <p:nvPr/>
        </p:nvSpPr>
        <p:spPr bwMode="auto">
          <a:xfrm>
            <a:off x="3967163" y="4951412"/>
            <a:ext cx="1662112" cy="823913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4" name="Rectangle 16"/>
          <p:cNvSpPr>
            <a:spLocks noChangeArrowheads="1"/>
          </p:cNvSpPr>
          <p:nvPr/>
        </p:nvSpPr>
        <p:spPr bwMode="auto">
          <a:xfrm>
            <a:off x="4534616" y="5006975"/>
            <a:ext cx="418384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Arial" pitchFamily="34" charset="0"/>
              </a:rPr>
              <a:t>Drink</a:t>
            </a:r>
            <a:endParaRPr lang="th-TH" b="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74865" name="Rectangle 17"/>
          <p:cNvSpPr>
            <a:spLocks noChangeArrowheads="1"/>
          </p:cNvSpPr>
          <p:nvPr/>
        </p:nvSpPr>
        <p:spPr bwMode="auto">
          <a:xfrm>
            <a:off x="3967163" y="5245100"/>
            <a:ext cx="1662112" cy="5302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6" name="Rectangle 18"/>
          <p:cNvSpPr>
            <a:spLocks noChangeArrowheads="1"/>
          </p:cNvSpPr>
          <p:nvPr/>
        </p:nvSpPr>
        <p:spPr bwMode="auto">
          <a:xfrm>
            <a:off x="3967163" y="5356225"/>
            <a:ext cx="1662112" cy="4191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7" name="Freeform 19"/>
          <p:cNvSpPr>
            <a:spLocks/>
          </p:cNvSpPr>
          <p:nvPr/>
        </p:nvSpPr>
        <p:spPr bwMode="auto">
          <a:xfrm>
            <a:off x="4791075" y="4602162"/>
            <a:ext cx="698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5" y="13"/>
              </a:cxn>
            </a:cxnLst>
            <a:rect l="0" t="0" r="r" b="b"/>
            <a:pathLst>
              <a:path w="5" h="25">
                <a:moveTo>
                  <a:pt x="0" y="0"/>
                </a:moveTo>
                <a:lnTo>
                  <a:pt x="0" y="25"/>
                </a:lnTo>
                <a:lnTo>
                  <a:pt x="5" y="13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8" name="Line 20"/>
          <p:cNvSpPr>
            <a:spLocks noChangeShapeType="1"/>
          </p:cNvSpPr>
          <p:nvPr/>
        </p:nvSpPr>
        <p:spPr bwMode="auto">
          <a:xfrm flipH="1" flipV="1">
            <a:off x="4735513" y="4784725"/>
            <a:ext cx="55562" cy="166687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9" name="Line 21"/>
          <p:cNvSpPr>
            <a:spLocks noChangeShapeType="1"/>
          </p:cNvSpPr>
          <p:nvPr/>
        </p:nvSpPr>
        <p:spPr bwMode="auto">
          <a:xfrm flipV="1">
            <a:off x="4791075" y="4252912"/>
            <a:ext cx="1588" cy="34925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0" name="Oval 22"/>
          <p:cNvSpPr>
            <a:spLocks noChangeArrowheads="1"/>
          </p:cNvSpPr>
          <p:nvPr/>
        </p:nvSpPr>
        <p:spPr bwMode="auto">
          <a:xfrm>
            <a:off x="1900238" y="4951412"/>
            <a:ext cx="252412" cy="238125"/>
          </a:xfrm>
          <a:prstGeom prst="ellips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1" name="Line 23"/>
          <p:cNvSpPr>
            <a:spLocks noChangeShapeType="1"/>
          </p:cNvSpPr>
          <p:nvPr/>
        </p:nvSpPr>
        <p:spPr bwMode="auto">
          <a:xfrm>
            <a:off x="2012950" y="5175250"/>
            <a:ext cx="1588" cy="223837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2" name="Line 24"/>
          <p:cNvSpPr>
            <a:spLocks noChangeShapeType="1"/>
          </p:cNvSpPr>
          <p:nvPr/>
        </p:nvSpPr>
        <p:spPr bwMode="auto">
          <a:xfrm>
            <a:off x="1817688" y="5230812"/>
            <a:ext cx="376237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3" name="Freeform 25"/>
          <p:cNvSpPr>
            <a:spLocks/>
          </p:cNvSpPr>
          <p:nvPr/>
        </p:nvSpPr>
        <p:spPr bwMode="auto">
          <a:xfrm>
            <a:off x="1747838" y="5399087"/>
            <a:ext cx="515937" cy="25082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19" y="0"/>
              </a:cxn>
              <a:cxn ang="0">
                <a:pos x="37" y="18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4" name="Rectangle 26"/>
          <p:cNvSpPr>
            <a:spLocks noChangeArrowheads="1"/>
          </p:cNvSpPr>
          <p:nvPr/>
        </p:nvSpPr>
        <p:spPr bwMode="auto">
          <a:xfrm>
            <a:off x="1690688" y="5789612"/>
            <a:ext cx="775853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Customer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4875" name="Rectangle 27"/>
          <p:cNvSpPr>
            <a:spLocks noChangeArrowheads="1"/>
          </p:cNvSpPr>
          <p:nvPr/>
        </p:nvSpPr>
        <p:spPr bwMode="auto">
          <a:xfrm>
            <a:off x="1174750" y="3303587"/>
            <a:ext cx="1662113" cy="8382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6" name="Rectangle 28"/>
          <p:cNvSpPr>
            <a:spLocks noChangeArrowheads="1"/>
          </p:cNvSpPr>
          <p:nvPr/>
        </p:nvSpPr>
        <p:spPr bwMode="auto">
          <a:xfrm>
            <a:off x="1295400" y="3359150"/>
            <a:ext cx="1373518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Vending Machine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4877" name="Rectangle 29"/>
          <p:cNvSpPr>
            <a:spLocks noChangeArrowheads="1"/>
          </p:cNvSpPr>
          <p:nvPr/>
        </p:nvSpPr>
        <p:spPr bwMode="auto">
          <a:xfrm>
            <a:off x="1174750" y="3611562"/>
            <a:ext cx="1662113" cy="5302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8" name="Rectangle 30"/>
          <p:cNvSpPr>
            <a:spLocks noChangeArrowheads="1"/>
          </p:cNvSpPr>
          <p:nvPr/>
        </p:nvSpPr>
        <p:spPr bwMode="auto">
          <a:xfrm>
            <a:off x="1174750" y="3722687"/>
            <a:ext cx="1662113" cy="4191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9" name="Freeform 31"/>
          <p:cNvSpPr>
            <a:spLocks/>
          </p:cNvSpPr>
          <p:nvPr/>
        </p:nvSpPr>
        <p:spPr bwMode="auto">
          <a:xfrm>
            <a:off x="3352800" y="3722687"/>
            <a:ext cx="531813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0"/>
              </a:cxn>
              <a:cxn ang="0">
                <a:pos x="26" y="5"/>
              </a:cxn>
            </a:cxnLst>
            <a:rect l="0" t="0" r="r" b="b"/>
            <a:pathLst>
              <a:path w="38" h="5">
                <a:moveTo>
                  <a:pt x="0" y="0"/>
                </a:moveTo>
                <a:lnTo>
                  <a:pt x="38" y="0"/>
                </a:lnTo>
                <a:lnTo>
                  <a:pt x="26" y="5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80" name="Line 32"/>
          <p:cNvSpPr>
            <a:spLocks noChangeShapeType="1"/>
          </p:cNvSpPr>
          <p:nvPr/>
        </p:nvSpPr>
        <p:spPr bwMode="auto">
          <a:xfrm flipH="1" flipV="1">
            <a:off x="3716338" y="3652837"/>
            <a:ext cx="168275" cy="6985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81" name="Line 33"/>
          <p:cNvSpPr>
            <a:spLocks noChangeShapeType="1"/>
          </p:cNvSpPr>
          <p:nvPr/>
        </p:nvSpPr>
        <p:spPr bwMode="auto">
          <a:xfrm flipH="1">
            <a:off x="2836863" y="3722687"/>
            <a:ext cx="515937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82" name="Freeform 34"/>
          <p:cNvSpPr>
            <a:spLocks/>
          </p:cNvSpPr>
          <p:nvPr/>
        </p:nvSpPr>
        <p:spPr bwMode="auto">
          <a:xfrm>
            <a:off x="2012950" y="4141787"/>
            <a:ext cx="69850" cy="390525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0" y="0"/>
              </a:cxn>
              <a:cxn ang="0">
                <a:pos x="5" y="11"/>
              </a:cxn>
            </a:cxnLst>
            <a:rect l="0" t="0" r="r" b="b"/>
            <a:pathLst>
              <a:path w="5" h="28">
                <a:moveTo>
                  <a:pt x="0" y="28"/>
                </a:moveTo>
                <a:lnTo>
                  <a:pt x="0" y="0"/>
                </a:lnTo>
                <a:lnTo>
                  <a:pt x="5" y="11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83" name="Line 35"/>
          <p:cNvSpPr>
            <a:spLocks noChangeShapeType="1"/>
          </p:cNvSpPr>
          <p:nvPr/>
        </p:nvSpPr>
        <p:spPr bwMode="auto">
          <a:xfrm flipH="1">
            <a:off x="1943100" y="4141787"/>
            <a:ext cx="69850" cy="1539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84" name="Line 36"/>
          <p:cNvSpPr>
            <a:spLocks noChangeShapeType="1"/>
          </p:cNvSpPr>
          <p:nvPr/>
        </p:nvSpPr>
        <p:spPr bwMode="auto">
          <a:xfrm>
            <a:off x="2012950" y="4532312"/>
            <a:ext cx="1588" cy="392113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676400" y="1371600"/>
            <a:ext cx="5105400" cy="1482725"/>
            <a:chOff x="1056" y="864"/>
            <a:chExt cx="3216" cy="934"/>
          </a:xfrm>
        </p:grpSpPr>
        <p:sp>
          <p:nvSpPr>
            <p:cNvPr id="1136642" name="AutoShape 2"/>
            <p:cNvSpPr>
              <a:spLocks noChangeAspect="1" noChangeArrowheads="1" noTextEdit="1"/>
            </p:cNvSpPr>
            <p:nvPr/>
          </p:nvSpPr>
          <p:spPr bwMode="auto">
            <a:xfrm>
              <a:off x="1056" y="864"/>
              <a:ext cx="3216" cy="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44" name="Oval 4"/>
            <p:cNvSpPr>
              <a:spLocks noChangeArrowheads="1"/>
            </p:cNvSpPr>
            <p:nvPr/>
          </p:nvSpPr>
          <p:spPr bwMode="auto">
            <a:xfrm>
              <a:off x="1565" y="920"/>
              <a:ext cx="147" cy="144"/>
            </a:xfrm>
            <a:prstGeom prst="ellips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45" name="Line 5"/>
            <p:cNvSpPr>
              <a:spLocks noChangeShapeType="1"/>
            </p:cNvSpPr>
            <p:nvPr/>
          </p:nvSpPr>
          <p:spPr bwMode="auto">
            <a:xfrm>
              <a:off x="1630" y="1056"/>
              <a:ext cx="1" cy="119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46" name="Line 6"/>
            <p:cNvSpPr>
              <a:spLocks noChangeShapeType="1"/>
            </p:cNvSpPr>
            <p:nvPr/>
          </p:nvSpPr>
          <p:spPr bwMode="auto">
            <a:xfrm>
              <a:off x="1524" y="1088"/>
              <a:ext cx="221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47" name="Freeform 7"/>
            <p:cNvSpPr>
              <a:spLocks/>
            </p:cNvSpPr>
            <p:nvPr/>
          </p:nvSpPr>
          <p:spPr bwMode="auto">
            <a:xfrm>
              <a:off x="1483" y="1175"/>
              <a:ext cx="303" cy="144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8" y="0"/>
                </a:cxn>
                <a:cxn ang="0">
                  <a:pos x="37" y="18"/>
                </a:cxn>
              </a:cxnLst>
              <a:rect l="0" t="0" r="r" b="b"/>
              <a:pathLst>
                <a:path w="37" h="18">
                  <a:moveTo>
                    <a:pt x="0" y="18"/>
                  </a:moveTo>
                  <a:lnTo>
                    <a:pt x="18" y="0"/>
                  </a:lnTo>
                  <a:lnTo>
                    <a:pt x="37" y="18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48" name="Rectangle 8"/>
            <p:cNvSpPr>
              <a:spLocks noChangeArrowheads="1"/>
            </p:cNvSpPr>
            <p:nvPr/>
          </p:nvSpPr>
          <p:spPr bwMode="auto">
            <a:xfrm>
              <a:off x="1409" y="1399"/>
              <a:ext cx="50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Customer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6649" name="Oval 9"/>
            <p:cNvSpPr>
              <a:spLocks noChangeArrowheads="1"/>
            </p:cNvSpPr>
            <p:nvPr/>
          </p:nvSpPr>
          <p:spPr bwMode="auto">
            <a:xfrm>
              <a:off x="3009" y="968"/>
              <a:ext cx="574" cy="295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50" name="Rectangle 10"/>
            <p:cNvSpPr>
              <a:spLocks noChangeArrowheads="1"/>
            </p:cNvSpPr>
            <p:nvPr/>
          </p:nvSpPr>
          <p:spPr bwMode="auto">
            <a:xfrm>
              <a:off x="3027" y="1335"/>
              <a:ext cx="5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Buy a Drink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6651" name="Line 11"/>
            <p:cNvSpPr>
              <a:spLocks noChangeShapeType="1"/>
            </p:cNvSpPr>
            <p:nvPr/>
          </p:nvSpPr>
          <p:spPr bwMode="auto">
            <a:xfrm>
              <a:off x="2393" y="1111"/>
              <a:ext cx="607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52" name="Line 12"/>
            <p:cNvSpPr>
              <a:spLocks noChangeShapeType="1"/>
            </p:cNvSpPr>
            <p:nvPr/>
          </p:nvSpPr>
          <p:spPr bwMode="auto">
            <a:xfrm flipH="1">
              <a:off x="2910" y="1111"/>
              <a:ext cx="90" cy="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53" name="Line 13"/>
            <p:cNvSpPr>
              <a:spLocks noChangeShapeType="1"/>
            </p:cNvSpPr>
            <p:nvPr/>
          </p:nvSpPr>
          <p:spPr bwMode="auto">
            <a:xfrm flipH="1" flipV="1">
              <a:off x="2910" y="1072"/>
              <a:ext cx="90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54" name="Line 14"/>
            <p:cNvSpPr>
              <a:spLocks noChangeShapeType="1"/>
            </p:cNvSpPr>
            <p:nvPr/>
          </p:nvSpPr>
          <p:spPr bwMode="auto">
            <a:xfrm flipH="1">
              <a:off x="1786" y="1111"/>
              <a:ext cx="607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Scenario</a:t>
            </a:r>
            <a:endParaRPr lang="en-US" dirty="0">
              <a:solidFill>
                <a:srgbClr val="990000"/>
              </a:solidFill>
              <a:effectLst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7391400" cy="45259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CA" b="1" dirty="0" smtClean="0"/>
              <a:t>Basic Flow:</a:t>
            </a:r>
          </a:p>
          <a:p>
            <a:pPr marL="609600" indent="-609600">
              <a:lnSpc>
                <a:spcPct val="90000"/>
              </a:lnSpc>
              <a:buClrTx/>
              <a:buFontTx/>
              <a:buAutoNum type="arabicPeriod"/>
            </a:pPr>
            <a:r>
              <a:rPr lang="en-CA" dirty="0" smtClean="0"/>
              <a:t>Customer inserts correct money into the Vending Machine</a:t>
            </a:r>
          </a:p>
          <a:p>
            <a:pPr marL="609600" indent="-609600">
              <a:lnSpc>
                <a:spcPct val="90000"/>
              </a:lnSpc>
              <a:buClrTx/>
              <a:buFontTx/>
              <a:buAutoNum type="arabicPeriod"/>
            </a:pPr>
            <a:r>
              <a:rPr lang="en-CA" dirty="0" smtClean="0"/>
              <a:t>Vending Machine </a:t>
            </a:r>
            <a:r>
              <a:rPr lang="en-US" dirty="0" smtClean="0"/>
              <a:t>get money and pass to Coin Handler to identifies type of coin.</a:t>
            </a:r>
          </a:p>
          <a:p>
            <a:pPr marL="609600" indent="-609600">
              <a:lnSpc>
                <a:spcPct val="90000"/>
              </a:lnSpc>
              <a:buClrTx/>
              <a:buFontTx/>
              <a:buAutoNum type="arabicPeriod"/>
            </a:pPr>
            <a:r>
              <a:rPr lang="en-US" dirty="0" smtClean="0"/>
              <a:t>Then Vending machine prompt user to select drink.</a:t>
            </a:r>
            <a:endParaRPr lang="en-CA" dirty="0" smtClean="0"/>
          </a:p>
          <a:p>
            <a:pPr marL="609600" indent="-609600">
              <a:lnSpc>
                <a:spcPct val="90000"/>
              </a:lnSpc>
              <a:buClrTx/>
              <a:buFontTx/>
              <a:buAutoNum type="arabicPeriod"/>
            </a:pPr>
            <a:r>
              <a:rPr lang="en-CA" dirty="0" smtClean="0"/>
              <a:t>Customer  selects a drink to the Vending Machine.</a:t>
            </a:r>
          </a:p>
          <a:p>
            <a:pPr marL="609600" indent="-609600">
              <a:lnSpc>
                <a:spcPct val="90000"/>
              </a:lnSpc>
              <a:buClrTx/>
              <a:buFontTx/>
              <a:buAutoNum type="arabicPeriod"/>
            </a:pPr>
            <a:r>
              <a:rPr lang="en-CA" dirty="0" smtClean="0"/>
              <a:t>The Vending Machine get command and pass to Coin Handler to check available drink</a:t>
            </a:r>
          </a:p>
          <a:p>
            <a:pPr marL="609600" indent="-609600">
              <a:lnSpc>
                <a:spcPct val="90000"/>
              </a:lnSpc>
              <a:buClrTx/>
              <a:buFontTx/>
              <a:buAutoNum type="arabicPeriod"/>
            </a:pPr>
            <a:r>
              <a:rPr lang="en-CA" dirty="0" smtClean="0"/>
              <a:t>Then a selected drink is dispensed to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715" name="Line 27"/>
          <p:cNvSpPr>
            <a:spLocks noChangeShapeType="1"/>
          </p:cNvSpPr>
          <p:nvPr/>
        </p:nvSpPr>
        <p:spPr bwMode="auto">
          <a:xfrm>
            <a:off x="5857875" y="1933575"/>
            <a:ext cx="1588" cy="411003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20" name="Line 32"/>
          <p:cNvSpPr>
            <a:spLocks noChangeShapeType="1"/>
          </p:cNvSpPr>
          <p:nvPr/>
        </p:nvSpPr>
        <p:spPr bwMode="auto">
          <a:xfrm>
            <a:off x="7258050" y="1933575"/>
            <a:ext cx="1588" cy="411003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975874" name="Rectangle 2"/>
          <p:cNvSpPr>
            <a:spLocks noGrp="1"/>
          </p:cNvSpPr>
          <p:nvPr>
            <p:ph type="title"/>
          </p:nvPr>
        </p:nvSpPr>
        <p:spPr bwMode="auto">
          <a:xfrm>
            <a:off x="1619250" y="76200"/>
            <a:ext cx="60960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Example - vending machine</a:t>
            </a:r>
          </a:p>
        </p:txBody>
      </p:sp>
      <p:sp>
        <p:nvSpPr>
          <p:cNvPr id="1138690" name="AutoShape 2"/>
          <p:cNvSpPr>
            <a:spLocks noChangeAspect="1" noChangeArrowheads="1" noTextEdit="1"/>
          </p:cNvSpPr>
          <p:nvPr/>
        </p:nvSpPr>
        <p:spPr bwMode="auto">
          <a:xfrm>
            <a:off x="533400" y="533400"/>
            <a:ext cx="7705725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692" name="Oval 4"/>
          <p:cNvSpPr>
            <a:spLocks noChangeArrowheads="1"/>
          </p:cNvSpPr>
          <p:nvPr/>
        </p:nvSpPr>
        <p:spPr bwMode="auto">
          <a:xfrm>
            <a:off x="1541463" y="820737"/>
            <a:ext cx="222250" cy="223837"/>
          </a:xfrm>
          <a:prstGeom prst="ellips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693" name="Line 5"/>
          <p:cNvSpPr>
            <a:spLocks noChangeShapeType="1"/>
          </p:cNvSpPr>
          <p:nvPr/>
        </p:nvSpPr>
        <p:spPr bwMode="auto">
          <a:xfrm>
            <a:off x="1631950" y="1030287"/>
            <a:ext cx="1588" cy="184150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694" name="Line 6"/>
          <p:cNvSpPr>
            <a:spLocks noChangeShapeType="1"/>
          </p:cNvSpPr>
          <p:nvPr/>
        </p:nvSpPr>
        <p:spPr bwMode="auto">
          <a:xfrm>
            <a:off x="1474788" y="1082675"/>
            <a:ext cx="327025" cy="1587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695" name="Freeform 7"/>
          <p:cNvSpPr>
            <a:spLocks/>
          </p:cNvSpPr>
          <p:nvPr/>
        </p:nvSpPr>
        <p:spPr bwMode="auto">
          <a:xfrm>
            <a:off x="1409700" y="1214437"/>
            <a:ext cx="458788" cy="23495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17" y="0"/>
              </a:cxn>
              <a:cxn ang="0">
                <a:pos x="35" y="18"/>
              </a:cxn>
            </a:cxnLst>
            <a:rect l="0" t="0" r="r" b="b"/>
            <a:pathLst>
              <a:path w="35" h="18">
                <a:moveTo>
                  <a:pt x="0" y="18"/>
                </a:moveTo>
                <a:lnTo>
                  <a:pt x="17" y="0"/>
                </a:lnTo>
                <a:lnTo>
                  <a:pt x="35" y="18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696" name="Rectangle 8"/>
          <p:cNvSpPr>
            <a:spLocks noChangeArrowheads="1"/>
          </p:cNvSpPr>
          <p:nvPr/>
        </p:nvSpPr>
        <p:spPr bwMode="auto">
          <a:xfrm>
            <a:off x="1266825" y="1581150"/>
            <a:ext cx="8763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Student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697" name="Line 9"/>
          <p:cNvSpPr>
            <a:spLocks noChangeShapeType="1"/>
          </p:cNvSpPr>
          <p:nvPr/>
        </p:nvSpPr>
        <p:spPr bwMode="auto">
          <a:xfrm>
            <a:off x="1631950" y="1933575"/>
            <a:ext cx="1588" cy="411003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698" name="Rectangle 10"/>
          <p:cNvSpPr>
            <a:spLocks noChangeArrowheads="1"/>
          </p:cNvSpPr>
          <p:nvPr/>
        </p:nvSpPr>
        <p:spPr bwMode="auto">
          <a:xfrm>
            <a:off x="1579563" y="2222500"/>
            <a:ext cx="91440" cy="496887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699" name="Rectangle 11"/>
          <p:cNvSpPr>
            <a:spLocks noChangeArrowheads="1"/>
          </p:cNvSpPr>
          <p:nvPr/>
        </p:nvSpPr>
        <p:spPr bwMode="auto">
          <a:xfrm>
            <a:off x="2286001" y="1436687"/>
            <a:ext cx="1387476" cy="4968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700" name="Rectangle 12"/>
          <p:cNvSpPr>
            <a:spLocks noChangeArrowheads="1"/>
          </p:cNvSpPr>
          <p:nvPr/>
        </p:nvSpPr>
        <p:spPr bwMode="auto">
          <a:xfrm>
            <a:off x="2308265" y="1476375"/>
            <a:ext cx="142071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</a:t>
            </a:r>
            <a:r>
              <a:rPr kumimoji="0" lang="en-US" sz="13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VendingMachine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01" name="Line 13"/>
          <p:cNvSpPr>
            <a:spLocks noChangeShapeType="1"/>
          </p:cNvSpPr>
          <p:nvPr/>
        </p:nvSpPr>
        <p:spPr bwMode="auto">
          <a:xfrm>
            <a:off x="3044825" y="1933575"/>
            <a:ext cx="1588" cy="411003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02" name="Rectangle 14"/>
          <p:cNvSpPr>
            <a:spLocks noChangeArrowheads="1"/>
          </p:cNvSpPr>
          <p:nvPr/>
        </p:nvSpPr>
        <p:spPr bwMode="auto">
          <a:xfrm>
            <a:off x="2979738" y="2222500"/>
            <a:ext cx="91440" cy="24765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03" name="Rectangle 15"/>
          <p:cNvSpPr>
            <a:spLocks noChangeArrowheads="1"/>
          </p:cNvSpPr>
          <p:nvPr/>
        </p:nvSpPr>
        <p:spPr bwMode="auto">
          <a:xfrm>
            <a:off x="2979738" y="2549525"/>
            <a:ext cx="91440" cy="36576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04" name="Rectangle 16"/>
          <p:cNvSpPr>
            <a:spLocks noChangeArrowheads="1"/>
          </p:cNvSpPr>
          <p:nvPr/>
        </p:nvSpPr>
        <p:spPr bwMode="auto">
          <a:xfrm>
            <a:off x="3808412" y="1436687"/>
            <a:ext cx="1219200" cy="4968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705" name="Rectangle 17"/>
          <p:cNvSpPr>
            <a:spLocks noChangeArrowheads="1"/>
          </p:cNvSpPr>
          <p:nvPr/>
        </p:nvSpPr>
        <p:spPr bwMode="auto">
          <a:xfrm>
            <a:off x="3851475" y="1493837"/>
            <a:ext cx="11140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Coin Handler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07" name="Line 19"/>
          <p:cNvSpPr>
            <a:spLocks noChangeShapeType="1"/>
          </p:cNvSpPr>
          <p:nvPr/>
        </p:nvSpPr>
        <p:spPr bwMode="auto">
          <a:xfrm>
            <a:off x="4445000" y="1933575"/>
            <a:ext cx="1588" cy="411003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08" name="Rectangle 20"/>
          <p:cNvSpPr>
            <a:spLocks noChangeArrowheads="1"/>
          </p:cNvSpPr>
          <p:nvPr/>
        </p:nvSpPr>
        <p:spPr bwMode="auto">
          <a:xfrm>
            <a:off x="4392613" y="2549525"/>
            <a:ext cx="91440" cy="24765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13" name="Rectangle 25"/>
          <p:cNvSpPr>
            <a:spLocks noChangeArrowheads="1"/>
          </p:cNvSpPr>
          <p:nvPr/>
        </p:nvSpPr>
        <p:spPr bwMode="auto">
          <a:xfrm>
            <a:off x="5103812" y="1436687"/>
            <a:ext cx="1447799" cy="4968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714" name="Rectangle 26"/>
          <p:cNvSpPr>
            <a:spLocks noChangeArrowheads="1"/>
          </p:cNvSpPr>
          <p:nvPr/>
        </p:nvSpPr>
        <p:spPr bwMode="auto">
          <a:xfrm>
            <a:off x="5180012" y="1476375"/>
            <a:ext cx="137605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Coin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16" name="Rectangle 28"/>
          <p:cNvSpPr>
            <a:spLocks noChangeArrowheads="1"/>
          </p:cNvSpPr>
          <p:nvPr/>
        </p:nvSpPr>
        <p:spPr bwMode="auto">
          <a:xfrm>
            <a:off x="7209100" y="5334000"/>
            <a:ext cx="106100" cy="381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38718" name="Rectangle 30"/>
          <p:cNvSpPr>
            <a:spLocks noChangeArrowheads="1"/>
          </p:cNvSpPr>
          <p:nvPr/>
        </p:nvSpPr>
        <p:spPr bwMode="auto">
          <a:xfrm>
            <a:off x="6629400" y="1436687"/>
            <a:ext cx="1255713" cy="4968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719" name="Rectangle 31"/>
          <p:cNvSpPr>
            <a:spLocks noChangeArrowheads="1"/>
          </p:cNvSpPr>
          <p:nvPr/>
        </p:nvSpPr>
        <p:spPr bwMode="auto">
          <a:xfrm>
            <a:off x="6856412" y="1446182"/>
            <a:ext cx="52899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26" name="Rectangle 38"/>
          <p:cNvSpPr>
            <a:spLocks noChangeArrowheads="1"/>
          </p:cNvSpPr>
          <p:nvPr/>
        </p:nvSpPr>
        <p:spPr bwMode="auto">
          <a:xfrm>
            <a:off x="1828800" y="1981200"/>
            <a:ext cx="93775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insertMoney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30" name="Rectangle 42"/>
          <p:cNvSpPr>
            <a:spLocks noChangeArrowheads="1"/>
          </p:cNvSpPr>
          <p:nvPr/>
        </p:nvSpPr>
        <p:spPr bwMode="auto">
          <a:xfrm>
            <a:off x="3371850" y="2260600"/>
            <a:ext cx="69089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moneyIn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34" name="Rectangle 46"/>
          <p:cNvSpPr>
            <a:spLocks noChangeArrowheads="1"/>
          </p:cNvSpPr>
          <p:nvPr/>
        </p:nvSpPr>
        <p:spPr bwMode="auto">
          <a:xfrm>
            <a:off x="5029200" y="5029200"/>
            <a:ext cx="67326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getDrink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8746" name="Rectangle 58"/>
          <p:cNvSpPr>
            <a:spLocks noChangeArrowheads="1"/>
          </p:cNvSpPr>
          <p:nvPr/>
        </p:nvSpPr>
        <p:spPr bwMode="auto">
          <a:xfrm>
            <a:off x="5002178" y="5530334"/>
            <a:ext cx="3318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drink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4462580" y="2895600"/>
            <a:ext cx="452162" cy="81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 flipH="1">
            <a:off x="4470041" y="3019427"/>
            <a:ext cx="448915" cy="81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4486252" y="3019427"/>
            <a:ext cx="108779" cy="45463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 flipV="1">
            <a:off x="4486252" y="2974776"/>
            <a:ext cx="108779" cy="44651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4382214" y="2898035"/>
            <a:ext cx="91440" cy="109728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66" name="Rectangle 46"/>
          <p:cNvSpPr>
            <a:spLocks noChangeArrowheads="1"/>
          </p:cNvSpPr>
          <p:nvPr/>
        </p:nvSpPr>
        <p:spPr bwMode="auto">
          <a:xfrm>
            <a:off x="4549774" y="2692400"/>
            <a:ext cx="90249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identifyCoin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1585164" y="4397610"/>
            <a:ext cx="91236" cy="468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2971800" y="4397610"/>
            <a:ext cx="91440" cy="1584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4" name="Rectangle 46"/>
          <p:cNvSpPr>
            <a:spLocks noChangeArrowheads="1"/>
          </p:cNvSpPr>
          <p:nvPr/>
        </p:nvSpPr>
        <p:spPr bwMode="auto">
          <a:xfrm>
            <a:off x="1969625" y="4150685"/>
            <a:ext cx="8608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 smtClean="0">
                <a:solidFill>
                  <a:srgbClr val="000000"/>
                </a:solidFill>
                <a:cs typeface="Arial" pitchFamily="34" charset="0"/>
              </a:rPr>
              <a:t>selectDrink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ตัวเชื่อมต่อตรง 75"/>
          <p:cNvCxnSpPr>
            <a:stCxn id="60" idx="1"/>
            <a:endCxn id="62" idx="0"/>
          </p:cNvCxnSpPr>
          <p:nvPr/>
        </p:nvCxnSpPr>
        <p:spPr>
          <a:xfrm rot="16200000" flipH="1">
            <a:off x="4855341" y="2955812"/>
            <a:ext cx="123015" cy="4214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ลูกศรเชื่อมต่อแบบตรง 95"/>
          <p:cNvCxnSpPr>
            <a:stCxn id="1138698" idx="0"/>
            <a:endCxn id="1138702" idx="0"/>
          </p:cNvCxnSpPr>
          <p:nvPr/>
        </p:nvCxnSpPr>
        <p:spPr>
          <a:xfrm rot="5400000" flipH="1" flipV="1">
            <a:off x="2325370" y="1522413"/>
            <a:ext cx="1588" cy="1400175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ลูกศรเชื่อมต่อแบบตรง 97"/>
          <p:cNvCxnSpPr>
            <a:stCxn id="1138703" idx="0"/>
            <a:endCxn id="1138708" idx="0"/>
          </p:cNvCxnSpPr>
          <p:nvPr/>
        </p:nvCxnSpPr>
        <p:spPr>
          <a:xfrm rot="5400000" flipH="1" flipV="1">
            <a:off x="3731895" y="1843088"/>
            <a:ext cx="1588" cy="1412875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28"/>
          <p:cNvSpPr>
            <a:spLocks noChangeArrowheads="1"/>
          </p:cNvSpPr>
          <p:nvPr/>
        </p:nvSpPr>
        <p:spPr bwMode="auto">
          <a:xfrm>
            <a:off x="5812367" y="3304575"/>
            <a:ext cx="9144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2" name="Line 55"/>
          <p:cNvSpPr>
            <a:spLocks noChangeShapeType="1"/>
          </p:cNvSpPr>
          <p:nvPr/>
        </p:nvSpPr>
        <p:spPr bwMode="auto">
          <a:xfrm flipH="1">
            <a:off x="4510087" y="3751614"/>
            <a:ext cx="1268413" cy="1587"/>
          </a:xfrm>
          <a:prstGeom prst="line">
            <a:avLst/>
          </a:prstGeom>
          <a:noFill/>
          <a:ln w="12700">
            <a:solidFill>
              <a:srgbClr val="990033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3" name="Line 56"/>
          <p:cNvSpPr>
            <a:spLocks noChangeShapeType="1"/>
          </p:cNvSpPr>
          <p:nvPr/>
        </p:nvSpPr>
        <p:spPr bwMode="auto">
          <a:xfrm>
            <a:off x="4510087" y="3751614"/>
            <a:ext cx="142875" cy="65087"/>
          </a:xfrm>
          <a:prstGeom prst="line">
            <a:avLst/>
          </a:prstGeom>
          <a:noFill/>
          <a:ln w="8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4" name="Line 57"/>
          <p:cNvSpPr>
            <a:spLocks noChangeShapeType="1"/>
          </p:cNvSpPr>
          <p:nvPr/>
        </p:nvSpPr>
        <p:spPr bwMode="auto">
          <a:xfrm flipV="1">
            <a:off x="4510087" y="3686527"/>
            <a:ext cx="142875" cy="65087"/>
          </a:xfrm>
          <a:prstGeom prst="line">
            <a:avLst/>
          </a:prstGeom>
          <a:noFill/>
          <a:ln w="8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5" name="Rectangle 58"/>
          <p:cNvSpPr>
            <a:spLocks noChangeArrowheads="1"/>
          </p:cNvSpPr>
          <p:nvPr/>
        </p:nvSpPr>
        <p:spPr bwMode="auto">
          <a:xfrm>
            <a:off x="4708524" y="3441699"/>
            <a:ext cx="67371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>
                <a:solidFill>
                  <a:srgbClr val="000000"/>
                </a:solidFill>
                <a:cs typeface="Arial" pitchFamily="34" charset="0"/>
              </a:rPr>
              <a:t>return T/F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4702174" y="3091934"/>
            <a:ext cx="62998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 smtClean="0">
                <a:solidFill>
                  <a:srgbClr val="000000"/>
                </a:solidFill>
                <a:cs typeface="Arial" pitchFamily="34" charset="0"/>
              </a:rPr>
              <a:t>get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2983375" y="3886200"/>
            <a:ext cx="91440" cy="27432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 flipH="1">
            <a:off x="3103562" y="3997125"/>
            <a:ext cx="1268413" cy="1587"/>
          </a:xfrm>
          <a:prstGeom prst="line">
            <a:avLst/>
          </a:prstGeom>
          <a:noFill/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5" name="Line 56"/>
          <p:cNvSpPr>
            <a:spLocks noChangeShapeType="1"/>
          </p:cNvSpPr>
          <p:nvPr/>
        </p:nvSpPr>
        <p:spPr bwMode="auto">
          <a:xfrm>
            <a:off x="3091987" y="3992362"/>
            <a:ext cx="142875" cy="65087"/>
          </a:xfrm>
          <a:prstGeom prst="line">
            <a:avLst/>
          </a:prstGeom>
          <a:noFill/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6" name="Line 57"/>
          <p:cNvSpPr>
            <a:spLocks noChangeShapeType="1"/>
          </p:cNvSpPr>
          <p:nvPr/>
        </p:nvSpPr>
        <p:spPr bwMode="auto">
          <a:xfrm flipV="1">
            <a:off x="3091987" y="3927275"/>
            <a:ext cx="142875" cy="65087"/>
          </a:xfrm>
          <a:prstGeom prst="line">
            <a:avLst/>
          </a:prstGeom>
          <a:noFill/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7" name="Rectangle 46"/>
          <p:cNvSpPr>
            <a:spLocks noChangeArrowheads="1"/>
          </p:cNvSpPr>
          <p:nvPr/>
        </p:nvSpPr>
        <p:spPr bwMode="auto">
          <a:xfrm>
            <a:off x="3188825" y="3736259"/>
            <a:ext cx="11691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promptTo</a:t>
            </a:r>
            <a:r>
              <a:rPr lang="en-US" sz="1200" b="0" baseline="0" dirty="0" err="1" smtClean="0">
                <a:solidFill>
                  <a:srgbClr val="000000"/>
                </a:solidFill>
                <a:cs typeface="Arial" pitchFamily="34" charset="0"/>
              </a:rPr>
              <a:t>Select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Line 43"/>
          <p:cNvSpPr>
            <a:spLocks noChangeShapeType="1"/>
          </p:cNvSpPr>
          <p:nvPr/>
        </p:nvSpPr>
        <p:spPr bwMode="auto">
          <a:xfrm>
            <a:off x="4495800" y="3343275"/>
            <a:ext cx="1282700" cy="1587"/>
          </a:xfrm>
          <a:prstGeom prst="line">
            <a:avLst/>
          </a:prstGeom>
          <a:noFill/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 flipH="1">
            <a:off x="5621337" y="3343275"/>
            <a:ext cx="157163" cy="65087"/>
          </a:xfrm>
          <a:prstGeom prst="line">
            <a:avLst/>
          </a:prstGeom>
          <a:noFill/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0" name="Line 45"/>
          <p:cNvSpPr>
            <a:spLocks noChangeShapeType="1"/>
          </p:cNvSpPr>
          <p:nvPr/>
        </p:nvSpPr>
        <p:spPr bwMode="auto">
          <a:xfrm flipH="1" flipV="1">
            <a:off x="5621337" y="3276600"/>
            <a:ext cx="157163" cy="66675"/>
          </a:xfrm>
          <a:prstGeom prst="line">
            <a:avLst/>
          </a:prstGeom>
          <a:noFill/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121" name="ลูกศรเชื่อมต่อแบบตรง 120"/>
          <p:cNvCxnSpPr/>
          <p:nvPr/>
        </p:nvCxnSpPr>
        <p:spPr>
          <a:xfrm rot="5400000" flipH="1" flipV="1">
            <a:off x="2299494" y="3698317"/>
            <a:ext cx="1588" cy="1400175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3200400" y="4789409"/>
            <a:ext cx="11209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checkAvailable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5" name="ลูกศรเชื่อมต่อแบบตรง 144"/>
          <p:cNvCxnSpPr/>
          <p:nvPr/>
        </p:nvCxnSpPr>
        <p:spPr>
          <a:xfrm rot="10800000" flipV="1">
            <a:off x="4495801" y="5714428"/>
            <a:ext cx="2793749" cy="23150"/>
          </a:xfrm>
          <a:prstGeom prst="straightConnector1">
            <a:avLst/>
          </a:prstGeom>
          <a:ln>
            <a:solidFill>
              <a:srgbClr val="99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64"/>
          <p:cNvSpPr>
            <a:spLocks noChangeShapeType="1"/>
          </p:cNvSpPr>
          <p:nvPr/>
        </p:nvSpPr>
        <p:spPr bwMode="auto">
          <a:xfrm>
            <a:off x="3048000" y="4572000"/>
            <a:ext cx="452162" cy="81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H="1">
            <a:off x="3055461" y="4695827"/>
            <a:ext cx="448915" cy="81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88" name="Line 61"/>
          <p:cNvSpPr>
            <a:spLocks noChangeShapeType="1"/>
          </p:cNvSpPr>
          <p:nvPr/>
        </p:nvSpPr>
        <p:spPr bwMode="auto">
          <a:xfrm>
            <a:off x="3071672" y="4695827"/>
            <a:ext cx="108779" cy="45463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sp>
        <p:nvSpPr>
          <p:cNvPr id="89" name="Line 60"/>
          <p:cNvSpPr>
            <a:spLocks noChangeShapeType="1"/>
          </p:cNvSpPr>
          <p:nvPr/>
        </p:nvSpPr>
        <p:spPr bwMode="auto">
          <a:xfrm flipV="1">
            <a:off x="3071672" y="4651176"/>
            <a:ext cx="108779" cy="44651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1200"/>
          </a:p>
        </p:txBody>
      </p:sp>
      <p:cxnSp>
        <p:nvCxnSpPr>
          <p:cNvPr id="91" name="ตัวเชื่อมต่อตรง 90"/>
          <p:cNvCxnSpPr>
            <a:stCxn id="86" idx="1"/>
            <a:endCxn id="87" idx="0"/>
          </p:cNvCxnSpPr>
          <p:nvPr/>
        </p:nvCxnSpPr>
        <p:spPr>
          <a:xfrm rot="16200000" flipH="1">
            <a:off x="3440761" y="4632212"/>
            <a:ext cx="123015" cy="4214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ลูกศรเชื่อมต่อแบบตรง 91"/>
          <p:cNvCxnSpPr>
            <a:endCxn id="1138716" idx="0"/>
          </p:cNvCxnSpPr>
          <p:nvPr/>
        </p:nvCxnSpPr>
        <p:spPr>
          <a:xfrm>
            <a:off x="4495800" y="5334000"/>
            <a:ext cx="2766350" cy="1588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4419600" y="5017911"/>
            <a:ext cx="91440" cy="9720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1" name="Rectangle 42"/>
          <p:cNvSpPr>
            <a:spLocks noChangeArrowheads="1"/>
          </p:cNvSpPr>
          <p:nvPr/>
        </p:nvSpPr>
        <p:spPr bwMode="auto">
          <a:xfrm>
            <a:off x="3144124" y="4311134"/>
            <a:ext cx="8944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getComand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ลูกศรเชื่อมต่อแบบตรง 71"/>
          <p:cNvCxnSpPr/>
          <p:nvPr/>
        </p:nvCxnSpPr>
        <p:spPr>
          <a:xfrm rot="5400000" flipH="1" flipV="1">
            <a:off x="3753644" y="4300893"/>
            <a:ext cx="1588" cy="1412875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ลูกศรเชื่อมต่อแบบตรง 77"/>
          <p:cNvCxnSpPr>
            <a:endCxn id="68" idx="2"/>
          </p:cNvCxnSpPr>
          <p:nvPr/>
        </p:nvCxnSpPr>
        <p:spPr>
          <a:xfrm rot="10800000" flipV="1">
            <a:off x="3017520" y="5979600"/>
            <a:ext cx="1432560" cy="2010"/>
          </a:xfrm>
          <a:prstGeom prst="straightConnector1">
            <a:avLst/>
          </a:prstGeom>
          <a:ln>
            <a:solidFill>
              <a:srgbClr val="99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/>
          </p:cNvSpPr>
          <p:nvPr>
            <p:ph type="title"/>
          </p:nvPr>
        </p:nvSpPr>
        <p:spPr bwMode="auto">
          <a:xfrm>
            <a:off x="1619250" y="188913"/>
            <a:ext cx="6096000" cy="1143000"/>
          </a:xfrm>
          <a:noFill/>
        </p:spPr>
        <p:txBody>
          <a:bodyPr/>
          <a:lstStyle/>
          <a:p>
            <a:pPr defTabSz="457200"/>
            <a:r>
              <a:rPr lang="en-US" dirty="0" smtClean="0">
                <a:solidFill>
                  <a:srgbClr val="990000"/>
                </a:solidFill>
                <a:effectLst/>
              </a:rPr>
              <a:t>Class Diagram - Vending Machine</a:t>
            </a:r>
          </a:p>
        </p:txBody>
      </p:sp>
      <p:sp>
        <p:nvSpPr>
          <p:cNvPr id="974851" name="AutoShape 3"/>
          <p:cNvSpPr>
            <a:spLocks noChangeAspect="1" noChangeArrowheads="1" noTextEdit="1"/>
          </p:cNvSpPr>
          <p:nvPr/>
        </p:nvSpPr>
        <p:spPr bwMode="auto">
          <a:xfrm>
            <a:off x="1143000" y="2060575"/>
            <a:ext cx="784860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2" name="Rectangle 4"/>
          <p:cNvSpPr>
            <a:spLocks noChangeArrowheads="1"/>
          </p:cNvSpPr>
          <p:nvPr/>
        </p:nvSpPr>
        <p:spPr bwMode="auto">
          <a:xfrm>
            <a:off x="7158919" y="2339975"/>
            <a:ext cx="1717675" cy="8382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3" name="Rectangle 5"/>
          <p:cNvSpPr>
            <a:spLocks noChangeArrowheads="1"/>
          </p:cNvSpPr>
          <p:nvPr/>
        </p:nvSpPr>
        <p:spPr bwMode="auto">
          <a:xfrm>
            <a:off x="7825278" y="2395538"/>
            <a:ext cx="368691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Coin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4854" name="Rectangle 6"/>
          <p:cNvSpPr>
            <a:spLocks noChangeArrowheads="1"/>
          </p:cNvSpPr>
          <p:nvPr/>
        </p:nvSpPr>
        <p:spPr bwMode="auto">
          <a:xfrm>
            <a:off x="7158919" y="2647950"/>
            <a:ext cx="1717675" cy="5302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5" name="Rectangle 7"/>
          <p:cNvSpPr>
            <a:spLocks noChangeArrowheads="1"/>
          </p:cNvSpPr>
          <p:nvPr/>
        </p:nvSpPr>
        <p:spPr bwMode="auto">
          <a:xfrm>
            <a:off x="7158919" y="2759075"/>
            <a:ext cx="1717675" cy="4191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6" name="Rectangle 8"/>
          <p:cNvSpPr>
            <a:spLocks noChangeArrowheads="1"/>
          </p:cNvSpPr>
          <p:nvPr/>
        </p:nvSpPr>
        <p:spPr bwMode="auto">
          <a:xfrm>
            <a:off x="4271963" y="2228850"/>
            <a:ext cx="1828800" cy="11239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7" name="Rectangle 9"/>
          <p:cNvSpPr>
            <a:spLocks noChangeArrowheads="1"/>
          </p:cNvSpPr>
          <p:nvPr/>
        </p:nvSpPr>
        <p:spPr bwMode="auto">
          <a:xfrm>
            <a:off x="4654550" y="2284413"/>
            <a:ext cx="1045158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Coin Handler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4858" name="Rectangle 10"/>
          <p:cNvSpPr>
            <a:spLocks noChangeArrowheads="1"/>
          </p:cNvSpPr>
          <p:nvPr/>
        </p:nvSpPr>
        <p:spPr bwMode="auto">
          <a:xfrm>
            <a:off x="4271963" y="2535238"/>
            <a:ext cx="1828800" cy="81756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59" name="Rectangle 11"/>
          <p:cNvSpPr>
            <a:spLocks noChangeArrowheads="1"/>
          </p:cNvSpPr>
          <p:nvPr/>
        </p:nvSpPr>
        <p:spPr bwMode="auto">
          <a:xfrm>
            <a:off x="4271963" y="2647950"/>
            <a:ext cx="1828800" cy="7048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3" name="Rectangle 15"/>
          <p:cNvSpPr>
            <a:spLocks noChangeArrowheads="1"/>
          </p:cNvSpPr>
          <p:nvPr/>
        </p:nvSpPr>
        <p:spPr bwMode="auto">
          <a:xfrm>
            <a:off x="4354513" y="3987800"/>
            <a:ext cx="1662112" cy="823913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4" name="Rectangle 16"/>
          <p:cNvSpPr>
            <a:spLocks noChangeArrowheads="1"/>
          </p:cNvSpPr>
          <p:nvPr/>
        </p:nvSpPr>
        <p:spPr bwMode="auto">
          <a:xfrm>
            <a:off x="4921966" y="4043363"/>
            <a:ext cx="418384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Arial" pitchFamily="34" charset="0"/>
              </a:rPr>
              <a:t>Drink</a:t>
            </a:r>
            <a:endParaRPr lang="th-TH" b="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74865" name="Rectangle 17"/>
          <p:cNvSpPr>
            <a:spLocks noChangeArrowheads="1"/>
          </p:cNvSpPr>
          <p:nvPr/>
        </p:nvSpPr>
        <p:spPr bwMode="auto">
          <a:xfrm>
            <a:off x="4354513" y="4281488"/>
            <a:ext cx="1662112" cy="5302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66" name="Rectangle 18"/>
          <p:cNvSpPr>
            <a:spLocks noChangeArrowheads="1"/>
          </p:cNvSpPr>
          <p:nvPr/>
        </p:nvSpPr>
        <p:spPr bwMode="auto">
          <a:xfrm>
            <a:off x="4354513" y="4392613"/>
            <a:ext cx="1662112" cy="4191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0" name="Oval 22"/>
          <p:cNvSpPr>
            <a:spLocks noChangeArrowheads="1"/>
          </p:cNvSpPr>
          <p:nvPr/>
        </p:nvSpPr>
        <p:spPr bwMode="auto">
          <a:xfrm>
            <a:off x="2287588" y="4343400"/>
            <a:ext cx="252412" cy="238125"/>
          </a:xfrm>
          <a:prstGeom prst="ellips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1" name="Line 23"/>
          <p:cNvSpPr>
            <a:spLocks noChangeShapeType="1"/>
          </p:cNvSpPr>
          <p:nvPr/>
        </p:nvSpPr>
        <p:spPr bwMode="auto">
          <a:xfrm>
            <a:off x="2400300" y="4567238"/>
            <a:ext cx="1588" cy="223837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2" name="Line 24"/>
          <p:cNvSpPr>
            <a:spLocks noChangeShapeType="1"/>
          </p:cNvSpPr>
          <p:nvPr/>
        </p:nvSpPr>
        <p:spPr bwMode="auto">
          <a:xfrm>
            <a:off x="2205038" y="4622800"/>
            <a:ext cx="376237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3" name="Freeform 25"/>
          <p:cNvSpPr>
            <a:spLocks/>
          </p:cNvSpPr>
          <p:nvPr/>
        </p:nvSpPr>
        <p:spPr bwMode="auto">
          <a:xfrm>
            <a:off x="2135188" y="4791075"/>
            <a:ext cx="515937" cy="25082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19" y="0"/>
              </a:cxn>
              <a:cxn ang="0">
                <a:pos x="37" y="18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4" name="Rectangle 26"/>
          <p:cNvSpPr>
            <a:spLocks noChangeArrowheads="1"/>
          </p:cNvSpPr>
          <p:nvPr/>
        </p:nvSpPr>
        <p:spPr bwMode="auto">
          <a:xfrm>
            <a:off x="2078038" y="5181600"/>
            <a:ext cx="775853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Customer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4875" name="Rectangle 27"/>
          <p:cNvSpPr>
            <a:spLocks noChangeArrowheads="1"/>
          </p:cNvSpPr>
          <p:nvPr/>
        </p:nvSpPr>
        <p:spPr bwMode="auto">
          <a:xfrm>
            <a:off x="1562100" y="2173718"/>
            <a:ext cx="1662113" cy="1407681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6" name="Rectangle 28"/>
          <p:cNvSpPr>
            <a:spLocks noChangeArrowheads="1"/>
          </p:cNvSpPr>
          <p:nvPr/>
        </p:nvSpPr>
        <p:spPr bwMode="auto">
          <a:xfrm>
            <a:off x="1682750" y="2243137"/>
            <a:ext cx="1373518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Vending Machine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4877" name="Rectangle 29"/>
          <p:cNvSpPr>
            <a:spLocks noChangeArrowheads="1"/>
          </p:cNvSpPr>
          <p:nvPr/>
        </p:nvSpPr>
        <p:spPr bwMode="auto">
          <a:xfrm>
            <a:off x="1562100" y="2481693"/>
            <a:ext cx="1662113" cy="109970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74878" name="Rectangle 30"/>
          <p:cNvSpPr>
            <a:spLocks noChangeArrowheads="1"/>
          </p:cNvSpPr>
          <p:nvPr/>
        </p:nvSpPr>
        <p:spPr bwMode="auto">
          <a:xfrm>
            <a:off x="1562100" y="2590799"/>
            <a:ext cx="1662113" cy="9906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1614939" y="2630312"/>
            <a:ext cx="1197444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insertMoney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603650" y="2864555"/>
            <a:ext cx="1466107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promptToSelect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3650" y="3304824"/>
            <a:ext cx="1109278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selectDrink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4349750" y="2667000"/>
            <a:ext cx="908903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moneyIn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4349750" y="2904069"/>
            <a:ext cx="1158972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identifyCoin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7233269" y="2771424"/>
            <a:ext cx="839974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getCoin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606550" y="3076224"/>
            <a:ext cx="1296830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getCommand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4425950" y="4419600"/>
            <a:ext cx="889667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getDrink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4349750" y="3104445"/>
            <a:ext cx="1415387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sz="1400" b="0" dirty="0" err="1" smtClean="0">
                <a:solidFill>
                  <a:srgbClr val="000000"/>
                </a:solidFill>
                <a:cs typeface="Times New Roman" pitchFamily="18" charset="0"/>
              </a:rPr>
              <a:t>checkAvailable</a:t>
            </a:r>
            <a:r>
              <a:rPr lang="en-US" sz="1400" b="0" dirty="0" smtClean="0">
                <a:solidFill>
                  <a:srgbClr val="000000"/>
                </a:solidFill>
                <a:cs typeface="Times New Roman" pitchFamily="18" charset="0"/>
              </a:rPr>
              <a:t>()</a:t>
            </a:r>
            <a:endParaRPr lang="th-TH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ลูกศรเชื่อมต่อแบบตรง 46"/>
          <p:cNvCxnSpPr/>
          <p:nvPr/>
        </p:nvCxnSpPr>
        <p:spPr>
          <a:xfrm>
            <a:off x="3206750" y="2895600"/>
            <a:ext cx="1065213" cy="1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/>
          <p:cNvCxnSpPr>
            <a:stCxn id="974859" idx="2"/>
            <a:endCxn id="974863" idx="0"/>
          </p:cNvCxnSpPr>
          <p:nvPr/>
        </p:nvCxnSpPr>
        <p:spPr>
          <a:xfrm rot="5400000">
            <a:off x="4868466" y="3669903"/>
            <a:ext cx="635000" cy="794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>
            <a:stCxn id="974870" idx="0"/>
            <a:endCxn id="974878" idx="2"/>
          </p:cNvCxnSpPr>
          <p:nvPr/>
        </p:nvCxnSpPr>
        <p:spPr>
          <a:xfrm rot="16200000" flipV="1">
            <a:off x="2022476" y="3952081"/>
            <a:ext cx="762001" cy="20637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/>
          <p:cNvCxnSpPr/>
          <p:nvPr/>
        </p:nvCxnSpPr>
        <p:spPr>
          <a:xfrm>
            <a:off x="6102350" y="2819400"/>
            <a:ext cx="1065213" cy="1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/>
          </p:cNvSpPr>
          <p:nvPr>
            <p:ph type="title"/>
          </p:nvPr>
        </p:nvSpPr>
        <p:spPr bwMode="auto">
          <a:xfrm>
            <a:off x="1619250" y="115888"/>
            <a:ext cx="60960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Association </a:t>
            </a:r>
            <a:r>
              <a:rPr lang="th-TH" smtClean="0">
                <a:solidFill>
                  <a:srgbClr val="990000"/>
                </a:solidFill>
                <a:effectLst/>
              </a:rPr>
              <a:t>Customer &amp; Account</a:t>
            </a:r>
          </a:p>
        </p:txBody>
      </p:sp>
      <p:sp>
        <p:nvSpPr>
          <p:cNvPr id="1027075" name="Rectangle 3"/>
          <p:cNvSpPr>
            <a:spLocks noGrp="1"/>
          </p:cNvSpPr>
          <p:nvPr>
            <p:ph type="body" sz="half" idx="1"/>
          </p:nvPr>
        </p:nvSpPr>
        <p:spPr>
          <a:xfrm>
            <a:off x="762000" y="1412875"/>
            <a:ext cx="7543800" cy="1584325"/>
          </a:xfrm>
        </p:spPr>
        <p:txBody>
          <a:bodyPr/>
          <a:lstStyle/>
          <a:p>
            <a:r>
              <a:rPr lang="en-US" dirty="0" smtClean="0"/>
              <a:t>ความสัมพันธ์ที่มีลักษณะเป็นแบบโครงสร้างจะระบุโดยออปเจคของคลาสหนึ่งที่ถูก connected </a:t>
            </a:r>
            <a:r>
              <a:rPr lang="en-US" dirty="0" err="1" smtClean="0"/>
              <a:t>ไปยังออปเจคของคลาสที่สอง</a:t>
            </a:r>
            <a:r>
              <a:rPr lang="en-US" dirty="0" smtClean="0"/>
              <a:t>  </a:t>
            </a:r>
            <a:r>
              <a:rPr lang="en-US" dirty="0" err="1" smtClean="0"/>
              <a:t>ซึ่งอาจเป็นคลาสเดียวกันได้</a:t>
            </a:r>
            <a:endParaRPr lang="en-US" dirty="0" smtClean="0"/>
          </a:p>
          <a:p>
            <a:endParaRPr lang="th-TH" dirty="0" smtClean="0">
              <a:latin typeface="Courier" pitchFamily="49" charset="0"/>
            </a:endParaRPr>
          </a:p>
        </p:txBody>
      </p:sp>
      <p:pic>
        <p:nvPicPr>
          <p:cNvPr id="1027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16013" y="3429000"/>
            <a:ext cx="6719887" cy="26701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Account</a:t>
            </a:r>
            <a:r>
              <a:rPr lang="th-TH" smtClean="0">
                <a:solidFill>
                  <a:srgbClr val="990000"/>
                </a:solidFill>
                <a:effectLst/>
                <a:cs typeface="Angsana New" pitchFamily="18" charset="-34"/>
              </a:rPr>
              <a:t> </a:t>
            </a:r>
            <a:r>
              <a:rPr lang="en-US" smtClean="0">
                <a:solidFill>
                  <a:srgbClr val="990000"/>
                </a:solidFill>
                <a:effectLst/>
                <a:cs typeface="Angsana New" pitchFamily="18" charset="-34"/>
              </a:rPr>
              <a:t>&amp; Customer</a:t>
            </a:r>
            <a:endParaRPr lang="th-TH" smtClean="0">
              <a:solidFill>
                <a:srgbClr val="990000"/>
              </a:solidFill>
              <a:effectLst/>
              <a:cs typeface="Angsana New" pitchFamily="18" charset="-34"/>
            </a:endParaRPr>
          </a:p>
        </p:txBody>
      </p:sp>
      <p:sp>
        <p:nvSpPr>
          <p:cNvPr id="1029123" name="Rectangle 3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75438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400" b="1" smtClean="0">
                <a:latin typeface="Arial" pitchFamily="34" charset="0"/>
              </a:rPr>
              <a:t> Account {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400" b="1" smtClean="0">
                <a:latin typeface="Arial" pitchFamily="34" charset="0"/>
              </a:rPr>
              <a:t> </a:t>
            </a:r>
            <a:r>
              <a:rPr lang="th-TH" sz="1400" b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smtClean="0">
                <a:latin typeface="Arial" pitchFamily="34" charset="0"/>
              </a:rPr>
              <a:t> balance;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smtClean="0">
                <a:latin typeface="Arial" pitchFamily="34" charset="0"/>
              </a:rPr>
              <a:t> Account() { 	balance = </a:t>
            </a:r>
            <a:r>
              <a:rPr lang="th-TH" sz="1400" b="1" smtClean="0">
                <a:solidFill>
                  <a:srgbClr val="C20000"/>
                </a:solidFill>
                <a:latin typeface="Arial" pitchFamily="34" charset="0"/>
              </a:rPr>
              <a:t>0</a:t>
            </a:r>
            <a:r>
              <a:rPr lang="th-TH" sz="1400" b="1" smtClean="0">
                <a:latin typeface="Arial" pitchFamily="34" charset="0"/>
              </a:rPr>
              <a:t>; 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smtClean="0">
                <a:latin typeface="Arial" pitchFamily="34" charset="0"/>
              </a:rPr>
              <a:t> Account(</a:t>
            </a:r>
            <a:r>
              <a:rPr lang="th-TH" sz="1400" b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smtClean="0">
                <a:latin typeface="Arial" pitchFamily="34" charset="0"/>
              </a:rPr>
              <a:t> initialBalance) {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		balance = initialBalance;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smtClean="0">
                <a:latin typeface="Arial" pitchFamily="34" charset="0"/>
              </a:rPr>
              <a:t> </a:t>
            </a:r>
            <a:r>
              <a:rPr lang="th-TH" sz="1400" b="1" smtClean="0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smtClean="0">
                <a:latin typeface="Arial" pitchFamily="34" charset="0"/>
              </a:rPr>
              <a:t> deposit(</a:t>
            </a:r>
            <a:r>
              <a:rPr lang="th-TH" sz="1400" b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smtClean="0">
                <a:latin typeface="Arial" pitchFamily="34" charset="0"/>
              </a:rPr>
              <a:t> amount) { 	balance += amount;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smtClean="0">
                <a:latin typeface="Arial" pitchFamily="34" charset="0"/>
              </a:rPr>
              <a:t> </a:t>
            </a:r>
            <a:r>
              <a:rPr lang="th-TH" sz="1400" b="1" smtClean="0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smtClean="0">
                <a:latin typeface="Arial" pitchFamily="34" charset="0"/>
              </a:rPr>
              <a:t> withdraw(</a:t>
            </a:r>
            <a:r>
              <a:rPr lang="th-TH" sz="1400" b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smtClean="0">
                <a:latin typeface="Arial" pitchFamily="34" charset="0"/>
              </a:rPr>
              <a:t> amount ) {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		balance = balance - amount;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smtClean="0">
                <a:latin typeface="Arial" pitchFamily="34" charset="0"/>
              </a:rPr>
              <a:t> </a:t>
            </a:r>
            <a:r>
              <a:rPr lang="th-TH" sz="1400" b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smtClean="0">
                <a:latin typeface="Arial" pitchFamily="34" charset="0"/>
              </a:rPr>
              <a:t> getBalance() {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	return</a:t>
            </a:r>
            <a:r>
              <a:rPr lang="th-TH" sz="1400" b="1" smtClean="0">
                <a:latin typeface="Arial" pitchFamily="34" charset="0"/>
              </a:rPr>
              <a:t> balance; 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}</a:t>
            </a:r>
            <a:endParaRPr lang="th-TH" sz="1400" b="1" smtClean="0">
              <a:latin typeface="Arial" pitchFamily="34" charset="0"/>
              <a:cs typeface="Angsana New" pitchFamily="18" charset="-34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</a:t>
            </a:r>
            <a:endParaRPr lang="th-TH" sz="1400" b="1" smtClean="0">
              <a:latin typeface="Arial" pitchFamily="34" charset="0"/>
              <a:cs typeface="Angsana New" pitchFamily="18" charset="-34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400" b="1" smtClean="0">
                <a:latin typeface="Arial" pitchFamily="34" charset="0"/>
              </a:rPr>
              <a:t> Customer {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   private</a:t>
            </a:r>
            <a:r>
              <a:rPr lang="th-TH" sz="1400" b="1" smtClean="0">
                <a:latin typeface="Arial" pitchFamily="34" charset="0"/>
              </a:rPr>
              <a:t> String name;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smtClean="0">
                <a:latin typeface="Arial" pitchFamily="34" charset="0"/>
              </a:rPr>
              <a:t> Customer(String aName) {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   name = aName;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smtClean="0">
                <a:latin typeface="Arial" pitchFamily="34" charset="0"/>
              </a:rPr>
              <a:t> String getName() {   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smtClean="0">
                <a:latin typeface="Arial" pitchFamily="34" charset="0"/>
              </a:rPr>
              <a:t> name;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  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smtClean="0">
                <a:latin typeface="Arial" pitchFamily="34" charset="0"/>
              </a:rPr>
              <a:t> Account getAccount(</a:t>
            </a:r>
            <a:r>
              <a:rPr lang="en-US" sz="1400" b="1" smtClean="0">
                <a:latin typeface="Arial" pitchFamily="34" charset="0"/>
              </a:rPr>
              <a:t>Account acc </a:t>
            </a:r>
            <a:r>
              <a:rPr lang="th-TH" sz="1400" b="1" smtClean="0">
                <a:latin typeface="Arial" pitchFamily="34" charset="0"/>
              </a:rPr>
              <a:t>){ </a:t>
            </a:r>
            <a:r>
              <a:rPr lang="th-TH" sz="1400" b="1" smtClean="0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smtClean="0">
                <a:latin typeface="Arial" pitchFamily="34" charset="0"/>
              </a:rPr>
              <a:t> account;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smtClean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endParaRPr lang="th-TH" sz="1400" b="1" smtClean="0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Sequence Diagram</a:t>
            </a:r>
            <a:endParaRPr lang="th-TH" smtClean="0">
              <a:solidFill>
                <a:srgbClr val="990000"/>
              </a:solidFill>
              <a:effectLst/>
            </a:endParaRPr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5725234" y="1783815"/>
            <a:ext cx="993878" cy="384853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1" name="Rectangle 5"/>
          <p:cNvSpPr>
            <a:spLocks noChangeArrowheads="1"/>
          </p:cNvSpPr>
          <p:nvPr/>
        </p:nvSpPr>
        <p:spPr bwMode="auto">
          <a:xfrm>
            <a:off x="5771363" y="1813203"/>
            <a:ext cx="76786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c : Customer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22" name="Line 6"/>
          <p:cNvSpPr>
            <a:spLocks noChangeShapeType="1"/>
          </p:cNvSpPr>
          <p:nvPr/>
        </p:nvSpPr>
        <p:spPr bwMode="auto">
          <a:xfrm>
            <a:off x="6228464" y="2161671"/>
            <a:ext cx="0" cy="411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3" name="Rectangle 7"/>
          <p:cNvSpPr>
            <a:spLocks noChangeArrowheads="1"/>
          </p:cNvSpPr>
          <p:nvPr/>
        </p:nvSpPr>
        <p:spPr bwMode="auto">
          <a:xfrm>
            <a:off x="6178141" y="3016746"/>
            <a:ext cx="89463" cy="190328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4" name="Rectangle 8"/>
          <p:cNvSpPr>
            <a:spLocks noChangeArrowheads="1"/>
          </p:cNvSpPr>
          <p:nvPr/>
        </p:nvSpPr>
        <p:spPr bwMode="auto">
          <a:xfrm>
            <a:off x="6178141" y="3939715"/>
            <a:ext cx="89463" cy="36576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5" name="Rectangle 9"/>
          <p:cNvSpPr>
            <a:spLocks noChangeArrowheads="1"/>
          </p:cNvSpPr>
          <p:nvPr/>
        </p:nvSpPr>
        <p:spPr bwMode="auto">
          <a:xfrm>
            <a:off x="6178141" y="5052950"/>
            <a:ext cx="89463" cy="27432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6" name="Rectangle 10"/>
          <p:cNvSpPr>
            <a:spLocks noChangeArrowheads="1"/>
          </p:cNvSpPr>
          <p:nvPr/>
        </p:nvSpPr>
        <p:spPr bwMode="auto">
          <a:xfrm>
            <a:off x="7599763" y="1783815"/>
            <a:ext cx="993878" cy="384853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7" name="Rectangle 11"/>
          <p:cNvSpPr>
            <a:spLocks noChangeArrowheads="1"/>
          </p:cNvSpPr>
          <p:nvPr/>
        </p:nvSpPr>
        <p:spPr bwMode="auto">
          <a:xfrm>
            <a:off x="7610946" y="1813203"/>
            <a:ext cx="805577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acc : Account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28" name="Line 12"/>
          <p:cNvSpPr>
            <a:spLocks noChangeShapeType="1"/>
          </p:cNvSpPr>
          <p:nvPr/>
        </p:nvSpPr>
        <p:spPr bwMode="auto">
          <a:xfrm>
            <a:off x="8101595" y="2161671"/>
            <a:ext cx="1397" cy="411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9" name="Rectangle 13"/>
          <p:cNvSpPr>
            <a:spLocks noChangeArrowheads="1"/>
          </p:cNvSpPr>
          <p:nvPr/>
        </p:nvSpPr>
        <p:spPr bwMode="auto">
          <a:xfrm>
            <a:off x="8051272" y="2430369"/>
            <a:ext cx="90860" cy="190328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0" name="Rectangle 14"/>
          <p:cNvSpPr>
            <a:spLocks noChangeArrowheads="1"/>
          </p:cNvSpPr>
          <p:nvPr/>
        </p:nvSpPr>
        <p:spPr bwMode="auto">
          <a:xfrm>
            <a:off x="8051272" y="2708863"/>
            <a:ext cx="90860" cy="391851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02753" y="1295400"/>
            <a:ext cx="360648" cy="498211"/>
            <a:chOff x="944" y="419"/>
            <a:chExt cx="518" cy="712"/>
          </a:xfrm>
        </p:grpSpPr>
        <p:sp>
          <p:nvSpPr>
            <p:cNvPr id="1033232" name="Oval 16"/>
            <p:cNvSpPr>
              <a:spLocks noChangeArrowheads="1"/>
            </p:cNvSpPr>
            <p:nvPr/>
          </p:nvSpPr>
          <p:spPr bwMode="auto">
            <a:xfrm>
              <a:off x="1090" y="419"/>
              <a:ext cx="236" cy="236"/>
            </a:xfrm>
            <a:prstGeom prst="ellips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3" name="Line 17"/>
            <p:cNvSpPr>
              <a:spLocks noChangeShapeType="1"/>
            </p:cNvSpPr>
            <p:nvPr/>
          </p:nvSpPr>
          <p:spPr bwMode="auto">
            <a:xfrm>
              <a:off x="1203" y="652"/>
              <a:ext cx="1" cy="22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4" name="Line 18"/>
            <p:cNvSpPr>
              <a:spLocks noChangeShapeType="1"/>
            </p:cNvSpPr>
            <p:nvPr/>
          </p:nvSpPr>
          <p:spPr bwMode="auto">
            <a:xfrm>
              <a:off x="1016" y="714"/>
              <a:ext cx="374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5" name="Freeform 19"/>
            <p:cNvSpPr>
              <a:spLocks/>
            </p:cNvSpPr>
            <p:nvPr/>
          </p:nvSpPr>
          <p:spPr bwMode="auto">
            <a:xfrm>
              <a:off x="944" y="872"/>
              <a:ext cx="518" cy="259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952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</p:grpSp>
      <p:sp>
        <p:nvSpPr>
          <p:cNvPr id="1033236" name="Rectangle 20"/>
          <p:cNvSpPr>
            <a:spLocks noChangeArrowheads="1"/>
          </p:cNvSpPr>
          <p:nvPr/>
        </p:nvSpPr>
        <p:spPr bwMode="auto">
          <a:xfrm>
            <a:off x="4572000" y="1897171"/>
            <a:ext cx="40651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 : main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37" name="Line 21"/>
          <p:cNvSpPr>
            <a:spLocks noChangeShapeType="1"/>
          </p:cNvSpPr>
          <p:nvPr/>
        </p:nvSpPr>
        <p:spPr bwMode="auto">
          <a:xfrm>
            <a:off x="4783077" y="2161671"/>
            <a:ext cx="0" cy="411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8" name="Rectangle 22"/>
          <p:cNvSpPr>
            <a:spLocks noChangeArrowheads="1"/>
          </p:cNvSpPr>
          <p:nvPr/>
        </p:nvSpPr>
        <p:spPr bwMode="auto">
          <a:xfrm>
            <a:off x="4734152" y="2431768"/>
            <a:ext cx="88066" cy="387653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9" name="Rectangle 23"/>
          <p:cNvSpPr>
            <a:spLocks noChangeArrowheads="1"/>
          </p:cNvSpPr>
          <p:nvPr/>
        </p:nvSpPr>
        <p:spPr bwMode="auto">
          <a:xfrm>
            <a:off x="4734152" y="3016746"/>
            <a:ext cx="88066" cy="390452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1" name="Line 25"/>
          <p:cNvSpPr>
            <a:spLocks noChangeShapeType="1"/>
          </p:cNvSpPr>
          <p:nvPr/>
        </p:nvSpPr>
        <p:spPr bwMode="auto">
          <a:xfrm>
            <a:off x="4833400" y="2430369"/>
            <a:ext cx="321367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2" name="Line 26"/>
          <p:cNvSpPr>
            <a:spLocks noChangeShapeType="1"/>
          </p:cNvSpPr>
          <p:nvPr/>
        </p:nvSpPr>
        <p:spPr bwMode="auto">
          <a:xfrm flipH="1">
            <a:off x="7926862" y="2430369"/>
            <a:ext cx="120216" cy="489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3" name="Line 27"/>
          <p:cNvSpPr>
            <a:spLocks noChangeShapeType="1"/>
          </p:cNvSpPr>
          <p:nvPr/>
        </p:nvSpPr>
        <p:spPr bwMode="auto">
          <a:xfrm flipH="1" flipV="1">
            <a:off x="7926862" y="2379988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4" name="Rectangle 28"/>
          <p:cNvSpPr>
            <a:spLocks noChangeArrowheads="1"/>
          </p:cNvSpPr>
          <p:nvPr/>
        </p:nvSpPr>
        <p:spPr bwMode="auto">
          <a:xfrm>
            <a:off x="6048139" y="2198057"/>
            <a:ext cx="76605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new Account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45" name="Line 29"/>
          <p:cNvSpPr>
            <a:spLocks noChangeShapeType="1"/>
          </p:cNvSpPr>
          <p:nvPr/>
        </p:nvSpPr>
        <p:spPr bwMode="auto">
          <a:xfrm>
            <a:off x="8154714" y="2708863"/>
            <a:ext cx="501831" cy="1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6" name="Line 30"/>
          <p:cNvSpPr>
            <a:spLocks noChangeShapeType="1"/>
          </p:cNvSpPr>
          <p:nvPr/>
        </p:nvSpPr>
        <p:spPr bwMode="auto">
          <a:xfrm>
            <a:off x="8656545" y="2708863"/>
            <a:ext cx="0" cy="10076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7" name="Line 31"/>
          <p:cNvSpPr>
            <a:spLocks noChangeShapeType="1"/>
          </p:cNvSpPr>
          <p:nvPr/>
        </p:nvSpPr>
        <p:spPr bwMode="auto">
          <a:xfrm flipH="1">
            <a:off x="8158907" y="2809624"/>
            <a:ext cx="49763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8" name="Line 32"/>
          <p:cNvSpPr>
            <a:spLocks noChangeShapeType="1"/>
          </p:cNvSpPr>
          <p:nvPr/>
        </p:nvSpPr>
        <p:spPr bwMode="auto">
          <a:xfrm>
            <a:off x="8158907" y="2809624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9" name="Line 33"/>
          <p:cNvSpPr>
            <a:spLocks noChangeShapeType="1"/>
          </p:cNvSpPr>
          <p:nvPr/>
        </p:nvSpPr>
        <p:spPr bwMode="auto">
          <a:xfrm flipV="1">
            <a:off x="8158907" y="2759243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0" name="Rectangle 34"/>
          <p:cNvSpPr>
            <a:spLocks noChangeArrowheads="1"/>
          </p:cNvSpPr>
          <p:nvPr/>
        </p:nvSpPr>
        <p:spPr bwMode="auto">
          <a:xfrm>
            <a:off x="8188262" y="2477951"/>
            <a:ext cx="43474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deposit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51" name="Line 35"/>
          <p:cNvSpPr>
            <a:spLocks noChangeShapeType="1"/>
          </p:cNvSpPr>
          <p:nvPr/>
        </p:nvSpPr>
        <p:spPr bwMode="auto">
          <a:xfrm>
            <a:off x="4833400" y="3016746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2" name="Line 36"/>
          <p:cNvSpPr>
            <a:spLocks noChangeShapeType="1"/>
          </p:cNvSpPr>
          <p:nvPr/>
        </p:nvSpPr>
        <p:spPr bwMode="auto">
          <a:xfrm flipH="1">
            <a:off x="6053731" y="3016746"/>
            <a:ext cx="121614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3" name="Line 37"/>
          <p:cNvSpPr>
            <a:spLocks noChangeShapeType="1"/>
          </p:cNvSpPr>
          <p:nvPr/>
        </p:nvSpPr>
        <p:spPr bwMode="auto">
          <a:xfrm flipH="1" flipV="1">
            <a:off x="6053731" y="2966365"/>
            <a:ext cx="121614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4" name="Rectangle 38"/>
          <p:cNvSpPr>
            <a:spLocks noChangeArrowheads="1"/>
          </p:cNvSpPr>
          <p:nvPr/>
        </p:nvSpPr>
        <p:spPr bwMode="auto">
          <a:xfrm>
            <a:off x="5066842" y="2795630"/>
            <a:ext cx="87090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new Customer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55" name="Line 39"/>
          <p:cNvSpPr>
            <a:spLocks noChangeShapeType="1"/>
          </p:cNvSpPr>
          <p:nvPr/>
        </p:nvSpPr>
        <p:spPr bwMode="auto">
          <a:xfrm>
            <a:off x="6277388" y="5306100"/>
            <a:ext cx="1769690" cy="1399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6" name="Line 40"/>
          <p:cNvSpPr>
            <a:spLocks noChangeShapeType="1"/>
          </p:cNvSpPr>
          <p:nvPr/>
        </p:nvSpPr>
        <p:spPr bwMode="auto">
          <a:xfrm flipH="1">
            <a:off x="7926862" y="5306100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7" name="Line 41"/>
          <p:cNvSpPr>
            <a:spLocks noChangeShapeType="1"/>
          </p:cNvSpPr>
          <p:nvPr/>
        </p:nvSpPr>
        <p:spPr bwMode="auto">
          <a:xfrm flipH="1" flipV="1">
            <a:off x="7926862" y="5255719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8" name="Rectangle 42"/>
          <p:cNvSpPr>
            <a:spLocks noChangeArrowheads="1"/>
          </p:cNvSpPr>
          <p:nvPr/>
        </p:nvSpPr>
        <p:spPr bwMode="auto">
          <a:xfrm>
            <a:off x="5105400" y="4876800"/>
            <a:ext cx="676114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getAccount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4" name="Rectangle 48"/>
          <p:cNvSpPr>
            <a:spLocks noChangeArrowheads="1"/>
          </p:cNvSpPr>
          <p:nvPr/>
        </p:nvSpPr>
        <p:spPr bwMode="auto">
          <a:xfrm>
            <a:off x="6781800" y="5105400"/>
            <a:ext cx="67470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getBalance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5" name="Line 49"/>
          <p:cNvSpPr>
            <a:spLocks noChangeShapeType="1"/>
          </p:cNvSpPr>
          <p:nvPr/>
        </p:nvSpPr>
        <p:spPr bwMode="auto">
          <a:xfrm flipH="1">
            <a:off x="6281582" y="5748171"/>
            <a:ext cx="1765496" cy="1399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6" name="Line 50"/>
          <p:cNvSpPr>
            <a:spLocks noChangeShapeType="1"/>
          </p:cNvSpPr>
          <p:nvPr/>
        </p:nvSpPr>
        <p:spPr bwMode="auto">
          <a:xfrm>
            <a:off x="6281582" y="5748171"/>
            <a:ext cx="120216" cy="5178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7" name="Line 51"/>
          <p:cNvSpPr>
            <a:spLocks noChangeShapeType="1"/>
          </p:cNvSpPr>
          <p:nvPr/>
        </p:nvSpPr>
        <p:spPr bwMode="auto">
          <a:xfrm flipV="1">
            <a:off x="6281582" y="5699189"/>
            <a:ext cx="120216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8" name="Rectangle 52"/>
          <p:cNvSpPr>
            <a:spLocks noChangeArrowheads="1"/>
          </p:cNvSpPr>
          <p:nvPr/>
        </p:nvSpPr>
        <p:spPr bwMode="auto">
          <a:xfrm>
            <a:off x="6930189" y="5527055"/>
            <a:ext cx="471444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balance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9" name="Line 53"/>
          <p:cNvSpPr>
            <a:spLocks noChangeShapeType="1"/>
          </p:cNvSpPr>
          <p:nvPr/>
        </p:nvSpPr>
        <p:spPr bwMode="auto">
          <a:xfrm flipH="1">
            <a:off x="4836196" y="6071448"/>
            <a:ext cx="1339149" cy="0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0" name="Line 54"/>
          <p:cNvSpPr>
            <a:spLocks noChangeShapeType="1"/>
          </p:cNvSpPr>
          <p:nvPr/>
        </p:nvSpPr>
        <p:spPr bwMode="auto">
          <a:xfrm>
            <a:off x="4836196" y="6071448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1" name="Line 55"/>
          <p:cNvSpPr>
            <a:spLocks noChangeShapeType="1"/>
          </p:cNvSpPr>
          <p:nvPr/>
        </p:nvSpPr>
        <p:spPr bwMode="auto">
          <a:xfrm flipV="1">
            <a:off x="4836196" y="6021067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2" name="Rectangle 56"/>
          <p:cNvSpPr>
            <a:spLocks noChangeArrowheads="1"/>
          </p:cNvSpPr>
          <p:nvPr/>
        </p:nvSpPr>
        <p:spPr bwMode="auto">
          <a:xfrm>
            <a:off x="5318457" y="5839136"/>
            <a:ext cx="37546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output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73" name="Line 57"/>
          <p:cNvSpPr>
            <a:spLocks noChangeShapeType="1"/>
          </p:cNvSpPr>
          <p:nvPr/>
        </p:nvSpPr>
        <p:spPr bwMode="auto">
          <a:xfrm>
            <a:off x="4841175" y="3525928"/>
            <a:ext cx="501831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4" name="Line 58"/>
          <p:cNvSpPr>
            <a:spLocks noChangeShapeType="1"/>
          </p:cNvSpPr>
          <p:nvPr/>
        </p:nvSpPr>
        <p:spPr bwMode="auto">
          <a:xfrm>
            <a:off x="5344619" y="3524681"/>
            <a:ext cx="1398" cy="10076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5" name="Line 59"/>
          <p:cNvSpPr>
            <a:spLocks noChangeShapeType="1"/>
          </p:cNvSpPr>
          <p:nvPr/>
        </p:nvSpPr>
        <p:spPr bwMode="auto">
          <a:xfrm flipH="1">
            <a:off x="4845584" y="3625443"/>
            <a:ext cx="499035" cy="1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6" name="Line 60"/>
          <p:cNvSpPr>
            <a:spLocks noChangeShapeType="1"/>
          </p:cNvSpPr>
          <p:nvPr/>
        </p:nvSpPr>
        <p:spPr bwMode="auto">
          <a:xfrm>
            <a:off x="4845584" y="3625443"/>
            <a:ext cx="120216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7" name="Line 61"/>
          <p:cNvSpPr>
            <a:spLocks noChangeShapeType="1"/>
          </p:cNvSpPr>
          <p:nvPr/>
        </p:nvSpPr>
        <p:spPr bwMode="auto">
          <a:xfrm flipV="1">
            <a:off x="4845584" y="3575062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8" name="Rectangle 62"/>
          <p:cNvSpPr>
            <a:spLocks noChangeArrowheads="1"/>
          </p:cNvSpPr>
          <p:nvPr/>
        </p:nvSpPr>
        <p:spPr bwMode="auto">
          <a:xfrm>
            <a:off x="5105400" y="3733800"/>
            <a:ext cx="547666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getName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79" name="Rectangle 63"/>
          <p:cNvSpPr>
            <a:spLocks noChangeArrowheads="1"/>
          </p:cNvSpPr>
          <p:nvPr/>
        </p:nvSpPr>
        <p:spPr bwMode="auto">
          <a:xfrm flipH="1">
            <a:off x="8077200" y="5280281"/>
            <a:ext cx="76200" cy="476287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0" name="Rectangle 64"/>
          <p:cNvSpPr>
            <a:spLocks noChangeArrowheads="1"/>
          </p:cNvSpPr>
          <p:nvPr/>
        </p:nvSpPr>
        <p:spPr bwMode="auto">
          <a:xfrm>
            <a:off x="6154377" y="5739774"/>
            <a:ext cx="89463" cy="391851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2" name="Rectangle 66"/>
          <p:cNvSpPr>
            <a:spLocks noChangeArrowheads="1"/>
          </p:cNvSpPr>
          <p:nvPr/>
        </p:nvSpPr>
        <p:spPr bwMode="auto">
          <a:xfrm>
            <a:off x="4735550" y="3526152"/>
            <a:ext cx="92259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3" name="Line 67"/>
          <p:cNvSpPr>
            <a:spLocks noChangeShapeType="1"/>
          </p:cNvSpPr>
          <p:nvPr/>
        </p:nvSpPr>
        <p:spPr bwMode="auto">
          <a:xfrm>
            <a:off x="4836182" y="3953993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4" name="Line 68"/>
          <p:cNvSpPr>
            <a:spLocks noChangeShapeType="1"/>
          </p:cNvSpPr>
          <p:nvPr/>
        </p:nvSpPr>
        <p:spPr bwMode="auto">
          <a:xfrm flipH="1">
            <a:off x="6056513" y="3953993"/>
            <a:ext cx="121613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5" name="Line 69"/>
          <p:cNvSpPr>
            <a:spLocks noChangeShapeType="1"/>
          </p:cNvSpPr>
          <p:nvPr/>
        </p:nvSpPr>
        <p:spPr bwMode="auto">
          <a:xfrm flipH="1" flipV="1">
            <a:off x="6056513" y="3903612"/>
            <a:ext cx="121613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6" name="Rectangle 70"/>
          <p:cNvSpPr>
            <a:spLocks noChangeArrowheads="1"/>
          </p:cNvSpPr>
          <p:nvPr/>
        </p:nvSpPr>
        <p:spPr bwMode="auto">
          <a:xfrm>
            <a:off x="5045875" y="3305036"/>
            <a:ext cx="366993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sz="1200" b="0" dirty="0" err="1">
                <a:ea typeface="Batang" pitchFamily="18" charset="-127"/>
                <a:cs typeface="Angsana New" pitchFamily="18" charset="-34"/>
              </a:rPr>
              <a:t>println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90" name="Rectangle 74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3581400" cy="4191000"/>
          </a:xfrm>
          <a:noFill/>
          <a:ln/>
        </p:spPr>
        <p:txBody>
          <a:bodyPr/>
          <a:lstStyle/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class Test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{</a:t>
            </a: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public static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void main(String[]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args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)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{</a:t>
            </a: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endParaRPr lang="en-US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Account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acc =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new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Account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();</a:t>
            </a:r>
          </a:p>
          <a:p>
            <a:pPr indent="-365125">
              <a:buFont typeface="Wingdings 3" pitchFamily="18" charset="2"/>
              <a:buNone/>
            </a:pP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acc.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deposit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(500);</a:t>
            </a:r>
          </a:p>
          <a:p>
            <a:pPr indent="-365125">
              <a:buFont typeface="Wingdings 3" pitchFamily="18" charset="2"/>
              <a:buNone/>
            </a:pP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</a:t>
            </a:r>
            <a:r>
              <a:rPr lang="th-TH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c =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new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("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Test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");</a:t>
            </a:r>
          </a:p>
          <a:p>
            <a:pPr indent="-365125">
              <a:buFont typeface="Wingdings 3" pitchFamily="18" charset="2"/>
              <a:buNone/>
            </a:pPr>
            <a:endParaRPr lang="en-US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   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System.out.println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("\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\"" +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</a:t>
            </a: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c.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getName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() );</a:t>
            </a:r>
          </a:p>
          <a:p>
            <a:pPr indent="-365125">
              <a:buFont typeface="Wingdings 3" pitchFamily="18" charset="2"/>
              <a:buNone/>
            </a:pPr>
            <a:endParaRPr lang="en-US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System.out.println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("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has accounts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 :"+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c.getAccount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(acc).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getBalance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());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   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}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}</a:t>
            </a: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 flipH="1">
            <a:off x="4833051" y="4304894"/>
            <a:ext cx="1339149" cy="0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0" name="Line 54"/>
          <p:cNvSpPr>
            <a:spLocks noChangeShapeType="1"/>
          </p:cNvSpPr>
          <p:nvPr/>
        </p:nvSpPr>
        <p:spPr bwMode="auto">
          <a:xfrm>
            <a:off x="4848100" y="4304894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1" name="Line 55"/>
          <p:cNvSpPr>
            <a:spLocks noChangeShapeType="1"/>
          </p:cNvSpPr>
          <p:nvPr/>
        </p:nvSpPr>
        <p:spPr bwMode="auto">
          <a:xfrm flipV="1">
            <a:off x="4833051" y="4254513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7" name="Rectangle 62"/>
          <p:cNvSpPr>
            <a:spLocks noChangeArrowheads="1"/>
          </p:cNvSpPr>
          <p:nvPr/>
        </p:nvSpPr>
        <p:spPr bwMode="auto">
          <a:xfrm>
            <a:off x="5181600" y="4115825"/>
            <a:ext cx="3831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smtClean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name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78" name="Line 57"/>
          <p:cNvSpPr>
            <a:spLocks noChangeShapeType="1"/>
          </p:cNvSpPr>
          <p:nvPr/>
        </p:nvSpPr>
        <p:spPr bwMode="auto">
          <a:xfrm>
            <a:off x="4849299" y="4652367"/>
            <a:ext cx="501831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9" name="Line 58"/>
          <p:cNvSpPr>
            <a:spLocks noChangeShapeType="1"/>
          </p:cNvSpPr>
          <p:nvPr/>
        </p:nvSpPr>
        <p:spPr bwMode="auto">
          <a:xfrm>
            <a:off x="5352743" y="4651120"/>
            <a:ext cx="1398" cy="10076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0" name="Line 59"/>
          <p:cNvSpPr>
            <a:spLocks noChangeShapeType="1"/>
          </p:cNvSpPr>
          <p:nvPr/>
        </p:nvSpPr>
        <p:spPr bwMode="auto">
          <a:xfrm flipH="1">
            <a:off x="4853708" y="4751882"/>
            <a:ext cx="499035" cy="1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1" name="Line 60"/>
          <p:cNvSpPr>
            <a:spLocks noChangeShapeType="1"/>
          </p:cNvSpPr>
          <p:nvPr/>
        </p:nvSpPr>
        <p:spPr bwMode="auto">
          <a:xfrm>
            <a:off x="4853708" y="4751882"/>
            <a:ext cx="120216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2" name="Line 61"/>
          <p:cNvSpPr>
            <a:spLocks noChangeShapeType="1"/>
          </p:cNvSpPr>
          <p:nvPr/>
        </p:nvSpPr>
        <p:spPr bwMode="auto">
          <a:xfrm flipV="1">
            <a:off x="4853708" y="4701501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4" name="Line 67"/>
          <p:cNvSpPr>
            <a:spLocks noChangeShapeType="1"/>
          </p:cNvSpPr>
          <p:nvPr/>
        </p:nvSpPr>
        <p:spPr bwMode="auto">
          <a:xfrm>
            <a:off x="4836225" y="5068557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5" name="Line 68"/>
          <p:cNvSpPr>
            <a:spLocks noChangeShapeType="1"/>
          </p:cNvSpPr>
          <p:nvPr/>
        </p:nvSpPr>
        <p:spPr bwMode="auto">
          <a:xfrm flipH="1">
            <a:off x="6056556" y="5068557"/>
            <a:ext cx="121613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6" name="Line 69"/>
          <p:cNvSpPr>
            <a:spLocks noChangeShapeType="1"/>
          </p:cNvSpPr>
          <p:nvPr/>
        </p:nvSpPr>
        <p:spPr bwMode="auto">
          <a:xfrm flipH="1" flipV="1">
            <a:off x="6056556" y="5018176"/>
            <a:ext cx="121613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7" name="Rectangle 70"/>
          <p:cNvSpPr>
            <a:spLocks noChangeArrowheads="1"/>
          </p:cNvSpPr>
          <p:nvPr/>
        </p:nvSpPr>
        <p:spPr bwMode="auto">
          <a:xfrm>
            <a:off x="5053999" y="4431475"/>
            <a:ext cx="366993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sz="1200" b="0" dirty="0" err="1">
                <a:ea typeface="Batang" pitchFamily="18" charset="-127"/>
                <a:cs typeface="Angsana New" pitchFamily="18" charset="-34"/>
              </a:rPr>
              <a:t>println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4736275" y="4648200"/>
            <a:ext cx="92259" cy="155448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Sequence Diagram</a:t>
            </a:r>
            <a:endParaRPr lang="th-TH" smtClean="0">
              <a:solidFill>
                <a:srgbClr val="990000"/>
              </a:solidFill>
              <a:effectLst/>
            </a:endParaRPr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5725234" y="2241015"/>
            <a:ext cx="993878" cy="384853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1" name="Rectangle 5"/>
          <p:cNvSpPr>
            <a:spLocks noChangeArrowheads="1"/>
          </p:cNvSpPr>
          <p:nvPr/>
        </p:nvSpPr>
        <p:spPr bwMode="auto">
          <a:xfrm>
            <a:off x="5771363" y="2270403"/>
            <a:ext cx="76786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c : Customer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22" name="Line 6"/>
          <p:cNvSpPr>
            <a:spLocks noChangeShapeType="1"/>
          </p:cNvSpPr>
          <p:nvPr/>
        </p:nvSpPr>
        <p:spPr bwMode="auto">
          <a:xfrm>
            <a:off x="6228464" y="2618871"/>
            <a:ext cx="0" cy="3670804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3" name="Rectangle 7"/>
          <p:cNvSpPr>
            <a:spLocks noChangeArrowheads="1"/>
          </p:cNvSpPr>
          <p:nvPr/>
        </p:nvSpPr>
        <p:spPr bwMode="auto">
          <a:xfrm>
            <a:off x="6178141" y="3473946"/>
            <a:ext cx="89463" cy="190328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4" name="Rectangle 8"/>
          <p:cNvSpPr>
            <a:spLocks noChangeArrowheads="1"/>
          </p:cNvSpPr>
          <p:nvPr/>
        </p:nvSpPr>
        <p:spPr bwMode="auto">
          <a:xfrm>
            <a:off x="6178141" y="4491915"/>
            <a:ext cx="89463" cy="2880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5" name="Rectangle 9"/>
          <p:cNvSpPr>
            <a:spLocks noChangeArrowheads="1"/>
          </p:cNvSpPr>
          <p:nvPr/>
        </p:nvSpPr>
        <p:spPr bwMode="auto">
          <a:xfrm>
            <a:off x="6178141" y="5122661"/>
            <a:ext cx="89463" cy="1800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6" name="Rectangle 10"/>
          <p:cNvSpPr>
            <a:spLocks noChangeArrowheads="1"/>
          </p:cNvSpPr>
          <p:nvPr/>
        </p:nvSpPr>
        <p:spPr bwMode="auto">
          <a:xfrm>
            <a:off x="7599763" y="2241015"/>
            <a:ext cx="993878" cy="384853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7" name="Rectangle 11"/>
          <p:cNvSpPr>
            <a:spLocks noChangeArrowheads="1"/>
          </p:cNvSpPr>
          <p:nvPr/>
        </p:nvSpPr>
        <p:spPr bwMode="auto">
          <a:xfrm>
            <a:off x="7610946" y="2270403"/>
            <a:ext cx="805577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acc : Account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28" name="Line 12"/>
          <p:cNvSpPr>
            <a:spLocks noChangeShapeType="1"/>
          </p:cNvSpPr>
          <p:nvPr/>
        </p:nvSpPr>
        <p:spPr bwMode="auto">
          <a:xfrm>
            <a:off x="8101595" y="2618871"/>
            <a:ext cx="1397" cy="3670804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9" name="Rectangle 13"/>
          <p:cNvSpPr>
            <a:spLocks noChangeArrowheads="1"/>
          </p:cNvSpPr>
          <p:nvPr/>
        </p:nvSpPr>
        <p:spPr bwMode="auto">
          <a:xfrm>
            <a:off x="8051272" y="2887569"/>
            <a:ext cx="90860" cy="190328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0" name="Rectangle 14"/>
          <p:cNvSpPr>
            <a:spLocks noChangeArrowheads="1"/>
          </p:cNvSpPr>
          <p:nvPr/>
        </p:nvSpPr>
        <p:spPr bwMode="auto">
          <a:xfrm>
            <a:off x="8051272" y="3166063"/>
            <a:ext cx="90860" cy="391851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02753" y="1752600"/>
            <a:ext cx="360648" cy="498211"/>
            <a:chOff x="944" y="419"/>
            <a:chExt cx="518" cy="712"/>
          </a:xfrm>
        </p:grpSpPr>
        <p:sp>
          <p:nvSpPr>
            <p:cNvPr id="1033232" name="Oval 16"/>
            <p:cNvSpPr>
              <a:spLocks noChangeArrowheads="1"/>
            </p:cNvSpPr>
            <p:nvPr/>
          </p:nvSpPr>
          <p:spPr bwMode="auto">
            <a:xfrm>
              <a:off x="1090" y="419"/>
              <a:ext cx="236" cy="236"/>
            </a:xfrm>
            <a:prstGeom prst="ellips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3" name="Line 17"/>
            <p:cNvSpPr>
              <a:spLocks noChangeShapeType="1"/>
            </p:cNvSpPr>
            <p:nvPr/>
          </p:nvSpPr>
          <p:spPr bwMode="auto">
            <a:xfrm>
              <a:off x="1203" y="652"/>
              <a:ext cx="1" cy="22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4" name="Line 18"/>
            <p:cNvSpPr>
              <a:spLocks noChangeShapeType="1"/>
            </p:cNvSpPr>
            <p:nvPr/>
          </p:nvSpPr>
          <p:spPr bwMode="auto">
            <a:xfrm>
              <a:off x="1016" y="714"/>
              <a:ext cx="374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5" name="Freeform 19"/>
            <p:cNvSpPr>
              <a:spLocks/>
            </p:cNvSpPr>
            <p:nvPr/>
          </p:nvSpPr>
          <p:spPr bwMode="auto">
            <a:xfrm>
              <a:off x="944" y="872"/>
              <a:ext cx="518" cy="259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952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</p:grpSp>
      <p:sp>
        <p:nvSpPr>
          <p:cNvPr id="1033236" name="Rectangle 20"/>
          <p:cNvSpPr>
            <a:spLocks noChangeArrowheads="1"/>
          </p:cNvSpPr>
          <p:nvPr/>
        </p:nvSpPr>
        <p:spPr bwMode="auto">
          <a:xfrm>
            <a:off x="4572000" y="2354371"/>
            <a:ext cx="40651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 : main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37" name="Line 21"/>
          <p:cNvSpPr>
            <a:spLocks noChangeShapeType="1"/>
          </p:cNvSpPr>
          <p:nvPr/>
        </p:nvSpPr>
        <p:spPr bwMode="auto">
          <a:xfrm>
            <a:off x="4783077" y="2618871"/>
            <a:ext cx="0" cy="3670804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8" name="Rectangle 22"/>
          <p:cNvSpPr>
            <a:spLocks noChangeArrowheads="1"/>
          </p:cNvSpPr>
          <p:nvPr/>
        </p:nvSpPr>
        <p:spPr bwMode="auto">
          <a:xfrm>
            <a:off x="4734152" y="2888968"/>
            <a:ext cx="88066" cy="387653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9" name="Rectangle 23"/>
          <p:cNvSpPr>
            <a:spLocks noChangeArrowheads="1"/>
          </p:cNvSpPr>
          <p:nvPr/>
        </p:nvSpPr>
        <p:spPr bwMode="auto">
          <a:xfrm>
            <a:off x="4734152" y="3473946"/>
            <a:ext cx="88066" cy="390452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1" name="Line 25"/>
          <p:cNvSpPr>
            <a:spLocks noChangeShapeType="1"/>
          </p:cNvSpPr>
          <p:nvPr/>
        </p:nvSpPr>
        <p:spPr bwMode="auto">
          <a:xfrm>
            <a:off x="4833400" y="2887569"/>
            <a:ext cx="321367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2" name="Line 26"/>
          <p:cNvSpPr>
            <a:spLocks noChangeShapeType="1"/>
          </p:cNvSpPr>
          <p:nvPr/>
        </p:nvSpPr>
        <p:spPr bwMode="auto">
          <a:xfrm flipH="1">
            <a:off x="7926862" y="2887569"/>
            <a:ext cx="120216" cy="489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3" name="Line 27"/>
          <p:cNvSpPr>
            <a:spLocks noChangeShapeType="1"/>
          </p:cNvSpPr>
          <p:nvPr/>
        </p:nvSpPr>
        <p:spPr bwMode="auto">
          <a:xfrm flipH="1" flipV="1">
            <a:off x="7926862" y="2837188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4" name="Rectangle 28"/>
          <p:cNvSpPr>
            <a:spLocks noChangeArrowheads="1"/>
          </p:cNvSpPr>
          <p:nvPr/>
        </p:nvSpPr>
        <p:spPr bwMode="auto">
          <a:xfrm>
            <a:off x="6048139" y="2655257"/>
            <a:ext cx="76605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new Account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45" name="Line 29"/>
          <p:cNvSpPr>
            <a:spLocks noChangeShapeType="1"/>
          </p:cNvSpPr>
          <p:nvPr/>
        </p:nvSpPr>
        <p:spPr bwMode="auto">
          <a:xfrm>
            <a:off x="8154714" y="3166063"/>
            <a:ext cx="501831" cy="1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6" name="Line 30"/>
          <p:cNvSpPr>
            <a:spLocks noChangeShapeType="1"/>
          </p:cNvSpPr>
          <p:nvPr/>
        </p:nvSpPr>
        <p:spPr bwMode="auto">
          <a:xfrm>
            <a:off x="8656545" y="3166063"/>
            <a:ext cx="0" cy="10076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7" name="Line 31"/>
          <p:cNvSpPr>
            <a:spLocks noChangeShapeType="1"/>
          </p:cNvSpPr>
          <p:nvPr/>
        </p:nvSpPr>
        <p:spPr bwMode="auto">
          <a:xfrm flipH="1">
            <a:off x="8158907" y="3266824"/>
            <a:ext cx="49763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8" name="Line 32"/>
          <p:cNvSpPr>
            <a:spLocks noChangeShapeType="1"/>
          </p:cNvSpPr>
          <p:nvPr/>
        </p:nvSpPr>
        <p:spPr bwMode="auto">
          <a:xfrm>
            <a:off x="8158907" y="3266824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9" name="Line 33"/>
          <p:cNvSpPr>
            <a:spLocks noChangeShapeType="1"/>
          </p:cNvSpPr>
          <p:nvPr/>
        </p:nvSpPr>
        <p:spPr bwMode="auto">
          <a:xfrm flipV="1">
            <a:off x="8158907" y="3216443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0" name="Rectangle 34"/>
          <p:cNvSpPr>
            <a:spLocks noChangeArrowheads="1"/>
          </p:cNvSpPr>
          <p:nvPr/>
        </p:nvSpPr>
        <p:spPr bwMode="auto">
          <a:xfrm>
            <a:off x="8188262" y="2935151"/>
            <a:ext cx="43474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deposit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51" name="Line 35"/>
          <p:cNvSpPr>
            <a:spLocks noChangeShapeType="1"/>
          </p:cNvSpPr>
          <p:nvPr/>
        </p:nvSpPr>
        <p:spPr bwMode="auto">
          <a:xfrm>
            <a:off x="4833400" y="3473946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2" name="Line 36"/>
          <p:cNvSpPr>
            <a:spLocks noChangeShapeType="1"/>
          </p:cNvSpPr>
          <p:nvPr/>
        </p:nvSpPr>
        <p:spPr bwMode="auto">
          <a:xfrm flipH="1">
            <a:off x="6053731" y="3473946"/>
            <a:ext cx="121614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3" name="Line 37"/>
          <p:cNvSpPr>
            <a:spLocks noChangeShapeType="1"/>
          </p:cNvSpPr>
          <p:nvPr/>
        </p:nvSpPr>
        <p:spPr bwMode="auto">
          <a:xfrm flipH="1" flipV="1">
            <a:off x="6053731" y="3423565"/>
            <a:ext cx="121614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4" name="Rectangle 38"/>
          <p:cNvSpPr>
            <a:spLocks noChangeArrowheads="1"/>
          </p:cNvSpPr>
          <p:nvPr/>
        </p:nvSpPr>
        <p:spPr bwMode="auto">
          <a:xfrm>
            <a:off x="5066842" y="3252830"/>
            <a:ext cx="87090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new Customer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55" name="Line 39"/>
          <p:cNvSpPr>
            <a:spLocks noChangeShapeType="1"/>
          </p:cNvSpPr>
          <p:nvPr/>
        </p:nvSpPr>
        <p:spPr bwMode="auto">
          <a:xfrm>
            <a:off x="6277388" y="5283619"/>
            <a:ext cx="1769690" cy="1399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6" name="Line 40"/>
          <p:cNvSpPr>
            <a:spLocks noChangeShapeType="1"/>
          </p:cNvSpPr>
          <p:nvPr/>
        </p:nvSpPr>
        <p:spPr bwMode="auto">
          <a:xfrm flipH="1">
            <a:off x="7926862" y="5283619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7" name="Line 41"/>
          <p:cNvSpPr>
            <a:spLocks noChangeShapeType="1"/>
          </p:cNvSpPr>
          <p:nvPr/>
        </p:nvSpPr>
        <p:spPr bwMode="auto">
          <a:xfrm flipH="1" flipV="1">
            <a:off x="7926862" y="5233238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8" name="Rectangle 42"/>
          <p:cNvSpPr>
            <a:spLocks noChangeArrowheads="1"/>
          </p:cNvSpPr>
          <p:nvPr/>
        </p:nvSpPr>
        <p:spPr bwMode="auto">
          <a:xfrm>
            <a:off x="5105400" y="4940170"/>
            <a:ext cx="676114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getAccount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4" name="Rectangle 48"/>
          <p:cNvSpPr>
            <a:spLocks noChangeArrowheads="1"/>
          </p:cNvSpPr>
          <p:nvPr/>
        </p:nvSpPr>
        <p:spPr bwMode="auto">
          <a:xfrm>
            <a:off x="7010400" y="5105400"/>
            <a:ext cx="67470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getBalance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5" name="Line 49"/>
          <p:cNvSpPr>
            <a:spLocks noChangeShapeType="1"/>
          </p:cNvSpPr>
          <p:nvPr/>
        </p:nvSpPr>
        <p:spPr bwMode="auto">
          <a:xfrm flipH="1">
            <a:off x="6281582" y="5725690"/>
            <a:ext cx="1765496" cy="1399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6" name="Line 50"/>
          <p:cNvSpPr>
            <a:spLocks noChangeShapeType="1"/>
          </p:cNvSpPr>
          <p:nvPr/>
        </p:nvSpPr>
        <p:spPr bwMode="auto">
          <a:xfrm>
            <a:off x="6281582" y="5725690"/>
            <a:ext cx="120216" cy="5178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7" name="Line 51"/>
          <p:cNvSpPr>
            <a:spLocks noChangeShapeType="1"/>
          </p:cNvSpPr>
          <p:nvPr/>
        </p:nvSpPr>
        <p:spPr bwMode="auto">
          <a:xfrm flipV="1">
            <a:off x="6281582" y="5676708"/>
            <a:ext cx="120216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8" name="Rectangle 52"/>
          <p:cNvSpPr>
            <a:spLocks noChangeArrowheads="1"/>
          </p:cNvSpPr>
          <p:nvPr/>
        </p:nvSpPr>
        <p:spPr bwMode="auto">
          <a:xfrm>
            <a:off x="6930189" y="5504574"/>
            <a:ext cx="471444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balance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9" name="Line 53"/>
          <p:cNvSpPr>
            <a:spLocks noChangeShapeType="1"/>
          </p:cNvSpPr>
          <p:nvPr/>
        </p:nvSpPr>
        <p:spPr bwMode="auto">
          <a:xfrm flipH="1">
            <a:off x="4836196" y="6048967"/>
            <a:ext cx="1339149" cy="0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0" name="Line 54"/>
          <p:cNvSpPr>
            <a:spLocks noChangeShapeType="1"/>
          </p:cNvSpPr>
          <p:nvPr/>
        </p:nvSpPr>
        <p:spPr bwMode="auto">
          <a:xfrm>
            <a:off x="4836196" y="6048967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1" name="Line 55"/>
          <p:cNvSpPr>
            <a:spLocks noChangeShapeType="1"/>
          </p:cNvSpPr>
          <p:nvPr/>
        </p:nvSpPr>
        <p:spPr bwMode="auto">
          <a:xfrm flipV="1">
            <a:off x="4836196" y="5998586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2" name="Rectangle 56"/>
          <p:cNvSpPr>
            <a:spLocks noChangeArrowheads="1"/>
          </p:cNvSpPr>
          <p:nvPr/>
        </p:nvSpPr>
        <p:spPr bwMode="auto">
          <a:xfrm>
            <a:off x="5318457" y="5816655"/>
            <a:ext cx="37546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output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73" name="Line 57"/>
          <p:cNvSpPr>
            <a:spLocks noChangeShapeType="1"/>
          </p:cNvSpPr>
          <p:nvPr/>
        </p:nvSpPr>
        <p:spPr bwMode="auto">
          <a:xfrm>
            <a:off x="4841175" y="3981543"/>
            <a:ext cx="501831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4" name="Line 58"/>
          <p:cNvSpPr>
            <a:spLocks noChangeShapeType="1"/>
          </p:cNvSpPr>
          <p:nvPr/>
        </p:nvSpPr>
        <p:spPr bwMode="auto">
          <a:xfrm>
            <a:off x="5344619" y="3980296"/>
            <a:ext cx="1398" cy="10076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5" name="Line 59"/>
          <p:cNvSpPr>
            <a:spLocks noChangeShapeType="1"/>
          </p:cNvSpPr>
          <p:nvPr/>
        </p:nvSpPr>
        <p:spPr bwMode="auto">
          <a:xfrm flipH="1">
            <a:off x="4845584" y="4081058"/>
            <a:ext cx="499035" cy="1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6" name="Line 60"/>
          <p:cNvSpPr>
            <a:spLocks noChangeShapeType="1"/>
          </p:cNvSpPr>
          <p:nvPr/>
        </p:nvSpPr>
        <p:spPr bwMode="auto">
          <a:xfrm>
            <a:off x="4845584" y="4081058"/>
            <a:ext cx="120216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7" name="Line 61"/>
          <p:cNvSpPr>
            <a:spLocks noChangeShapeType="1"/>
          </p:cNvSpPr>
          <p:nvPr/>
        </p:nvSpPr>
        <p:spPr bwMode="auto">
          <a:xfrm flipV="1">
            <a:off x="4845584" y="4030677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8" name="Rectangle 62"/>
          <p:cNvSpPr>
            <a:spLocks noChangeArrowheads="1"/>
          </p:cNvSpPr>
          <p:nvPr/>
        </p:nvSpPr>
        <p:spPr bwMode="auto">
          <a:xfrm>
            <a:off x="5105400" y="4286000"/>
            <a:ext cx="547666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getName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79" name="Rectangle 63"/>
          <p:cNvSpPr>
            <a:spLocks noChangeArrowheads="1"/>
          </p:cNvSpPr>
          <p:nvPr/>
        </p:nvSpPr>
        <p:spPr bwMode="auto">
          <a:xfrm flipH="1">
            <a:off x="8077200" y="5257800"/>
            <a:ext cx="76200" cy="476287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0" name="Rectangle 64"/>
          <p:cNvSpPr>
            <a:spLocks noChangeArrowheads="1"/>
          </p:cNvSpPr>
          <p:nvPr/>
        </p:nvSpPr>
        <p:spPr bwMode="auto">
          <a:xfrm>
            <a:off x="6178761" y="5717293"/>
            <a:ext cx="89463" cy="3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2" name="Rectangle 66"/>
          <p:cNvSpPr>
            <a:spLocks noChangeArrowheads="1"/>
          </p:cNvSpPr>
          <p:nvPr/>
        </p:nvSpPr>
        <p:spPr bwMode="auto">
          <a:xfrm>
            <a:off x="4735550" y="3983352"/>
            <a:ext cx="92259" cy="2202763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3" name="Line 67"/>
          <p:cNvSpPr>
            <a:spLocks noChangeShapeType="1"/>
          </p:cNvSpPr>
          <p:nvPr/>
        </p:nvSpPr>
        <p:spPr bwMode="auto">
          <a:xfrm>
            <a:off x="4836182" y="4506193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4" name="Line 68"/>
          <p:cNvSpPr>
            <a:spLocks noChangeShapeType="1"/>
          </p:cNvSpPr>
          <p:nvPr/>
        </p:nvSpPr>
        <p:spPr bwMode="auto">
          <a:xfrm flipH="1">
            <a:off x="6056513" y="4506193"/>
            <a:ext cx="121613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5" name="Line 69"/>
          <p:cNvSpPr>
            <a:spLocks noChangeShapeType="1"/>
          </p:cNvSpPr>
          <p:nvPr/>
        </p:nvSpPr>
        <p:spPr bwMode="auto">
          <a:xfrm flipH="1" flipV="1">
            <a:off x="6056513" y="4455812"/>
            <a:ext cx="121613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6" name="Rectangle 70"/>
          <p:cNvSpPr>
            <a:spLocks noChangeArrowheads="1"/>
          </p:cNvSpPr>
          <p:nvPr/>
        </p:nvSpPr>
        <p:spPr bwMode="auto">
          <a:xfrm>
            <a:off x="5045875" y="3762236"/>
            <a:ext cx="366993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sz="1200" b="0" dirty="0" err="1">
                <a:ea typeface="Batang" pitchFamily="18" charset="-127"/>
                <a:cs typeface="Angsana New" pitchFamily="18" charset="-34"/>
              </a:rPr>
              <a:t>println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90" name="Rectangle 74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3581400" cy="3048000"/>
          </a:xfrm>
          <a:noFill/>
          <a:ln/>
        </p:spPr>
        <p:txBody>
          <a:bodyPr/>
          <a:lstStyle/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class Test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{</a:t>
            </a: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public static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void main(String[]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args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)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{</a:t>
            </a: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endParaRPr lang="en-US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Account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acc =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new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Account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();</a:t>
            </a:r>
          </a:p>
          <a:p>
            <a:pPr indent="-365125">
              <a:buFont typeface="Wingdings 3" pitchFamily="18" charset="2"/>
              <a:buNone/>
            </a:pP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acc.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deposit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(500);</a:t>
            </a:r>
          </a:p>
          <a:p>
            <a:pPr indent="-365125">
              <a:buFont typeface="Wingdings 3" pitchFamily="18" charset="2"/>
              <a:buNone/>
            </a:pP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</a:t>
            </a:r>
            <a:r>
              <a:rPr lang="th-TH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c =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new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("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Test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");</a:t>
            </a: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System.out.println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("\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\"" +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</a:t>
            </a: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c.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getName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()   + "\"“ + "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has accounts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 :"+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c.getAccount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(acc).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getBalance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());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}   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}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}</a:t>
            </a: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0" name="Rectangle 56"/>
          <p:cNvSpPr>
            <a:spLocks noChangeArrowheads="1"/>
          </p:cNvSpPr>
          <p:nvPr/>
        </p:nvSpPr>
        <p:spPr bwMode="auto">
          <a:xfrm>
            <a:off x="5359061" y="4558145"/>
            <a:ext cx="3831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smtClean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name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 flipH="1">
            <a:off x="4835235" y="4774781"/>
            <a:ext cx="1339149" cy="0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7" name="Line 54"/>
          <p:cNvSpPr>
            <a:spLocks noChangeShapeType="1"/>
          </p:cNvSpPr>
          <p:nvPr/>
        </p:nvSpPr>
        <p:spPr bwMode="auto">
          <a:xfrm>
            <a:off x="4835235" y="4774781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8" name="Line 55"/>
          <p:cNvSpPr>
            <a:spLocks noChangeShapeType="1"/>
          </p:cNvSpPr>
          <p:nvPr/>
        </p:nvSpPr>
        <p:spPr bwMode="auto">
          <a:xfrm flipV="1">
            <a:off x="4835235" y="4724400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>
            <a:off x="4835235" y="5160333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0" name="Line 68"/>
          <p:cNvSpPr>
            <a:spLocks noChangeShapeType="1"/>
          </p:cNvSpPr>
          <p:nvPr/>
        </p:nvSpPr>
        <p:spPr bwMode="auto">
          <a:xfrm flipH="1">
            <a:off x="6055566" y="5160333"/>
            <a:ext cx="121613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1" name="Line 69"/>
          <p:cNvSpPr>
            <a:spLocks noChangeShapeType="1"/>
          </p:cNvSpPr>
          <p:nvPr/>
        </p:nvSpPr>
        <p:spPr bwMode="auto">
          <a:xfrm flipH="1" flipV="1">
            <a:off x="6055566" y="5109952"/>
            <a:ext cx="121613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Structure of a class</a:t>
            </a:r>
          </a:p>
        </p:txBody>
      </p:sp>
      <p:sp>
        <p:nvSpPr>
          <p:cNvPr id="746499" name="Rectangle 3"/>
          <p:cNvSpPr>
            <a:spLocks noGrp="1"/>
          </p:cNvSpPr>
          <p:nvPr>
            <p:ph type="body" idx="1"/>
          </p:nvPr>
        </p:nvSpPr>
        <p:spPr>
          <a:xfrm>
            <a:off x="12192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คลาสประกอบไปด้วย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th-TH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แต่ละคลาสจะต้องจะต้องมีชื่อไม่ซ้ำกัน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การนำเสนอคลาสสามารถนำเสนอได้ตามลำดับขั้นตอนในการวิเคราะห์และออกแบบระบบได้ดังต่อไปนี้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38900" y="4979988"/>
            <a:ext cx="1231900" cy="1649412"/>
            <a:chOff x="3582" y="1590"/>
            <a:chExt cx="776" cy="1039"/>
          </a:xfrm>
        </p:grpSpPr>
        <p:sp>
          <p:nvSpPr>
            <p:cNvPr id="746501" name="Rectangle 5"/>
            <p:cNvSpPr>
              <a:spLocks noChangeArrowheads="1"/>
            </p:cNvSpPr>
            <p:nvPr/>
          </p:nvSpPr>
          <p:spPr bwMode="auto">
            <a:xfrm>
              <a:off x="3582" y="1590"/>
              <a:ext cx="776" cy="103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02" name="Line 6"/>
            <p:cNvSpPr>
              <a:spLocks noChangeShapeType="1"/>
            </p:cNvSpPr>
            <p:nvPr/>
          </p:nvSpPr>
          <p:spPr bwMode="auto">
            <a:xfrm>
              <a:off x="3589" y="1834"/>
              <a:ext cx="7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03" name="Line 7"/>
            <p:cNvSpPr>
              <a:spLocks noChangeShapeType="1"/>
            </p:cNvSpPr>
            <p:nvPr/>
          </p:nvSpPr>
          <p:spPr bwMode="auto">
            <a:xfrm>
              <a:off x="3589" y="2228"/>
              <a:ext cx="7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04" name="Rectangle 8"/>
            <p:cNvSpPr>
              <a:spLocks noChangeArrowheads="1"/>
            </p:cNvSpPr>
            <p:nvPr/>
          </p:nvSpPr>
          <p:spPr bwMode="auto">
            <a:xfrm>
              <a:off x="3655" y="1650"/>
              <a:ext cx="611" cy="15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</a:rPr>
                <a:t>Rectangle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6505" name="Rectangle 9"/>
            <p:cNvSpPr>
              <a:spLocks noChangeArrowheads="1"/>
            </p:cNvSpPr>
            <p:nvPr/>
          </p:nvSpPr>
          <p:spPr bwMode="auto">
            <a:xfrm>
              <a:off x="3694" y="1900"/>
              <a:ext cx="368" cy="14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-height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6506" name="Rectangle 10"/>
            <p:cNvSpPr>
              <a:spLocks noChangeArrowheads="1"/>
            </p:cNvSpPr>
            <p:nvPr/>
          </p:nvSpPr>
          <p:spPr bwMode="auto">
            <a:xfrm>
              <a:off x="3694" y="2057"/>
              <a:ext cx="321" cy="14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-width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6507" name="Rectangle 11"/>
            <p:cNvSpPr>
              <a:spLocks noChangeArrowheads="1"/>
            </p:cNvSpPr>
            <p:nvPr/>
          </p:nvSpPr>
          <p:spPr bwMode="auto">
            <a:xfrm>
              <a:off x="3694" y="2294"/>
              <a:ext cx="571" cy="14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+getArea()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6508" name="Rectangle 12"/>
            <p:cNvSpPr>
              <a:spLocks noChangeArrowheads="1"/>
            </p:cNvSpPr>
            <p:nvPr/>
          </p:nvSpPr>
          <p:spPr bwMode="auto">
            <a:xfrm>
              <a:off x="3694" y="2451"/>
              <a:ext cx="471" cy="14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+resize()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95675" y="4979988"/>
            <a:ext cx="1231900" cy="1023937"/>
            <a:chOff x="2662" y="1590"/>
            <a:chExt cx="776" cy="645"/>
          </a:xfrm>
        </p:grpSpPr>
        <p:sp>
          <p:nvSpPr>
            <p:cNvPr id="746510" name="Rectangle 14"/>
            <p:cNvSpPr>
              <a:spLocks noChangeArrowheads="1"/>
            </p:cNvSpPr>
            <p:nvPr/>
          </p:nvSpPr>
          <p:spPr bwMode="auto">
            <a:xfrm>
              <a:off x="2662" y="1590"/>
              <a:ext cx="776" cy="64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11" name="Line 15"/>
            <p:cNvSpPr>
              <a:spLocks noChangeShapeType="1"/>
            </p:cNvSpPr>
            <p:nvPr/>
          </p:nvSpPr>
          <p:spPr bwMode="auto">
            <a:xfrm>
              <a:off x="2669" y="1834"/>
              <a:ext cx="7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12" name="Rectangle 16"/>
            <p:cNvSpPr>
              <a:spLocks noChangeArrowheads="1"/>
            </p:cNvSpPr>
            <p:nvPr/>
          </p:nvSpPr>
          <p:spPr bwMode="auto">
            <a:xfrm>
              <a:off x="2735" y="1650"/>
              <a:ext cx="611" cy="15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</a:rPr>
                <a:t>Rectangle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6513" name="Rectangle 17"/>
            <p:cNvSpPr>
              <a:spLocks noChangeArrowheads="1"/>
            </p:cNvSpPr>
            <p:nvPr/>
          </p:nvSpPr>
          <p:spPr bwMode="auto">
            <a:xfrm>
              <a:off x="2774" y="1900"/>
              <a:ext cx="328" cy="14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height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6514" name="Rectangle 18"/>
            <p:cNvSpPr>
              <a:spLocks noChangeArrowheads="1"/>
            </p:cNvSpPr>
            <p:nvPr/>
          </p:nvSpPr>
          <p:spPr bwMode="auto">
            <a:xfrm>
              <a:off x="2774" y="2057"/>
              <a:ext cx="281" cy="14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width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006975" y="4992688"/>
            <a:ext cx="1231900" cy="1265237"/>
            <a:chOff x="1742" y="1598"/>
            <a:chExt cx="776" cy="658"/>
          </a:xfrm>
        </p:grpSpPr>
        <p:sp>
          <p:nvSpPr>
            <p:cNvPr id="746516" name="Rectangle 20"/>
            <p:cNvSpPr>
              <a:spLocks noChangeArrowheads="1"/>
            </p:cNvSpPr>
            <p:nvPr/>
          </p:nvSpPr>
          <p:spPr bwMode="auto">
            <a:xfrm>
              <a:off x="1742" y="1598"/>
              <a:ext cx="776" cy="6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17" name="Line 21"/>
            <p:cNvSpPr>
              <a:spLocks noChangeShapeType="1"/>
            </p:cNvSpPr>
            <p:nvPr/>
          </p:nvSpPr>
          <p:spPr bwMode="auto">
            <a:xfrm>
              <a:off x="1749" y="1847"/>
              <a:ext cx="7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18" name="Rectangle 22"/>
            <p:cNvSpPr>
              <a:spLocks noChangeArrowheads="1"/>
            </p:cNvSpPr>
            <p:nvPr/>
          </p:nvSpPr>
          <p:spPr bwMode="auto">
            <a:xfrm>
              <a:off x="1815" y="1650"/>
              <a:ext cx="611" cy="127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</a:rPr>
                <a:t>Rectangle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6519" name="Rectangle 23"/>
            <p:cNvSpPr>
              <a:spLocks noChangeArrowheads="1"/>
            </p:cNvSpPr>
            <p:nvPr/>
          </p:nvSpPr>
          <p:spPr bwMode="auto">
            <a:xfrm>
              <a:off x="1854" y="1900"/>
              <a:ext cx="501" cy="119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getArea()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6520" name="Rectangle 24"/>
            <p:cNvSpPr>
              <a:spLocks noChangeArrowheads="1"/>
            </p:cNvSpPr>
            <p:nvPr/>
          </p:nvSpPr>
          <p:spPr bwMode="auto">
            <a:xfrm>
              <a:off x="1854" y="2057"/>
              <a:ext cx="401" cy="119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resize()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979988"/>
            <a:ext cx="1231900" cy="419100"/>
            <a:chOff x="822" y="1590"/>
            <a:chExt cx="776" cy="264"/>
          </a:xfrm>
        </p:grpSpPr>
        <p:sp>
          <p:nvSpPr>
            <p:cNvPr id="746522" name="Rectangle 26"/>
            <p:cNvSpPr>
              <a:spLocks noChangeArrowheads="1"/>
            </p:cNvSpPr>
            <p:nvPr/>
          </p:nvSpPr>
          <p:spPr bwMode="auto">
            <a:xfrm>
              <a:off x="822" y="1590"/>
              <a:ext cx="776" cy="26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23" name="Rectangle 27"/>
            <p:cNvSpPr>
              <a:spLocks noChangeArrowheads="1"/>
            </p:cNvSpPr>
            <p:nvPr/>
          </p:nvSpPr>
          <p:spPr bwMode="auto">
            <a:xfrm>
              <a:off x="895" y="1650"/>
              <a:ext cx="611" cy="15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</a:rPr>
                <a:t>Rectangle</a:t>
              </a:r>
              <a:endParaRPr lang="en-US">
                <a:latin typeface="Tahoma" pitchFamily="34" charset="0"/>
              </a:endParaRPr>
            </a:p>
          </p:txBody>
        </p:sp>
      </p:grpSp>
      <p:sp>
        <p:nvSpPr>
          <p:cNvPr id="746533" name="Line 37"/>
          <p:cNvSpPr>
            <a:spLocks noChangeShapeType="1"/>
          </p:cNvSpPr>
          <p:nvPr/>
        </p:nvSpPr>
        <p:spPr bwMode="auto">
          <a:xfrm>
            <a:off x="5019675" y="557212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038600" y="1219201"/>
            <a:ext cx="3136900" cy="1973263"/>
            <a:chOff x="3312" y="1632"/>
            <a:chExt cx="1976" cy="1243"/>
          </a:xfrm>
        </p:grpSpPr>
        <p:sp>
          <p:nvSpPr>
            <p:cNvPr id="746535" name="Rectangle 39"/>
            <p:cNvSpPr>
              <a:spLocks noChangeArrowheads="1"/>
            </p:cNvSpPr>
            <p:nvPr/>
          </p:nvSpPr>
          <p:spPr bwMode="auto">
            <a:xfrm>
              <a:off x="3312" y="1904"/>
              <a:ext cx="816" cy="9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36" name="Rectangle 40"/>
            <p:cNvSpPr>
              <a:spLocks noChangeArrowheads="1"/>
            </p:cNvSpPr>
            <p:nvPr/>
          </p:nvSpPr>
          <p:spPr bwMode="auto">
            <a:xfrm>
              <a:off x="3500" y="1940"/>
              <a:ext cx="3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ClassA</a:t>
              </a:r>
              <a:endParaRPr lang="en-US" sz="1400" b="1">
                <a:latin typeface="Times New Roman" pitchFamily="18" charset="0"/>
              </a:endParaRPr>
            </a:p>
          </p:txBody>
        </p:sp>
        <p:sp>
          <p:nvSpPr>
            <p:cNvPr id="746537" name="Rectangle 41"/>
            <p:cNvSpPr>
              <a:spLocks noChangeArrowheads="1"/>
            </p:cNvSpPr>
            <p:nvPr/>
          </p:nvSpPr>
          <p:spPr bwMode="auto">
            <a:xfrm>
              <a:off x="3312" y="2088"/>
              <a:ext cx="816" cy="75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6538" name="Rectangle 42"/>
            <p:cNvSpPr>
              <a:spLocks noChangeArrowheads="1"/>
            </p:cNvSpPr>
            <p:nvPr/>
          </p:nvSpPr>
          <p:spPr bwMode="auto">
            <a:xfrm>
              <a:off x="3312" y="2412"/>
              <a:ext cx="816" cy="42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pic>
          <p:nvPicPr>
            <p:cNvPr id="746539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35" y="2105"/>
              <a:ext cx="125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540" name="Picture 4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35" y="2105"/>
              <a:ext cx="125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541" name="Picture 4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35" y="2105"/>
              <a:ext cx="125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6542" name="Rectangle 46"/>
            <p:cNvSpPr>
              <a:spLocks noChangeArrowheads="1"/>
            </p:cNvSpPr>
            <p:nvPr/>
          </p:nvSpPr>
          <p:spPr bwMode="auto">
            <a:xfrm>
              <a:off x="3460" y="2105"/>
              <a:ext cx="46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attribute1</a:t>
              </a:r>
              <a:endParaRPr lang="en-US" sz="1400">
                <a:latin typeface="Times New Roman" pitchFamily="18" charset="0"/>
              </a:endParaRPr>
            </a:p>
          </p:txBody>
        </p:sp>
        <p:pic>
          <p:nvPicPr>
            <p:cNvPr id="746543" name="Picture 4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35" y="2236"/>
              <a:ext cx="125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544" name="Picture 4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35" y="2236"/>
              <a:ext cx="125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545" name="Picture 4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35" y="2236"/>
              <a:ext cx="125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6546" name="Rectangle 50"/>
            <p:cNvSpPr>
              <a:spLocks noChangeArrowheads="1"/>
            </p:cNvSpPr>
            <p:nvPr/>
          </p:nvSpPr>
          <p:spPr bwMode="auto">
            <a:xfrm>
              <a:off x="3460" y="2236"/>
              <a:ext cx="46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attribute2</a:t>
              </a:r>
              <a:endParaRPr lang="en-US" sz="1400">
                <a:latin typeface="Times New Roman" pitchFamily="18" charset="0"/>
              </a:endParaRPr>
            </a:p>
          </p:txBody>
        </p:sp>
        <p:pic>
          <p:nvPicPr>
            <p:cNvPr id="746547" name="Picture 5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35" y="2500"/>
              <a:ext cx="12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548" name="Picture 5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35" y="2500"/>
              <a:ext cx="12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549" name="Picture 5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35" y="2500"/>
              <a:ext cx="12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6550" name="Rectangle 54"/>
            <p:cNvSpPr>
              <a:spLocks noChangeArrowheads="1"/>
            </p:cNvSpPr>
            <p:nvPr/>
          </p:nvSpPr>
          <p:spPr bwMode="auto">
            <a:xfrm>
              <a:off x="3460" y="2500"/>
              <a:ext cx="60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operation1()</a:t>
              </a:r>
              <a:endParaRPr lang="en-US" sz="1400">
                <a:latin typeface="Times New Roman" pitchFamily="18" charset="0"/>
              </a:endParaRPr>
            </a:p>
          </p:txBody>
        </p:sp>
        <p:pic>
          <p:nvPicPr>
            <p:cNvPr id="746551" name="Picture 5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35" y="2631"/>
              <a:ext cx="12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552" name="Picture 5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35" y="2631"/>
              <a:ext cx="12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6553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35" y="2631"/>
              <a:ext cx="12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6554" name="Rectangle 58"/>
            <p:cNvSpPr>
              <a:spLocks noChangeArrowheads="1"/>
            </p:cNvSpPr>
            <p:nvPr/>
          </p:nvSpPr>
          <p:spPr bwMode="auto">
            <a:xfrm>
              <a:off x="3460" y="2631"/>
              <a:ext cx="60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operation1()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746555" name="Text Box 59"/>
            <p:cNvSpPr txBox="1">
              <a:spLocks noChangeArrowheads="1"/>
            </p:cNvSpPr>
            <p:nvPr/>
          </p:nvSpPr>
          <p:spPr bwMode="auto">
            <a:xfrm>
              <a:off x="4602" y="1632"/>
              <a:ext cx="686" cy="1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</a:rPr>
                <a:t>Class Name</a:t>
              </a:r>
            </a:p>
          </p:txBody>
        </p:sp>
        <p:sp>
          <p:nvSpPr>
            <p:cNvPr id="746556" name="Text Box 60"/>
            <p:cNvSpPr txBox="1">
              <a:spLocks noChangeArrowheads="1"/>
            </p:cNvSpPr>
            <p:nvPr/>
          </p:nvSpPr>
          <p:spPr bwMode="auto">
            <a:xfrm>
              <a:off x="4613" y="2098"/>
              <a:ext cx="612" cy="1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</a:rPr>
                <a:t>Attributes</a:t>
              </a:r>
            </a:p>
          </p:txBody>
        </p:sp>
        <p:sp>
          <p:nvSpPr>
            <p:cNvPr id="746557" name="Text Box 61"/>
            <p:cNvSpPr txBox="1">
              <a:spLocks noChangeArrowheads="1"/>
            </p:cNvSpPr>
            <p:nvPr/>
          </p:nvSpPr>
          <p:spPr bwMode="auto">
            <a:xfrm>
              <a:off x="4613" y="2691"/>
              <a:ext cx="657" cy="1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  <a:latin typeface="Times New Roman" pitchFamily="18" charset="0"/>
                </a:rPr>
                <a:t>Operations</a:t>
              </a:r>
            </a:p>
          </p:txBody>
        </p:sp>
        <p:sp>
          <p:nvSpPr>
            <p:cNvPr id="746558" name="Line 62"/>
            <p:cNvSpPr>
              <a:spLocks noChangeShapeType="1"/>
            </p:cNvSpPr>
            <p:nvPr/>
          </p:nvSpPr>
          <p:spPr bwMode="auto">
            <a:xfrm flipH="1">
              <a:off x="4049" y="1742"/>
              <a:ext cx="564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6559" name="Line 63"/>
            <p:cNvSpPr>
              <a:spLocks noChangeShapeType="1"/>
            </p:cNvSpPr>
            <p:nvPr/>
          </p:nvSpPr>
          <p:spPr bwMode="auto">
            <a:xfrm flipH="1">
              <a:off x="4049" y="2217"/>
              <a:ext cx="5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6560" name="Line 64"/>
            <p:cNvSpPr>
              <a:spLocks noChangeShapeType="1"/>
            </p:cNvSpPr>
            <p:nvPr/>
          </p:nvSpPr>
          <p:spPr bwMode="auto">
            <a:xfrm flipH="1" flipV="1">
              <a:off x="4049" y="2632"/>
              <a:ext cx="615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9421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Buy Item with Cash</a:t>
            </a:r>
            <a:endParaRPr lang="th-TH" dirty="0">
              <a:solidFill>
                <a:srgbClr val="990000"/>
              </a:solidFill>
              <a:effectLst/>
            </a:endParaRP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1447800" y="1752600"/>
            <a:ext cx="6248400" cy="37338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			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no: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1000</a:t>
            </a:r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marL="182563" algn="l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</a:t>
            </a:r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 	  Price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      Qty	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    Sum</a:t>
            </a:r>
          </a:p>
          <a:p>
            <a:pPr marL="342900" indent="-160338" algn="l">
              <a:buAutoNum type="arabicPlain" startAt="100"/>
            </a:pP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          Shirt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800.5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    3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2401.5</a:t>
            </a:r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marL="342900" indent="-160338" algn="l">
              <a:buAutoNum type="arabicPlain" startAt="100"/>
            </a:pP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          Slack		1250.0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1250.0</a:t>
            </a:r>
          </a:p>
          <a:p>
            <a:pPr indent="182563"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102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Jacket	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1990.0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2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3980.0</a:t>
            </a:r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lvl="1"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lvl="1"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		Total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7631.50</a:t>
            </a:r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th-TH" sz="16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69421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Conceptual Class Diagram</a:t>
            </a:r>
            <a:endParaRPr lang="th-TH" dirty="0">
              <a:solidFill>
                <a:srgbClr val="990000"/>
              </a:solidFill>
              <a:effectLst/>
            </a:endParaRP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75600" cy="2514600"/>
          </a:xfrm>
        </p:spPr>
        <p:txBody>
          <a:bodyPr/>
          <a:lstStyle/>
          <a:p>
            <a:r>
              <a:rPr lang="th-TH" altLang="zh-CN" dirty="0">
                <a:cs typeface="Angsana New" pitchFamily="18" charset="-34"/>
              </a:rPr>
              <a:t>ภายหลังจากการค้นหาคลาสตาม</a:t>
            </a:r>
            <a:r>
              <a:rPr lang="th-TH" altLang="zh-CN" dirty="0" smtClean="0">
                <a:cs typeface="Angsana New" pitchFamily="18" charset="-34"/>
              </a:rPr>
              <a:t>หลักการจาก</a:t>
            </a:r>
            <a:r>
              <a:rPr lang="th-TH" altLang="zh-CN" dirty="0">
                <a:cs typeface="Angsana New" pitchFamily="18" charset="-34"/>
              </a:rPr>
              <a:t>บัตรดัชนีซี</a:t>
            </a:r>
            <a:r>
              <a:rPr lang="th-TH" altLang="zh-CN" dirty="0" err="1">
                <a:cs typeface="Angsana New" pitchFamily="18" charset="-34"/>
              </a:rPr>
              <a:t>อาร์</a:t>
            </a:r>
            <a:r>
              <a:rPr lang="th-TH" altLang="zh-CN" dirty="0">
                <a:cs typeface="Angsana New" pitchFamily="18" charset="-34"/>
              </a:rPr>
              <a:t>ซีแล้ว  ในขั้นตอนต่อไปจะเป็นการนำคลาสที่กำหนดไว้แล้วมาเปลี่ยนให้อยู่ในรูปของคลาสไดอาแกรมที่ประกอบด้วยชนิดของความสัมพันธ์ต่าง ๆ  ที่สามารถนำไปใช้เป็นแนวทางในขั้นตอนของการพัฒนาต่อไป</a:t>
            </a:r>
            <a:endParaRPr lang="th-TH" dirty="0">
              <a:cs typeface="Angsana New" pitchFamily="18" charset="-34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05000" y="3124200"/>
            <a:ext cx="6019800" cy="3222625"/>
            <a:chOff x="1200" y="1968"/>
            <a:chExt cx="3792" cy="2030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00" y="1968"/>
              <a:ext cx="3792" cy="2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3710" y="3180"/>
              <a:ext cx="1101" cy="72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4079" y="3211"/>
              <a:ext cx="40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Product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710" y="3353"/>
              <a:ext cx="1101" cy="55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710" y="3786"/>
              <a:ext cx="1101" cy="11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3" y="3369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" y="3369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3" y="3369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3859" y="3369"/>
              <a:ext cx="6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b="0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rice : double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3" y="3494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" y="3494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3" y="3494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3859" y="3494"/>
              <a:ext cx="50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pid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String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" y="3612"/>
              <a:ext cx="126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3" y="3612"/>
              <a:ext cx="126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" y="3612"/>
              <a:ext cx="126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3859" y="3612"/>
              <a:ext cx="68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pname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String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1373" y="2055"/>
              <a:ext cx="1998" cy="72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2246" y="2086"/>
              <a:ext cx="29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Order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1373" y="2228"/>
              <a:ext cx="1998" cy="5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1373" y="2668"/>
              <a:ext cx="1998" cy="11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7" y="2243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7" y="2243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1" name="Picture 2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7" y="2243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523" y="2243"/>
              <a:ext cx="71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orderId : String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53" name="Picture 2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7" y="2369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4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7" y="2369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" name="Picture 3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7" y="2369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523" y="2369"/>
              <a:ext cx="63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total : double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57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7" y="2495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8" name="Picture 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7" y="2495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9" name="Picture 3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7" y="2495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1523" y="2495"/>
              <a:ext cx="158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lineItems : Vector = new Vector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766" y="3243"/>
              <a:ext cx="1212" cy="59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2152" y="3274"/>
              <a:ext cx="4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OrderLine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1766" y="3416"/>
              <a:ext cx="1212" cy="4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1766" y="3730"/>
              <a:ext cx="1212" cy="11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65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0" y="3431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0" y="3431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7" name="Picture 4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0" y="3431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1916" y="3431"/>
              <a:ext cx="33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qty : </a:t>
              </a: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69" name="Picture 4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0" y="3557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0" name="Picture 4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0" y="3557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1" name="Picture 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0" y="3557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1916" y="3557"/>
              <a:ext cx="905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sum : double = 0.0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H="1">
              <a:off x="2978" y="3542"/>
              <a:ext cx="362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3340" y="3542"/>
              <a:ext cx="362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" y="0"/>
                </a:cxn>
                <a:cxn ang="0">
                  <a:pos x="35" y="5"/>
                </a:cxn>
              </a:cxnLst>
              <a:rect l="0" t="0" r="r" b="b"/>
              <a:pathLst>
                <a:path w="46" h="5">
                  <a:moveTo>
                    <a:pt x="0" y="0"/>
                  </a:moveTo>
                  <a:lnTo>
                    <a:pt x="46" y="0"/>
                  </a:lnTo>
                  <a:lnTo>
                    <a:pt x="35" y="5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H="1" flipV="1">
              <a:off x="3615" y="3502"/>
              <a:ext cx="87" cy="4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72" y="3007"/>
              <a:ext cx="40" cy="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5" y="19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0" y="30"/>
                  </a:lnTo>
                  <a:lnTo>
                    <a:pt x="5" y="19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 flipV="1">
              <a:off x="2333" y="3156"/>
              <a:ext cx="39" cy="8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2372" y="2778"/>
              <a:ext cx="1" cy="229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Buy Item with Cash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248400" cy="37338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			</a:t>
            </a: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th-TH" sz="1600" b="1" dirty="0">
              <a:solidFill>
                <a:srgbClr val="99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160508"/>
            <a:ext cx="1219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2779776"/>
            <a:ext cx="17526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no: 1000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347533"/>
            <a:ext cx="7620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340608"/>
            <a:ext cx="8382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65425" y="3364675"/>
            <a:ext cx="6858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352800"/>
            <a:ext cx="5334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Qty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5325" y="3364675"/>
            <a:ext cx="6096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3688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100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3681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Shirt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65425" y="3693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800.5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3693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3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3700046"/>
            <a:ext cx="143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 * Qty 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069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101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4062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Slack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65425" y="4074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1250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4074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4081046"/>
            <a:ext cx="143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 * Qty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8096" y="4974336"/>
            <a:ext cx="762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Total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491232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Sum1+Sum2…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4450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67000" y="4443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65425" y="4455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4455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 </a:t>
            </a:r>
            <a:endParaRPr lang="en-US" sz="1600" b="1" dirty="0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5334000" y="1371600"/>
            <a:ext cx="1371600" cy="533400"/>
          </a:xfrm>
          <a:prstGeom prst="wedgeRoundRectCallout">
            <a:avLst>
              <a:gd name="adj1" fmla="val -96240"/>
              <a:gd name="adj2" fmla="val 13973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410200" y="1392975"/>
            <a:ext cx="12954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Order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7367016" y="2590800"/>
            <a:ext cx="1524000" cy="533400"/>
          </a:xfrm>
          <a:prstGeom prst="wedgeRoundRectCallout">
            <a:avLst>
              <a:gd name="adj1" fmla="val -104596"/>
              <a:gd name="adj2" fmla="val 13516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315200" y="2590800"/>
            <a:ext cx="17526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</a:t>
            </a:r>
            <a:r>
              <a:rPr lang="en-US" altLang="ja-JP" sz="2400" dirty="0" err="1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OrderLine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1447800" y="2286000"/>
            <a:ext cx="1371600" cy="533400"/>
          </a:xfrm>
          <a:prstGeom prst="wedgeRoundRectCallout">
            <a:avLst>
              <a:gd name="adj1" fmla="val 62871"/>
              <a:gd name="adj2" fmla="val 14659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447800" y="2334768"/>
            <a:ext cx="1572768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Product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27856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no: 1000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0" y="497106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Total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21610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3000" y="334060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Qty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75325" y="336467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3352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667000" y="334587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865425" y="33577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 animBg="1"/>
      <p:bldP spid="39" grpId="0" animBg="1"/>
      <p:bldP spid="41" grpId="0"/>
      <p:bldP spid="34" grpId="0" animBg="1"/>
      <p:bldP spid="35" grpId="0"/>
      <p:bldP spid="37" grpId="0" animBg="1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942137" cy="1031875"/>
          </a:xfrm>
        </p:spPr>
        <p:txBody>
          <a:bodyPr/>
          <a:lstStyle/>
          <a:p>
            <a:r>
              <a:rPr lang="th-TH" altLang="zh-CN">
                <a:solidFill>
                  <a:srgbClr val="990000"/>
                </a:solidFill>
              </a:rPr>
              <a:t>คลาสไดอาแกรม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442200" cy="1066800"/>
          </a:xfrm>
        </p:spPr>
        <p:txBody>
          <a:bodyPr/>
          <a:lstStyle/>
          <a:p>
            <a:r>
              <a:rPr lang="th-TH" altLang="zh-CN"/>
              <a:t>ส่วนขั้นตอนสุดท้ายเป็นการกำหนดเมธอดที่ปรากฏอยู่ภายในไดอาแกรมที่สมบูรณ์</a:t>
            </a:r>
            <a:endParaRPr lang="th-TH"/>
          </a:p>
        </p:txBody>
      </p:sp>
      <p:pic>
        <p:nvPicPr>
          <p:cNvPr id="697371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5562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Order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3581400" cy="29718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import</a:t>
            </a:r>
            <a:r>
              <a:rPr lang="th-TH" sz="1400">
                <a:latin typeface="Arial" pitchFamily="34" charset="0"/>
                <a:cs typeface="Arial" pitchFamily="34" charset="0"/>
              </a:rPr>
              <a:t> java.util.*;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>
                <a:latin typeface="Arial" pitchFamily="34" charset="0"/>
                <a:cs typeface="Arial" pitchFamily="34" charset="0"/>
              </a:rPr>
              <a:t> Order {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>
                <a:latin typeface="Arial" pitchFamily="34" charset="0"/>
                <a:cs typeface="Arial" pitchFamily="34" charset="0"/>
              </a:rPr>
              <a:t> String orderId;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>
                <a:latin typeface="Arial" pitchFamily="34" charset="0"/>
                <a:cs typeface="Arial" pitchFamily="34" charset="0"/>
              </a:rPr>
              <a:t> total;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>
                <a:latin typeface="Arial" pitchFamily="34" charset="0"/>
                <a:cs typeface="Arial" pitchFamily="34" charset="0"/>
              </a:rPr>
              <a:t> Vector lineItems 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>
                <a:latin typeface="Arial" pitchFamily="34" charset="0"/>
                <a:cs typeface="Arial" pitchFamily="34" charset="0"/>
              </a:rPr>
              <a:t> Vector();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Order(){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Order(String pid )   {  orderId = pid;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 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void</a:t>
            </a:r>
            <a:r>
              <a:rPr lang="th-TH" sz="1400">
                <a:latin typeface="Arial" pitchFamily="34" charset="0"/>
                <a:cs typeface="Arial" pitchFamily="34" charset="0"/>
              </a:rPr>
              <a:t> addOrderLine(OrderLine ol)    {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lineItems.add(ol);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5334000" y="1371600"/>
            <a:ext cx="33528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double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calcTotal() { 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total = 0.0; 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for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(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i = 0; i &lt; lineItems.size(); i++)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  total += ((OrderLine) lineItems.elementAt(i)).calLineTotal();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return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total; 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} 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String toString() {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  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return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"\t\t\t\t\t\t\tQuotation no: " + orderId + "\n " + 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       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this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.displayLine() + "\n\ttotal =  " + total;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}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String displayLine() {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String temp = "\t";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for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(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i = 0; i &lt; lineItems.size(); i++) {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  temp += (OrderLine)lineItems.elementAt(i);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  temp += "\n\t";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}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return</a:t>
            </a: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temp;   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r>
              <a:rPr lang="th-TH" sz="1400" b="0">
                <a:solidFill>
                  <a:srgbClr val="000000"/>
                </a:solidFill>
                <a:cs typeface="Arial" pitchFamily="34" charset="0"/>
              </a:rPr>
              <a:t>    }</a:t>
            </a:r>
          </a:p>
          <a:p>
            <a:pPr marL="358775" indent="-358775" hangingPunct="0">
              <a:lnSpc>
                <a:spcPct val="90000"/>
              </a:lnSpc>
              <a:buSzPct val="110000"/>
              <a:buFont typeface="StarSymbol" charset="0"/>
              <a:buNone/>
            </a:pPr>
            <a:endParaRPr lang="th-TH" sz="1400" b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OrderLine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696200" cy="51816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{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amount;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double sum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0.0;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 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addProduct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amt, Product pro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</a:t>
            </a:r>
            <a:r>
              <a:rPr lang="th-TH" sz="1400" dirty="0">
                <a:latin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 amount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amt; 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product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} 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double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calLineTotal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sum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amount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*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getPrice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return sum;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return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" " +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getproId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+ "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\t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" +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getproName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+ "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\t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" +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getPrice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+ "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\t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" +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amount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+ "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\t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" +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sum;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}</a:t>
            </a:r>
            <a:endParaRPr lang="th-TH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Class Product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3914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>
                <a:latin typeface="Arial" pitchFamily="34" charset="0"/>
                <a:cs typeface="Arial" pitchFamily="34" charset="0"/>
              </a:rPr>
              <a:t> Product {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th-TH" sz="1400">
                <a:latin typeface="Arial" pitchFamily="34" charset="0"/>
                <a:cs typeface="Arial" pitchFamily="34" charset="0"/>
              </a:rPr>
              <a:t>rice;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>
                <a:latin typeface="Arial" pitchFamily="34" charset="0"/>
                <a:cs typeface="Arial" pitchFamily="34" charset="0"/>
              </a:rPr>
              <a:t> String proId;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>
                <a:latin typeface="Arial" pitchFamily="34" charset="0"/>
                <a:cs typeface="Arial" pitchFamily="34" charset="0"/>
              </a:rPr>
              <a:t> String proName;</a:t>
            </a:r>
          </a:p>
          <a:p>
            <a:pPr lvl="1">
              <a:buFont typeface="StarSymbol" charset="0"/>
              <a:buNone/>
            </a:pPr>
            <a:endParaRPr lang="th-TH" sz="140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Product(String pid , String name,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>
                <a:latin typeface="Arial" pitchFamily="34" charset="0"/>
                <a:cs typeface="Arial" pitchFamily="34" charset="0"/>
              </a:rPr>
              <a:t> price ){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</a:rPr>
              <a:t>	</a:t>
            </a:r>
            <a:r>
              <a:rPr lang="th-TH" sz="1400">
                <a:latin typeface="Arial" pitchFamily="34" charset="0"/>
                <a:cs typeface="Arial" pitchFamily="34" charset="0"/>
              </a:rPr>
              <a:t>proId = pid;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</a:rPr>
              <a:t>	</a:t>
            </a:r>
            <a:r>
              <a:rPr lang="th-TH" sz="1400">
                <a:latin typeface="Arial" pitchFamily="34" charset="0"/>
                <a:cs typeface="Arial" pitchFamily="34" charset="0"/>
              </a:rPr>
              <a:t>proName = name;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</a:rPr>
              <a:t>	</a:t>
            </a:r>
            <a:r>
              <a:rPr lang="en-US" sz="1400">
                <a:latin typeface="Arial" pitchFamily="34" charset="0"/>
              </a:rPr>
              <a:t>p</a:t>
            </a:r>
            <a:r>
              <a:rPr lang="th-TH" sz="1400">
                <a:latin typeface="Arial" pitchFamily="34" charset="0"/>
                <a:cs typeface="Arial" pitchFamily="34" charset="0"/>
              </a:rPr>
              <a:t>rice = price;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String getproId()</a:t>
            </a:r>
            <a:r>
              <a:rPr lang="th-TH" sz="1400">
                <a:latin typeface="Arial" pitchFamily="34" charset="0"/>
              </a:rPr>
              <a:t>    </a:t>
            </a:r>
            <a:r>
              <a:rPr lang="th-TH" sz="140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>
                <a:latin typeface="Arial" pitchFamily="34" charset="0"/>
                <a:cs typeface="Arial" pitchFamily="34" charset="0"/>
              </a:rPr>
              <a:t> proId;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String getproName()</a:t>
            </a:r>
            <a:r>
              <a:rPr lang="th-TH" sz="1400">
                <a:latin typeface="Arial" pitchFamily="34" charset="0"/>
              </a:rPr>
              <a:t>    </a:t>
            </a:r>
            <a:r>
              <a:rPr lang="th-TH" sz="140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>
                <a:latin typeface="Arial" pitchFamily="34" charset="0"/>
                <a:cs typeface="Arial" pitchFamily="34" charset="0"/>
              </a:rPr>
              <a:t> proName;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>
                <a:latin typeface="Arial" pitchFamily="34" charset="0"/>
                <a:cs typeface="Arial" pitchFamily="34" charset="0"/>
              </a:rPr>
              <a:t> getPrice()</a:t>
            </a:r>
            <a:r>
              <a:rPr lang="th-TH" sz="1400">
                <a:latin typeface="Arial" pitchFamily="34" charset="0"/>
              </a:rPr>
              <a:t>     </a:t>
            </a:r>
            <a:r>
              <a:rPr lang="th-TH" sz="140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>
                <a:latin typeface="Arial" pitchFamily="34" charset="0"/>
                <a:cs typeface="Arial" pitchFamily="34" charset="0"/>
              </a:rPr>
              <a:t> Price;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String toString() {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>
                <a:latin typeface="Arial" pitchFamily="34" charset="0"/>
                <a:cs typeface="Arial" pitchFamily="34" charset="0"/>
              </a:rPr>
              <a:t> " "+ proId + " " + proName + " " + Price;</a:t>
            </a:r>
          </a:p>
          <a:p>
            <a:pPr lvl="1"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}</a:t>
            </a:r>
          </a:p>
          <a:p>
            <a:pPr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Run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162800" cy="51054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RunOrder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static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[]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pro1 = 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Product("100", “Shirt", 1400.50);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line1 =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line1.addProduct(3, pro1);</a:t>
            </a:r>
          </a:p>
          <a:p>
            <a:pPr lvl="1"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pro2 = 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("101",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Slack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",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1250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.00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lvl="1">
              <a:buFont typeface="StarSymbol" charset="0"/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line2 =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line2.addProduct(1, pro2);</a:t>
            </a:r>
          </a:p>
          <a:p>
            <a:pPr lvl="1"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pro3 = 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("102",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Jacket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", 1990.00);</a:t>
            </a:r>
          </a:p>
          <a:p>
            <a:pPr lvl="1">
              <a:buFont typeface="StarSymbol" charset="0"/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line3 =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line3.addProduct(2, pro3);</a:t>
            </a:r>
          </a:p>
          <a:p>
            <a:pPr lvl="1"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o1 =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("1000");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o1.addOrderLine(line1);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o1.addOrderLine(line2);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o1.addOrderLine(line3);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o1.calcTotal();</a:t>
            </a:r>
          </a:p>
          <a:p>
            <a:pPr lvl="1"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400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("\t\t\t\t\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tQuotation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>
              <a:buFont typeface="StarSymbol" charset="0"/>
              <a:buNone/>
            </a:pPr>
            <a:r>
              <a:rPr lang="th-TH" sz="1400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400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(o1);</a:t>
            </a:r>
          </a:p>
          <a:p>
            <a:pPr>
              <a:buFont typeface="StarSymbol" charset="0"/>
              <a:buNone/>
            </a:pPr>
            <a:r>
              <a:rPr lang="th-TH" sz="1400" dirty="0">
                <a:latin typeface="Arial" pitchFamily="34" charset="0"/>
              </a:rPr>
              <a:t> 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Attributes</a:t>
            </a:r>
          </a:p>
        </p:txBody>
      </p:sp>
      <p:sp>
        <p:nvSpPr>
          <p:cNvPr id="744451" name="Rectangle 3"/>
          <p:cNvSpPr>
            <a:spLocks noGrp="1"/>
          </p:cNvSpPr>
          <p:nvPr>
            <p:ph type="body" idx="1"/>
          </p:nvPr>
        </p:nvSpPr>
        <p:spPr>
          <a:xfrm>
            <a:off x="1066800" y="1143000"/>
            <a:ext cx="7391400" cy="4114800"/>
          </a:xfrm>
        </p:spPr>
        <p:txBody>
          <a:bodyPr/>
          <a:lstStyle/>
          <a:p>
            <a:r>
              <a:rPr lang="th-TH" dirty="0" smtClean="0">
                <a:cs typeface="Angsana New" pitchFamily="18" charset="-34"/>
              </a:rPr>
              <a:t>เป็นข้อมูลที่ถูกจัดเก็บไว้โดย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ที่ถูกสร้างขึ้นจากคลาส  และถือเป็นคุณสมบัติของแต่</a:t>
            </a:r>
            <a:r>
              <a:rPr lang="th-TH" dirty="0" err="1" smtClean="0">
                <a:cs typeface="Angsana New" pitchFamily="18" charset="-34"/>
              </a:rPr>
              <a:t>ละออปเจค</a:t>
            </a:r>
            <a:endParaRPr lang="en-US" dirty="0" smtClean="0"/>
          </a:p>
          <a:p>
            <a:r>
              <a:rPr lang="th-TH" dirty="0" smtClean="0">
                <a:cs typeface="Angsana New" pitchFamily="18" charset="-34"/>
              </a:rPr>
              <a:t>ชนิดของตัวแปรที่กำหนดร่วมกับแอททริบิ</a:t>
            </a:r>
            <a:r>
              <a:rPr lang="th-TH" dirty="0" err="1" smtClean="0">
                <a:cs typeface="Angsana New" pitchFamily="18" charset="-34"/>
              </a:rPr>
              <a:t>วต์จะ</a:t>
            </a:r>
            <a:r>
              <a:rPr lang="th-TH" dirty="0" smtClean="0">
                <a:cs typeface="Angsana New" pitchFamily="18" charset="-34"/>
              </a:rPr>
              <a:t>ขึ้นอยู่กับโปรแกรมภาษาที่ใช้  โดยปกติจะเป็นชนิดข้อมูลแบบพื้นฐาน</a:t>
            </a:r>
            <a:r>
              <a:rPr lang="en-US" dirty="0" smtClean="0">
                <a:cs typeface="Angsana New" pitchFamily="18" charset="-34"/>
              </a:rPr>
              <a:t> (</a:t>
            </a:r>
            <a:r>
              <a:rPr lang="en-US" dirty="0" smtClean="0"/>
              <a:t>Built-in type) </a:t>
            </a:r>
            <a:r>
              <a:rPr lang="th-TH" dirty="0" smtClean="0">
                <a:cs typeface="Angsana New" pitchFamily="18" charset="-34"/>
              </a:rPr>
              <a:t>และชนิดของตัวแปรที่ผู้ใช้กำหนดขึ้น</a:t>
            </a:r>
            <a:r>
              <a:rPr lang="en-US" dirty="0" smtClean="0"/>
              <a:t> (User-defined type)</a:t>
            </a:r>
          </a:p>
          <a:p>
            <a:endParaRPr lang="en-US" dirty="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3440113"/>
            <a:ext cx="5715000" cy="2960687"/>
            <a:chOff x="384" y="1152"/>
            <a:chExt cx="3600" cy="1865"/>
          </a:xfrm>
        </p:grpSpPr>
        <p:sp>
          <p:nvSpPr>
            <p:cNvPr id="744457" name="Rectangle 9"/>
            <p:cNvSpPr>
              <a:spLocks noChangeArrowheads="1"/>
            </p:cNvSpPr>
            <p:nvPr/>
          </p:nvSpPr>
          <p:spPr bwMode="auto">
            <a:xfrm>
              <a:off x="384" y="1152"/>
              <a:ext cx="3600" cy="1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2" eaLnBrk="0" hangingPunct="0"/>
              <a:endParaRPr lang="en-US" altLang="ko-KR" sz="20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  <a:p>
              <a:pPr lvl="2" eaLnBrk="0" hangingPunct="0"/>
              <a:r>
                <a:rPr lang="en-US" altLang="ko-KR" sz="2000" i="1" u="sng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Visibility</a:t>
              </a:r>
              <a:r>
                <a:rPr lang="en-US" altLang="ko-KR" sz="2000" i="1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  <a:r>
                <a:rPr lang="en-US" altLang="ko-KR" sz="2000" i="1" u="sng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Name</a:t>
              </a:r>
              <a:r>
                <a:rPr lang="en-US" altLang="ko-KR" sz="2000" i="1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  <a:r>
                <a:rPr lang="en-US" altLang="ko-KR" sz="2000" i="1" u="sng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:</a:t>
              </a:r>
              <a:r>
                <a:rPr lang="en-US" altLang="ko-KR" sz="2000" i="1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  <a:r>
                <a:rPr lang="en-US" altLang="ko-KR" sz="2000" i="1" u="sng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Type</a:t>
              </a:r>
              <a:r>
                <a:rPr lang="en-US" altLang="ko-KR" sz="2000" i="1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  <a:r>
                <a:rPr lang="en-US" altLang="ko-KR" sz="2000" i="1" u="sng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=</a:t>
              </a:r>
              <a:r>
                <a:rPr lang="en-US" altLang="ko-KR" sz="2000" i="1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  <a:r>
                <a:rPr lang="en-US" altLang="ko-KR" sz="2000" i="1" u="sng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Default Value</a:t>
              </a:r>
              <a:r>
                <a:rPr lang="en-US" altLang="ko-KR" sz="2000" i="1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</a:p>
            <a:p>
              <a:pPr lvl="2" eaLnBrk="0" hangingPunct="0"/>
              <a:endParaRPr lang="en-US" altLang="ko-KR" sz="20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744458" name="Rectangle 10"/>
            <p:cNvSpPr>
              <a:spLocks noChangeArrowheads="1"/>
            </p:cNvSpPr>
            <p:nvPr/>
          </p:nvSpPr>
          <p:spPr bwMode="auto">
            <a:xfrm>
              <a:off x="1152" y="2444"/>
              <a:ext cx="62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r>
                <a:rPr kumimoji="1" lang="ko-KR" altLang="ko-KR" sz="16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+ : </a:t>
              </a:r>
              <a:r>
                <a:rPr kumimoji="1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Public</a:t>
              </a:r>
            </a:p>
            <a:p>
              <a:pPr latinLnBrk="1"/>
              <a:r>
                <a:rPr kumimoji="1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- : Private</a:t>
              </a:r>
            </a:p>
            <a:p>
              <a:pPr latinLnBrk="1"/>
              <a:r>
                <a:rPr kumimoji="1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# : Protected</a:t>
              </a:r>
            </a:p>
          </p:txBody>
        </p:sp>
        <p:sp>
          <p:nvSpPr>
            <p:cNvPr id="744459" name="Rectangle 11"/>
            <p:cNvSpPr>
              <a:spLocks noChangeArrowheads="1"/>
            </p:cNvSpPr>
            <p:nvPr/>
          </p:nvSpPr>
          <p:spPr bwMode="auto">
            <a:xfrm>
              <a:off x="1560" y="2252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r>
                <a:rPr kumimoji="1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Attribute</a:t>
              </a:r>
              <a:r>
                <a:rPr kumimoji="1" lang="en-US" altLang="ko-KR" sz="14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 Name</a:t>
              </a:r>
            </a:p>
          </p:txBody>
        </p:sp>
        <p:sp>
          <p:nvSpPr>
            <p:cNvPr id="744460" name="Rectangle 12"/>
            <p:cNvSpPr>
              <a:spLocks noChangeArrowheads="1"/>
            </p:cNvSpPr>
            <p:nvPr/>
          </p:nvSpPr>
          <p:spPr bwMode="auto">
            <a:xfrm>
              <a:off x="1824" y="206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r>
                <a:rPr kumimoji="1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Signature</a:t>
              </a:r>
            </a:p>
          </p:txBody>
        </p:sp>
        <p:sp>
          <p:nvSpPr>
            <p:cNvPr id="744461" name="Rectangle 13"/>
            <p:cNvSpPr>
              <a:spLocks noChangeArrowheads="1"/>
            </p:cNvSpPr>
            <p:nvPr/>
          </p:nvSpPr>
          <p:spPr bwMode="auto">
            <a:xfrm>
              <a:off x="1920" y="190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r>
                <a:rPr kumimoji="1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Attribute Type</a:t>
              </a:r>
            </a:p>
          </p:txBody>
        </p:sp>
        <p:sp>
          <p:nvSpPr>
            <p:cNvPr id="744462" name="Rectangle 14"/>
            <p:cNvSpPr>
              <a:spLocks noChangeArrowheads="1"/>
            </p:cNvSpPr>
            <p:nvPr/>
          </p:nvSpPr>
          <p:spPr bwMode="auto">
            <a:xfrm>
              <a:off x="2475" y="1724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r>
                <a:rPr kumimoji="1" lang="en-US" altLang="ko-KR" sz="1600" dirty="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rPr>
                <a:t>Attribute Default Value</a:t>
              </a:r>
            </a:p>
          </p:txBody>
        </p:sp>
        <p:sp>
          <p:nvSpPr>
            <p:cNvPr id="744463" name="Line 15"/>
            <p:cNvSpPr>
              <a:spLocks noChangeShapeType="1"/>
            </p:cNvSpPr>
            <p:nvPr/>
          </p:nvSpPr>
          <p:spPr bwMode="auto">
            <a:xfrm>
              <a:off x="1231" y="1673"/>
              <a:ext cx="0" cy="779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4464" name="Line 16"/>
            <p:cNvSpPr>
              <a:spLocks noChangeShapeType="1"/>
            </p:cNvSpPr>
            <p:nvPr/>
          </p:nvSpPr>
          <p:spPr bwMode="auto">
            <a:xfrm>
              <a:off x="1652" y="1673"/>
              <a:ext cx="0" cy="592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4465" name="Line 17"/>
            <p:cNvSpPr>
              <a:spLocks noChangeShapeType="1"/>
            </p:cNvSpPr>
            <p:nvPr/>
          </p:nvSpPr>
          <p:spPr bwMode="auto">
            <a:xfrm>
              <a:off x="1917" y="1673"/>
              <a:ext cx="0" cy="389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4466" name="Line 18"/>
            <p:cNvSpPr>
              <a:spLocks noChangeShapeType="1"/>
            </p:cNvSpPr>
            <p:nvPr/>
          </p:nvSpPr>
          <p:spPr bwMode="auto">
            <a:xfrm>
              <a:off x="2160" y="1673"/>
              <a:ext cx="0" cy="234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4467" name="Line 19"/>
            <p:cNvSpPr>
              <a:spLocks noChangeShapeType="1"/>
            </p:cNvSpPr>
            <p:nvPr/>
          </p:nvSpPr>
          <p:spPr bwMode="auto">
            <a:xfrm>
              <a:off x="2784" y="1584"/>
              <a:ext cx="7" cy="109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pic>
        <p:nvPicPr>
          <p:cNvPr id="7444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648200"/>
            <a:ext cx="2663825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noFill/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Operations</a:t>
            </a:r>
          </a:p>
        </p:txBody>
      </p:sp>
      <p:sp>
        <p:nvSpPr>
          <p:cNvPr id="745475" name="Rectangle 3"/>
          <p:cNvSpPr>
            <a:spLocks noGrp="1"/>
          </p:cNvSpPr>
          <p:nvPr>
            <p:ph type="body" idx="1"/>
          </p:nvPr>
        </p:nvSpPr>
        <p:spPr>
          <a:xfrm>
            <a:off x="1143000" y="990600"/>
            <a:ext cx="7543800" cy="5562600"/>
          </a:xfrm>
          <a:noFill/>
        </p:spPr>
        <p:txBody>
          <a:bodyPr/>
          <a:lstStyle/>
          <a:p>
            <a:r>
              <a:rPr lang="th-TH" altLang="ko-KR" dirty="0" smtClean="0">
                <a:ea typeface="Gulim" pitchFamily="34" charset="-127"/>
                <a:cs typeface="Angsana New" pitchFamily="18" charset="-34"/>
              </a:rPr>
              <a:t>ใช้สำหรับจัดการค่าของ</a:t>
            </a:r>
            <a:r>
              <a:rPr lang="th-TH" altLang="ko-KR" dirty="0" err="1" smtClean="0">
                <a:ea typeface="Gulim" pitchFamily="34" charset="-127"/>
                <a:cs typeface="Angsana New" pitchFamily="18" charset="-34"/>
              </a:rPr>
              <a:t>แอท</a:t>
            </a:r>
            <a:r>
              <a:rPr lang="th-TH" altLang="ko-KR" dirty="0" smtClean="0">
                <a:ea typeface="Gulim" pitchFamily="34" charset="-127"/>
                <a:cs typeface="Angsana New" pitchFamily="18" charset="-34"/>
              </a:rPr>
              <a:t>ริ</a:t>
            </a:r>
            <a:r>
              <a:rPr lang="th-TH" altLang="ko-KR" dirty="0" err="1" smtClean="0">
                <a:ea typeface="Gulim" pitchFamily="34" charset="-127"/>
                <a:cs typeface="Angsana New" pitchFamily="18" charset="-34"/>
              </a:rPr>
              <a:t>บิวต์</a:t>
            </a:r>
            <a:r>
              <a:rPr lang="th-TH" altLang="ko-KR" dirty="0" smtClean="0">
                <a:ea typeface="Gulim" pitchFamily="34" charset="-127"/>
                <a:cs typeface="Angsana New" pitchFamily="18" charset="-34"/>
              </a:rPr>
              <a:t>หรือใช้สำหรับการกระทำอื่น ๆ</a:t>
            </a:r>
            <a:endParaRPr lang="en-US" altLang="ko-KR" dirty="0" smtClean="0">
              <a:ea typeface="Gulim" pitchFamily="34" charset="-127"/>
              <a:cs typeface="Angsana New" pitchFamily="18" charset="-34"/>
            </a:endParaRPr>
          </a:p>
          <a:p>
            <a:r>
              <a:rPr lang="th-TH" dirty="0" smtClean="0">
                <a:ea typeface="Gulim" pitchFamily="34" charset="-127"/>
                <a:cs typeface="Angsana New" pitchFamily="18" charset="-34"/>
              </a:rPr>
              <a:t>ทุก ๆ </a:t>
            </a:r>
            <a:r>
              <a:rPr lang="th-TH" dirty="0" err="1" smtClean="0">
                <a:ea typeface="Gulim" pitchFamily="34" charset="-127"/>
                <a:cs typeface="Angsana New" pitchFamily="18" charset="-34"/>
              </a:rPr>
              <a:t>ออปเจค</a:t>
            </a:r>
            <a:r>
              <a:rPr lang="th-TH" dirty="0" smtClean="0">
                <a:ea typeface="Gulim" pitchFamily="34" charset="-127"/>
                <a:cs typeface="Angsana New" pitchFamily="18" charset="-34"/>
              </a:rPr>
              <a:t>ที่ถูกสร้างจากคลาสเดียวกันจะใช้การทำงานร่วมกันเสมอ</a:t>
            </a:r>
            <a:endParaRPr lang="en-US" altLang="ko-KR" dirty="0" smtClean="0">
              <a:ea typeface="Gulim" pitchFamily="34" charset="-127"/>
              <a:cs typeface="Angsana New" pitchFamily="18" charset="-34"/>
            </a:endParaRPr>
          </a:p>
          <a:p>
            <a:r>
              <a:rPr lang="th-TH" altLang="ko-KR" dirty="0" smtClean="0">
                <a:ea typeface="Gulim" pitchFamily="34" charset="-127"/>
                <a:cs typeface="Angsana New" pitchFamily="18" charset="-34"/>
              </a:rPr>
              <a:t>การทำงานของ</a:t>
            </a:r>
            <a:r>
              <a:rPr lang="th-TH" altLang="ko-KR" dirty="0" err="1" smtClean="0">
                <a:ea typeface="Gulim" pitchFamily="34" charset="-127"/>
                <a:cs typeface="Angsana New" pitchFamily="18" charset="-34"/>
              </a:rPr>
              <a:t>ออปเจค</a:t>
            </a:r>
            <a:r>
              <a:rPr lang="th-TH" altLang="ko-KR" dirty="0" smtClean="0">
                <a:ea typeface="Gulim" pitchFamily="34" charset="-127"/>
                <a:cs typeface="Angsana New" pitchFamily="18" charset="-34"/>
              </a:rPr>
              <a:t>บางครั้งจะถูกเรียกว่าเมธอด  ซึ่งประกอบไปด้วย</a:t>
            </a:r>
            <a:r>
              <a:rPr lang="en-US" altLang="ko-KR" dirty="0" smtClean="0">
                <a:ea typeface="Gulim" pitchFamily="34" charset="-127"/>
                <a:cs typeface="Angsana New" pitchFamily="18" charset="-34"/>
              </a:rPr>
              <a:t> </a:t>
            </a:r>
            <a:r>
              <a:rPr lang="th-TH" altLang="ko-KR" dirty="0" smtClean="0">
                <a:ea typeface="Gulim" pitchFamily="34" charset="-127"/>
                <a:cs typeface="Angsana New" pitchFamily="18" charset="-34"/>
              </a:rPr>
              <a:t>ชนิดการคืนค่า</a:t>
            </a:r>
            <a:r>
              <a:rPr lang="en-US" altLang="ko-KR" dirty="0" smtClean="0">
                <a:ea typeface="Gulim" pitchFamily="34" charset="-127"/>
                <a:cs typeface="Angsana New" pitchFamily="18" charset="-34"/>
              </a:rPr>
              <a:t>  </a:t>
            </a:r>
            <a:r>
              <a:rPr lang="th-TH" altLang="ko-KR" dirty="0" smtClean="0">
                <a:ea typeface="Gulim" pitchFamily="34" charset="-127"/>
                <a:cs typeface="Angsana New" pitchFamily="18" charset="-34"/>
              </a:rPr>
              <a:t>ชื่อ</a:t>
            </a:r>
            <a:r>
              <a:rPr lang="en-US" altLang="ko-KR" dirty="0" smtClean="0">
                <a:ea typeface="Gulim" pitchFamily="34" charset="-127"/>
                <a:cs typeface="Angsana New" pitchFamily="18" charset="-34"/>
              </a:rPr>
              <a:t> </a:t>
            </a:r>
            <a:r>
              <a:rPr lang="th-TH" altLang="ko-KR" dirty="0" smtClean="0">
                <a:ea typeface="Gulim" pitchFamily="34" charset="-127"/>
                <a:cs typeface="Angsana New" pitchFamily="18" charset="-34"/>
              </a:rPr>
              <a:t>และจำนวนพารามิเตอร์ตั้งแต่ 0 หรือมากกว่า</a:t>
            </a:r>
            <a:endParaRPr lang="en-US" dirty="0" smtClean="0">
              <a:ea typeface="Gulim" pitchFamily="34" charset="-127"/>
              <a:cs typeface="Angsana New" pitchFamily="18" charset="-34"/>
            </a:endParaRPr>
          </a:p>
          <a:p>
            <a:r>
              <a:rPr lang="th-TH" dirty="0" smtClean="0">
                <a:ea typeface="Gulim" pitchFamily="34" charset="-127"/>
                <a:cs typeface="Angsana New" pitchFamily="18" charset="-34"/>
              </a:rPr>
              <a:t>รูปแบบการทำงานของเมธอดสามารถสรุปได้ดังนี้</a:t>
            </a:r>
          </a:p>
          <a:p>
            <a:endParaRPr lang="en-US" dirty="0" smtClean="0">
              <a:ea typeface="Gulim" pitchFamily="34" charset="-127"/>
              <a:cs typeface="Angsana New" pitchFamily="18" charset="-34"/>
            </a:endParaRPr>
          </a:p>
          <a:p>
            <a:pPr>
              <a:buFont typeface="Wingdings 3" pitchFamily="18" charset="2"/>
              <a:buNone/>
            </a:pPr>
            <a:r>
              <a:rPr lang="en-US" altLang="ko-KR" i="1" u="sng" dirty="0" smtClean="0">
                <a:ea typeface="Gulim" pitchFamily="34" charset="-127"/>
                <a:cs typeface="Angsana New" pitchFamily="18" charset="-34"/>
              </a:rPr>
              <a:t>Visibility</a:t>
            </a:r>
            <a:r>
              <a:rPr lang="en-US" altLang="ko-KR" i="1" dirty="0" smtClean="0">
                <a:ea typeface="Gulim" pitchFamily="34" charset="-127"/>
                <a:cs typeface="Angsana New" pitchFamily="18" charset="-34"/>
              </a:rPr>
              <a:t> </a:t>
            </a:r>
            <a:r>
              <a:rPr lang="en-US" altLang="ko-KR" i="1" u="sng" dirty="0" smtClean="0">
                <a:ea typeface="Gulim" pitchFamily="34" charset="-127"/>
                <a:cs typeface="Angsana New" pitchFamily="18" charset="-34"/>
              </a:rPr>
              <a:t>Name</a:t>
            </a:r>
            <a:r>
              <a:rPr lang="en-US" altLang="ko-KR" i="1" dirty="0" smtClean="0">
                <a:ea typeface="Gulim" pitchFamily="34" charset="-127"/>
                <a:cs typeface="Angsana New" pitchFamily="18" charset="-34"/>
              </a:rPr>
              <a:t> (Parameter-List) </a:t>
            </a:r>
            <a:r>
              <a:rPr lang="en-US" altLang="ko-KR" i="1" u="sng" dirty="0" smtClean="0">
                <a:ea typeface="Gulim" pitchFamily="34" charset="-127"/>
                <a:cs typeface="Angsana New" pitchFamily="18" charset="-34"/>
              </a:rPr>
              <a:t>:</a:t>
            </a:r>
            <a:r>
              <a:rPr lang="en-US" altLang="ko-KR" i="1" dirty="0" smtClean="0">
                <a:ea typeface="Gulim" pitchFamily="34" charset="-127"/>
                <a:cs typeface="Angsana New" pitchFamily="18" charset="-34"/>
              </a:rPr>
              <a:t> </a:t>
            </a:r>
            <a:r>
              <a:rPr lang="en-US" altLang="ko-KR" i="1" u="sng" dirty="0" smtClean="0">
                <a:ea typeface="Gulim" pitchFamily="34" charset="-127"/>
                <a:cs typeface="Angsana New" pitchFamily="18" charset="-34"/>
              </a:rPr>
              <a:t>Return-Type-Expression</a:t>
            </a:r>
            <a:r>
              <a:rPr lang="en-US" altLang="ko-KR" i="1" dirty="0" smtClean="0">
                <a:ea typeface="Gulim" pitchFamily="34" charset="-127"/>
                <a:cs typeface="Angsana New" pitchFamily="18" charset="-34"/>
              </a:rPr>
              <a:t> </a:t>
            </a:r>
            <a:r>
              <a:rPr lang="en-US" altLang="ko-KR" i="1" u="sng" dirty="0" smtClean="0">
                <a:ea typeface="Gulim" pitchFamily="34" charset="-127"/>
                <a:cs typeface="Angsana New" pitchFamily="18" charset="-34"/>
              </a:rPr>
              <a:t>{Property-String}</a:t>
            </a:r>
          </a:p>
          <a:p>
            <a:pPr lvl="1"/>
            <a:endParaRPr lang="en-US" dirty="0" smtClean="0">
              <a:ea typeface="Gulim" pitchFamily="34" charset="-127"/>
              <a:cs typeface="Angsana New" pitchFamily="18" charset="-34"/>
            </a:endParaRPr>
          </a:p>
          <a:p>
            <a:pPr lvl="1"/>
            <a:endParaRPr lang="en-US" altLang="en-US" dirty="0" smtClean="0">
              <a:ea typeface="Gulim" pitchFamily="34" charset="-127"/>
              <a:cs typeface="Angsana New" pitchFamily="18" charset="-34"/>
            </a:endParaRPr>
          </a:p>
          <a:p>
            <a:pPr lvl="2">
              <a:buFont typeface="Wingdings 2" pitchFamily="18" charset="2"/>
              <a:buNone/>
            </a:pPr>
            <a:r>
              <a:rPr lang="en-US" dirty="0" smtClean="0">
                <a:ea typeface="Gulim" pitchFamily="34" charset="-127"/>
                <a:cs typeface="Angsana New" pitchFamily="18" charset="-34"/>
              </a:rPr>
              <a:t>		</a:t>
            </a:r>
          </a:p>
        </p:txBody>
      </p:sp>
      <p:sp>
        <p:nvSpPr>
          <p:cNvPr id="745484" name="Rectangle 12"/>
          <p:cNvSpPr>
            <a:spLocks noChangeArrowheads="1"/>
          </p:cNvSpPr>
          <p:nvPr/>
        </p:nvSpPr>
        <p:spPr bwMode="auto">
          <a:xfrm>
            <a:off x="3867150" y="6019800"/>
            <a:ext cx="1409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  <a:latin typeface="Tahoma" pitchFamily="34" charset="0"/>
              </a:rPr>
              <a:t>operations</a:t>
            </a:r>
          </a:p>
        </p:txBody>
      </p:sp>
      <p:sp>
        <p:nvSpPr>
          <p:cNvPr id="745485" name="Line 13"/>
          <p:cNvSpPr>
            <a:spLocks noChangeShapeType="1"/>
          </p:cNvSpPr>
          <p:nvPr/>
        </p:nvSpPr>
        <p:spPr bwMode="auto">
          <a:xfrm flipV="1">
            <a:off x="5334000" y="609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74548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648200"/>
            <a:ext cx="2663825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89737" cy="1031875"/>
          </a:xfrm>
        </p:spPr>
        <p:txBody>
          <a:bodyPr/>
          <a:lstStyle/>
          <a:p>
            <a:r>
              <a:rPr lang="en-US" altLang="ja-JP" dirty="0">
                <a:solidFill>
                  <a:srgbClr val="990000"/>
                </a:solidFill>
              </a:rPr>
              <a:t>Class </a:t>
            </a:r>
            <a:r>
              <a:rPr lang="en-US" altLang="ja-JP" dirty="0" smtClean="0">
                <a:solidFill>
                  <a:srgbClr val="990000"/>
                </a:solidFill>
              </a:rPr>
              <a:t>Diagram</a:t>
            </a:r>
            <a:endParaRPr lang="en-US" altLang="ja-JP" dirty="0">
              <a:solidFill>
                <a:srgbClr val="990000"/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320800" y="1859832"/>
            <a:ext cx="1999265" cy="349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– price: 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= 30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075238" y="1676400"/>
            <a:ext cx="2820003" cy="865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 dirty="0" err="1">
                <a:solidFill>
                  <a:schemeClr val="tx1"/>
                </a:solidFill>
              </a:rPr>
              <a:t>pulic</a:t>
            </a:r>
            <a:r>
              <a:rPr lang="en-US" altLang="ja-JP" dirty="0">
                <a:solidFill>
                  <a:schemeClr val="tx1"/>
                </a:solidFill>
              </a:rPr>
              <a:t> class </a:t>
            </a:r>
            <a:r>
              <a:rPr lang="en-US" altLang="ja-JP" dirty="0" err="1">
                <a:solidFill>
                  <a:schemeClr val="tx1"/>
                </a:solidFill>
              </a:rPr>
              <a:t>ClassA</a:t>
            </a:r>
            <a:r>
              <a:rPr lang="en-US" altLang="ja-JP" dirty="0">
                <a:solidFill>
                  <a:schemeClr val="tx1"/>
                </a:solidFill>
              </a:rPr>
              <a:t> {</a:t>
            </a: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     </a:t>
            </a:r>
            <a:r>
              <a:rPr lang="en-US" altLang="ja-JP" b="1" dirty="0">
                <a:solidFill>
                  <a:schemeClr val="tx1"/>
                </a:solidFill>
              </a:rPr>
              <a:t>private </a:t>
            </a:r>
            <a:r>
              <a:rPr lang="en-US" altLang="ja-JP" b="1" dirty="0" err="1">
                <a:solidFill>
                  <a:schemeClr val="tx1"/>
                </a:solidFill>
              </a:rPr>
              <a:t>int</a:t>
            </a:r>
            <a:r>
              <a:rPr lang="en-US" altLang="ja-JP" b="1" dirty="0">
                <a:solidFill>
                  <a:schemeClr val="tx1"/>
                </a:solidFill>
              </a:rPr>
              <a:t> price = </a:t>
            </a:r>
            <a:r>
              <a:rPr lang="en-US" altLang="ja-JP" b="1" dirty="0" smtClean="0">
                <a:solidFill>
                  <a:schemeClr val="tx1"/>
                </a:solidFill>
              </a:rPr>
              <a:t>30;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176337" y="3180632"/>
            <a:ext cx="3457575" cy="349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– price: 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= 30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{frozen}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987925" y="2794000"/>
            <a:ext cx="3230372" cy="865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>
                <a:solidFill>
                  <a:schemeClr val="tx1"/>
                </a:solidFill>
              </a:rPr>
              <a:t>pulic class ClassA {</a:t>
            </a:r>
          </a:p>
          <a:p>
            <a:pPr algn="l"/>
            <a:r>
              <a:rPr lang="en-US" altLang="ja-JP">
                <a:solidFill>
                  <a:schemeClr val="tx1"/>
                </a:solidFill>
              </a:rPr>
              <a:t>     </a:t>
            </a:r>
            <a:r>
              <a:rPr lang="en-US" altLang="ja-JP" b="1">
                <a:solidFill>
                  <a:schemeClr val="tx1"/>
                </a:solidFill>
              </a:rPr>
              <a:t>private final int price = 3;</a:t>
            </a:r>
          </a:p>
          <a:p>
            <a:pPr algn="l"/>
            <a:r>
              <a:rPr lang="en-US" altLang="ja-JP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190625" y="4072807"/>
            <a:ext cx="3457575" cy="349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u="sng" dirty="0">
                <a:solidFill>
                  <a:schemeClr val="tx1"/>
                </a:solidFill>
              </a:rPr>
              <a:t>– price: </a:t>
            </a:r>
            <a:r>
              <a:rPr lang="en-US" altLang="ja-JP" u="sng" dirty="0" err="1">
                <a:solidFill>
                  <a:schemeClr val="tx1"/>
                </a:solidFill>
              </a:rPr>
              <a:t>int</a:t>
            </a:r>
            <a:endParaRPr lang="en-US" altLang="ja-JP" b="1" u="sng" dirty="0">
              <a:solidFill>
                <a:schemeClr val="tx1"/>
              </a:solidFill>
            </a:endParaRP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046663" y="3840163"/>
            <a:ext cx="2903359" cy="865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 dirty="0" err="1">
                <a:solidFill>
                  <a:schemeClr val="tx1"/>
                </a:solidFill>
              </a:rPr>
              <a:t>pulic</a:t>
            </a:r>
            <a:r>
              <a:rPr lang="en-US" altLang="ja-JP" dirty="0">
                <a:solidFill>
                  <a:schemeClr val="tx1"/>
                </a:solidFill>
              </a:rPr>
              <a:t> class </a:t>
            </a:r>
            <a:r>
              <a:rPr lang="en-US" altLang="ja-JP" dirty="0" err="1">
                <a:solidFill>
                  <a:schemeClr val="tx1"/>
                </a:solidFill>
              </a:rPr>
              <a:t>ClassA</a:t>
            </a:r>
            <a:r>
              <a:rPr lang="en-US" altLang="ja-JP" dirty="0">
                <a:solidFill>
                  <a:schemeClr val="tx1"/>
                </a:solidFill>
              </a:rPr>
              <a:t> {</a:t>
            </a: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     </a:t>
            </a:r>
            <a:r>
              <a:rPr lang="en-US" altLang="ja-JP" dirty="0" smtClean="0">
                <a:solidFill>
                  <a:schemeClr val="tx1"/>
                </a:solidFill>
              </a:rPr>
              <a:t>private </a:t>
            </a:r>
            <a:r>
              <a:rPr lang="en-US" altLang="ja-JP" b="1" dirty="0" smtClean="0">
                <a:solidFill>
                  <a:schemeClr val="tx1"/>
                </a:solidFill>
              </a:rPr>
              <a:t>static </a:t>
            </a:r>
            <a:r>
              <a:rPr lang="en-US" altLang="ja-JP" b="1" dirty="0" err="1">
                <a:solidFill>
                  <a:schemeClr val="tx1"/>
                </a:solidFill>
              </a:rPr>
              <a:t>int</a:t>
            </a:r>
            <a:r>
              <a:rPr lang="en-US" altLang="ja-JP" b="1" dirty="0">
                <a:solidFill>
                  <a:schemeClr val="tx1"/>
                </a:solidFill>
              </a:rPr>
              <a:t> price;</a:t>
            </a: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190625" y="5212632"/>
            <a:ext cx="3457575" cy="349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– data[10]: 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987925" y="4986338"/>
            <a:ext cx="4156075" cy="865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ja-JP" dirty="0" err="1">
                <a:solidFill>
                  <a:schemeClr val="tx1"/>
                </a:solidFill>
              </a:rPr>
              <a:t>pulic</a:t>
            </a:r>
            <a:r>
              <a:rPr lang="en-US" altLang="ja-JP" dirty="0">
                <a:solidFill>
                  <a:schemeClr val="tx1"/>
                </a:solidFill>
              </a:rPr>
              <a:t> class </a:t>
            </a:r>
            <a:r>
              <a:rPr lang="en-US" altLang="ja-JP" dirty="0" err="1">
                <a:solidFill>
                  <a:schemeClr val="tx1"/>
                </a:solidFill>
              </a:rPr>
              <a:t>ClassA</a:t>
            </a:r>
            <a:r>
              <a:rPr lang="en-US" altLang="ja-JP" dirty="0">
                <a:solidFill>
                  <a:schemeClr val="tx1"/>
                </a:solidFill>
              </a:rPr>
              <a:t> {</a:t>
            </a: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     </a:t>
            </a:r>
            <a:r>
              <a:rPr lang="en-US" altLang="ja-JP" b="1" dirty="0">
                <a:solidFill>
                  <a:schemeClr val="tx1"/>
                </a:solidFill>
              </a:rPr>
              <a:t>private </a:t>
            </a:r>
            <a:r>
              <a:rPr lang="en-US" altLang="ja-JP" b="1" dirty="0" err="1">
                <a:solidFill>
                  <a:schemeClr val="tx1"/>
                </a:solidFill>
              </a:rPr>
              <a:t>int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[10 </a:t>
            </a:r>
            <a:r>
              <a:rPr lang="en-US" altLang="ja-JP" b="1" dirty="0">
                <a:solidFill>
                  <a:schemeClr val="tx1"/>
                </a:solidFill>
              </a:rPr>
              <a:t>] </a:t>
            </a:r>
            <a:r>
              <a:rPr lang="en-US" altLang="ja-JP" b="1" dirty="0" smtClean="0">
                <a:solidFill>
                  <a:schemeClr val="tx1"/>
                </a:solidFill>
              </a:rPr>
              <a:t>data;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841375" y="2771775"/>
            <a:ext cx="782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855663" y="3830638"/>
            <a:ext cx="782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827088" y="4875213"/>
            <a:ext cx="782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70671" name="AutoShape 15"/>
          <p:cNvSpPr>
            <a:spLocks noChangeArrowheads="1"/>
          </p:cNvSpPr>
          <p:nvPr/>
        </p:nvSpPr>
        <p:spPr bwMode="auto">
          <a:xfrm>
            <a:off x="4049713" y="1884363"/>
            <a:ext cx="434975" cy="217487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70672" name="AutoShape 16"/>
          <p:cNvSpPr>
            <a:spLocks noChangeArrowheads="1"/>
          </p:cNvSpPr>
          <p:nvPr/>
        </p:nvSpPr>
        <p:spPr bwMode="auto">
          <a:xfrm>
            <a:off x="4049713" y="4149725"/>
            <a:ext cx="434975" cy="217488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70673" name="AutoShape 17"/>
          <p:cNvSpPr>
            <a:spLocks noChangeArrowheads="1"/>
          </p:cNvSpPr>
          <p:nvPr/>
        </p:nvSpPr>
        <p:spPr bwMode="auto">
          <a:xfrm>
            <a:off x="4064000" y="3278188"/>
            <a:ext cx="434975" cy="217487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  <p:sp>
        <p:nvSpPr>
          <p:cNvPr id="70674" name="AutoShape 18"/>
          <p:cNvSpPr>
            <a:spLocks noChangeArrowheads="1"/>
          </p:cNvSpPr>
          <p:nvPr/>
        </p:nvSpPr>
        <p:spPr bwMode="auto">
          <a:xfrm>
            <a:off x="4019550" y="5295900"/>
            <a:ext cx="434975" cy="217488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29000" y="1474788"/>
            <a:ext cx="1231900" cy="1649412"/>
            <a:chOff x="3582" y="1590"/>
            <a:chExt cx="776" cy="1039"/>
          </a:xfrm>
        </p:grpSpPr>
        <p:sp>
          <p:nvSpPr>
            <p:cNvPr id="748547" name="Rectangle 3"/>
            <p:cNvSpPr>
              <a:spLocks noChangeArrowheads="1"/>
            </p:cNvSpPr>
            <p:nvPr/>
          </p:nvSpPr>
          <p:spPr bwMode="auto">
            <a:xfrm>
              <a:off x="3582" y="1590"/>
              <a:ext cx="776" cy="1039"/>
            </a:xfrm>
            <a:prstGeom prst="rect">
              <a:avLst/>
            </a:prstGeom>
            <a:solidFill>
              <a:srgbClr val="FFFFCC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8548" name="Line 4"/>
            <p:cNvSpPr>
              <a:spLocks noChangeShapeType="1"/>
            </p:cNvSpPr>
            <p:nvPr/>
          </p:nvSpPr>
          <p:spPr bwMode="auto">
            <a:xfrm>
              <a:off x="3589" y="1834"/>
              <a:ext cx="76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8549" name="Line 5"/>
            <p:cNvSpPr>
              <a:spLocks noChangeShapeType="1"/>
            </p:cNvSpPr>
            <p:nvPr/>
          </p:nvSpPr>
          <p:spPr bwMode="auto">
            <a:xfrm>
              <a:off x="3589" y="2228"/>
              <a:ext cx="76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48550" name="Rectangle 6"/>
            <p:cNvSpPr>
              <a:spLocks noChangeArrowheads="1"/>
            </p:cNvSpPr>
            <p:nvPr/>
          </p:nvSpPr>
          <p:spPr bwMode="auto">
            <a:xfrm>
              <a:off x="3655" y="1650"/>
              <a:ext cx="611" cy="15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</a:rPr>
                <a:t>Rectangle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8551" name="Rectangle 7"/>
            <p:cNvSpPr>
              <a:spLocks noChangeArrowheads="1"/>
            </p:cNvSpPr>
            <p:nvPr/>
          </p:nvSpPr>
          <p:spPr bwMode="auto">
            <a:xfrm>
              <a:off x="3694" y="1900"/>
              <a:ext cx="401" cy="14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- height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8552" name="Rectangle 8"/>
            <p:cNvSpPr>
              <a:spLocks noChangeArrowheads="1"/>
            </p:cNvSpPr>
            <p:nvPr/>
          </p:nvSpPr>
          <p:spPr bwMode="auto">
            <a:xfrm>
              <a:off x="3694" y="2057"/>
              <a:ext cx="354" cy="14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- width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8553" name="Rectangle 9"/>
            <p:cNvSpPr>
              <a:spLocks noChangeArrowheads="1"/>
            </p:cNvSpPr>
            <p:nvPr/>
          </p:nvSpPr>
          <p:spPr bwMode="auto">
            <a:xfrm>
              <a:off x="3694" y="2294"/>
              <a:ext cx="604" cy="14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+ getArea()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748554" name="Rectangle 10"/>
            <p:cNvSpPr>
              <a:spLocks noChangeArrowheads="1"/>
            </p:cNvSpPr>
            <p:nvPr/>
          </p:nvSpPr>
          <p:spPr bwMode="auto">
            <a:xfrm>
              <a:off x="3694" y="2451"/>
              <a:ext cx="504" cy="14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+ resize()</a:t>
              </a:r>
              <a:endParaRPr lang="en-US">
                <a:latin typeface="Tahoma" pitchFamily="34" charset="0"/>
              </a:endParaRPr>
            </a:p>
          </p:txBody>
        </p:sp>
      </p:grpSp>
      <p:sp>
        <p:nvSpPr>
          <p:cNvPr id="748555" name="Oval 11"/>
          <p:cNvSpPr>
            <a:spLocks noChangeArrowheads="1"/>
          </p:cNvSpPr>
          <p:nvPr/>
        </p:nvSpPr>
        <p:spPr bwMode="auto">
          <a:xfrm>
            <a:off x="3505200" y="1919288"/>
            <a:ext cx="228600" cy="533400"/>
          </a:xfrm>
          <a:prstGeom prst="ellipse">
            <a:avLst/>
          </a:prstGeom>
          <a:noFill/>
          <a:ln w="19050">
            <a:solidFill>
              <a:srgbClr val="99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8556" name="Text Box 12"/>
          <p:cNvSpPr txBox="1">
            <a:spLocks noChangeArrowheads="1"/>
          </p:cNvSpPr>
          <p:nvPr/>
        </p:nvSpPr>
        <p:spPr bwMode="auto">
          <a:xfrm>
            <a:off x="1143000" y="1898835"/>
            <a:ext cx="1371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GB" sz="1400" b="1" dirty="0" smtClean="0">
                <a:solidFill>
                  <a:srgbClr val="CC3300"/>
                </a:solidFill>
              </a:rPr>
              <a:t>   P</a:t>
            </a:r>
            <a:r>
              <a:rPr lang="en-US" sz="1400" b="1" dirty="0" err="1" smtClean="0">
                <a:solidFill>
                  <a:srgbClr val="CC3300"/>
                </a:solidFill>
              </a:rPr>
              <a:t>rivate</a:t>
            </a:r>
            <a:endParaRPr lang="en-GB" sz="1400" b="1" dirty="0">
              <a:solidFill>
                <a:srgbClr val="CC33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 </a:t>
            </a:r>
            <a:r>
              <a:rPr lang="en-GB" sz="1400" b="1" dirty="0">
                <a:solidFill>
                  <a:srgbClr val="CC3300"/>
                </a:solidFill>
              </a:rPr>
              <a:t> Protected</a:t>
            </a:r>
          </a:p>
          <a:p>
            <a:pPr eaLnBrk="0" hangingPunct="0">
              <a:spcBef>
                <a:spcPct val="50000"/>
              </a:spcBef>
            </a:pPr>
            <a:r>
              <a:rPr lang="en-US" sz="1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GB" sz="1400" b="1" dirty="0" smtClean="0">
                <a:solidFill>
                  <a:srgbClr val="CC3300"/>
                </a:solidFill>
              </a:rPr>
              <a:t>   Public</a:t>
            </a:r>
            <a:endParaRPr lang="en-GB" sz="1400" b="1" dirty="0">
              <a:solidFill>
                <a:srgbClr val="CC3300"/>
              </a:solidFill>
            </a:endParaRPr>
          </a:p>
        </p:txBody>
      </p:sp>
      <p:sp>
        <p:nvSpPr>
          <p:cNvPr id="748557" name="Line 13"/>
          <p:cNvSpPr>
            <a:spLocks noChangeShapeType="1"/>
          </p:cNvSpPr>
          <p:nvPr/>
        </p:nvSpPr>
        <p:spPr bwMode="auto">
          <a:xfrm>
            <a:off x="2298700" y="2084388"/>
            <a:ext cx="1219200" cy="76200"/>
          </a:xfrm>
          <a:prstGeom prst="line">
            <a:avLst/>
          </a:prstGeom>
          <a:noFill/>
          <a:ln w="19050">
            <a:solidFill>
              <a:srgbClr val="99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8558" name="Oval 14"/>
          <p:cNvSpPr>
            <a:spLocks noChangeArrowheads="1"/>
          </p:cNvSpPr>
          <p:nvPr/>
        </p:nvSpPr>
        <p:spPr bwMode="auto">
          <a:xfrm>
            <a:off x="3505200" y="2541588"/>
            <a:ext cx="3048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8559" name="Line 15"/>
          <p:cNvSpPr>
            <a:spLocks noChangeShapeType="1"/>
          </p:cNvSpPr>
          <p:nvPr/>
        </p:nvSpPr>
        <p:spPr bwMode="auto">
          <a:xfrm>
            <a:off x="2362200" y="2770188"/>
            <a:ext cx="1143000" cy="762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8560" name="Text Box 16"/>
          <p:cNvSpPr txBox="1">
            <a:spLocks noChangeArrowheads="1"/>
          </p:cNvSpPr>
          <p:nvPr/>
        </p:nvSpPr>
        <p:spPr bwMode="auto">
          <a:xfrm>
            <a:off x="762000" y="1550988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/>
              <a:t>Access Specifier</a:t>
            </a:r>
          </a:p>
        </p:txBody>
      </p:sp>
      <p:sp>
        <p:nvSpPr>
          <p:cNvPr id="748561" name="Rectangle 17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990000"/>
                </a:solidFill>
                <a:effectLst/>
              </a:rPr>
              <a:t>Class Notation – visibility</a:t>
            </a:r>
            <a:endParaRPr lang="th-TH" smtClean="0">
              <a:solidFill>
                <a:srgbClr val="990000"/>
              </a:solidFill>
              <a:effectLst/>
            </a:endParaRPr>
          </a:p>
        </p:txBody>
      </p:sp>
      <p:pic>
        <p:nvPicPr>
          <p:cNvPr id="74856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95400"/>
            <a:ext cx="2063750" cy="2152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" name="Group 54"/>
          <p:cNvGraphicFramePr>
            <a:graphicFrameLocks/>
          </p:cNvGraphicFramePr>
          <p:nvPr/>
        </p:nvGraphicFramePr>
        <p:xfrm>
          <a:off x="1066800" y="3733800"/>
          <a:ext cx="7010399" cy="2286000"/>
        </p:xfrm>
        <a:graphic>
          <a:graphicData uri="http://schemas.openxmlformats.org/drawingml/2006/table">
            <a:tbl>
              <a:tblPr/>
              <a:tblGrid>
                <a:gridCol w="1011810"/>
                <a:gridCol w="1084082"/>
                <a:gridCol w="4914507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Visibility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สามารถเข้าถึงได้จากภายนอกคลาส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ea typeface="Gulim" pitchFamily="34" charset="-127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สามารถเข้าถึงได้จาก </a:t>
                      </a: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Container 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คลาสและคลาสสืบทอด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ea typeface="Gulim" pitchFamily="34" charset="-127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package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สามารถเข้าถึงได้จากคลาสที่อยู่ภายใน</a:t>
                      </a:r>
                      <a:r>
                        <a:rPr lang="th-TH" sz="2400" dirty="0" err="1" smtClean="0">
                          <a:latin typeface="Angsana New" pitchFamily="18" charset="-34"/>
                          <a:cs typeface="Angsana New" pitchFamily="18" charset="-34"/>
                        </a:rPr>
                        <a:t>แพคเกจ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เดียวกัน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ea typeface="Gulim" pitchFamily="34" charset="-127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Gulim" pitchFamily="34" charset="-127"/>
                          <a:cs typeface="Angsana New" pitchFamily="18" charset="-34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ไม่สามารถเข้าถึงได้จากภายนอก</a:t>
                      </a:r>
                      <a:r>
                        <a:rPr lang="en-AU" sz="240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Container</a:t>
                      </a:r>
                      <a:r>
                        <a:rPr lang="en-US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คลาส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ea typeface="Gulim" pitchFamily="34" charset="-127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5" grpId="0" animBg="1"/>
      <p:bldP spid="748556" grpId="0"/>
      <p:bldP spid="748557" grpId="0" animBg="1"/>
      <p:bldP spid="748558" grpId="0" animBg="1"/>
      <p:bldP spid="748559" grpId="0" animBg="1"/>
      <p:bldP spid="7485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3962400" y="1447800"/>
            <a:ext cx="4800600" cy="502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19812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</a:t>
            </a:r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09800"/>
            <a:ext cx="2063750" cy="2152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4267200" y="1447800"/>
            <a:ext cx="43434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public class Customer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{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private String name;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private String address;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private Integer Id;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private String city;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1" lang="en-US" sz="1400">
              <a:solidFill>
                <a:srgbClr val="000099"/>
              </a:solidFill>
              <a:latin typeface="Courier New" pitchFamily="49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public Integer getCustomerId()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{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…...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}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1" lang="en-US" sz="1400">
              <a:solidFill>
                <a:srgbClr val="000099"/>
              </a:solidFill>
              <a:latin typeface="Courier New" pitchFamily="49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public String getCustomerName()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{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…..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}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1" lang="en-US" sz="1400">
              <a:solidFill>
                <a:srgbClr val="000099"/>
              </a:solidFill>
              <a:latin typeface="Courier New" pitchFamily="49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public String getAddress()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{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…..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    }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1" lang="en-US" sz="1400">
              <a:solidFill>
                <a:srgbClr val="000099"/>
              </a:solidFill>
              <a:latin typeface="Courier New" pitchFamily="49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400">
                <a:solidFill>
                  <a:srgbClr val="000099"/>
                </a:solidFill>
                <a:latin typeface="Courier New" pitchFamily="49" charset="0"/>
                <a:cs typeface="Arial" pitchFamily="34" charset="0"/>
              </a:rPr>
              <a:t>}</a:t>
            </a:r>
            <a:endParaRPr kumimoji="1" lang="en-US" sz="1200">
              <a:solidFill>
                <a:srgbClr val="000099"/>
              </a:solidFill>
              <a:latin typeface="Angsana New" pitchFamily="18" charset="-34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4">
  <a:themeElements>
    <a:clrScheme name="Lecture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4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Lecture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</Template>
  <TotalTime>2103</TotalTime>
  <Words>2773</Words>
  <Application>Microsoft Office PowerPoint</Application>
  <PresentationFormat>นำเสนอทางหน้าจอ (4:3)</PresentationFormat>
  <Paragraphs>677</Paragraphs>
  <Slides>47</Slides>
  <Notes>27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47</vt:i4>
      </vt:variant>
    </vt:vector>
  </HeadingPairs>
  <TitlesOfParts>
    <vt:vector size="48" baseType="lpstr">
      <vt:lpstr>Lecture-4</vt:lpstr>
      <vt:lpstr>Class &amp; Sequence Diagram</vt:lpstr>
      <vt:lpstr>ทส.214 </vt:lpstr>
      <vt:lpstr>Software &amp; Grading Systems</vt:lpstr>
      <vt:lpstr>Structure of a class</vt:lpstr>
      <vt:lpstr>Attributes</vt:lpstr>
      <vt:lpstr>Operations</vt:lpstr>
      <vt:lpstr>Class Diagram</vt:lpstr>
      <vt:lpstr>Class Notation – visibility</vt:lpstr>
      <vt:lpstr>Class </vt:lpstr>
      <vt:lpstr>Association Customer &amp; Account</vt:lpstr>
      <vt:lpstr>การออกแบบ Account</vt:lpstr>
      <vt:lpstr>การออกแบบ Customer</vt:lpstr>
      <vt:lpstr>Sequence Diagram</vt:lpstr>
      <vt:lpstr>Fun Example : Objects</vt:lpstr>
      <vt:lpstr>Fun Example : Sequence diagram</vt:lpstr>
      <vt:lpstr>Represent External Stimuli with Actor</vt:lpstr>
      <vt:lpstr>Object &amp; Life Line Notation</vt:lpstr>
      <vt:lpstr>Activation Bar Notation</vt:lpstr>
      <vt:lpstr>Message</vt:lpstr>
      <vt:lpstr>Arrow</vt:lpstr>
      <vt:lpstr>UML Message Notation</vt:lpstr>
      <vt:lpstr>Type Of Messages</vt:lpstr>
      <vt:lpstr>Sequence Diagram : First Step</vt:lpstr>
      <vt:lpstr>ภาพนิ่ง 24</vt:lpstr>
      <vt:lpstr>Return Values</vt:lpstr>
      <vt:lpstr>More on Arrow Label</vt:lpstr>
      <vt:lpstr>Conditional Behaviors</vt:lpstr>
      <vt:lpstr>Control information</vt:lpstr>
      <vt:lpstr>ภาพนิ่ง 29</vt:lpstr>
      <vt:lpstr>Dinner Scenario</vt:lpstr>
      <vt:lpstr>Example - Dinner</vt:lpstr>
      <vt:lpstr>Example - Vending Machine</vt:lpstr>
      <vt:lpstr>Scenario</vt:lpstr>
      <vt:lpstr>Example - vending machine</vt:lpstr>
      <vt:lpstr>Class Diagram - Vending Machine</vt:lpstr>
      <vt:lpstr>Association Customer &amp; Account</vt:lpstr>
      <vt:lpstr>Account &amp; Customer</vt:lpstr>
      <vt:lpstr>Sequence Diagram</vt:lpstr>
      <vt:lpstr>Sequence Diagram</vt:lpstr>
      <vt:lpstr>Buy Item with Cash</vt:lpstr>
      <vt:lpstr>Conceptual Class Diagram</vt:lpstr>
      <vt:lpstr>Buy Item with Cash</vt:lpstr>
      <vt:lpstr>คลาสไดอาแกรม</vt:lpstr>
      <vt:lpstr>Class Order</vt:lpstr>
      <vt:lpstr>Class OrderLine</vt:lpstr>
      <vt:lpstr>Class Product</vt:lpstr>
      <vt:lpstr>Class Run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Session</dc:title>
  <dc:creator>User</dc:creator>
  <cp:lastModifiedBy>Rangsit</cp:lastModifiedBy>
  <cp:revision>98</cp:revision>
  <dcterms:created xsi:type="dcterms:W3CDTF">2008-01-16T17:45:52Z</dcterms:created>
  <dcterms:modified xsi:type="dcterms:W3CDTF">2012-11-05T01:16:29Z</dcterms:modified>
</cp:coreProperties>
</file>