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1" r:id="rId7"/>
    <p:sldId id="271" r:id="rId8"/>
    <p:sldId id="272" r:id="rId9"/>
    <p:sldId id="273" r:id="rId10"/>
    <p:sldId id="274" r:id="rId11"/>
    <p:sldId id="275" r:id="rId12"/>
    <p:sldId id="259" r:id="rId13"/>
    <p:sldId id="260" r:id="rId14"/>
    <p:sldId id="276" r:id="rId15"/>
    <p:sldId id="277" r:id="rId16"/>
    <p:sldId id="262" r:id="rId17"/>
  </p:sldIdLst>
  <p:sldSz cx="12192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512"/>
    <p:restoredTop sz="94668"/>
  </p:normalViewPr>
  <p:slideViewPr>
    <p:cSldViewPr snapToGrid="0" snapToObjects="1">
      <p:cViewPr varScale="1">
        <p:scale>
          <a:sx n="80" d="100"/>
          <a:sy n="80" d="100"/>
        </p:scale>
        <p:origin x="208" y="7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18C1-2EF0-C240-BC8A-D42DDCF9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3F731-BA26-934D-B2C1-04019AA4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220A-B792-1340-A421-47E38ED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6890-85EA-D346-AD3D-35CE2F8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53696-22F9-7240-AD1C-FC62534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6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6E0-2699-3947-9377-6020FD0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0A08A-F61B-EB48-91DA-8A439E1F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D75C-53C6-F845-866D-A42B045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1FDD-CAE6-4F40-89BA-C210ACF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48BA-4023-E443-AA81-A129F37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6F79F-16D7-A241-883A-EC512C205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19B11-46CA-E842-90CF-A34E3598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CE2DB-1C7C-154B-8AF6-FDCED3A8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981BF-6606-1747-AEFE-A7F8258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A7038-761E-3348-ACF8-3A1BE88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2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4EBB-227C-FD46-B2DE-13694AC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688C-2EC2-B64C-AC3A-77A4D6B6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268B2-C524-3646-93E0-90C4537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484A0-460A-7746-AAEF-69562C8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83F9E-DAB7-6D49-888D-4F0FAC9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5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1A0E1-6EBA-1A46-BDEA-B5AEA4A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059E9-0466-9B4B-958B-89BDE50D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DFF35-AE45-5D4C-BCB4-EAD37E2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0F784-0241-4F4C-9F20-E1A1F63E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2A733-D1AC-F84D-842D-82268E2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4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F4B2-BFB3-5C48-A8DA-4B64F41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679A6-2A86-BA44-BB6F-9D403F6A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A95AF-7F1F-9E43-8592-93E477B7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2EAAC-304A-1F4F-B2DA-02FFDFE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E5C99-8BFD-E740-89D3-ED46F706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89F3-B008-8E49-AE34-432C339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8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235D3-751E-0040-B635-8589D223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A40F3-66F4-C14E-8141-53FD3918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0F0C9-7D4D-AD45-BD1E-CE5CC6A0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282F4-1FF5-3040-A2D6-75024E82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48971-C7AA-EB4E-8665-F4A94F5A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098A-8D3F-F04E-83CB-B71201A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EBCB9-88E4-F944-A456-1A720C9B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99C4A-3ED2-A441-AEE2-4F8012D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55EB-A259-0D48-95AE-DFE1D23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E7BA6-F41F-F546-9B09-3CC85A5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640B9-8F3F-EF49-84FF-9A52A86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0AA8E-2DE1-3F41-A434-EBFBB385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65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52736-6725-7D44-BEB8-6A8DFD01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4DCE-58B8-0E44-8277-B98959FA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B184C-6DED-E24E-9DE3-1DDA112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10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B95B-B9D8-454E-837D-9C35A57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BC69B-A695-D24B-8357-4C7DB50E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276FB-7FBA-7948-9A8A-2131F126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26CA-DE54-FF44-98A0-58BEB05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23BF-00F0-FD4C-B2C7-1FDAE35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1C74E-00E7-8640-9FC5-FDA99D6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8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2C9E-8A3E-694A-992B-6BA1B6E1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E11AB9-1775-214C-AFFD-CF2D922D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23EF8-44F8-8247-BA3D-793B1505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3D7F2-D09E-8E4B-BE9A-50C4322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71751-4F66-5040-BAF2-D608EEE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4102-9258-B345-A34E-6731277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9345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947F5-C879-5249-8383-6F8C7E1D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4C66-BE5A-6943-A60D-60DA270C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D791B-BFE0-7A4B-A470-7BAB7D6E8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184-5C16-134B-9B1B-6FC001D8EB8F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75699-B41A-A94E-89C8-50DCEFC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34AB7-0B9B-A24C-9ECF-08395E78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2752-FDC4-964C-97AF-9512AB428E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74821" y="972471"/>
            <a:ext cx="5133474" cy="2387600"/>
          </a:xfrm>
        </p:spPr>
        <p:txBody>
          <a:bodyPr/>
          <a:p>
            <a:pPr algn="l"/>
            <a:r>
              <a:rPr kumimoji="1" lang="ko-KR" altLang="en-US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요구사항 확인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4986" y="5076072"/>
            <a:ext cx="9144000" cy="942474"/>
          </a:xfrm>
        </p:spPr>
        <p:txBody>
          <a:bodyPr>
            <a:normAutofit fontScale="99999"/>
          </a:bodyPr>
          <a:p>
            <a:pPr algn="l"/>
            <a:r>
              <a:rPr kumimoji="1" lang="ko-KR" altLang="en-US" sz="1800" dirty="0">
                <a:latin typeface="KoreanYNSJG2R"/>
                <a:ea typeface="KoreanYNSJG2R"/>
              </a:rPr>
              <a:t>작성일 </a:t>
            </a:r>
            <a:r>
              <a:rPr kumimoji="1" lang="en-US" altLang="ko-KR" sz="1800" dirty="0">
                <a:latin typeface="KoreanYNSJG2R"/>
                <a:ea typeface="KoreanYNSJG2R"/>
              </a:rPr>
              <a:t>: 2024 - 03 - 14</a:t>
            </a:r>
            <a:endParaRPr kumimoji="1" lang="en-US" altLang="ko-KR" sz="1800" dirty="0">
              <a:latin typeface="KoreanYNSJG2R"/>
              <a:ea typeface="KoreanYNSJG2R"/>
            </a:endParaRPr>
          </a:p>
          <a:p>
            <a:pPr algn="l"/>
            <a:r>
              <a:rPr kumimoji="1" lang="ko-KR" altLang="en-US" sz="1800" dirty="0">
                <a:latin typeface="KoreanYNSJG2R"/>
                <a:ea typeface="KoreanYNSJG2R"/>
              </a:rPr>
              <a:t>개발팀원 </a:t>
            </a:r>
            <a:r>
              <a:rPr kumimoji="1" lang="en-US" altLang="ko-KR" sz="1800" dirty="0">
                <a:latin typeface="KoreanYNSJG2R"/>
                <a:ea typeface="KoreanYNSJG2R"/>
              </a:rPr>
              <a:t>: </a:t>
            </a:r>
            <a:r>
              <a:rPr kumimoji="1" lang="ko-KR" altLang="en-US" sz="1800" dirty="0">
                <a:latin typeface="KoreanYNSJG2R"/>
                <a:ea typeface="KoreanYNSJG2R"/>
              </a:rPr>
              <a:t>강지영,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>
                <a:latin typeface="KoreanYNSJG2R"/>
                <a:ea typeface="KoreanYNSJG2R"/>
              </a:rPr>
              <a:t>윤지원,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>
                <a:latin typeface="KoreanYNSJG2R"/>
                <a:ea typeface="KoreanYNSJG2R"/>
              </a:rPr>
              <a:t>이재형,</a:t>
            </a:r>
            <a:r>
              <a:rPr kumimoji="1" lang="en-US" altLang="ko-KR" sz="1800" dirty="0">
                <a:latin typeface="KoreanYNSJG2R"/>
                <a:ea typeface="KoreanYNSJG2R"/>
              </a:rPr>
              <a:t> </a:t>
            </a:r>
            <a:r>
              <a:rPr kumimoji="1" lang="ko-KR" altLang="en-US" sz="1800" dirty="0">
                <a:latin typeface="KoreanYNSJG2R"/>
                <a:ea typeface="KoreanYNSJG2R"/>
              </a:rPr>
              <a:t>조은지</a:t>
            </a:r>
            <a:endParaRPr kumimoji="1" lang="en-US" altLang="ko-KR" sz="1800" dirty="0">
              <a:latin typeface="KoreanYNSJG2R"/>
              <a:ea typeface="KoreanYNSJG2R"/>
            </a:endParaRPr>
          </a:p>
          <a:p>
            <a:pPr algn="l"/>
            <a:endParaRPr kumimoji="1" lang="en-US" altLang="ko-KR" sz="1800" dirty="0">
              <a:latin typeface="KoreanYNSJG2R"/>
              <a:ea typeface="KoreanYNSJG2R"/>
            </a:endParaRPr>
          </a:p>
          <a:p>
            <a:pPr algn="l"/>
            <a:endParaRPr kumimoji="1" lang="ko-Kore-KR" altLang="en-US" sz="1600" dirty="0">
              <a:latin typeface="KoreanYNSJG2R"/>
              <a:ea typeface="KoreanYNSJG2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26536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848921"/>
            <a:ext cx="14293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3582"/>
            <a:ext cx="6760231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관리자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55" y="1023980"/>
            <a:ext cx="8760335" cy="56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848921"/>
            <a:ext cx="14293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3582"/>
            <a:ext cx="6611028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비회원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55" y="1057946"/>
            <a:ext cx="4522625" cy="56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9243F-3D3E-624E-B953-1B5C7C4F98C0}"/>
              </a:ext>
            </a:extLst>
          </p:cNvPr>
          <p:cNvSpPr/>
          <p:nvPr/>
        </p:nvSpPr>
        <p:spPr>
          <a:xfrm>
            <a:off x="10395284" y="1378116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95284" y="1537979"/>
            <a:ext cx="10775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sz="1800" dirty="0">
                <a:latin typeface="KoreanYNSJG2R"/>
                <a:ea typeface="KoreanYNSJG2R"/>
              </a:rPr>
              <a:t>U</a:t>
            </a:r>
            <a:r>
              <a:rPr kumimoji="1" lang="en-US" altLang="ko-KR" sz="1800" dirty="0">
                <a:latin typeface="KoreanYNSJG2R"/>
                <a:ea typeface="KoreanYNSJG2R"/>
              </a:rPr>
              <a:t>SECASE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CBDF10-6BD0-D14B-A696-D985C3C8C330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529390" y="344529"/>
            <a:ext cx="5133474" cy="689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10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637" y="1309497"/>
            <a:ext cx="9461151" cy="5091271"/>
          </a:xfrm>
          <a:prstGeom prst="rect">
            <a:avLst/>
          </a:prstGeom>
        </p:spPr>
      </p:pic>
      <p:sp>
        <p:nvSpPr>
          <p:cNvPr id="11" name="제목 1"/>
          <p:cNvSpPr txBox="1"/>
          <p:nvPr/>
        </p:nvSpPr>
        <p:spPr>
          <a:xfrm>
            <a:off x="529390" y="343582"/>
            <a:ext cx="5140316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U</a:t>
            </a:r>
            <a:r>
              <a:rPr kumimoji="1" lang="en-US" altLang="ko-KR" dirty="0">
                <a:latin typeface="KoreanYNSJG2R"/>
                <a:ea typeface="KoreanYNSJG2R"/>
              </a:rPr>
              <a:t>SECASE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</p:spTree>
    <p:extLst>
      <p:ext uri="{BB962C8B-B14F-4D97-AF65-F5344CB8AC3E}">
        <p14:creationId xmlns:p14="http://schemas.microsoft.com/office/powerpoint/2010/main" val="352238735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D503EF-A89B-B44D-9748-0DBE66463FCD}"/>
              </a:ext>
            </a:extLst>
          </p:cNvPr>
          <p:cNvSpPr/>
          <p:nvPr/>
        </p:nvSpPr>
        <p:spPr>
          <a:xfrm>
            <a:off x="10395284" y="2067174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5284" y="2227037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E</a:t>
            </a:r>
            <a:r>
              <a:rPr kumimoji="1" lang="en-US" altLang="ko-KR" dirty="0">
                <a:latin typeface="KoreanYNSJG2R"/>
                <a:ea typeface="KoreanYNSJG2R"/>
              </a:rPr>
              <a:t>RD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0A38FD-1A5D-714F-A1F2-AA39482A36A4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529390" y="344529"/>
            <a:ext cx="5133474" cy="732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E</a:t>
            </a:r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RD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0455" y="1115691"/>
            <a:ext cx="8115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178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grpSp>
        <p:nvGrpSpPr>
          <p:cNvPr id="3" name="그룹 5"/>
          <p:cNvGrpSpPr/>
          <p:nvPr/>
        </p:nvGrpSpPr>
        <p:grpSpPr>
          <a:xfrm rot="0"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4" name="직사각형 6"/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ko-Kore-KR" altLang="en-US"/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10395284" y="2227037"/>
              <a:ext cx="182499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kumimoji="1" lang="ko-KR" altLang="en-US" dirty="0">
                  <a:latin typeface="KoreanYNSJG2R"/>
                  <a:ea typeface="KoreanYNSJG2R"/>
                </a:rPr>
                <a:t>클래스 다이어그램</a:t>
              </a:r>
              <a:endParaRPr kumimoji="1" lang="ko-Kore-KR" altLang="en-US" dirty="0">
                <a:latin typeface="KoreanYNSJG2R"/>
                <a:ea typeface="KoreanYNSJG2R"/>
              </a:endParaRPr>
            </a:p>
          </p:txBody>
        </p:sp>
      </p:grp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클래스 다이어그램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grpSp>
        <p:nvGrpSpPr>
          <p:cNvPr id="3" name="그룹 5"/>
          <p:cNvGrpSpPr/>
          <p:nvPr/>
        </p:nvGrpSpPr>
        <p:grpSpPr>
          <a:xfrm rot="0">
            <a:off x="10395284" y="3422982"/>
            <a:ext cx="1796716" cy="689058"/>
            <a:chOff x="10395284" y="2733924"/>
            <a:chExt cx="1796716" cy="689058"/>
          </a:xfrm>
        </p:grpSpPr>
        <p:sp>
          <p:nvSpPr>
            <p:cNvPr id="4" name="직사각형 6"/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ko-Kore-KR" altLang="en-US"/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10395284" y="2893787"/>
              <a:ext cx="1160145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kumimoji="1" lang="en-US" altLang="ko-KR" sz="1800" dirty="0">
                  <a:latin typeface="KoreanYNSJG2R"/>
                  <a:ea typeface="KoreanYNSJG2R"/>
                </a:rPr>
                <a:t>API </a:t>
              </a:r>
              <a:r>
                <a:rPr kumimoji="1" lang="ko-KR" altLang="en-US" sz="1800" dirty="0">
                  <a:latin typeface="KoreanYNSJG2R"/>
                  <a:ea typeface="KoreanYNSJG2R"/>
                </a:rPr>
                <a:t>문서화</a:t>
              </a:r>
              <a:endParaRPr kumimoji="1" lang="ko-Kore-KR" altLang="en-US" dirty="0">
                <a:latin typeface="KoreanYNSJG2R"/>
                <a:ea typeface="KoreanYNSJG2R"/>
              </a:endParaRPr>
            </a:p>
          </p:txBody>
        </p:sp>
      </p:grp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API </a:t>
            </a:r>
            <a:r>
              <a:rPr kumimoji="1" lang="ko-KR" altLang="en-US" dirty="0">
                <a:latin typeface="KoreanYNSJG2R"/>
                <a:ea typeface="KoreanYNSJG2R"/>
              </a:rPr>
              <a:t>문서화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제목 1"/>
          <p:cNvSpPr txBox="1"/>
          <p:nvPr/>
        </p:nvSpPr>
        <p:spPr>
          <a:xfrm>
            <a:off x="1074821" y="1443205"/>
            <a:ext cx="5133474" cy="3882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endParaRPr kumimoji="1" lang="en-US" altLang="ko-Kore-KR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  <a:p>
            <a:pPr lvl="0"/>
            <a:r>
              <a:rPr kumimoji="1" lang="ko-Kore-KR" altLang="en-US" sz="60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감사합니다</a:t>
            </a:r>
            <a:endParaRPr kumimoji="1" lang="ko-Kore-KR" altLang="en-US" sz="60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</p:spTree>
    <p:extLst>
      <p:ext uri="{BB962C8B-B14F-4D97-AF65-F5344CB8AC3E}">
        <p14:creationId xmlns:p14="http://schemas.microsoft.com/office/powerpoint/2010/main" val="332200415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80416-7BB3-7040-9C75-869D2E01D208}"/>
              </a:ext>
            </a:extLst>
          </p:cNvPr>
          <p:cNvSpPr/>
          <p:nvPr/>
        </p:nvSpPr>
        <p:spPr>
          <a:xfrm>
            <a:off x="10395284" y="0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159863"/>
            <a:ext cx="896620" cy="426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 </a:t>
            </a:r>
            <a:r>
              <a:rPr kumimoji="1" lang="en-US" altLang="ko-KR" sz="2200" dirty="0">
                <a:latin typeface="KoreanYNSJG2R"/>
                <a:ea typeface="KoreanYNSJG2R"/>
              </a:rPr>
              <a:t>Part 1</a:t>
            </a:r>
            <a:endParaRPr kumimoji="1" lang="ko-Kore-KR" altLang="en-US" sz="2200" dirty="0">
              <a:latin typeface="KoreanYNSJG2R"/>
              <a:ea typeface="KoreanYNSJG2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93A994-6CE0-B849-9062-416FAD414B17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Part 1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86526" y="2201658"/>
            <a:ext cx="183451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ko-KR" altLang="en-US" dirty="0"/>
              <a:t>소프트웨어 환경</a:t>
            </a:r>
            <a:endParaRPr lang="ko-Kore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6526" y="3032900"/>
            <a:ext cx="160591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ko-KR" altLang="en-US" dirty="0"/>
              <a:t>하드웨어 환경</a:t>
            </a:r>
            <a:endParaRPr lang="ko-Kore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86526" y="3864142"/>
            <a:ext cx="94805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dirty="0"/>
              <a:t>OS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6526" y="4695384"/>
            <a:ext cx="1555750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dirty="0"/>
              <a:t>Database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1CBC7D-9288-514D-A9AE-5AEE9022460B}"/>
              </a:ext>
            </a:extLst>
          </p:cNvPr>
          <p:cNvSpPr/>
          <p:nvPr/>
        </p:nvSpPr>
        <p:spPr>
          <a:xfrm>
            <a:off x="726709" y="2199713"/>
            <a:ext cx="176463" cy="3720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B2A8C5-5A6F-DB4A-9EEF-922477C1A3DA}"/>
              </a:ext>
            </a:extLst>
          </p:cNvPr>
          <p:cNvSpPr/>
          <p:nvPr/>
        </p:nvSpPr>
        <p:spPr>
          <a:xfrm>
            <a:off x="898358" y="2199713"/>
            <a:ext cx="199457" cy="37203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611EB3-DE0F-EB46-AF6C-E5C03C2941B9}"/>
              </a:ext>
            </a:extLst>
          </p:cNvPr>
          <p:cNvSpPr/>
          <p:nvPr/>
        </p:nvSpPr>
        <p:spPr>
          <a:xfrm>
            <a:off x="1645995" y="220396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endParaRPr lang="ko-Kore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1645995" y="30329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2</a:t>
            </a:r>
            <a:endParaRPr lang="ko-Kore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1645995" y="386414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3</a:t>
            </a:r>
            <a:endParaRPr lang="ko-Kore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1645995" y="46958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4</a:t>
            </a:r>
            <a:endParaRPr lang="ko-Kore-KR" altLang="en-US" b="1" dirty="0"/>
          </a:p>
        </p:txBody>
      </p:sp>
      <p:sp>
        <p:nvSpPr>
          <p:cNvPr id="42" name="직사각형 21"/>
          <p:cNvSpPr/>
          <p:nvPr/>
        </p:nvSpPr>
        <p:spPr>
          <a:xfrm>
            <a:off x="2486526" y="5524059"/>
            <a:ext cx="112204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dirty="0"/>
              <a:t>WAS </a:t>
            </a:r>
            <a:r>
              <a:rPr lang="ko-KR" altLang="en-US" dirty="0"/>
              <a:t>종류</a:t>
            </a:r>
            <a:endParaRPr lang="ko-Kore-KR" altLang="en-US" dirty="0"/>
          </a:p>
        </p:txBody>
      </p:sp>
      <p:sp>
        <p:nvSpPr>
          <p:cNvPr id="43" name="직사각형 40"/>
          <p:cNvSpPr/>
          <p:nvPr/>
        </p:nvSpPr>
        <p:spPr>
          <a:xfrm>
            <a:off x="1645995" y="5524543"/>
            <a:ext cx="298450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b="1" dirty="0"/>
              <a:t>5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609CD-E85A-4D46-8258-F4DF53ECC57E}"/>
              </a:ext>
            </a:extLst>
          </p:cNvPr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848921"/>
            <a:ext cx="162687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소프트웨어 환경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9BB446-5C71-1D41-B91E-EBB219E585F5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/>
          <p:cNvSpPr txBox="1"/>
          <p:nvPr/>
        </p:nvSpPr>
        <p:spPr>
          <a:xfrm>
            <a:off x="529390" y="344529"/>
            <a:ext cx="5133474" cy="7108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소프트웨어 환경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20" name="TextBox"/>
          <p:cNvSpPr txBox="1"/>
          <p:nvPr/>
        </p:nvSpPr>
        <p:spPr>
          <a:xfrm>
            <a:off x="0" y="0"/>
            <a:ext cx="3175000" cy="381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/>
            <a:r>
              <a:rPr lang="en-US" altLang="ko-KR" sz="0" b="0" i="0">
                <a:solidFill>
                  <a:srgbClr val="000000"/>
                </a:solidFill>
                <a:latin typeface="monospace"/>
                <a:ea typeface="monospace"/>
                <a:cs typeface="monospace"/>
              </a:rPr>
              <a:t>%3CmxGraphModel%3E%3Croot%3E%3CmxCell%20id%3D%220%22%2F%3E%3CmxCell%20id%3D%221%22%20parent%3D%220%22%2F%3E%3CmxCell%20id%3D%222%22%20value%3D%22%22%20style%3D%22shape%3Dtable%3BstartSize%3D0%3Bcontainer%3D1%3Bcollapsible%3D0%3BchildLayout%3DtableLayout%3B%22%20vertex%3D%221%22%20parent%3D%221%22%3E%3CmxGeometry%20x%3D%2270%22%20y%3D%22110%22%20width%3D%22554%22%20height%3D%22195%22%20as%3D%22geometry%22%2F%3E%3C%2FmxCell%3E%3CmxCell%20id%3D%223%22%20value%3D%22%22%20style%3D%22shape%3DtableRow%3Bhorizontal%3D0%3BstartSize%3D0%3BswimlaneHead%3D0%3BswimlaneBody%3D0%3BstrokeColor%3Dinherit%3Btop%3D0%3Bleft%3D0%3Bbottom%3D0%3Bright%3D0%3Bcollapsible%3D0%3BdropTarget%3D0%3BfillColor%3Dnone%3Bpoints%3D%5B%5B0%2C0.5%5D%2C%5B1%2C0.5%5D%5D%3BportConstraint%3Deastwest%3B%22%20vertex%3D%221%22%20parent%3D%222%22%3E%3CmxGeometry%20width%3D%22554%22%20height%3D%2247%22%20as%3D%22geometry%22%2F%3E%3C%2FmxCell%3E%3CmxCell%20id%3D%224%22%20value%3D%22%EA%B5%AC%EB%B6%84%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width%3D%2255%22%20height%3D%2247%22%20as%3D%22geometry%22%3E%3CmxRectangle%20width%3D%2255%22%20height%3D%2247%22%20as%3D%22alternateBounds%22%2F%3E%3C%2FmxGeometry%3E%3C%2FmxCell%3E%3CmxCell%20id%3D%225%22%20value%3D%22%EC%8B%9C%EC%8A%A4%ED%85%9C%EB%AA%85%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x%3D%2255%22%20width%3D%2261%22%20height%3D%2247%22%20as%3D%22geometry%22%3E%3CmxRectangle%20width%3D%2261%22%20height%3D%2247%22%20as%3D%22alternateBounds%22%2F%3E%3C%2FmxGeometry%3E%3C%2FmxCell%3E%3CmxCell%20id%3D%226%22%20value%3D%22SW%EC%A0%9C%ED%92%88%EB%AA%85%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x%3D%22116%22%20width%3D%22131%22%20height%3D%2247%22%20as%3D%22geometry%22%3E%3CmxRectangle%20width%3D%22131%22%20height%3D%2247%22%20as%3D%22alternateBounds%22%2F%3E%3C%2FmxGeometry%3E%3C%2FmxCell%3E%3CmxCell%20id%3D%227%22%20value%3D%22%EC%9A%A9%EB%8F%84%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x%3D%22247%22%20width%3D%2291%22%20height%3D%2247%22%20as%3D%22geometry%22%3E%3CmxRectangle%20width%3D%2291%22%20height%3D%2247%22%20as%3D%22alternateBounds%22%2F%3E%3C%2FmxGeometry%3E%3C%2FmxCell%3E%3CmxCell%20id%3D%228%22%20value%3D%22%EB%9D%BC%EC%9D%B4%EC%84%A0%EC%8A%A4%20%EC%A0%81%EC%9A%A9%EB%B0%A9%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x%3D%22338%22%20width%3D%22107%22%20height%3D%2247%22%20as%3D%22geometry%22%3E%3CmxRectangle%20width%3D%22107%22%20height%3D%2247%22%20as%3D%22alternateBounds%22%2F%3E%3C%2FmxGeometry%3E%3C%2FmxCell%3E%3CmxCell%20id%3D%229%22%20value%3D%22%EB%9D%BC%EC%9D%B4%EC%84%A0%EC%8A%A4%20%EC%88%98%22%20style%3D%22shape%3DpartialRectangle%3Bhtml%3D1%3BwhiteSpace%3Dwrap%3Bconnectable%3D0%3BstrokeColor%3Dinherit%3Boverflow%3Dhidden%3BfillColor%3Dnone%3Btop%3D0%3Bleft%3D0%3Bbottom%3D0%3Bright%3D0%3BpointerEvents%3D1%3B%22%20vertex%3D%221%22%20parent%3D%223%22%3E%3CmxGeometry%20x%3D%22445%22%20width%3D%22109%22%20height%3D%2247%22%20as%3D%22geometry%22%3E%3CmxRectangle%20width%3D%22109%22%20height%3D%2247%22%20as%3D%22alternateBounds%22%2F%3E%3C%2FmxGeometry%3E%3C%2FmxCell%3E%3CmxCell%20id%3D%2210%22%20value%3D%22%22%20style%3D%22shape%3DtableRow%3Bhorizontal%3D0%3BstartSize%3D0%3BswimlaneHead%3D0%3BswimlaneBody%3D0%3BstrokeColor%3Dinherit%3Btop%3D0%3Bleft%3D0%3Bbottom%3D0%3Bright%3D0%3Bcollapsible%3D0%3BdropTarget%3D0%3BfillColor%3Dnone%3Bpoints%3D%5B%5B0%2C0.5%5D%2C%5B1%2C0.5%5D%5D%3BportConstraint%3Deastwest%3B%22%20vertex%3D%221%22%20parent%3D%222%22%3E%3CmxGeometry%20y%3D%2247%22%20width%3D%22554%22%20height%3D%2287%22%20as%3D%22geometry%22%2F%3E%3C%2FmxCell%3E%3CmxCell%20id%3D%2211%22%20value%3D%22%EA%B8%B0%EA%B0%84%26lt%3Bbr%26gt%3B%EC%97%85%EB%AC%B4%22%20style%3D%22shape%3DpartialRectangle%3Bhtml%3D1%3BwhiteSpace%3Dwrap%3Bconnectable%3D0%3BstrokeColor%3Dinherit%3Boverflow%3Dhidden%3BfillColor%3Dnone%3Btop%3D0%3Bleft%3D0%3Bbottom%3D0%3Bright%3D0%3BpointerEvents%3D1%3Browspan%3D2%3Bcolspan%3D1%3B%22%20vertex%3D%221%22%20parent%3D%2210%22%3E%3CmxGeometry%20width%3D%2255%22%20height%3D%22148%22%20as%3D%22geometry%22%3E%3CmxRectangle%20width%3D%2255%22%20height%3D%2287%22%20as%3D%22alternateBounds%22%2F%3E%3C%2FmxGeometry%3E%3C%2FmxCell%3E%3CmxCell%20id%3D%2212%22%20value%3D%22%EC%8B%9C%EC%8A%A4%ED%85%9CA%22%20style%3D%22shape%3DpartialRectangle%3Bhtml%3D1%3BwhiteSpace%3Dwrap%3Bconnectable%3D0%3BstrokeColor%3Dinherit%3Boverflow%3Dhidden%3BfillColor%3Dnone%3Btop%3D0%3Bleft%3D0%3Bbottom%3D0%3Bright%3D0%3BpointerEvents%3D1%3Browspan%3D2%3Bcolspan%3D1%3B%22%20vertex%3D%221%22%20parent%3D%2210%22%3E%3CmxGeometry%20x%3D%2255%22%20width%3D%2261%22%20height%3D%22148%22%20as%3D%22geometry%22%3E%3CmxRectangle%20width%3D%2261%22%20height%3D%2287%22%20as%3D%22alternateBounds%22%2F%3E%3C%2FmxGeometry%3E%3C%2FmxCell%3E%3CmxCell%20id%3D%2213%22%20value%3D%22Apche%20Tomcat%209.0.64%22%20style%3D%22shape%3DpartialRectangle%3Bhtml%3D1%3BwhiteSpace%3Dwrap%3Bconnectable%3D0%3BstrokeColor%3Dinherit%3Boverflow%3Dhidden%3BfillColor%3Dnone%3Btop%3D0%3Bleft%3D0%3Bbottom%3D0%3Bright%3D0%3BpointerEvents%3D1%3B%22%20vertex%3D%221%22%20parent%3D%2210%22%3E%3CmxGeometry%20x%3D%22116%22%20width%3D%22131%22%20height%3D%2287%22%20as%3D%22geometry%22%3E%3CmxRectangle%20width%3D%22131%22%20height%3D%2287%22%20as%3D%22alternateBounds%22%2F%3E%3C%2FmxGeometry%3E%3C%2FmxCell%3E%3CmxCell%20id%3D%2214%22%20value%3D%22%EC%84%9C%EB%B2%84%22%20style%3D%22shape%3DpartialRectangle%3Bhtml%3D1%3BwhiteSpace%3Dwrap%3Bconnectable%3D0%3BstrokeColor%3Dinherit%3Boverflow%3Dhidden%3BfillColor%3Dnone%3Btop%3D0%3Bleft%3D0%3Bbottom%3D0%3Bright%3D0%3BpointerEvents%3D1%3B%22%20vertex%3D%221%22%20parent%3D%2210%22%3E%3CmxGeometry%20x%3D%22247%22%20width%3D%2291%22%20height%3D%2287%22%20as%3D%22geometry%22%3E%3CmxRectangle%20width%3D%2291%22%20height%3D%2287%22%20as%3D%22alternateBounds%22%2F%3E%3C%2FmxGeometry%3E%3C%2FmxCell%3E%3CmxCell%20id%3D%2215%22%20value%3D%22%EB%AA%A8%EB%93%A0%EC%98%A4%ED%94%88%EC%86%8C%EC%8A%A4%26lt%3Bbr%26gt%3BApache%26lt%3Bbr%26gt%3Blicense%22%20style%3D%22shape%3DpartialRectangle%3Bhtml%3D1%3BwhiteSpace%3Dwrap%3Bconnectable%3D0%3BstrokeColor%3Dinherit%3Boverflow%3Dhidden%3BfillColor%3Dnone%3Btop%3D0%3Bleft%3D0%3Bbottom%3D0%3Bright%3D0%3BpointerEvents%3D1%3B%22%20vertex%3D%221%22%20parent%3D%2210%22%3E%3CmxGeometry%20x%3D%22338%22%20width%3D%22107%22%20height%3D%2287%22%20as%3D%22geometry%22%3E%3CmxRectangle%20width%3D%22107%22%20height%3D%2287%22%20as%3D%22alternateBounds%22%2F%3E%3C%2FmxGeometry%3E%3C%2FmxCell%3E%3CmxCell%20id%3D%2216%22%20value%3D%221%22%20style%3D%22shape%3DpartialRectangle%3Bhtml%3D1%3BwhiteSpace%3Dwrap%3Bconnectable%3D0%3BstrokeColor%3Dinherit%3Boverflow%3Dhidden%3BfillColor%3Dnone%3Btop%3D0%3Bleft%3D0%3Bbottom%3D0%3Bright%3D0%3BpointerEvents%3D1%3B%22%20vertex%3D%221%22%20parent%3D%2210%22%3E%3CmxGeometry%20x%3D%22445%22%20width%3D%22109%22%20height%3D%2287%22%20as%3D%22geometry%22%3E%3CmxRectangle%20width%3D%22109%22%20height%3D%2287%22%20as%3D%22alternateBounds%22%2F%3E%3C%2FmxGeometry%3E%3C%2FmxCell%3E%3CmxCell%20id%3D%2217%22%20value%3D%22%22%20style%3D%22shape%3DtableRow%3Bhorizontal%3D0%3BstartSize%3D0%3BswimlaneHead%3D0%3BswimlaneBody%3D0%3BstrokeColor%3Dinherit%3Btop%3D0%3Bleft%3D0%3Bbottom%3D0%3Bright%3D0%3Bcollapsible%3D0%3BdropTarget%3D0%3BfillColor%3Dnone%3Bpoints%3D%5B%5B0%2C0.5%5D%2C%5B1%2C0.5%5D%5D%3BportConstraint%3Deastwest%3B%22%20vertex%3D%221%22%20parent%3D%222%22%3E%3CmxGeometry%20y%3D%22134%22%20width%3D%22554%22%20height%3D%2261%22%20as%3D%22geometry%22%2F%3E%3C%2FmxCell%3E%3CmxCell%20id%3D%2218%22%20value%3D%22%22%20style%3D%22shape%3DpartialRectangle%3Bhtml%3D1%3BwhiteSpace%3Dwrap%3Bconnectable%3D0%3BstrokeColor%3Dinherit%3Boverflow%3Dhidden%3BfillColor%3Dnone%3Btop%3D0%3Bleft%3D0%3Bbottom%3D0%3Bright%3D0%3BpointerEvents%3D1%3B%22%20vertex%3D%221%22%20visible%3D%220%22%20parent%3D%2217%22%3E%3CmxGeometry%20width%3D%2255%22%20height%3D%2261%22%20as%3D%22geometry%22%3E%3CmxRectangle%20width%3D%2255%22%20height%3D%2261%22%20as%3D%22alternateBounds%22%2F%3E%3C%2FmxGeometry%3E%3C%2FmxCell%3E%3CmxCell%20id%3D%2219%22%20value%3D%22%22%20style%3D%22shape%3DpartialRectangle%3Bhtml%3D1%3BwhiteSpace%3Dwrap%3Bconnectable%3D0%3BstrokeColor%3Dinherit%3Boverflow%3Dhidden%3BfillColor%3Dnone%3Btop%3D0%3Bleft%3D0%3Bbottom%3D0%3Bright%3D0%3BpointerEvents%3D1%3B%22%20vertex%3D%221%22%20visible%3D%220%22%20parent%3D%2217%22%3E%3CmxGeometry%20x%3D%2255%22%20width%3D%2261%22%20height%3D%2261%22%20as%3D%22geometry%22%3E%3CmxRectangle%20width%3D%2261%22%20height%3D%2261%22%20as%3D%22alternateBounds%22%2F%3E%3C%2FmxGeometry%3E%3C%2FmxCell%3E%3CmxCell%20id%3D%2220%22%20value%3D%22MySQL%22%20style%3D%22shape%3DpartialRectangle%3Bhtml%3D1%3BwhiteSpace%3Dwrap%3Bconnectable%3D0%3BstrokeColor%3Dinherit%3Boverflow%3Dhidden%3BfillColor%3Dnone%3Btop%3D0%3Bleft%3D0%3Bbottom%3D0%3Bright%3D0%3BpointerEvents%3D1%3B%22%20vertex%3D%221%22%20parent%3D%2217%22%3E%3CmxGeometry%20x%3D%22116%22%20width%3D%22131%22%20height%3D%2261%22%20as%3D%22geometry%22%3E%3CmxRectangle%20width%3D%22131%22%20height%3D%2261%22%20as%3D%22alternateBounds%22%2F%3E%3C%2FmxGeometry%3E%3C%2FmxCell%3E%3CmxCell%20id%3D%2221%22%20value%3D%22%EB%8D%B0%EC%9D%B4%ED%84%B0%20%EB%B2%A0%EC%9D%B4%EC%8A%A4%22%20style%3D%22shape%3DpartialRectangle%3Bhtml%3D1%3BwhiteSpace%3Dwrap%3Bconnectable%3D0%3BstrokeColor%3Dinherit%3Boverflow%3Dhidden%3BfillColor%3Dnone%3Btop%3D0%3Bleft%3D0%3Bbottom%3D0%3Bright%3D0%3BpointerEvents%3D1%3B%22%20vertex%3D%221%22%20parent%3D%2217%22%3E%3CmxGeometry%20x%3D%22247%22%20width%3D%2291%22%20height%3D%2261%22%20as%3D%22geometry%22%3E%3CmxRectangle%20width%3D%2291%22%20height%3D%2261%22%20as%3D%22alternateBounds%22%2F%3E%3C%2FmxGeometry%3E%3C%2FmxCell%3E%3CmxCell%20id%3D%2222%22%20value%3D%22GPL%EB%98%90%EB%8A%94%20%EC%83%81%EC%9A%A9%22%20style%3D%22shape%3DpartialRectangle%3Bhtml%3D1%3BwhiteSpace%3Dwrap%3Bconnectable%3D0%3BstrokeColor%3Dinherit%3Boverflow%3Dhidden%3BfillColor%3Dnone%3Btop%3D0%3Bleft%3D0%3Bbottom%3D0%3Bright%3D0%3BpointerEvents%3D1%3B%22%20vertex%3D%221%22%20parent%3D%2217%22%3E%3CmxGeometry%20x%3D%22338%22%20width%3D%22107%22%20height%3D%2261%22%20as%3D%22geometry%22%3E%3CmxRectangle%20width%3D%22107%22%20height%3D%2261%22%20as%3D%22alternateBounds%22%2F%3E%3C%2FmxGeometry%3E%3C%2FmxCell%3E%3CmxCell%20id%3D%2223%22%20value%3D%221%22%20style%3D%22shape%3DpartialRectangle%3Bhtml%3D1%3BwhiteSpace%3Dwrap%3Bconnectable%3D0%3BstrokeColor%3Dinherit%3Boverflow%3Dhidden%3BfillColor%3Dnone%3Btop%3D0%3Bleft%3D0%3Bbottom%3D0%3Bright%3D0%3BpointerEvents%3D1%3B%22%20vertex%3D%221%22%20parent%3D%2217%22%3E%3CmxGeometry%20x%3D%22445%22%20width%3D%22109%22%20height%3D%2261%22%20as%3D%22geometry%22%3E%3CmxRectangle%20width%3D%22109%22%20height%3D%2261%22%20as%3D%22alternateBounds%22%2F%3E%3C%2FmxGeometry%3E%3C%2FmxCell%3E%3C%2Froot%3E%3C%2FmxGraphModel%3E</a:t>
            </a:r>
            <a:endParaRPr lang="ko-KR" altLang="en-US" sz="0" b="0" i="0">
              <a:solidFill>
                <a:srgbClr val="000000"/>
              </a:solidFill>
              <a:latin typeface="monospace"/>
              <a:ea typeface="monospace"/>
              <a:cs typeface="monospace"/>
            </a:endParaRPr>
          </a:p>
        </p:txBody>
      </p:sp>
      <p:graphicFrame>
        <p:nvGraphicFramePr>
          <p:cNvPr id="21" name="Table"/>
          <p:cNvGraphicFramePr>
            <a:graphicFrameLocks noGrp="1"/>
          </p:cNvGraphicFramePr>
          <p:nvPr/>
        </p:nvGraphicFramePr>
        <p:xfrm>
          <a:off x="298406" y="1664523"/>
          <a:ext cx="8128000" cy="1112520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269312"/>
                <a:gridCol w="1331013"/>
                <a:gridCol w="2194729"/>
                <a:gridCol w="1314351"/>
                <a:gridCol w="1882351"/>
                <a:gridCol w="1599850"/>
              </a:tblGrid>
              <a:tr h="993820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시스템명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SW</a:t>
                      </a:r>
                      <a:r>
                        <a:rPr lang="ko-KR" altLang="en-US"/>
                        <a:t>제품명수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용도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라이선스 적용방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라이선스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수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639067">
                <a:tc rowSpan="2"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기간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시스템</a:t>
                      </a:r>
                      <a:r>
                        <a:rPr lang="en-US" altLang="ko-KR"/>
                        <a:t> A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Apche Tomcat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9.0.64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서버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오픈소스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Apache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licnese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</a:tr>
              <a:tr h="163906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7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MySQL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데이터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베이스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GPL</a:t>
                      </a:r>
                      <a:r>
                        <a:rPr lang="ko-KR" altLang="en-US"/>
                        <a:t>또는 상용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5"/>
          <p:cNvSpPr/>
          <p:nvPr/>
        </p:nvSpPr>
        <p:spPr>
          <a:xfrm>
            <a:off x="10395284" y="1378116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395284" y="1537979"/>
            <a:ext cx="14293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하드웨어</a:t>
            </a:r>
            <a:r>
              <a:rPr kumimoji="1" lang="ko-KR" altLang="en-US" dirty="0">
                <a:latin typeface="KoreanYNSJG2R"/>
                <a:ea typeface="KoreanYNSJG2R"/>
              </a:rPr>
              <a:t> 환경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689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하드웨어</a:t>
            </a:r>
            <a:r>
              <a:rPr kumimoji="1" lang="ko-KR" altLang="en-US" dirty="0">
                <a:latin typeface="KoreanYNSJG2R"/>
                <a:ea typeface="KoreanYNSJG2R"/>
              </a:rPr>
              <a:t> 환경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362350" y="1664523"/>
          <a:ext cx="8128000" cy="1112520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369862"/>
                <a:gridCol w="1369862"/>
                <a:gridCol w="1369862"/>
                <a:gridCol w="1452709"/>
                <a:gridCol w="1287016"/>
                <a:gridCol w="1371146"/>
                <a:gridCol w="1371146"/>
              </a:tblGrid>
              <a:tr h="946785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시스템명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서버용도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제품명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주요 사양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수량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이중화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530558">
                <a:tc rowSpan="2"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기간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업무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시스템</a:t>
                      </a:r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 </a:t>
                      </a:r>
                      <a:r>
                        <a:rPr lang="ko-KR" altLang="en-US"/>
                        <a:t>서버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</a:tr>
              <a:tr h="1530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7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서버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8735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2067174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7"/>
          <p:cNvSpPr txBox="1"/>
          <p:nvPr/>
        </p:nvSpPr>
        <p:spPr>
          <a:xfrm>
            <a:off x="10395284" y="2227037"/>
            <a:ext cx="9099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en-US" altLang="ko-KR" sz="1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OS </a:t>
            </a:r>
            <a:r>
              <a:rPr kumimoji="1" lang="ko-KR" altLang="en-US" sz="1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종류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5" name="직사각형 8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732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OS 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종류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298406" y="1503021"/>
          <a:ext cx="8128000" cy="1112520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526797"/>
                <a:gridCol w="1601014"/>
                <a:gridCol w="2115382"/>
                <a:gridCol w="2105531"/>
                <a:gridCol w="2264194"/>
              </a:tblGrid>
              <a:tr h="999671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종류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저작자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predecessor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비용 및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라이선스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주요 용도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308898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Microsoft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OS / 2,MS-DOS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유상,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다양한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라이선스 정책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/>
                        <a:t>중소 규모 서버,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개인용 </a:t>
                      </a:r>
                      <a:r>
                        <a:rPr lang="en-US" altLang="ko-KR"/>
                        <a:t>PC,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Tablet PC,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Embedded System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</a:tr>
              <a:tr h="1364620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Linux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Linus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Tovalds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Linux kernel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무료,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GNU GPLv2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중대 규모 서버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</a:tr>
              <a:tr h="1382987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Android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Google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Linux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무료,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Apache 2.0,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GNU GPLv2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스마트폰,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태블릿 </a:t>
                      </a:r>
                      <a:r>
                        <a:rPr lang="en-US" altLang="ko-KR"/>
                        <a:t>PC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178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FF3CF1-AA25-EA4E-8E0F-A0AA2E2AB13B}"/>
              </a:ext>
            </a:extLst>
          </p:cNvPr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10395284" y="2756232"/>
            <a:ext cx="1796716" cy="689058"/>
            <a:chOff x="10395284" y="2067174"/>
            <a:chExt cx="1796716" cy="689058"/>
          </a:xfrm>
        </p:grpSpPr>
        <p:sp>
          <p:nvSpPr>
            <p:cNvPr id="7" name="직사각형 6"/>
            <p:cNvSpPr/>
            <p:nvPr/>
          </p:nvSpPr>
          <p:spPr>
            <a:xfrm>
              <a:off x="10395284" y="206717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ko-Kore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95284" y="2227037"/>
              <a:ext cx="1524635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kumimoji="1" lang="en-US" altLang="ko-KR" dirty="0">
                  <a:latin typeface="KoreanYNSJG2R"/>
                  <a:ea typeface="KoreanYNSJG2R"/>
                </a:rPr>
                <a:t>Database </a:t>
              </a:r>
              <a:r>
                <a:rPr kumimoji="1" lang="ko-KR" altLang="en-US" dirty="0">
                  <a:latin typeface="KoreanYNSJG2R"/>
                  <a:ea typeface="KoreanYNSJG2R"/>
                </a:rPr>
                <a:t>종류</a:t>
              </a:r>
              <a:endParaRPr kumimoji="1" lang="ko-Kore-KR" altLang="en-US" dirty="0">
                <a:latin typeface="KoreanYNSJG2R"/>
                <a:ea typeface="KoreanYNSJG2R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EB2E1-A80A-604A-A753-2879F5D071FA}"/>
              </a:ext>
            </a:extLst>
          </p:cNvPr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Database </a:t>
            </a:r>
            <a:r>
              <a:rPr kumimoji="1" lang="ko-KR" altLang="en-US" dirty="0">
                <a:latin typeface="KoreanYNSJG2R"/>
                <a:ea typeface="KoreanYNSJG2R"/>
              </a:rPr>
              <a:t>종류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CA67D-C506-EB49-943E-1ABA8842BDE1}"/>
              </a:ext>
            </a:extLst>
          </p:cNvPr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55792-EC45-1C47-B383-924995BDCB35}"/>
              </a:ext>
            </a:extLst>
          </p:cNvPr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AA9BD-8665-0940-A91E-BF1BC389B51C}"/>
              </a:ext>
            </a:extLst>
          </p:cNvPr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이미지</a:t>
            </a:r>
          </a:p>
        </p:txBody>
      </p:sp>
      <p:graphicFrame>
        <p:nvGraphicFramePr>
          <p:cNvPr id="17" name="Table"/>
          <p:cNvGraphicFramePr>
            <a:graphicFrameLocks noGrp="1"/>
          </p:cNvGraphicFramePr>
          <p:nvPr/>
        </p:nvGraphicFramePr>
        <p:xfrm>
          <a:off x="298406" y="2331273"/>
          <a:ext cx="8128000" cy="1112520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576705"/>
                <a:gridCol w="1897380"/>
                <a:gridCol w="2366010"/>
                <a:gridCol w="3708883"/>
              </a:tblGrid>
              <a:tr h="993820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종류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저작자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비용 및 라이선스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주요 용도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639067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MySQL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Microsoft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상용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중소 규모 데이터의 안정적인 처리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TextBox"/>
          <p:cNvSpPr txBox="1"/>
          <p:nvPr/>
        </p:nvSpPr>
        <p:spPr>
          <a:xfrm>
            <a:off x="522876" y="1098042"/>
            <a:ext cx="471043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이번 프로젝트에서 사용하는 </a:t>
            </a:r>
            <a:r>
              <a:rPr lang="en-US" altLang="ko-KR"/>
              <a:t>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grpSp>
        <p:nvGrpSpPr>
          <p:cNvPr id="3" name="그룹 5"/>
          <p:cNvGrpSpPr/>
          <p:nvPr/>
        </p:nvGrpSpPr>
        <p:grpSpPr>
          <a:xfrm rot="0">
            <a:off x="10395284" y="3422982"/>
            <a:ext cx="1796716" cy="689058"/>
            <a:chOff x="10395284" y="2733924"/>
            <a:chExt cx="1796716" cy="689058"/>
          </a:xfrm>
        </p:grpSpPr>
        <p:sp>
          <p:nvSpPr>
            <p:cNvPr id="4" name="직사각형 6"/>
            <p:cNvSpPr/>
            <p:nvPr/>
          </p:nvSpPr>
          <p:spPr>
            <a:xfrm>
              <a:off x="10395284" y="2733924"/>
              <a:ext cx="1796716" cy="68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ko-Kore-KR" altLang="en-US"/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10395284" y="2893787"/>
              <a:ext cx="108077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/>
              <a:r>
                <a:rPr kumimoji="1" lang="en-US" altLang="ko-KR" dirty="0">
                  <a:latin typeface="KoreanYNSJG2R"/>
                  <a:ea typeface="KoreanYNSJG2R"/>
                </a:rPr>
                <a:t>WAS</a:t>
              </a:r>
              <a:r>
                <a:rPr kumimoji="1" lang="en-US" altLang="ko-KR" dirty="0">
                  <a:latin typeface="KoreanYNSJG2R"/>
                  <a:ea typeface="KoreanYNSJG2R"/>
                </a:rPr>
                <a:t> </a:t>
              </a:r>
              <a:r>
                <a:rPr kumimoji="1" lang="ko-KR" altLang="en-US" dirty="0">
                  <a:latin typeface="KoreanYNSJG2R"/>
                  <a:ea typeface="KoreanYNSJG2R"/>
                </a:rPr>
                <a:t>종류</a:t>
              </a:r>
              <a:endParaRPr kumimoji="1" lang="ko-Kore-KR" altLang="en-US" dirty="0">
                <a:latin typeface="KoreanYNSJG2R"/>
                <a:ea typeface="KoreanYNSJG2R"/>
              </a:endParaRPr>
            </a:p>
          </p:txBody>
        </p:sp>
      </p:grpSp>
      <p:sp>
        <p:nvSpPr>
          <p:cNvPr id="6" name="직사각형 9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529390" y="368659"/>
            <a:ext cx="5133474" cy="694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WAS</a:t>
            </a:r>
            <a:r>
              <a:rPr kumimoji="1" lang="en-US" altLang="ko-KR" dirty="0">
                <a:latin typeface="KoreanYNSJG2R"/>
                <a:ea typeface="KoreanYNSJG2R"/>
              </a:rPr>
              <a:t> </a:t>
            </a:r>
            <a:r>
              <a:rPr kumimoji="1" lang="ko-KR" altLang="en-US" dirty="0">
                <a:latin typeface="KoreanYNSJG2R"/>
                <a:ea typeface="KoreanYNSJG2R"/>
              </a:rPr>
              <a:t>종류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014018" y="29160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182334" y="29123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7382732" y="29355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ore-KR" altLang="en-US" dirty="0">
                <a:solidFill>
                  <a:schemeClr val="bg1"/>
                </a:solidFill>
                <a:latin typeface="KoreanYNSJG2R"/>
                <a:ea typeface="KoreanYNSJG2R"/>
              </a:rPr>
              <a:t>이미지</a:t>
            </a:r>
            <a:endParaRPr kumimoji="1" lang="ko-Kore-KR" altLang="en-US" dirty="0">
              <a:solidFill>
                <a:schemeClr val="bg1"/>
              </a:solidFill>
              <a:latin typeface="KoreanYNSJG2R"/>
              <a:ea typeface="KoreanYNSJG2R"/>
            </a:endParaRPr>
          </a:p>
        </p:txBody>
      </p:sp>
      <p:graphicFrame>
        <p:nvGraphicFramePr>
          <p:cNvPr id="11" name="Table"/>
          <p:cNvGraphicFramePr>
            <a:graphicFrameLocks noGrp="1"/>
          </p:cNvGraphicFramePr>
          <p:nvPr/>
        </p:nvGraphicFramePr>
        <p:xfrm>
          <a:off x="298406" y="2236023"/>
          <a:ext cx="8128000" cy="1112520"/>
        </p:xfrm>
        <a:graphic>
          <a:graphicData uri="http://schemas.openxmlformats.org/drawingml/2006/table">
            <a:tbl>
              <a:tblPr firstRow="1">
                <a:tableStyleId>{C69FF03A-DF0C-4845-94BB-EF2385AD676B}</a:tableStyleId>
              </a:tblPr>
              <a:tblGrid>
                <a:gridCol w="1269312"/>
                <a:gridCol w="1096063"/>
                <a:gridCol w="2089150"/>
                <a:gridCol w="1654881"/>
                <a:gridCol w="2266878"/>
                <a:gridCol w="1215323"/>
              </a:tblGrid>
              <a:tr h="993820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쓰여진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WAS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저작자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비용 및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라이선스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주요 용도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쓰여진 </a:t>
                      </a:r>
                      <a:r>
                        <a:rPr lang="en-US" altLang="ko-KR"/>
                        <a:t>WAS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벤더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639067"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Apache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Tomcat 10.0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Apache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오픈소스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서버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연결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800"/>
                    </a:p>
                    <a:p>
                      <a:pPr algn="ctr" latinLnBrk="1">
                        <a:defRPr/>
                      </a:pPr>
                      <a:endParaRPr lang="en-US" altLang="ko-KR" sz="1800"/>
                    </a:p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Apache</a:t>
                      </a:r>
                      <a:endParaRPr lang="en-US" altLang="ko-KR" sz="1800"/>
                    </a:p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Tomcat 10.0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Apache</a:t>
                      </a:r>
                      <a:endParaRPr lang="ko-KR" altLang="en-US"/>
                    </a:p>
                  </a:txBody>
                  <a:tcPr marL="91440" marR="91440">
                    <a:lnL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L>
                    <a:lnR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R>
                    <a:lnT w="25400">
                      <a:solidFill>
                        <a:schemeClr val="tx1">
                          <a:alpha val="73000"/>
                        </a:schemeClr>
                      </a:solidFill>
                      <a:prstDash val="solid"/>
                    </a:lnT>
                    <a:lnB w="25400">
                      <a:solidFill>
                        <a:srgbClr val="7a7cc4">
                          <a:alpha val="83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5374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2"/>
          <p:cNvSpPr/>
          <p:nvPr/>
        </p:nvSpPr>
        <p:spPr>
          <a:xfrm>
            <a:off x="10395284" y="0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159863"/>
            <a:ext cx="945515" cy="426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en-US" altLang="ko-KR" dirty="0">
                <a:latin typeface="KoreanYNSJG2R"/>
                <a:ea typeface="KoreanYNSJG2R"/>
              </a:rPr>
              <a:t> </a:t>
            </a:r>
            <a:r>
              <a:rPr kumimoji="1" lang="en-US" altLang="ko-KR" sz="2200" dirty="0">
                <a:latin typeface="KoreanYNSJG2R"/>
                <a:ea typeface="KoreanYNSJG2R"/>
              </a:rPr>
              <a:t>Part </a:t>
            </a:r>
            <a:r>
              <a:rPr kumimoji="1" lang="en-US" altLang="ko-KR" sz="2200" dirty="0">
                <a:latin typeface="KoreanYNSJG2R"/>
                <a:ea typeface="KoreanYNSJG2R"/>
              </a:rPr>
              <a:t>2</a:t>
            </a:r>
            <a:endParaRPr kumimoji="1" lang="ko-Kore-KR" altLang="en-US" sz="2200" dirty="0">
              <a:latin typeface="KoreanYNSJG2R"/>
              <a:ea typeface="KoreanYNSJG2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4529"/>
            <a:ext cx="5133474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en-US" altLang="ko-KR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Part </a:t>
            </a:r>
            <a:r>
              <a:rPr kumimoji="1" lang="en-US" altLang="ko-KR" sz="4800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2</a:t>
            </a:r>
            <a:endParaRPr kumimoji="1" lang="ko-Kore-KR" altLang="en-US" sz="48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sp>
        <p:nvSpPr>
          <p:cNvPr id="7" name="직사각형 18"/>
          <p:cNvSpPr/>
          <p:nvPr/>
        </p:nvSpPr>
        <p:spPr>
          <a:xfrm>
            <a:off x="2486526" y="2201658"/>
            <a:ext cx="160591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ko-KR" altLang="en-US" dirty="0"/>
              <a:t>요구사항 정리</a:t>
            </a:r>
            <a:endParaRPr lang="ko-Kore-KR" altLang="en-US" dirty="0"/>
          </a:p>
        </p:txBody>
      </p:sp>
      <p:sp>
        <p:nvSpPr>
          <p:cNvPr id="8" name="직사각형 20"/>
          <p:cNvSpPr/>
          <p:nvPr/>
        </p:nvSpPr>
        <p:spPr>
          <a:xfrm>
            <a:off x="2486526" y="3006892"/>
            <a:ext cx="101409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ko-KR" altLang="en-US" dirty="0"/>
              <a:t>U</a:t>
            </a:r>
            <a:r>
              <a:rPr lang="en-US" altLang="ko-KR" dirty="0"/>
              <a:t>SECASE</a:t>
            </a:r>
            <a:endParaRPr lang="ko-Kore-KR" altLang="en-US" dirty="0"/>
          </a:p>
        </p:txBody>
      </p:sp>
      <p:sp>
        <p:nvSpPr>
          <p:cNvPr id="9" name="직사각형 21"/>
          <p:cNvSpPr/>
          <p:nvPr/>
        </p:nvSpPr>
        <p:spPr>
          <a:xfrm>
            <a:off x="2486526" y="3838134"/>
            <a:ext cx="55943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dirty="0"/>
              <a:t>ERD</a:t>
            </a:r>
            <a:endParaRPr lang="ko-Kore-KR" altLang="en-US" dirty="0"/>
          </a:p>
        </p:txBody>
      </p:sp>
      <p:sp>
        <p:nvSpPr>
          <p:cNvPr id="10" name="직사각형 35"/>
          <p:cNvSpPr/>
          <p:nvPr/>
        </p:nvSpPr>
        <p:spPr>
          <a:xfrm>
            <a:off x="726709" y="2199713"/>
            <a:ext cx="176463" cy="3720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11" name="직사각형 36"/>
          <p:cNvSpPr/>
          <p:nvPr/>
        </p:nvSpPr>
        <p:spPr>
          <a:xfrm>
            <a:off x="898358" y="2199713"/>
            <a:ext cx="199457" cy="37203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12" name="직사각형 37"/>
          <p:cNvSpPr/>
          <p:nvPr/>
        </p:nvSpPr>
        <p:spPr>
          <a:xfrm>
            <a:off x="1645995" y="220396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1</a:t>
            </a:r>
            <a:endParaRPr lang="ko-Kore-KR" altLang="en-US" b="1" dirty="0"/>
          </a:p>
        </p:txBody>
      </p:sp>
      <p:sp>
        <p:nvSpPr>
          <p:cNvPr id="13" name="직사각형 38"/>
          <p:cNvSpPr/>
          <p:nvPr/>
        </p:nvSpPr>
        <p:spPr>
          <a:xfrm>
            <a:off x="1645995" y="30329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2</a:t>
            </a:r>
            <a:endParaRPr lang="ko-Kore-KR" altLang="en-US" b="1" dirty="0"/>
          </a:p>
        </p:txBody>
      </p:sp>
      <p:sp>
        <p:nvSpPr>
          <p:cNvPr id="14" name="직사각형 39"/>
          <p:cNvSpPr/>
          <p:nvPr/>
        </p:nvSpPr>
        <p:spPr>
          <a:xfrm>
            <a:off x="1645995" y="386414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3</a:t>
            </a:r>
            <a:endParaRPr lang="ko-Kore-KR" altLang="en-US" b="1" dirty="0"/>
          </a:p>
        </p:txBody>
      </p:sp>
      <p:sp>
        <p:nvSpPr>
          <p:cNvPr id="15" name="직사각형 40"/>
          <p:cNvSpPr/>
          <p:nvPr/>
        </p:nvSpPr>
        <p:spPr>
          <a:xfrm>
            <a:off x="1645995" y="46958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4</a:t>
            </a:r>
            <a:endParaRPr lang="ko-Kore-KR" altLang="en-US" b="1" dirty="0"/>
          </a:p>
        </p:txBody>
      </p:sp>
      <p:sp>
        <p:nvSpPr>
          <p:cNvPr id="16" name="직사각형 21"/>
          <p:cNvSpPr/>
          <p:nvPr/>
        </p:nvSpPr>
        <p:spPr>
          <a:xfrm>
            <a:off x="2486526" y="4666809"/>
            <a:ext cx="206311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ko-KR" altLang="en-US" dirty="0"/>
              <a:t>클래스 다이어그램</a:t>
            </a:r>
            <a:endParaRPr lang="ko-Kore-KR" altLang="en-US" dirty="0"/>
          </a:p>
        </p:txBody>
      </p:sp>
      <p:sp>
        <p:nvSpPr>
          <p:cNvPr id="17" name="직사각형 40"/>
          <p:cNvSpPr/>
          <p:nvPr/>
        </p:nvSpPr>
        <p:spPr>
          <a:xfrm>
            <a:off x="1645995" y="5495333"/>
            <a:ext cx="300355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  <a:latin typeface="KoreanYNSJG2R"/>
                <a:ea typeface="KoreanYNSJG2R"/>
              </a:rPr>
              <a:t>5</a:t>
            </a:r>
            <a:endParaRPr lang="ko-Kore-KR" altLang="en-US" b="1" dirty="0"/>
          </a:p>
        </p:txBody>
      </p:sp>
      <p:sp>
        <p:nvSpPr>
          <p:cNvPr id="18" name="직사각형 21"/>
          <p:cNvSpPr/>
          <p:nvPr/>
        </p:nvSpPr>
        <p:spPr>
          <a:xfrm>
            <a:off x="2486526" y="5466274"/>
            <a:ext cx="1228090" cy="365760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783461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95284" y="0"/>
            <a:ext cx="179671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3" name="직사각형 4"/>
          <p:cNvSpPr/>
          <p:nvPr/>
        </p:nvSpPr>
        <p:spPr>
          <a:xfrm>
            <a:off x="10395284" y="689058"/>
            <a:ext cx="1796716" cy="68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5284" y="848921"/>
            <a:ext cx="14293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endParaRPr kumimoji="1" lang="ko-Kore-KR" altLang="en-US" dirty="0">
              <a:latin typeface="KoreanYNSJG2R"/>
              <a:ea typeface="KoreanYNSJG2R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10218820" y="0"/>
            <a:ext cx="17646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ko-Kore-KR" altLang="en-US"/>
          </a:p>
        </p:txBody>
      </p:sp>
      <p:sp>
        <p:nvSpPr>
          <p:cNvPr id="6" name="제목 1"/>
          <p:cNvSpPr txBox="1"/>
          <p:nvPr/>
        </p:nvSpPr>
        <p:spPr>
          <a:xfrm>
            <a:off x="529390" y="343582"/>
            <a:ext cx="5140316" cy="71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1" lang="ko-KR" altLang="en-US" dirty="0">
                <a:latin typeface="KoreanYNSJG2R"/>
                <a:ea typeface="KoreanYNSJG2R"/>
              </a:rPr>
              <a:t>요구사항 정리</a:t>
            </a:r>
            <a:r>
              <a:rPr kumimoji="1" lang="en-US" altLang="ko-KR" dirty="0">
                <a:latin typeface="KoreanYNSJG2R"/>
                <a:ea typeface="KoreanYNSJG2R"/>
              </a:rPr>
              <a:t> - </a:t>
            </a:r>
            <a:r>
              <a:rPr kumimoji="1" lang="ko-KR" altLang="en-US" dirty="0">
                <a:latin typeface="KoreanYNSJG2R"/>
                <a:ea typeface="KoreanYNSJG2R"/>
              </a:rPr>
              <a:t>회원</a:t>
            </a:r>
            <a:br>
              <a:rPr kumimoji="1" lang="en-US" altLang="ko-Kore-KR" dirty="0">
                <a:latin typeface="KoreanYNSJG2R"/>
                <a:ea typeface="KoreanYNSJG2R"/>
              </a:rPr>
            </a:br>
            <a:endParaRPr kumimoji="1" lang="ko-Kore-KR" altLang="en-US" sz="3200" dirty="0">
              <a:solidFill>
                <a:schemeClr val="accent1">
                  <a:lumMod val="50000"/>
                </a:schemeClr>
              </a:solidFill>
              <a:latin typeface="KoreanYNSJG2R"/>
              <a:ea typeface="KoreanYNSJG2R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955" y="1055878"/>
            <a:ext cx="7227221" cy="56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20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265</ep:Words>
  <ep:PresentationFormat>와이드스크린</ep:PresentationFormat>
  <ep:Paragraphs>150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요구사항 확인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2022-01-26T12:53:29.000</dcterms:created>
  <dc:creator>relish333ever@gmail.com</dc:creator>
  <cp:lastModifiedBy>relish333ever@gmail.com</cp:lastModifiedBy>
  <dcterms:modified xsi:type="dcterms:W3CDTF">2024-03-14T08:59:18.838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