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63" r:id="rId3"/>
    <p:sldId id="288" r:id="rId4"/>
    <p:sldId id="274" r:id="rId5"/>
    <p:sldId id="287" r:id="rId6"/>
    <p:sldId id="289" r:id="rId7"/>
    <p:sldId id="290" r:id="rId8"/>
    <p:sldId id="291" r:id="rId9"/>
    <p:sldId id="292" r:id="rId10"/>
    <p:sldId id="296" r:id="rId11"/>
    <p:sldId id="293" r:id="rId12"/>
    <p:sldId id="271" r:id="rId13"/>
    <p:sldId id="270" r:id="rId14"/>
    <p:sldId id="294" r:id="rId15"/>
    <p:sldId id="259" r:id="rId16"/>
    <p:sldId id="283"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4" autoAdjust="0"/>
    <p:restoredTop sz="70667" autoAdjust="0"/>
  </p:normalViewPr>
  <p:slideViewPr>
    <p:cSldViewPr>
      <p:cViewPr varScale="1">
        <p:scale>
          <a:sx n="45" d="100"/>
          <a:sy n="45" d="100"/>
        </p:scale>
        <p:origin x="6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922503-8EC1-4AB4-BA33-2D672246834D}" type="datetimeFigureOut">
              <a:rPr lang="en-US" smtClean="0"/>
              <a:pPr/>
              <a:t>02-Dec-19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3B8CC9-7A1C-499C-947B-6F7EAE487FF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Name</a:t>
            </a:r>
          </a:p>
          <a:p>
            <a:r>
              <a:rPr lang="en-US" dirty="0"/>
              <a:t>Department</a:t>
            </a:r>
          </a:p>
          <a:p>
            <a:r>
              <a:rPr lang="en-US" dirty="0" err="1"/>
              <a:t>Kasetsart</a:t>
            </a:r>
            <a:endParaRPr lang="en-US" dirty="0"/>
          </a:p>
          <a:p>
            <a:r>
              <a:rPr lang="en-US" dirty="0"/>
              <a:t>My</a:t>
            </a:r>
            <a:r>
              <a:rPr lang="en-US" baseline="0" dirty="0"/>
              <a:t> Project</a:t>
            </a:r>
            <a:endParaRPr lang="en-US"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3B8CC9-7A1C-499C-947B-6F7EAE487FF6}" type="slidenum">
              <a:rPr lang="en-US" smtClean="0"/>
              <a:pPr/>
              <a:t>10</a:t>
            </a:fld>
            <a:endParaRPr lang="en-US"/>
          </a:p>
        </p:txBody>
      </p:sp>
    </p:spTree>
    <p:extLst>
      <p:ext uri="{BB962C8B-B14F-4D97-AF65-F5344CB8AC3E}">
        <p14:creationId xmlns:p14="http://schemas.microsoft.com/office/powerpoint/2010/main" val="197972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First problem</a:t>
            </a:r>
            <a:r>
              <a:rPr lang="en-US" baseline="0" dirty="0"/>
              <a:t> is I have not enough time for full system test, so this system could not hastily deploy without a developer that can fix system quickly when the problems occur.</a:t>
            </a:r>
          </a:p>
          <a:p>
            <a:endParaRPr lang="en-US" baseline="0" dirty="0"/>
          </a:p>
          <a:p>
            <a:r>
              <a:rPr lang="en-US" baseline="0" dirty="0"/>
              <a:t>This problem is strongly binding with the next problem. I develop this application using the Silverlight tool which is new for everyone in IT section and I estimate that learning Silverlight spend at least 3 weeks and understanding all of the code in my project may spend about 1 week. So all of the learning process may consume about 1 month before this application can deploy without big problem. I try to make this learning shorter by spend this week with transferring project structure and Silverlight tool usage to someone.</a:t>
            </a:r>
          </a:p>
          <a:p>
            <a:endParaRPr lang="en-US" baseline="0" dirty="0"/>
          </a:p>
          <a:p>
            <a:r>
              <a:rPr lang="en-US" dirty="0"/>
              <a:t>The nex</a:t>
            </a:r>
            <a:r>
              <a:rPr lang="en-US" baseline="0" dirty="0"/>
              <a:t>t problem is light control</a:t>
            </a:r>
          </a:p>
          <a:p>
            <a:r>
              <a:rPr lang="en-US" baseline="0" dirty="0"/>
              <a:t>I create this light box for control all of the light and make application more stable</a:t>
            </a:r>
          </a:p>
          <a:p>
            <a:r>
              <a:rPr lang="en-US" baseline="0" dirty="0"/>
              <a:t>but it’s not enough. This box must make more closing environment.</a:t>
            </a:r>
          </a:p>
          <a:p>
            <a:endParaRPr lang="en-US" baseline="0" dirty="0"/>
          </a:p>
          <a:p>
            <a:r>
              <a:rPr lang="en-US" baseline="0" dirty="0"/>
              <a:t>And another problem is lower digit recognition accuracy when try to capture more cards at the same time. This problem limit the maximum numbers of cards at 4 cards per capturing. </a:t>
            </a:r>
            <a:endParaRPr lang="en-US"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First step </a:t>
            </a:r>
            <a:r>
              <a:rPr lang="en-US" sz="1200" kern="1200">
                <a:solidFill>
                  <a:schemeClr val="tx1"/>
                </a:solidFill>
                <a:latin typeface="+mn-lt"/>
                <a:ea typeface="+mn-ea"/>
                <a:cs typeface="+mn-cs"/>
              </a:rPr>
              <a:t>is making </a:t>
            </a:r>
            <a:r>
              <a:rPr lang="en-US" sz="1200" kern="1200" dirty="0">
                <a:solidFill>
                  <a:schemeClr val="tx1"/>
                </a:solidFill>
                <a:latin typeface="+mn-lt"/>
                <a:ea typeface="+mn-ea"/>
                <a:cs typeface="+mn-cs"/>
              </a:rPr>
              <a:t>More practical contractor management system</a:t>
            </a:r>
          </a:p>
          <a:p>
            <a:pPr lvl="0"/>
            <a:r>
              <a:rPr lang="en-US" sz="1200" kern="1200" dirty="0">
                <a:solidFill>
                  <a:schemeClr val="tx1"/>
                </a:solidFill>
                <a:latin typeface="+mn-lt"/>
                <a:ea typeface="+mn-ea"/>
                <a:cs typeface="+mn-cs"/>
              </a:rPr>
              <a:t>By change process to Pre-register process with web application to decrease process time of registration at company entrance</a:t>
            </a:r>
          </a:p>
          <a:p>
            <a:pPr>
              <a:buFontTx/>
              <a:buNone/>
            </a:pPr>
            <a:endParaRPr lang="en-US" baseline="0" dirty="0"/>
          </a:p>
          <a:p>
            <a:pPr>
              <a:buFontTx/>
              <a:buNone/>
            </a:pPr>
            <a:r>
              <a:rPr lang="en-US" baseline="0" dirty="0"/>
              <a:t>*Card providing system : this system can print new contractor cards when they pass the exam. This system can cancel all of the temporary process because they will get permanent card immediately.</a:t>
            </a:r>
          </a:p>
          <a:p>
            <a:pPr>
              <a:buFontTx/>
              <a:buChar char="-"/>
            </a:pPr>
            <a:endParaRPr lang="en-US" baseline="0" dirty="0"/>
          </a:p>
          <a:p>
            <a:pPr>
              <a:buFontTx/>
              <a:buChar char="-"/>
            </a:pPr>
            <a:r>
              <a:rPr lang="en-US" baseline="0" dirty="0"/>
              <a:t>If card providing system is success, SMPC will be able to control the standard of contractor card and this is the way to improve screening to full control, because it’s easy to design any technology in that card like QR Code, Barcode or RFID</a:t>
            </a:r>
          </a:p>
          <a:p>
            <a:pPr>
              <a:buFontTx/>
              <a:buNone/>
            </a:pPr>
            <a:r>
              <a:rPr lang="en-US" baseline="0" dirty="0"/>
              <a:t>This will make checking in easier in case of contractor.</a:t>
            </a:r>
          </a:p>
          <a:p>
            <a:pPr>
              <a:buFontTx/>
              <a:buNone/>
            </a:pPr>
            <a:endParaRPr lang="en-US" baseline="0" dirty="0"/>
          </a:p>
          <a:p>
            <a:pPr>
              <a:buFontTx/>
              <a:buNone/>
            </a:pPr>
            <a:r>
              <a:rPr lang="en-US" baseline="0" dirty="0"/>
              <a:t>-And the next phase is extending this system to other entrance</a:t>
            </a:r>
          </a:p>
          <a:p>
            <a:pPr>
              <a:buFontTx/>
              <a:buNone/>
            </a:pPr>
            <a:endParaRPr lang="en-US" baseline="0" dirty="0"/>
          </a:p>
          <a:p>
            <a:pPr>
              <a:buFontTx/>
              <a:buNone/>
            </a:pPr>
            <a:r>
              <a:rPr lang="en-US" baseline="0" dirty="0"/>
              <a:t>-And the last step is extending to other companies and share blacklist management system among them.</a:t>
            </a:r>
          </a:p>
          <a:p>
            <a:pPr>
              <a:buFontTx/>
              <a:buChar char="-"/>
            </a:pPr>
            <a:endParaRPr lang="en-US" baseline="0" dirty="0"/>
          </a:p>
          <a:p>
            <a:pPr>
              <a:buFontTx/>
              <a:buChar char="-"/>
            </a:pPr>
            <a:endParaRPr lang="en-US" baseline="0"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53B8CC9-7A1C-499C-947B-6F7EAE487FF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h-TH" dirty="0"/>
              <a:t>ขอบคุณ</a:t>
            </a:r>
          </a:p>
          <a:p>
            <a:r>
              <a:rPr lang="th-TH" dirty="0"/>
              <a:t>พี่ๆฝ่ายๆ</a:t>
            </a:r>
            <a:r>
              <a:rPr lang="th-TH" baseline="0" dirty="0"/>
              <a:t> </a:t>
            </a:r>
            <a:r>
              <a:rPr lang="en-US" baseline="0" dirty="0"/>
              <a:t>IT</a:t>
            </a:r>
            <a:r>
              <a:rPr lang="th-TH" baseline="0" dirty="0"/>
              <a:t> ที่คอยให้ความบันเทิงขณะทำงานอยู่ตลอด</a:t>
            </a:r>
          </a:p>
          <a:p>
            <a:r>
              <a:rPr lang="th-TH" baseline="0" dirty="0"/>
              <a:t>ขอบคุณพี่ไพศาล สำหรับการติดตั้ง </a:t>
            </a:r>
            <a:r>
              <a:rPr lang="en-US" baseline="0" dirty="0"/>
              <a:t>server</a:t>
            </a:r>
            <a:r>
              <a:rPr lang="th-TH" baseline="0" dirty="0"/>
              <a:t> ให้ และความรู้เกี่ยวกับการถ่ายภาพ</a:t>
            </a:r>
          </a:p>
          <a:p>
            <a:r>
              <a:rPr lang="th-TH" baseline="0" dirty="0"/>
              <a:t>ขอบคุณพี่มีมี่ และ พี่หุน สำหรับ </a:t>
            </a:r>
            <a:r>
              <a:rPr lang="en-US" baseline="0" dirty="0"/>
              <a:t>Idea </a:t>
            </a:r>
            <a:r>
              <a:rPr lang="th-TH" baseline="0" dirty="0"/>
              <a:t>มากมายในการสร้าง ระบบ</a:t>
            </a:r>
          </a:p>
          <a:p>
            <a:r>
              <a:rPr lang="th-TH" baseline="0" dirty="0"/>
              <a:t>ขอบคุณพี่ฝ่ายซ่อมคนหนึ่ง ที่ช่วยทำ </a:t>
            </a:r>
            <a:r>
              <a:rPr lang="en-US" baseline="0" dirty="0" err="1"/>
              <a:t>lightbox</a:t>
            </a:r>
            <a:r>
              <a:rPr lang="en-US" baseline="0" dirty="0"/>
              <a:t> </a:t>
            </a:r>
            <a:r>
              <a:rPr lang="th-TH" baseline="0" dirty="0"/>
              <a:t>ใบนี้ให้</a:t>
            </a:r>
          </a:p>
          <a:p>
            <a:r>
              <a:rPr lang="th-TH" baseline="0" dirty="0"/>
              <a:t>ขอบคุณทุกคนที่พาไปเลี้ยงข้าว</a:t>
            </a:r>
          </a:p>
          <a:p>
            <a:r>
              <a:rPr lang="th-TH" baseline="0"/>
              <a:t>ขอบคุณทุกคนที่กดดันจนงานคืบหน้าไปได้มากขนาดนี้ครับ</a:t>
            </a:r>
            <a:endParaRPr lang="th-TH" baseline="0" dirty="0"/>
          </a:p>
          <a:p>
            <a:endParaRPr lang="th-TH" baseline="0" dirty="0"/>
          </a:p>
          <a:p>
            <a:endParaRPr lang="th-TH" baseline="0" dirty="0"/>
          </a:p>
          <a:p>
            <a:endParaRPr lang="en-US"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Follow</a:t>
            </a:r>
            <a:r>
              <a:rPr lang="en-US" baseline="0" dirty="0"/>
              <a:t> the slide</a:t>
            </a:r>
            <a:endParaRPr lang="en-US"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53B8CC9-7A1C-499C-947B-6F7EAE487FF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Flexible</a:t>
            </a:r>
            <a:r>
              <a:rPr lang="en-US" baseline="0" dirty="0"/>
              <a:t> Web-Based Structure.</a:t>
            </a:r>
          </a:p>
          <a:p>
            <a:r>
              <a:rPr lang="en-US" baseline="0" dirty="0"/>
              <a:t>Make this application do the following things.</a:t>
            </a:r>
          </a:p>
          <a:p>
            <a:r>
              <a:rPr lang="en-US" baseline="0" dirty="0"/>
              <a:t>Now, database of this application are binding with some path of existing database. Nothing conflict.</a:t>
            </a:r>
          </a:p>
          <a:p>
            <a:r>
              <a:rPr lang="en-US" baseline="0" dirty="0"/>
              <a:t>Second, this structure provide easy installation at any client , just install a small tool at the first time of usages in two minute.</a:t>
            </a:r>
          </a:p>
          <a:p>
            <a:r>
              <a:rPr lang="en-US" baseline="0" dirty="0"/>
              <a:t>After that users will get the last updated application from the server.</a:t>
            </a:r>
          </a:p>
          <a:p>
            <a:r>
              <a:rPr lang="en-US" baseline="0" dirty="0"/>
              <a:t>So this environment allow developer to update and extend this system easily.</a:t>
            </a:r>
          </a:p>
        </p:txBody>
      </p:sp>
      <p:sp>
        <p:nvSpPr>
          <p:cNvPr id="4" name="Slide Number Placeholder 3"/>
          <p:cNvSpPr>
            <a:spLocks noGrp="1"/>
          </p:cNvSpPr>
          <p:nvPr>
            <p:ph type="sldNum" sz="quarter" idx="10"/>
          </p:nvPr>
        </p:nvSpPr>
        <p:spPr/>
        <p:txBody>
          <a:bodyPr/>
          <a:lstStyle/>
          <a:p>
            <a:fld id="{153B8CC9-7A1C-499C-947B-6F7EAE487FF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Checking IN and OUT for</a:t>
            </a:r>
            <a:r>
              <a:rPr lang="en-US" baseline="0" dirty="0"/>
              <a:t> visitor and contractor</a:t>
            </a:r>
          </a:p>
          <a:p>
            <a:endParaRPr lang="en-US" baseline="0" dirty="0"/>
          </a:p>
          <a:p>
            <a:r>
              <a:rPr lang="en-US" baseline="0" dirty="0"/>
              <a:t>BUT in case of contractor, the designed system can support but not practical in real situation that some group of contractors have up to fifty persons. This system is too slow to service, But I will discuss the prepared solution at the last section of this presentation.</a:t>
            </a:r>
            <a:endParaRPr lang="en-US"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Blacklist management</a:t>
            </a:r>
          </a:p>
          <a:p>
            <a:pPr>
              <a:buFontTx/>
              <a:buChar char="-"/>
            </a:pPr>
            <a:r>
              <a:rPr lang="en-US" baseline="0" dirty="0"/>
              <a:t> Add, Edit, Delete Blacklist Data</a:t>
            </a:r>
          </a:p>
          <a:p>
            <a:pPr>
              <a:buFontTx/>
              <a:buChar char="-"/>
            </a:pPr>
            <a:r>
              <a:rPr lang="en-US" baseline="0" dirty="0"/>
              <a:t> Can alert security guard when someone in blacklist check in</a:t>
            </a:r>
          </a:p>
          <a:p>
            <a:pPr>
              <a:buFontTx/>
              <a:buNone/>
            </a:pPr>
            <a:endParaRPr lang="en-US" baseline="0" dirty="0"/>
          </a:p>
          <a:p>
            <a:pPr>
              <a:buFontTx/>
              <a:buNone/>
            </a:pPr>
            <a:r>
              <a:rPr lang="en-US" baseline="0" dirty="0"/>
              <a:t>Temporary Card Management</a:t>
            </a:r>
          </a:p>
          <a:p>
            <a:pPr>
              <a:buFontTx/>
              <a:buChar char="-"/>
            </a:pPr>
            <a:r>
              <a:rPr lang="en-US" baseline="0" dirty="0"/>
              <a:t> Can alert when someone could not entrance the company because </a:t>
            </a:r>
          </a:p>
          <a:p>
            <a:pPr lvl="1">
              <a:buFontTx/>
              <a:buChar char="-"/>
            </a:pPr>
            <a:r>
              <a:rPr lang="en-US" baseline="0" dirty="0"/>
              <a:t>he not pass the exam or </a:t>
            </a:r>
          </a:p>
          <a:p>
            <a:pPr lvl="1">
              <a:buFontTx/>
              <a:buChar char="-"/>
            </a:pPr>
            <a:r>
              <a:rPr lang="en-US" baseline="0" dirty="0"/>
              <a:t>Making of his permanent card come to deadline</a:t>
            </a:r>
          </a:p>
        </p:txBody>
      </p:sp>
      <p:sp>
        <p:nvSpPr>
          <p:cNvPr id="4" name="Slide Number Placeholder 3"/>
          <p:cNvSpPr>
            <a:spLocks noGrp="1"/>
          </p:cNvSpPr>
          <p:nvPr>
            <p:ph type="sldNum" sz="quarter" idx="10"/>
          </p:nvPr>
        </p:nvSpPr>
        <p:spPr/>
        <p:txBody>
          <a:bodyPr/>
          <a:lstStyle/>
          <a:p>
            <a:fld id="{153B8CC9-7A1C-499C-947B-6F7EAE487FF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Thanks to the web-based</a:t>
            </a:r>
            <a:r>
              <a:rPr lang="en-US" baseline="0" dirty="0"/>
              <a:t> structure that make any joined domain computer to access this application to view report at any time.</a:t>
            </a:r>
          </a:p>
          <a:p>
            <a:r>
              <a:rPr lang="en-US" baseline="0" dirty="0"/>
              <a:t>Which this report contain outsider profile, card image and his in and out history.</a:t>
            </a:r>
            <a:endParaRPr lang="en-US"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And the last</a:t>
            </a:r>
            <a:r>
              <a:rPr lang="en-US" baseline="0" dirty="0"/>
              <a:t> feature is permission management</a:t>
            </a:r>
          </a:p>
          <a:p>
            <a:r>
              <a:rPr lang="en-US" baseline="0" dirty="0"/>
              <a:t>This feature allow administrator to screen user about …</a:t>
            </a:r>
            <a:endParaRPr lang="en-US" dirty="0"/>
          </a:p>
        </p:txBody>
      </p:sp>
      <p:sp>
        <p:nvSpPr>
          <p:cNvPr id="4" name="Slide Number Placeholder 3"/>
          <p:cNvSpPr>
            <a:spLocks noGrp="1"/>
          </p:cNvSpPr>
          <p:nvPr>
            <p:ph type="sldNum" sz="quarter" idx="10"/>
          </p:nvPr>
        </p:nvSpPr>
        <p:spPr/>
        <p:txBody>
          <a:bodyPr/>
          <a:lstStyle/>
          <a:p>
            <a:fld id="{153B8CC9-7A1C-499C-947B-6F7EAE487FF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53B8CC9-7A1C-499C-947B-6F7EAE487FF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C448BC0-6724-46A6-A13E-E8887AE41897}" type="datetime1">
              <a:rPr lang="en-US" smtClean="0"/>
              <a:pPr/>
              <a:t>02-Dec-19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5A0CC2-B02F-422C-B63F-B0523E6EDD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15E58C-D6B9-49F3-BD58-F73E0D813E75}" type="datetime1">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A0CC2-B02F-422C-B63F-B0523E6EDD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57B190-CE55-4CDD-BE9D-A0AC0A501355}" type="datetime1">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A0CC2-B02F-422C-B63F-B0523E6EDD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49F0C8-69FE-4747-AFD9-ED97F6B17831}" type="datetime1">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A0CC2-B02F-422C-B63F-B0523E6EDD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CBB57B8-0987-43E6-AF17-579732A2A190}" type="datetime1">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A0CC2-B02F-422C-B63F-B0523E6EDD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982FED-E202-4EE0-8287-29EF90CAE3B8}" type="datetime1">
              <a:rPr lang="en-US" smtClean="0"/>
              <a:pPr/>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A0CC2-B02F-422C-B63F-B0523E6EDD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70C72A-C577-4B81-9E5F-D50EE9C2414B}" type="datetime1">
              <a:rPr lang="en-US" smtClean="0"/>
              <a:pPr/>
              <a:t>02-Dec-19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A0CC2-B02F-422C-B63F-B0523E6EDD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A4C2002D-30FD-43A7-8A90-0B3A8FD925F5}" type="datetime1">
              <a:rPr lang="en-US" smtClean="0"/>
              <a:pPr/>
              <a:t>02-Dec-19</a:t>
            </a:fld>
            <a:endParaRPr lang="en-US"/>
          </a:p>
        </p:txBody>
      </p:sp>
      <p:sp>
        <p:nvSpPr>
          <p:cNvPr id="8" name="Slide Number Placeholder 7"/>
          <p:cNvSpPr>
            <a:spLocks noGrp="1"/>
          </p:cNvSpPr>
          <p:nvPr>
            <p:ph type="sldNum" sz="quarter" idx="11"/>
          </p:nvPr>
        </p:nvSpPr>
        <p:spPr/>
        <p:txBody>
          <a:bodyPr/>
          <a:lstStyle/>
          <a:p>
            <a:fld id="{A05A0CC2-B02F-422C-B63F-B0523E6EDD3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EFF6E-0E44-436E-8B3C-EF7F729A4ACA}" type="datetime1">
              <a:rPr lang="en-US" smtClean="0"/>
              <a:pPr/>
              <a:t>02-Dec-19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A0CC2-B02F-422C-B63F-B0523E6EDD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D3A542A-983D-4C0A-B65A-3CB39C355870}" type="datetime1">
              <a:rPr lang="en-US" smtClean="0"/>
              <a:pPr/>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A05A0CC2-B02F-422C-B63F-B0523E6EDD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07F12F4-5980-48F9-9C51-4BF46456728B}" type="datetime1">
              <a:rPr lang="en-US" smtClean="0"/>
              <a:pPr/>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A0CC2-B02F-422C-B63F-B0523E6EDD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6CCB708-AD41-401A-849E-1DDF1CD53CDE}" type="datetime1">
              <a:rPr lang="en-US" smtClean="0"/>
              <a:pPr/>
              <a:t>02-Dec-19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05A0CC2-B02F-422C-B63F-B0523E6EDD3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Outsider inspection system with it</a:t>
            </a:r>
          </a:p>
        </p:txBody>
      </p:sp>
      <p:sp>
        <p:nvSpPr>
          <p:cNvPr id="3" name="Subtitle 2"/>
          <p:cNvSpPr>
            <a:spLocks noGrp="1"/>
          </p:cNvSpPr>
          <p:nvPr>
            <p:ph type="subTitle" idx="1"/>
          </p:nvPr>
        </p:nvSpPr>
        <p:spPr/>
        <p:txBody>
          <a:bodyPr/>
          <a:lstStyle/>
          <a:p>
            <a:r>
              <a:rPr lang="en-US" dirty="0"/>
              <a:t>Prayook Jatesiktat</a:t>
            </a:r>
          </a:p>
          <a:p>
            <a:r>
              <a:rPr lang="en-US" dirty="0"/>
              <a:t>Kasetsart University</a:t>
            </a:r>
          </a:p>
        </p:txBody>
      </p:sp>
      <p:sp>
        <p:nvSpPr>
          <p:cNvPr id="4" name="Slide Number Placeholder 3"/>
          <p:cNvSpPr>
            <a:spLocks noGrp="1"/>
          </p:cNvSpPr>
          <p:nvPr>
            <p:ph type="sldNum" sz="quarter" idx="12"/>
          </p:nvPr>
        </p:nvSpPr>
        <p:spPr/>
        <p:txBody>
          <a:bodyPr/>
          <a:lstStyle/>
          <a:p>
            <a:fld id="{A05A0CC2-B02F-422C-B63F-B0523E6EDD3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FDBD41-A787-4B96-B663-A2F4739B982D}"/>
              </a:ext>
            </a:extLst>
          </p:cNvPr>
          <p:cNvSpPr>
            <a:spLocks noGrp="1"/>
          </p:cNvSpPr>
          <p:nvPr>
            <p:ph type="title"/>
          </p:nvPr>
        </p:nvSpPr>
        <p:spPr/>
        <p:txBody>
          <a:bodyPr/>
          <a:lstStyle/>
          <a:p>
            <a:r>
              <a:rPr lang="en-US"/>
              <a:t>Example of input </a:t>
            </a:r>
            <a:r>
              <a:rPr lang="en-US" dirty="0"/>
              <a:t>image.</a:t>
            </a:r>
          </a:p>
        </p:txBody>
      </p:sp>
      <p:sp>
        <p:nvSpPr>
          <p:cNvPr id="4" name="Slide Number Placeholder 3">
            <a:extLst>
              <a:ext uri="{FF2B5EF4-FFF2-40B4-BE49-F238E27FC236}">
                <a16:creationId xmlns:a16="http://schemas.microsoft.com/office/drawing/2014/main" id="{B3071352-44F8-468F-8BC3-D5E34C12BAA3}"/>
              </a:ext>
            </a:extLst>
          </p:cNvPr>
          <p:cNvSpPr>
            <a:spLocks noGrp="1"/>
          </p:cNvSpPr>
          <p:nvPr>
            <p:ph type="sldNum" sz="quarter" idx="11"/>
          </p:nvPr>
        </p:nvSpPr>
        <p:spPr/>
        <p:txBody>
          <a:bodyPr/>
          <a:lstStyle/>
          <a:p>
            <a:fld id="{A05A0CC2-B02F-422C-B63F-B0523E6EDD3E}" type="slidenum">
              <a:rPr lang="en-US" smtClean="0"/>
              <a:pPr/>
              <a:t>10</a:t>
            </a:fld>
            <a:endParaRPr lang="en-US"/>
          </a:p>
        </p:txBody>
      </p:sp>
      <p:pic>
        <p:nvPicPr>
          <p:cNvPr id="6" name="Picture 5">
            <a:extLst>
              <a:ext uri="{FF2B5EF4-FFF2-40B4-BE49-F238E27FC236}">
                <a16:creationId xmlns:a16="http://schemas.microsoft.com/office/drawing/2014/main" id="{F24F3345-93F0-4574-9C56-B68C2385E7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490" y="1600200"/>
            <a:ext cx="6627019" cy="4970265"/>
          </a:xfrm>
          <a:prstGeom prst="rect">
            <a:avLst/>
          </a:prstGeom>
        </p:spPr>
      </p:pic>
    </p:spTree>
    <p:extLst>
      <p:ext uri="{BB962C8B-B14F-4D97-AF65-F5344CB8AC3E}">
        <p14:creationId xmlns:p14="http://schemas.microsoft.com/office/powerpoint/2010/main" val="344347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Significant Problems</a:t>
            </a:r>
          </a:p>
        </p:txBody>
      </p:sp>
      <p:sp>
        <p:nvSpPr>
          <p:cNvPr id="6" name="Content Placeholder 5"/>
          <p:cNvSpPr>
            <a:spLocks noGrp="1"/>
          </p:cNvSpPr>
          <p:nvPr>
            <p:ph idx="1"/>
          </p:nvPr>
        </p:nvSpPr>
        <p:spPr/>
        <p:txBody>
          <a:bodyPr/>
          <a:lstStyle/>
          <a:p>
            <a:r>
              <a:rPr lang="en-US" dirty="0"/>
              <a:t>not enough time for full system test.</a:t>
            </a:r>
          </a:p>
          <a:p>
            <a:endParaRPr lang="en-US" dirty="0"/>
          </a:p>
          <a:p>
            <a:r>
              <a:rPr lang="en-US" dirty="0"/>
              <a:t>steep learning curve for next developer.</a:t>
            </a:r>
          </a:p>
          <a:p>
            <a:endParaRPr lang="en-US" dirty="0"/>
          </a:p>
          <a:p>
            <a:r>
              <a:rPr lang="en-US" dirty="0"/>
              <a:t>Light control.</a:t>
            </a:r>
          </a:p>
          <a:p>
            <a:endParaRPr lang="en-US" dirty="0"/>
          </a:p>
          <a:p>
            <a:r>
              <a:rPr lang="en-US" dirty="0"/>
              <a:t>capture bigger area for more cards give lower accuracy.</a:t>
            </a:r>
          </a:p>
        </p:txBody>
      </p:sp>
      <p:sp>
        <p:nvSpPr>
          <p:cNvPr id="4" name="Slide Number Placeholder 3"/>
          <p:cNvSpPr>
            <a:spLocks noGrp="1"/>
          </p:cNvSpPr>
          <p:nvPr>
            <p:ph type="sldNum" sz="quarter" idx="12"/>
          </p:nvPr>
        </p:nvSpPr>
        <p:spPr/>
        <p:txBody>
          <a:bodyPr/>
          <a:lstStyle/>
          <a:p>
            <a:fld id="{A05A0CC2-B02F-422C-B63F-B0523E6EDD3E}" type="slidenum">
              <a:rPr lang="en-US" smtClean="0"/>
              <a:pPr/>
              <a:t>11</a:t>
            </a:fld>
            <a:endParaRPr lang="en-US"/>
          </a:p>
        </p:txBody>
      </p:sp>
      <p:pic>
        <p:nvPicPr>
          <p:cNvPr id="8194" name="Picture 2" descr="C:\Users\Multiply\Desktop\1306052008_Help-and-support.png"/>
          <p:cNvPicPr>
            <a:picLocks noChangeAspect="1" noChangeArrowheads="1"/>
          </p:cNvPicPr>
          <p:nvPr/>
        </p:nvPicPr>
        <p:blipFill>
          <a:blip r:embed="rId3" cstate="print"/>
          <a:srcRect/>
          <a:stretch>
            <a:fillRect/>
          </a:stretch>
        </p:blipFill>
        <p:spPr bwMode="auto">
          <a:xfrm>
            <a:off x="7467600" y="381000"/>
            <a:ext cx="1219200" cy="1219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C:\Users\Multiply\Desktop\1306055303_docs.png"/>
          <p:cNvPicPr>
            <a:picLocks noChangeAspect="1" noChangeArrowheads="1"/>
          </p:cNvPicPr>
          <p:nvPr/>
        </p:nvPicPr>
        <p:blipFill>
          <a:blip r:embed="rId3" cstate="print"/>
          <a:srcRect/>
          <a:stretch>
            <a:fillRect/>
          </a:stretch>
        </p:blipFill>
        <p:spPr bwMode="auto">
          <a:xfrm>
            <a:off x="7315200" y="0"/>
            <a:ext cx="1828800" cy="1828800"/>
          </a:xfrm>
          <a:prstGeom prst="rect">
            <a:avLst/>
          </a:prstGeom>
          <a:noFill/>
        </p:spPr>
      </p:pic>
      <p:sp>
        <p:nvSpPr>
          <p:cNvPr id="5" name="Title 4"/>
          <p:cNvSpPr>
            <a:spLocks noGrp="1"/>
          </p:cNvSpPr>
          <p:nvPr>
            <p:ph type="title"/>
          </p:nvPr>
        </p:nvSpPr>
        <p:spPr/>
        <p:txBody>
          <a:bodyPr/>
          <a:lstStyle/>
          <a:p>
            <a:r>
              <a:rPr lang="en-US" dirty="0"/>
              <a:t>Future Works</a:t>
            </a:r>
          </a:p>
        </p:txBody>
      </p:sp>
      <p:sp>
        <p:nvSpPr>
          <p:cNvPr id="6" name="Content Placeholder 5"/>
          <p:cNvSpPr>
            <a:spLocks noGrp="1"/>
          </p:cNvSpPr>
          <p:nvPr>
            <p:ph idx="1"/>
          </p:nvPr>
        </p:nvSpPr>
        <p:spPr/>
        <p:txBody>
          <a:bodyPr>
            <a:normAutofit fontScale="85000" lnSpcReduction="20000"/>
          </a:bodyPr>
          <a:lstStyle/>
          <a:p>
            <a:r>
              <a:rPr lang="en-US" dirty="0"/>
              <a:t>More practical contractor management system</a:t>
            </a:r>
          </a:p>
          <a:p>
            <a:pPr lvl="1"/>
            <a:r>
              <a:rPr lang="en-US" dirty="0"/>
              <a:t>Pre-register process (with web application)</a:t>
            </a:r>
          </a:p>
          <a:p>
            <a:pPr lvl="1"/>
            <a:r>
              <a:rPr lang="en-US" dirty="0"/>
              <a:t>Contractor permanent card providing system</a:t>
            </a:r>
          </a:p>
          <a:p>
            <a:r>
              <a:rPr lang="en-US" dirty="0"/>
              <a:t>Improve screening to 100%</a:t>
            </a:r>
          </a:p>
          <a:p>
            <a:pPr lvl="1"/>
            <a:r>
              <a:rPr lang="en-US" dirty="0"/>
              <a:t>Everyone(insider &amp; outsider) can check-in and check-out in very short time.</a:t>
            </a:r>
          </a:p>
          <a:p>
            <a:pPr lvl="2"/>
            <a:r>
              <a:rPr lang="en-US" dirty="0"/>
              <a:t>QR Code</a:t>
            </a:r>
          </a:p>
          <a:p>
            <a:pPr lvl="2"/>
            <a:r>
              <a:rPr lang="en-US" dirty="0"/>
              <a:t>Barcode</a:t>
            </a:r>
          </a:p>
          <a:p>
            <a:pPr lvl="2"/>
            <a:r>
              <a:rPr lang="en-US" dirty="0"/>
              <a:t>RFID</a:t>
            </a:r>
          </a:p>
          <a:p>
            <a:r>
              <a:rPr lang="en-US" dirty="0"/>
              <a:t>Extend to other entrances.</a:t>
            </a:r>
          </a:p>
          <a:p>
            <a:pPr lvl="1"/>
            <a:r>
              <a:rPr lang="en-US" dirty="0"/>
              <a:t>Easy with web-based application</a:t>
            </a:r>
          </a:p>
          <a:p>
            <a:r>
              <a:rPr lang="en-US" dirty="0"/>
              <a:t>Extend to other company.</a:t>
            </a:r>
          </a:p>
          <a:p>
            <a:pPr lvl="1"/>
            <a:r>
              <a:rPr lang="en-US" dirty="0"/>
              <a:t>Shared blacklist management system.</a:t>
            </a:r>
          </a:p>
        </p:txBody>
      </p:sp>
      <p:sp>
        <p:nvSpPr>
          <p:cNvPr id="4" name="Slide Number Placeholder 3"/>
          <p:cNvSpPr>
            <a:spLocks noGrp="1"/>
          </p:cNvSpPr>
          <p:nvPr>
            <p:ph type="sldNum" sz="quarter" idx="12"/>
          </p:nvPr>
        </p:nvSpPr>
        <p:spPr/>
        <p:txBody>
          <a:bodyPr/>
          <a:lstStyle/>
          <a:p>
            <a:fld id="{A05A0CC2-B02F-422C-B63F-B0523E6EDD3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Q&amp;A</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05A0CC2-B02F-422C-B63F-B0523E6EDD3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05A0CC2-B02F-422C-B63F-B0523E6EDD3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Backup Slides</a:t>
            </a:r>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A05A0CC2-B02F-422C-B63F-B0523E6EDD3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Target</a:t>
            </a:r>
          </a:p>
        </p:txBody>
      </p:sp>
      <p:graphicFrame>
        <p:nvGraphicFramePr>
          <p:cNvPr id="5" name="Content Placeholder 4"/>
          <p:cNvGraphicFramePr>
            <a:graphicFrameLocks noGrp="1"/>
          </p:cNvGraphicFramePr>
          <p:nvPr>
            <p:ph idx="1"/>
          </p:nvPr>
        </p:nvGraphicFramePr>
        <p:xfrm>
          <a:off x="457200" y="1600200"/>
          <a:ext cx="7467600" cy="222504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Before</a:t>
                      </a:r>
                    </a:p>
                  </a:txBody>
                  <a:tcPr/>
                </a:tc>
                <a:tc>
                  <a:txBody>
                    <a:bodyPr/>
                    <a:lstStyle/>
                    <a:p>
                      <a:r>
                        <a:rPr lang="en-US" dirty="0"/>
                        <a:t>After</a:t>
                      </a:r>
                    </a:p>
                  </a:txBody>
                  <a:tcPr/>
                </a:tc>
                <a:extLst>
                  <a:ext uri="{0D108BD9-81ED-4DB2-BD59-A6C34878D82A}">
                    <a16:rowId xmlns:a16="http://schemas.microsoft.com/office/drawing/2014/main" val="10000"/>
                  </a:ext>
                </a:extLst>
              </a:tr>
              <a:tr h="370840">
                <a:tc>
                  <a:txBody>
                    <a:bodyPr/>
                    <a:lstStyle/>
                    <a:p>
                      <a:r>
                        <a:rPr lang="en-US" sz="1800" dirty="0"/>
                        <a:t>Process time</a:t>
                      </a:r>
                    </a:p>
                  </a:txBody>
                  <a:tcPr/>
                </a:tc>
                <a:tc>
                  <a:txBody>
                    <a:bodyPr/>
                    <a:lstStyle/>
                    <a:p>
                      <a:r>
                        <a:rPr lang="en-US" sz="1800" dirty="0"/>
                        <a:t>2 min</a:t>
                      </a:r>
                    </a:p>
                  </a:txBody>
                  <a:tcPr/>
                </a:tc>
                <a:tc>
                  <a:txBody>
                    <a:bodyPr/>
                    <a:lstStyle/>
                    <a:p>
                      <a:r>
                        <a:rPr lang="en-US" sz="1800" dirty="0"/>
                        <a:t>2 min</a:t>
                      </a:r>
                    </a:p>
                  </a:txBody>
                  <a:tcPr/>
                </a:tc>
                <a:extLst>
                  <a:ext uri="{0D108BD9-81ED-4DB2-BD59-A6C34878D82A}">
                    <a16:rowId xmlns:a16="http://schemas.microsoft.com/office/drawing/2014/main" val="10001"/>
                  </a:ext>
                </a:extLst>
              </a:tr>
              <a:tr h="370840">
                <a:tc>
                  <a:txBody>
                    <a:bodyPr/>
                    <a:lstStyle/>
                    <a:p>
                      <a:r>
                        <a:rPr lang="en-US" sz="1800" dirty="0"/>
                        <a:t>Blacklist</a:t>
                      </a:r>
                      <a:r>
                        <a:rPr lang="en-US" sz="1800" baseline="0" dirty="0"/>
                        <a:t> detection</a:t>
                      </a:r>
                      <a:endParaRPr lang="en-US" sz="1800" dirty="0"/>
                    </a:p>
                  </a:txBody>
                  <a:tcPr/>
                </a:tc>
                <a:tc>
                  <a:txBody>
                    <a:bodyPr/>
                    <a:lstStyle/>
                    <a:p>
                      <a:r>
                        <a:rPr lang="en-US" sz="1800" dirty="0"/>
                        <a:t>1 Hour</a:t>
                      </a:r>
                    </a:p>
                  </a:txBody>
                  <a:tcPr/>
                </a:tc>
                <a:tc>
                  <a:txBody>
                    <a:bodyPr/>
                    <a:lstStyle/>
                    <a:p>
                      <a:r>
                        <a:rPr lang="en-US" sz="1800" dirty="0"/>
                        <a:t>1 min</a:t>
                      </a:r>
                    </a:p>
                  </a:txBody>
                  <a:tcPr/>
                </a:tc>
                <a:extLst>
                  <a:ext uri="{0D108BD9-81ED-4DB2-BD59-A6C34878D82A}">
                    <a16:rowId xmlns:a16="http://schemas.microsoft.com/office/drawing/2014/main" val="10002"/>
                  </a:ext>
                </a:extLst>
              </a:tr>
              <a:tr h="370840">
                <a:tc>
                  <a:txBody>
                    <a:bodyPr/>
                    <a:lstStyle/>
                    <a:p>
                      <a:r>
                        <a:rPr lang="en-US" sz="1800" dirty="0"/>
                        <a:t>Trace back history</a:t>
                      </a:r>
                      <a:r>
                        <a:rPr lang="en-US" sz="1800" baseline="0" dirty="0"/>
                        <a:t> </a:t>
                      </a:r>
                      <a:endParaRPr lang="en-US" sz="1800" dirty="0"/>
                    </a:p>
                  </a:txBody>
                  <a:tcPr/>
                </a:tc>
                <a:tc>
                  <a:txBody>
                    <a:bodyPr/>
                    <a:lstStyle/>
                    <a:p>
                      <a:r>
                        <a:rPr lang="en-US" sz="1800" dirty="0"/>
                        <a:t>cannot</a:t>
                      </a:r>
                    </a:p>
                  </a:txBody>
                  <a:tcPr/>
                </a:tc>
                <a:tc>
                  <a:txBody>
                    <a:bodyPr/>
                    <a:lstStyle/>
                    <a:p>
                      <a:r>
                        <a:rPr lang="en-US" sz="1800" dirty="0"/>
                        <a:t>1 min</a:t>
                      </a:r>
                    </a:p>
                  </a:txBody>
                  <a:tcPr/>
                </a:tc>
                <a:extLst>
                  <a:ext uri="{0D108BD9-81ED-4DB2-BD59-A6C34878D82A}">
                    <a16:rowId xmlns:a16="http://schemas.microsoft.com/office/drawing/2014/main" val="10003"/>
                  </a:ext>
                </a:extLst>
              </a:tr>
              <a:tr h="370840">
                <a:tc>
                  <a:txBody>
                    <a:bodyPr/>
                    <a:lstStyle/>
                    <a:p>
                      <a:r>
                        <a:rPr lang="en-US" sz="1800" dirty="0"/>
                        <a:t>Real-time</a:t>
                      </a:r>
                      <a:r>
                        <a:rPr lang="en-US" sz="1800" baseline="0" dirty="0"/>
                        <a:t> report</a:t>
                      </a:r>
                      <a:endParaRPr lang="en-US" sz="1800" dirty="0"/>
                    </a:p>
                  </a:txBody>
                  <a:tcPr/>
                </a:tc>
                <a:tc>
                  <a:txBody>
                    <a:bodyPr/>
                    <a:lstStyle/>
                    <a:p>
                      <a:r>
                        <a:rPr lang="en-US" sz="1800" dirty="0"/>
                        <a:t>cannot</a:t>
                      </a:r>
                    </a:p>
                  </a:txBody>
                  <a:tcPr/>
                </a:tc>
                <a:tc>
                  <a:txBody>
                    <a:bodyPr/>
                    <a:lstStyle/>
                    <a:p>
                      <a:r>
                        <a:rPr lang="en-US" sz="1800" dirty="0"/>
                        <a:t>1 min</a:t>
                      </a:r>
                    </a:p>
                  </a:txBody>
                  <a:tcPr/>
                </a:tc>
                <a:extLst>
                  <a:ext uri="{0D108BD9-81ED-4DB2-BD59-A6C34878D82A}">
                    <a16:rowId xmlns:a16="http://schemas.microsoft.com/office/drawing/2014/main" val="10004"/>
                  </a:ext>
                </a:extLst>
              </a:tr>
              <a:tr h="370840">
                <a:tc>
                  <a:txBody>
                    <a:bodyPr/>
                    <a:lstStyle/>
                    <a:p>
                      <a:r>
                        <a:rPr lang="en-US" sz="1800" dirty="0"/>
                        <a:t>Paper usage reduction</a:t>
                      </a:r>
                    </a:p>
                  </a:txBody>
                  <a:tcPr/>
                </a:tc>
                <a:tc>
                  <a:txBody>
                    <a:bodyPr/>
                    <a:lstStyle/>
                    <a:p>
                      <a:r>
                        <a:rPr lang="en-US" sz="1800" dirty="0"/>
                        <a:t>-</a:t>
                      </a:r>
                    </a:p>
                  </a:txBody>
                  <a:tcPr/>
                </a:tc>
                <a:tc>
                  <a:txBody>
                    <a:bodyPr/>
                    <a:lstStyle/>
                    <a:p>
                      <a:r>
                        <a:rPr lang="en-US" sz="1800" dirty="0"/>
                        <a:t>-50%</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A05A0CC2-B02F-422C-B63F-B0523E6EDD3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RFID reader</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5A0CC2-B02F-422C-B63F-B0523E6EDD3E}" type="slidenum">
              <a:rPr lang="en-US" smtClean="0"/>
              <a:pPr/>
              <a:t>17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600200"/>
            <a:ext cx="4987968" cy="4572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Problems</a:t>
            </a:r>
          </a:p>
        </p:txBody>
      </p:sp>
      <p:sp>
        <p:nvSpPr>
          <p:cNvPr id="3" name="Content Placeholder 2"/>
          <p:cNvSpPr>
            <a:spLocks noGrp="1"/>
          </p:cNvSpPr>
          <p:nvPr>
            <p:ph idx="1"/>
          </p:nvPr>
        </p:nvSpPr>
        <p:spPr/>
        <p:txBody>
          <a:bodyPr>
            <a:normAutofit fontScale="92500" lnSpcReduction="20000"/>
          </a:bodyPr>
          <a:lstStyle/>
          <a:p>
            <a:r>
              <a:rPr lang="en-US" dirty="0"/>
              <a:t>Low efficient screening.</a:t>
            </a:r>
          </a:p>
          <a:p>
            <a:pPr lvl="1"/>
            <a:r>
              <a:rPr lang="en-US" dirty="0"/>
              <a:t>Blacklist</a:t>
            </a:r>
          </a:p>
          <a:p>
            <a:pPr lvl="1"/>
            <a:r>
              <a:rPr lang="en-US" dirty="0"/>
              <a:t>Permanent card warning</a:t>
            </a:r>
          </a:p>
          <a:p>
            <a:pPr lvl="1"/>
            <a:r>
              <a:rPr lang="en-US" dirty="0"/>
              <a:t>Anyone who want to trade temporary card</a:t>
            </a:r>
          </a:p>
          <a:p>
            <a:endParaRPr lang="en-US" dirty="0"/>
          </a:p>
          <a:p>
            <a:r>
              <a:rPr lang="en-US" dirty="0"/>
              <a:t>Conclude &amp; report data.</a:t>
            </a:r>
          </a:p>
          <a:p>
            <a:endParaRPr lang="en-US" dirty="0"/>
          </a:p>
          <a:p>
            <a:r>
              <a:rPr lang="en-US" dirty="0"/>
              <a:t>Consume much time.</a:t>
            </a:r>
            <a:endParaRPr lang="th-TH" dirty="0"/>
          </a:p>
          <a:p>
            <a:pPr lvl="1"/>
            <a:r>
              <a:rPr lang="en-US" dirty="0"/>
              <a:t>some case of process.</a:t>
            </a:r>
          </a:p>
          <a:p>
            <a:endParaRPr lang="en-US" dirty="0"/>
          </a:p>
          <a:p>
            <a:r>
              <a:rPr lang="en-US" dirty="0"/>
              <a:t>Cannot integrate with other systems.</a:t>
            </a:r>
          </a:p>
          <a:p>
            <a:endParaRPr lang="en-US" dirty="0"/>
          </a:p>
          <a:p>
            <a:endParaRPr lang="en-US" dirty="0"/>
          </a:p>
        </p:txBody>
      </p:sp>
      <p:sp>
        <p:nvSpPr>
          <p:cNvPr id="4" name="Slide Number Placeholder 3"/>
          <p:cNvSpPr>
            <a:spLocks noGrp="1"/>
          </p:cNvSpPr>
          <p:nvPr>
            <p:ph type="sldNum" sz="quarter" idx="12"/>
          </p:nvPr>
        </p:nvSpPr>
        <p:spPr/>
        <p:txBody>
          <a:bodyPr/>
          <a:lstStyle/>
          <a:p>
            <a:fld id="{A05A0CC2-B02F-422C-B63F-B0523E6EDD3E}" type="slidenum">
              <a:rPr lang="en-US" smtClean="0"/>
              <a:pPr/>
              <a:t>2</a:t>
            </a:fld>
            <a:endParaRPr lang="en-US"/>
          </a:p>
        </p:txBody>
      </p:sp>
      <p:pic>
        <p:nvPicPr>
          <p:cNvPr id="2050" name="Picture 2" descr="C:\Users\Multiply\Desktop\icon\1303369961_FAQ.png"/>
          <p:cNvPicPr>
            <a:picLocks noChangeAspect="1" noChangeArrowheads="1"/>
          </p:cNvPicPr>
          <p:nvPr/>
        </p:nvPicPr>
        <p:blipFill>
          <a:blip r:embed="rId3" cstate="print"/>
          <a:srcRect/>
          <a:stretch>
            <a:fillRect/>
          </a:stretch>
        </p:blipFill>
        <p:spPr bwMode="auto">
          <a:xfrm>
            <a:off x="6589713" y="228600"/>
            <a:ext cx="2554287" cy="255428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Features</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5A0CC2-B02F-422C-B63F-B0523E6EDD3E}" type="slidenum">
              <a:rPr lang="en-US" smtClean="0"/>
              <a:pPr/>
              <a:t>3</a:t>
            </a:fld>
            <a:endParaRPr lang="en-US"/>
          </a:p>
        </p:txBody>
      </p:sp>
      <p:pic>
        <p:nvPicPr>
          <p:cNvPr id="3075" name="Picture 3" descr="C:\Users\Multiply\Desktop\logocollections220x2701.png"/>
          <p:cNvPicPr>
            <a:picLocks noChangeAspect="1" noChangeArrowheads="1"/>
          </p:cNvPicPr>
          <p:nvPr/>
        </p:nvPicPr>
        <p:blipFill>
          <a:blip r:embed="rId3" cstate="print"/>
          <a:srcRect/>
          <a:stretch>
            <a:fillRect/>
          </a:stretch>
        </p:blipFill>
        <p:spPr bwMode="auto">
          <a:xfrm>
            <a:off x="5181600" y="2209800"/>
            <a:ext cx="2362200" cy="289187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p:cNvSpPr/>
          <p:nvPr/>
        </p:nvSpPr>
        <p:spPr>
          <a:xfrm rot="9440968">
            <a:off x="6154682" y="1345327"/>
            <a:ext cx="2910819" cy="1383753"/>
          </a:xfrm>
          <a:custGeom>
            <a:avLst/>
            <a:gdLst>
              <a:gd name="connsiteX0" fmla="*/ 651641 w 2377965"/>
              <a:gd name="connsiteY0" fmla="*/ 2012731 h 2012731"/>
              <a:gd name="connsiteX1" fmla="*/ 241738 w 2377965"/>
              <a:gd name="connsiteY1" fmla="*/ 436179 h 2012731"/>
              <a:gd name="connsiteX2" fmla="*/ 2102069 w 2377965"/>
              <a:gd name="connsiteY2" fmla="*/ 26276 h 2012731"/>
              <a:gd name="connsiteX3" fmla="*/ 1897117 w 2377965"/>
              <a:gd name="connsiteY3" fmla="*/ 278524 h 2012731"/>
            </a:gdLst>
            <a:ahLst/>
            <a:cxnLst>
              <a:cxn ang="0">
                <a:pos x="connsiteX0" y="connsiteY0"/>
              </a:cxn>
              <a:cxn ang="0">
                <a:pos x="connsiteX1" y="connsiteY1"/>
              </a:cxn>
              <a:cxn ang="0">
                <a:pos x="connsiteX2" y="connsiteY2"/>
              </a:cxn>
              <a:cxn ang="0">
                <a:pos x="connsiteX3" y="connsiteY3"/>
              </a:cxn>
            </a:cxnLst>
            <a:rect l="l" t="t" r="r" b="b"/>
            <a:pathLst>
              <a:path w="2377965" h="2012731">
                <a:moveTo>
                  <a:pt x="651641" y="2012731"/>
                </a:moveTo>
                <a:cubicBezTo>
                  <a:pt x="325820" y="1389993"/>
                  <a:pt x="0" y="767255"/>
                  <a:pt x="241738" y="436179"/>
                </a:cubicBezTo>
                <a:cubicBezTo>
                  <a:pt x="483476" y="105103"/>
                  <a:pt x="1826173" y="52552"/>
                  <a:pt x="2102069" y="26276"/>
                </a:cubicBezTo>
                <a:cubicBezTo>
                  <a:pt x="2377965" y="0"/>
                  <a:pt x="1855076" y="310055"/>
                  <a:pt x="1897117" y="278524"/>
                </a:cubicBezTo>
              </a:path>
            </a:pathLst>
          </a:custGeom>
          <a:ln w="317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2057400" y="1032565"/>
            <a:ext cx="7162800" cy="1329635"/>
          </a:xfrm>
          <a:custGeom>
            <a:avLst/>
            <a:gdLst>
              <a:gd name="connsiteX0" fmla="*/ 0 w 4311374"/>
              <a:gd name="connsiteY0" fmla="*/ 1720574 h 1720574"/>
              <a:gd name="connsiteX1" fmla="*/ 1391478 w 4311374"/>
              <a:gd name="connsiteY1" fmla="*/ 435113 h 1720574"/>
              <a:gd name="connsiteX2" fmla="*/ 3326295 w 4311374"/>
              <a:gd name="connsiteY2" fmla="*/ 1097722 h 1720574"/>
              <a:gd name="connsiteX3" fmla="*/ 4187687 w 4311374"/>
              <a:gd name="connsiteY3" fmla="*/ 342348 h 1720574"/>
              <a:gd name="connsiteX4" fmla="*/ 4068417 w 4311374"/>
              <a:gd name="connsiteY4" fmla="*/ 50800 h 1720574"/>
              <a:gd name="connsiteX5" fmla="*/ 4055165 w 4311374"/>
              <a:gd name="connsiteY5" fmla="*/ 37548 h 172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1374" h="1720574">
                <a:moveTo>
                  <a:pt x="0" y="1720574"/>
                </a:moveTo>
                <a:cubicBezTo>
                  <a:pt x="418548" y="1129748"/>
                  <a:pt x="837096" y="538922"/>
                  <a:pt x="1391478" y="435113"/>
                </a:cubicBezTo>
                <a:cubicBezTo>
                  <a:pt x="1945861" y="331304"/>
                  <a:pt x="2860260" y="1113183"/>
                  <a:pt x="3326295" y="1097722"/>
                </a:cubicBezTo>
                <a:cubicBezTo>
                  <a:pt x="3792330" y="1082261"/>
                  <a:pt x="4064000" y="516835"/>
                  <a:pt x="4187687" y="342348"/>
                </a:cubicBezTo>
                <a:cubicBezTo>
                  <a:pt x="4311374" y="167861"/>
                  <a:pt x="4090504" y="101600"/>
                  <a:pt x="4068417" y="50800"/>
                </a:cubicBezTo>
                <a:cubicBezTo>
                  <a:pt x="4046330" y="0"/>
                  <a:pt x="4050747" y="18774"/>
                  <a:pt x="4055165" y="37548"/>
                </a:cubicBezTo>
              </a:path>
            </a:pathLst>
          </a:custGeom>
          <a:ln w="3175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Flexible Structure</a:t>
            </a:r>
          </a:p>
        </p:txBody>
      </p:sp>
      <p:sp>
        <p:nvSpPr>
          <p:cNvPr id="4" name="Slide Number Placeholder 3"/>
          <p:cNvSpPr>
            <a:spLocks noGrp="1"/>
          </p:cNvSpPr>
          <p:nvPr>
            <p:ph type="sldNum" sz="quarter" idx="12"/>
          </p:nvPr>
        </p:nvSpPr>
        <p:spPr/>
        <p:txBody>
          <a:bodyPr/>
          <a:lstStyle/>
          <a:p>
            <a:fld id="{A05A0CC2-B02F-422C-B63F-B0523E6EDD3E}" type="slidenum">
              <a:rPr lang="en-US" smtClean="0"/>
              <a:pPr/>
              <a:t>4</a:t>
            </a:fld>
            <a:endParaRPr lang="en-US"/>
          </a:p>
        </p:txBody>
      </p:sp>
      <p:pic>
        <p:nvPicPr>
          <p:cNvPr id="4102" name="Picture 6" descr="C:\Users\Multiply\Desktop\1303374060_data-center-px-png.png"/>
          <p:cNvPicPr>
            <a:picLocks noChangeAspect="1" noChangeArrowheads="1"/>
          </p:cNvPicPr>
          <p:nvPr/>
        </p:nvPicPr>
        <p:blipFill>
          <a:blip r:embed="rId3" cstate="print"/>
          <a:srcRect/>
          <a:stretch>
            <a:fillRect/>
          </a:stretch>
        </p:blipFill>
        <p:spPr bwMode="auto">
          <a:xfrm>
            <a:off x="7696200" y="228600"/>
            <a:ext cx="1219200" cy="1219200"/>
          </a:xfrm>
          <a:prstGeom prst="rect">
            <a:avLst/>
          </a:prstGeom>
          <a:noFill/>
        </p:spPr>
      </p:pic>
      <p:grpSp>
        <p:nvGrpSpPr>
          <p:cNvPr id="14" name="Group 13"/>
          <p:cNvGrpSpPr/>
          <p:nvPr/>
        </p:nvGrpSpPr>
        <p:grpSpPr>
          <a:xfrm>
            <a:off x="4419600" y="1828800"/>
            <a:ext cx="4038600" cy="3325906"/>
            <a:chOff x="1371600" y="1066800"/>
            <a:chExt cx="5181600" cy="4267200"/>
          </a:xfrm>
        </p:grpSpPr>
        <p:pic>
          <p:nvPicPr>
            <p:cNvPr id="5" name="Picture 5" descr="C:\Users\Multiply\Desktop\1303367183_guard.png"/>
            <p:cNvPicPr>
              <a:picLocks noChangeAspect="1" noChangeArrowheads="1"/>
            </p:cNvPicPr>
            <p:nvPr/>
          </p:nvPicPr>
          <p:blipFill>
            <a:blip r:embed="rId4" cstate="print"/>
            <a:srcRect/>
            <a:stretch>
              <a:fillRect/>
            </a:stretch>
          </p:blipFill>
          <p:spPr bwMode="auto">
            <a:xfrm>
              <a:off x="1371600" y="1447800"/>
              <a:ext cx="2209800" cy="2209800"/>
            </a:xfrm>
            <a:prstGeom prst="rect">
              <a:avLst/>
            </a:prstGeom>
            <a:noFill/>
          </p:spPr>
        </p:pic>
        <p:pic>
          <p:nvPicPr>
            <p:cNvPr id="4098" name="Picture 2" descr="C:\Users\Multiply\Desktop\1303367011_Security_Card.png"/>
            <p:cNvPicPr>
              <a:picLocks noChangeAspect="1" noChangeArrowheads="1"/>
            </p:cNvPicPr>
            <p:nvPr/>
          </p:nvPicPr>
          <p:blipFill>
            <a:blip r:embed="rId5" cstate="print"/>
            <a:srcRect/>
            <a:stretch>
              <a:fillRect/>
            </a:stretch>
          </p:blipFill>
          <p:spPr bwMode="auto">
            <a:xfrm>
              <a:off x="4419600" y="3886200"/>
              <a:ext cx="1447800" cy="1447800"/>
            </a:xfrm>
            <a:prstGeom prst="rect">
              <a:avLst/>
            </a:prstGeom>
            <a:noFill/>
          </p:spPr>
        </p:pic>
        <p:pic>
          <p:nvPicPr>
            <p:cNvPr id="4100" name="Picture 4" descr="C:\Users\Multiply\Desktop\1303373455_desktop_computer.png"/>
            <p:cNvPicPr>
              <a:picLocks noChangeAspect="1" noChangeArrowheads="1"/>
            </p:cNvPicPr>
            <p:nvPr/>
          </p:nvPicPr>
          <p:blipFill>
            <a:blip r:embed="rId6" cstate="print"/>
            <a:srcRect/>
            <a:stretch>
              <a:fillRect/>
            </a:stretch>
          </p:blipFill>
          <p:spPr bwMode="auto">
            <a:xfrm>
              <a:off x="3352800" y="1066800"/>
              <a:ext cx="2819400" cy="2819400"/>
            </a:xfrm>
            <a:prstGeom prst="rect">
              <a:avLst/>
            </a:prstGeom>
            <a:noFill/>
          </p:spPr>
        </p:pic>
        <p:pic>
          <p:nvPicPr>
            <p:cNvPr id="9" name="Picture 2" descr="C:\Users\Multiply\Desktop\1303367011_Security_Card.png"/>
            <p:cNvPicPr>
              <a:picLocks noChangeAspect="1" noChangeArrowheads="1"/>
            </p:cNvPicPr>
            <p:nvPr/>
          </p:nvPicPr>
          <p:blipFill>
            <a:blip r:embed="rId5" cstate="print"/>
            <a:srcRect/>
            <a:stretch>
              <a:fillRect/>
            </a:stretch>
          </p:blipFill>
          <p:spPr bwMode="auto">
            <a:xfrm rot="4398438">
              <a:off x="4242173" y="1651373"/>
              <a:ext cx="1447800" cy="1447800"/>
            </a:xfrm>
            <a:prstGeom prst="rect">
              <a:avLst/>
            </a:prstGeom>
            <a:noFill/>
            <a:scene3d>
              <a:camera prst="orthographicFront">
                <a:rot lat="19815298" lon="3209335" rev="952505"/>
              </a:camera>
              <a:lightRig rig="threePt" dir="t"/>
            </a:scene3d>
          </p:spPr>
        </p:pic>
        <p:pic>
          <p:nvPicPr>
            <p:cNvPr id="4101" name="Picture 5" descr="C:\Users\Multiply\Desktop\1303373737_onebit_34.png"/>
            <p:cNvPicPr>
              <a:picLocks noChangeAspect="1" noChangeArrowheads="1"/>
            </p:cNvPicPr>
            <p:nvPr/>
          </p:nvPicPr>
          <p:blipFill>
            <a:blip r:embed="rId7" cstate="print"/>
            <a:srcRect/>
            <a:stretch>
              <a:fillRect/>
            </a:stretch>
          </p:blipFill>
          <p:spPr bwMode="auto">
            <a:xfrm>
              <a:off x="5105400" y="2286000"/>
              <a:ext cx="457200" cy="457200"/>
            </a:xfrm>
            <a:prstGeom prst="rect">
              <a:avLst/>
            </a:prstGeom>
            <a:noFill/>
          </p:spPr>
        </p:pic>
        <p:pic>
          <p:nvPicPr>
            <p:cNvPr id="4099" name="Picture 3" descr="C:\Users\Multiply\Desktop\1303373276_webcam.png"/>
            <p:cNvPicPr>
              <a:picLocks noChangeAspect="1" noChangeArrowheads="1"/>
            </p:cNvPicPr>
            <p:nvPr/>
          </p:nvPicPr>
          <p:blipFill>
            <a:blip r:embed="rId8" cstate="print"/>
            <a:srcRect/>
            <a:stretch>
              <a:fillRect/>
            </a:stretch>
          </p:blipFill>
          <p:spPr bwMode="auto">
            <a:xfrm flipH="1">
              <a:off x="5334000" y="2971800"/>
              <a:ext cx="1219200" cy="1250996"/>
            </a:xfrm>
            <a:prstGeom prst="rect">
              <a:avLst/>
            </a:prstGeom>
            <a:noFill/>
          </p:spPr>
        </p:pic>
      </p:grpSp>
      <p:sp>
        <p:nvSpPr>
          <p:cNvPr id="13" name="TextBox 12"/>
          <p:cNvSpPr txBox="1"/>
          <p:nvPr/>
        </p:nvSpPr>
        <p:spPr>
          <a:xfrm>
            <a:off x="838200" y="3886200"/>
            <a:ext cx="5105400" cy="2677656"/>
          </a:xfrm>
          <a:prstGeom prst="rect">
            <a:avLst/>
          </a:prstGeom>
          <a:noFill/>
        </p:spPr>
        <p:txBody>
          <a:bodyPr wrap="square" rtlCol="0">
            <a:spAutoFit/>
          </a:bodyPr>
          <a:lstStyle/>
          <a:p>
            <a:pPr>
              <a:buFont typeface="Arial" pitchFamily="34" charset="0"/>
              <a:buChar char="•"/>
            </a:pPr>
            <a:r>
              <a:rPr lang="en-US" sz="2400" dirty="0"/>
              <a:t> Correspond with existing database</a:t>
            </a:r>
          </a:p>
          <a:p>
            <a:pPr>
              <a:buFont typeface="Arial" pitchFamily="34" charset="0"/>
              <a:buChar char="•"/>
            </a:pPr>
            <a:endParaRPr lang="en-US" sz="2400" dirty="0"/>
          </a:p>
          <a:p>
            <a:pPr>
              <a:buFont typeface="Arial" pitchFamily="34" charset="0"/>
              <a:buChar char="•"/>
            </a:pPr>
            <a:r>
              <a:rPr lang="en-US" sz="2400" dirty="0"/>
              <a:t> Easy installation</a:t>
            </a:r>
          </a:p>
          <a:p>
            <a:pPr>
              <a:buFont typeface="Arial" pitchFamily="34" charset="0"/>
              <a:buChar char="•"/>
            </a:pPr>
            <a:endParaRPr lang="en-US" sz="2400" dirty="0"/>
          </a:p>
          <a:p>
            <a:pPr>
              <a:buFont typeface="Arial" pitchFamily="34" charset="0"/>
              <a:buChar char="•"/>
            </a:pPr>
            <a:r>
              <a:rPr lang="en-US" sz="2400" dirty="0"/>
              <a:t> Always up-to-date application</a:t>
            </a:r>
          </a:p>
          <a:p>
            <a:pPr>
              <a:buFont typeface="Arial" pitchFamily="34" charset="0"/>
              <a:buChar char="•"/>
            </a:pPr>
            <a:endParaRPr lang="en-US" sz="2400" dirty="0"/>
          </a:p>
          <a:p>
            <a:pPr>
              <a:buFont typeface="Arial" pitchFamily="34" charset="0"/>
              <a:buChar char="•"/>
            </a:pPr>
            <a:r>
              <a:rPr lang="en-US" sz="2400" dirty="0"/>
              <a:t> Extendable</a:t>
            </a:r>
          </a:p>
        </p:txBody>
      </p:sp>
      <p:pic>
        <p:nvPicPr>
          <p:cNvPr id="1028" name="Picture 4" descr="C:\Users\Multiply\Desktop\1306049504_1 - Macbook Pro.png"/>
          <p:cNvPicPr>
            <a:picLocks noChangeAspect="1" noChangeArrowheads="1"/>
          </p:cNvPicPr>
          <p:nvPr/>
        </p:nvPicPr>
        <p:blipFill>
          <a:blip r:embed="rId9" cstate="print"/>
          <a:srcRect/>
          <a:stretch>
            <a:fillRect/>
          </a:stretch>
        </p:blipFill>
        <p:spPr bwMode="auto">
          <a:xfrm>
            <a:off x="990600" y="1471613"/>
            <a:ext cx="1684338" cy="1684338"/>
          </a:xfrm>
          <a:prstGeom prst="rect">
            <a:avLst/>
          </a:prstGeom>
          <a:noFill/>
        </p:spPr>
      </p:pic>
      <p:pic>
        <p:nvPicPr>
          <p:cNvPr id="1029" name="Picture 5" descr="C:\Users\Multiply\Desktop\icon\1303368201_receptionist.png"/>
          <p:cNvPicPr>
            <a:picLocks noChangeAspect="1" noChangeArrowheads="1"/>
          </p:cNvPicPr>
          <p:nvPr/>
        </p:nvPicPr>
        <p:blipFill>
          <a:blip r:embed="rId10" cstate="print"/>
          <a:srcRect/>
          <a:stretch>
            <a:fillRect/>
          </a:stretch>
        </p:blipFill>
        <p:spPr bwMode="auto">
          <a:xfrm>
            <a:off x="2209800" y="1447800"/>
            <a:ext cx="1676400" cy="1676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noAutofit/>
          </a:bodyPr>
          <a:lstStyle/>
          <a:p>
            <a:r>
              <a:rPr lang="en-US" dirty="0"/>
              <a:t>Support All Existing Process</a:t>
            </a:r>
          </a:p>
        </p:txBody>
      </p:sp>
      <p:sp>
        <p:nvSpPr>
          <p:cNvPr id="3" name="Content Placeholder 2"/>
          <p:cNvSpPr>
            <a:spLocks noGrp="1"/>
          </p:cNvSpPr>
          <p:nvPr>
            <p:ph idx="1"/>
          </p:nvPr>
        </p:nvSpPr>
        <p:spPr/>
        <p:txBody>
          <a:bodyPr/>
          <a:lstStyle/>
          <a:p>
            <a:r>
              <a:rPr lang="en-US" dirty="0"/>
              <a:t>Check In</a:t>
            </a:r>
          </a:p>
          <a:p>
            <a:endParaRPr lang="en-US" dirty="0"/>
          </a:p>
          <a:p>
            <a:r>
              <a:rPr lang="en-US" dirty="0"/>
              <a:t>Check Out</a:t>
            </a:r>
          </a:p>
          <a:p>
            <a:endParaRPr lang="en-US" dirty="0"/>
          </a:p>
          <a:p>
            <a:r>
              <a:rPr lang="en-US" dirty="0"/>
              <a:t>Visitor</a:t>
            </a:r>
          </a:p>
          <a:p>
            <a:endParaRPr lang="en-US" dirty="0"/>
          </a:p>
          <a:p>
            <a:r>
              <a:rPr lang="en-US" dirty="0"/>
              <a:t>Contractor*</a:t>
            </a:r>
          </a:p>
        </p:txBody>
      </p:sp>
      <p:sp>
        <p:nvSpPr>
          <p:cNvPr id="4" name="Slide Number Placeholder 3"/>
          <p:cNvSpPr>
            <a:spLocks noGrp="1"/>
          </p:cNvSpPr>
          <p:nvPr>
            <p:ph type="sldNum" sz="quarter" idx="12"/>
          </p:nvPr>
        </p:nvSpPr>
        <p:spPr/>
        <p:txBody>
          <a:bodyPr/>
          <a:lstStyle/>
          <a:p>
            <a:fld id="{A05A0CC2-B02F-422C-B63F-B0523E6EDD3E}" type="slidenum">
              <a:rPr lang="en-US" smtClean="0"/>
              <a:pPr/>
              <a:t>5</a:t>
            </a:fld>
            <a:endParaRPr lang="en-US"/>
          </a:p>
        </p:txBody>
      </p:sp>
      <p:pic>
        <p:nvPicPr>
          <p:cNvPr id="4100" name="Picture 4" descr="C:\Users\Multiply\Desktop\1306052584_Settings.png"/>
          <p:cNvPicPr>
            <a:picLocks noChangeAspect="1" noChangeArrowheads="1"/>
          </p:cNvPicPr>
          <p:nvPr/>
        </p:nvPicPr>
        <p:blipFill>
          <a:blip r:embed="rId3" cstate="print"/>
          <a:srcRect/>
          <a:stretch>
            <a:fillRect/>
          </a:stretch>
        </p:blipFill>
        <p:spPr bwMode="auto">
          <a:xfrm>
            <a:off x="5562600" y="1676400"/>
            <a:ext cx="2057400" cy="2057400"/>
          </a:xfrm>
          <a:prstGeom prst="rect">
            <a:avLst/>
          </a:prstGeom>
          <a:noFill/>
        </p:spPr>
      </p:pic>
      <p:pic>
        <p:nvPicPr>
          <p:cNvPr id="4101" name="Picture 5" descr="C:\Users\Multiply\Desktop\icon\contractors.png"/>
          <p:cNvPicPr>
            <a:picLocks noChangeAspect="1" noChangeArrowheads="1"/>
          </p:cNvPicPr>
          <p:nvPr/>
        </p:nvPicPr>
        <p:blipFill>
          <a:blip r:embed="rId4" cstate="print"/>
          <a:srcRect/>
          <a:stretch>
            <a:fillRect/>
          </a:stretch>
        </p:blipFill>
        <p:spPr bwMode="auto">
          <a:xfrm>
            <a:off x="3657600" y="3810000"/>
            <a:ext cx="2652712" cy="2652712"/>
          </a:xfrm>
          <a:prstGeom prst="rect">
            <a:avLst/>
          </a:prstGeom>
          <a:noFill/>
        </p:spPr>
      </p:pic>
      <p:pic>
        <p:nvPicPr>
          <p:cNvPr id="4102" name="Picture 6" descr="C:\Users\Multiply\Desktop\icon\1303368333_administrator.png"/>
          <p:cNvPicPr>
            <a:picLocks noChangeAspect="1" noChangeArrowheads="1"/>
          </p:cNvPicPr>
          <p:nvPr/>
        </p:nvPicPr>
        <p:blipFill>
          <a:blip r:embed="rId5" cstate="print"/>
          <a:srcRect/>
          <a:stretch>
            <a:fillRect/>
          </a:stretch>
        </p:blipFill>
        <p:spPr bwMode="auto">
          <a:xfrm>
            <a:off x="6629400" y="4114800"/>
            <a:ext cx="2106613" cy="210661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Screening</a:t>
            </a:r>
          </a:p>
        </p:txBody>
      </p:sp>
      <p:sp>
        <p:nvSpPr>
          <p:cNvPr id="3" name="Content Placeholder 2"/>
          <p:cNvSpPr>
            <a:spLocks noGrp="1"/>
          </p:cNvSpPr>
          <p:nvPr>
            <p:ph idx="1"/>
          </p:nvPr>
        </p:nvSpPr>
        <p:spPr/>
        <p:txBody>
          <a:bodyPr/>
          <a:lstStyle/>
          <a:p>
            <a:endParaRPr lang="en-US" dirty="0"/>
          </a:p>
          <a:p>
            <a:r>
              <a:rPr lang="en-US" dirty="0"/>
              <a:t>Blacklist Management</a:t>
            </a:r>
          </a:p>
          <a:p>
            <a:endParaRPr lang="en-US" dirty="0"/>
          </a:p>
          <a:p>
            <a:endParaRPr lang="en-US" dirty="0"/>
          </a:p>
          <a:p>
            <a:r>
              <a:rPr lang="en-US" dirty="0"/>
              <a:t>Temporary Card Management</a:t>
            </a:r>
          </a:p>
        </p:txBody>
      </p:sp>
      <p:sp>
        <p:nvSpPr>
          <p:cNvPr id="4" name="Slide Number Placeholder 3"/>
          <p:cNvSpPr>
            <a:spLocks noGrp="1"/>
          </p:cNvSpPr>
          <p:nvPr>
            <p:ph type="sldNum" sz="quarter" idx="12"/>
          </p:nvPr>
        </p:nvSpPr>
        <p:spPr/>
        <p:txBody>
          <a:bodyPr/>
          <a:lstStyle/>
          <a:p>
            <a:fld id="{A05A0CC2-B02F-422C-B63F-B0523E6EDD3E}" type="slidenum">
              <a:rPr lang="en-US" smtClean="0"/>
              <a:pPr/>
              <a:t>6</a:t>
            </a:fld>
            <a:endParaRPr lang="en-US"/>
          </a:p>
        </p:txBody>
      </p:sp>
      <p:grpSp>
        <p:nvGrpSpPr>
          <p:cNvPr id="5" name="Group 4"/>
          <p:cNvGrpSpPr/>
          <p:nvPr/>
        </p:nvGrpSpPr>
        <p:grpSpPr>
          <a:xfrm>
            <a:off x="6400800" y="1371600"/>
            <a:ext cx="1854200" cy="1625600"/>
            <a:chOff x="355600" y="3810000"/>
            <a:chExt cx="1854200" cy="1625600"/>
          </a:xfrm>
        </p:grpSpPr>
        <p:pic>
          <p:nvPicPr>
            <p:cNvPr id="6" name="Picture 7" descr="C:\Users\Multiply\Desktop\1303372214_HP-Documents-Folder-Dock-512.png"/>
            <p:cNvPicPr>
              <a:picLocks noChangeAspect="1" noChangeArrowheads="1"/>
            </p:cNvPicPr>
            <p:nvPr/>
          </p:nvPicPr>
          <p:blipFill>
            <a:blip r:embed="rId3" cstate="print"/>
            <a:srcRect/>
            <a:stretch>
              <a:fillRect/>
            </a:stretch>
          </p:blipFill>
          <p:spPr bwMode="auto">
            <a:xfrm>
              <a:off x="355600" y="3810000"/>
              <a:ext cx="1625600" cy="1625600"/>
            </a:xfrm>
            <a:prstGeom prst="rect">
              <a:avLst/>
            </a:prstGeom>
            <a:noFill/>
          </p:spPr>
        </p:pic>
        <p:pic>
          <p:nvPicPr>
            <p:cNvPr id="7" name="Picture 8" descr="C:\Users\Multiply\Desktop\1303372216_metacontact_offline.png"/>
            <p:cNvPicPr>
              <a:picLocks noChangeAspect="1" noChangeArrowheads="1"/>
            </p:cNvPicPr>
            <p:nvPr/>
          </p:nvPicPr>
          <p:blipFill>
            <a:blip r:embed="rId4" cstate="print"/>
            <a:srcRect/>
            <a:stretch>
              <a:fillRect/>
            </a:stretch>
          </p:blipFill>
          <p:spPr bwMode="auto">
            <a:xfrm>
              <a:off x="1117600" y="4267200"/>
              <a:ext cx="1092200" cy="1092200"/>
            </a:xfrm>
            <a:prstGeom prst="rect">
              <a:avLst/>
            </a:prstGeom>
            <a:noFill/>
          </p:spPr>
        </p:pic>
        <p:sp>
          <p:nvSpPr>
            <p:cNvPr id="8" name="TextBox 7"/>
            <p:cNvSpPr txBox="1"/>
            <p:nvPr/>
          </p:nvSpPr>
          <p:spPr>
            <a:xfrm>
              <a:off x="381000" y="4876800"/>
              <a:ext cx="1066800" cy="369332"/>
            </a:xfrm>
            <a:prstGeom prst="rect">
              <a:avLst/>
            </a:prstGeom>
            <a:noFill/>
            <a:scene3d>
              <a:camera prst="isometricLeftDown">
                <a:rot lat="600000" lon="2179390" rev="21255915"/>
              </a:camera>
              <a:lightRig rig="threePt" dir="t"/>
            </a:scene3d>
          </p:spPr>
          <p:txBody>
            <a:bodyPr wrap="square" rtlCol="0">
              <a:spAutoFit/>
            </a:bodyPr>
            <a:lstStyle/>
            <a:p>
              <a:r>
                <a:rPr lang="en-US" dirty="0"/>
                <a:t>Blacklist</a:t>
              </a:r>
            </a:p>
          </p:txBody>
        </p:sp>
      </p:grpSp>
      <p:pic>
        <p:nvPicPr>
          <p:cNvPr id="9" name="Picture 2" descr="C:\Users\Multiply\Desktop\1303371985_preferences-calendar-and-tasks.png"/>
          <p:cNvPicPr>
            <a:picLocks noChangeAspect="1" noChangeArrowheads="1"/>
          </p:cNvPicPr>
          <p:nvPr/>
        </p:nvPicPr>
        <p:blipFill>
          <a:blip r:embed="rId5" cstate="print"/>
          <a:srcRect/>
          <a:stretch>
            <a:fillRect/>
          </a:stretch>
        </p:blipFill>
        <p:spPr bwMode="auto">
          <a:xfrm>
            <a:off x="6172200" y="5257800"/>
            <a:ext cx="1219200" cy="1219200"/>
          </a:xfrm>
          <a:prstGeom prst="rect">
            <a:avLst/>
          </a:prstGeom>
          <a:noFill/>
        </p:spPr>
      </p:pic>
      <p:pic>
        <p:nvPicPr>
          <p:cNvPr id="10" name="Picture 3" descr="C:\Users\Multiply\Desktop\1303371990_stock_task-assigned-to.png"/>
          <p:cNvPicPr>
            <a:picLocks noChangeAspect="1" noChangeArrowheads="1"/>
          </p:cNvPicPr>
          <p:nvPr/>
        </p:nvPicPr>
        <p:blipFill>
          <a:blip r:embed="rId6" cstate="print"/>
          <a:srcRect/>
          <a:stretch>
            <a:fillRect/>
          </a:stretch>
        </p:blipFill>
        <p:spPr bwMode="auto">
          <a:xfrm>
            <a:off x="6781800" y="3581400"/>
            <a:ext cx="1320800" cy="1320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Reporting</a:t>
            </a:r>
          </a:p>
        </p:txBody>
      </p:sp>
      <p:sp>
        <p:nvSpPr>
          <p:cNvPr id="3" name="Content Placeholder 2"/>
          <p:cNvSpPr>
            <a:spLocks noGrp="1"/>
          </p:cNvSpPr>
          <p:nvPr>
            <p:ph idx="1"/>
          </p:nvPr>
        </p:nvSpPr>
        <p:spPr/>
        <p:txBody>
          <a:bodyPr/>
          <a:lstStyle/>
          <a:p>
            <a:r>
              <a:rPr lang="en-US" dirty="0"/>
              <a:t>From any joined-domain-PC</a:t>
            </a:r>
          </a:p>
          <a:p>
            <a:endParaRPr lang="en-US" dirty="0"/>
          </a:p>
          <a:p>
            <a:r>
              <a:rPr lang="en-US" dirty="0"/>
              <a:t>Real time</a:t>
            </a:r>
          </a:p>
          <a:p>
            <a:endParaRPr lang="en-US" dirty="0"/>
          </a:p>
          <a:p>
            <a:r>
              <a:rPr lang="en-US" dirty="0"/>
              <a:t>Coming History</a:t>
            </a:r>
          </a:p>
          <a:p>
            <a:endParaRPr lang="en-US" dirty="0"/>
          </a:p>
          <a:p>
            <a:r>
              <a:rPr lang="en-US" dirty="0"/>
              <a:t>Card Image</a:t>
            </a:r>
          </a:p>
        </p:txBody>
      </p:sp>
      <p:sp>
        <p:nvSpPr>
          <p:cNvPr id="4" name="Slide Number Placeholder 3"/>
          <p:cNvSpPr>
            <a:spLocks noGrp="1"/>
          </p:cNvSpPr>
          <p:nvPr>
            <p:ph type="sldNum" sz="quarter" idx="12"/>
          </p:nvPr>
        </p:nvSpPr>
        <p:spPr/>
        <p:txBody>
          <a:bodyPr/>
          <a:lstStyle/>
          <a:p>
            <a:fld id="{A05A0CC2-B02F-422C-B63F-B0523E6EDD3E}" type="slidenum">
              <a:rPr lang="en-US" smtClean="0"/>
              <a:pPr/>
              <a:t>7</a:t>
            </a:fld>
            <a:endParaRPr lang="en-US"/>
          </a:p>
        </p:txBody>
      </p:sp>
      <p:pic>
        <p:nvPicPr>
          <p:cNvPr id="5122" name="Picture 2" descr="C:\Users\Multiply\Desktop\icon\1303367726_group_data.png"/>
          <p:cNvPicPr>
            <a:picLocks noChangeAspect="1" noChangeArrowheads="1"/>
          </p:cNvPicPr>
          <p:nvPr/>
        </p:nvPicPr>
        <p:blipFill>
          <a:blip r:embed="rId3" cstate="print"/>
          <a:srcRect/>
          <a:stretch>
            <a:fillRect/>
          </a:stretch>
        </p:blipFill>
        <p:spPr bwMode="auto">
          <a:xfrm>
            <a:off x="5105400" y="2590800"/>
            <a:ext cx="3810000" cy="3810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Management</a:t>
            </a:r>
          </a:p>
        </p:txBody>
      </p:sp>
      <p:sp>
        <p:nvSpPr>
          <p:cNvPr id="3" name="Content Placeholder 2"/>
          <p:cNvSpPr>
            <a:spLocks noGrp="1"/>
          </p:cNvSpPr>
          <p:nvPr>
            <p:ph idx="1"/>
          </p:nvPr>
        </p:nvSpPr>
        <p:spPr/>
        <p:txBody>
          <a:bodyPr/>
          <a:lstStyle/>
          <a:p>
            <a:r>
              <a:rPr lang="en-US" dirty="0"/>
              <a:t>Who can …</a:t>
            </a:r>
          </a:p>
          <a:p>
            <a:pPr lvl="1"/>
            <a:endParaRPr lang="en-US" dirty="0"/>
          </a:p>
          <a:p>
            <a:pPr lvl="1"/>
            <a:r>
              <a:rPr lang="en-US" dirty="0"/>
              <a:t>Access this application?</a:t>
            </a:r>
          </a:p>
          <a:p>
            <a:endParaRPr lang="en-US" dirty="0"/>
          </a:p>
          <a:p>
            <a:pPr lvl="1"/>
            <a:r>
              <a:rPr lang="en-US" dirty="0"/>
              <a:t>Manage blacklist?</a:t>
            </a:r>
          </a:p>
          <a:p>
            <a:endParaRPr lang="en-US" dirty="0"/>
          </a:p>
          <a:p>
            <a:pPr lvl="1"/>
            <a:r>
              <a:rPr lang="en-US" dirty="0"/>
              <a:t>Make transaction?</a:t>
            </a:r>
          </a:p>
        </p:txBody>
      </p:sp>
      <p:sp>
        <p:nvSpPr>
          <p:cNvPr id="4" name="Slide Number Placeholder 3"/>
          <p:cNvSpPr>
            <a:spLocks noGrp="1"/>
          </p:cNvSpPr>
          <p:nvPr>
            <p:ph type="sldNum" sz="quarter" idx="12"/>
          </p:nvPr>
        </p:nvSpPr>
        <p:spPr/>
        <p:txBody>
          <a:bodyPr/>
          <a:lstStyle/>
          <a:p>
            <a:fld id="{A05A0CC2-B02F-422C-B63F-B0523E6EDD3E}" type="slidenum">
              <a:rPr lang="en-US" smtClean="0"/>
              <a:pPr/>
              <a:t>8</a:t>
            </a:fld>
            <a:endParaRPr lang="en-US"/>
          </a:p>
        </p:txBody>
      </p:sp>
      <p:pic>
        <p:nvPicPr>
          <p:cNvPr id="6147" name="Picture 3" descr="C:\Users\Multiply\Desktop\1306053697_Keychain Access.png"/>
          <p:cNvPicPr>
            <a:picLocks noChangeAspect="1" noChangeArrowheads="1"/>
          </p:cNvPicPr>
          <p:nvPr/>
        </p:nvPicPr>
        <p:blipFill>
          <a:blip r:embed="rId3" cstate="print"/>
          <a:srcRect/>
          <a:stretch>
            <a:fillRect/>
          </a:stretch>
        </p:blipFill>
        <p:spPr bwMode="auto">
          <a:xfrm>
            <a:off x="4495800" y="1295400"/>
            <a:ext cx="4876800" cy="4876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Demonstration </a:t>
            </a:r>
            <a:br>
              <a:rPr lang="en-US" dirty="0"/>
            </a:br>
            <a:endParaRPr lang="en-US" dirty="0"/>
          </a:p>
        </p:txBody>
      </p:sp>
      <p:sp>
        <p:nvSpPr>
          <p:cNvPr id="6" name="Text Placeholder 5"/>
          <p:cNvSpPr>
            <a:spLocks noGrp="1"/>
          </p:cNvSpPr>
          <p:nvPr>
            <p:ph type="body" idx="1"/>
          </p:nvPr>
        </p:nvSpPr>
        <p:spPr/>
        <p:txBody>
          <a:bodyPr/>
          <a:lstStyle/>
          <a:p>
            <a:r>
              <a:rPr lang="en-US" dirty="0"/>
              <a:t>Let’s see</a:t>
            </a:r>
          </a:p>
        </p:txBody>
      </p:sp>
      <p:sp>
        <p:nvSpPr>
          <p:cNvPr id="4" name="Slide Number Placeholder 3"/>
          <p:cNvSpPr>
            <a:spLocks noGrp="1"/>
          </p:cNvSpPr>
          <p:nvPr>
            <p:ph type="sldNum" sz="quarter" idx="12"/>
          </p:nvPr>
        </p:nvSpPr>
        <p:spPr/>
        <p:txBody>
          <a:bodyPr/>
          <a:lstStyle/>
          <a:p>
            <a:fld id="{A05A0CC2-B02F-422C-B63F-B0523E6EDD3E}" type="slidenum">
              <a:rPr lang="en-US" smtClean="0"/>
              <a:pPr/>
              <a:t>9</a:t>
            </a:fld>
            <a:endParaRPr lang="en-US"/>
          </a:p>
        </p:txBody>
      </p:sp>
      <p:pic>
        <p:nvPicPr>
          <p:cNvPr id="7172" name="Picture 4" descr="C:\Users\Multiply\Desktop\1306054581_Movie_File.png"/>
          <p:cNvPicPr>
            <a:picLocks noChangeAspect="1" noChangeArrowheads="1"/>
          </p:cNvPicPr>
          <p:nvPr/>
        </p:nvPicPr>
        <p:blipFill>
          <a:blip r:embed="rId3" cstate="print"/>
          <a:srcRect/>
          <a:stretch>
            <a:fillRect/>
          </a:stretch>
        </p:blipFill>
        <p:spPr bwMode="auto">
          <a:xfrm>
            <a:off x="4267200" y="2286000"/>
            <a:ext cx="3251200" cy="3251200"/>
          </a:xfrm>
          <a:prstGeom prst="rect">
            <a:avLst/>
          </a:prstGeom>
          <a:noFill/>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1037</TotalTime>
  <Words>950</Words>
  <Application>Microsoft Office PowerPoint</Application>
  <PresentationFormat>On-screen Show (4:3)</PresentationFormat>
  <Paragraphs>186</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Wingdings 2</vt:lpstr>
      <vt:lpstr>Technic</vt:lpstr>
      <vt:lpstr>Outsider inspection system with it</vt:lpstr>
      <vt:lpstr>Review Problems</vt:lpstr>
      <vt:lpstr>System Features</vt:lpstr>
      <vt:lpstr>Flexible Structure</vt:lpstr>
      <vt:lpstr>Support All Existing Process</vt:lpstr>
      <vt:lpstr>Screening</vt:lpstr>
      <vt:lpstr>Reporting</vt:lpstr>
      <vt:lpstr>Permission Management</vt:lpstr>
      <vt:lpstr>Demonstration  </vt:lpstr>
      <vt:lpstr>Example of input image.</vt:lpstr>
      <vt:lpstr>Significant Problems</vt:lpstr>
      <vt:lpstr>Future Works</vt:lpstr>
      <vt:lpstr>Q&amp;A</vt:lpstr>
      <vt:lpstr>Thanks</vt:lpstr>
      <vt:lpstr>Backup Slides</vt:lpstr>
      <vt:lpstr>Target</vt:lpstr>
      <vt:lpstr>RFID reader</vt:lpstr>
    </vt:vector>
  </TitlesOfParts>
  <Company>Kasetsart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Outsider inspection system with it</dc:title>
  <dc:creator>Office Of Computer Services</dc:creator>
  <cp:lastModifiedBy>Prayook Jatesiktat</cp:lastModifiedBy>
  <cp:revision>115</cp:revision>
  <dcterms:created xsi:type="dcterms:W3CDTF">2011-04-21T01:38:05Z</dcterms:created>
  <dcterms:modified xsi:type="dcterms:W3CDTF">2019-12-02T08:40:51Z</dcterms:modified>
</cp:coreProperties>
</file>